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sldIdLst>
    <p:sldId id="256" r:id="rId2"/>
    <p:sldId id="405" r:id="rId3"/>
    <p:sldId id="546" r:id="rId4"/>
    <p:sldId id="269" r:id="rId5"/>
    <p:sldId id="559" r:id="rId6"/>
    <p:sldId id="562" r:id="rId7"/>
    <p:sldId id="456" r:id="rId8"/>
    <p:sldId id="574" r:id="rId9"/>
    <p:sldId id="547" r:id="rId10"/>
    <p:sldId id="543" r:id="rId11"/>
    <p:sldId id="544" r:id="rId12"/>
    <p:sldId id="545" r:id="rId13"/>
    <p:sldId id="287" r:id="rId14"/>
    <p:sldId id="548" r:id="rId15"/>
    <p:sldId id="552" r:id="rId16"/>
    <p:sldId id="389" r:id="rId17"/>
    <p:sldId id="554" r:id="rId18"/>
    <p:sldId id="560" r:id="rId19"/>
    <p:sldId id="561" r:id="rId20"/>
    <p:sldId id="553" r:id="rId21"/>
    <p:sldId id="338" r:id="rId22"/>
    <p:sldId id="557" r:id="rId23"/>
    <p:sldId id="563" r:id="rId24"/>
    <p:sldId id="558" r:id="rId25"/>
    <p:sldId id="564" r:id="rId26"/>
    <p:sldId id="565" r:id="rId27"/>
    <p:sldId id="549" r:id="rId28"/>
    <p:sldId id="406" r:id="rId29"/>
    <p:sldId id="568" r:id="rId30"/>
    <p:sldId id="397" r:id="rId31"/>
    <p:sldId id="407" r:id="rId32"/>
    <p:sldId id="550" r:id="rId33"/>
    <p:sldId id="398" r:id="rId34"/>
    <p:sldId id="400" r:id="rId35"/>
    <p:sldId id="402" r:id="rId36"/>
    <p:sldId id="371" r:id="rId37"/>
    <p:sldId id="556" r:id="rId38"/>
    <p:sldId id="378" r:id="rId39"/>
    <p:sldId id="409" r:id="rId40"/>
    <p:sldId id="551" r:id="rId41"/>
    <p:sldId id="372" r:id="rId42"/>
    <p:sldId id="537" r:id="rId43"/>
    <p:sldId id="555" r:id="rId44"/>
    <p:sldId id="570" r:id="rId45"/>
    <p:sldId id="575" r:id="rId46"/>
    <p:sldId id="538" r:id="rId47"/>
    <p:sldId id="539" r:id="rId48"/>
    <p:sldId id="573" r:id="rId49"/>
    <p:sldId id="566" r:id="rId50"/>
    <p:sldId id="567" r:id="rId51"/>
    <p:sldId id="569" r:id="rId52"/>
    <p:sldId id="387" r:id="rId53"/>
    <p:sldId id="475" r:id="rId54"/>
    <p:sldId id="571" r:id="rId55"/>
    <p:sldId id="572" r:id="rId56"/>
    <p:sldId id="380" r:id="rId57"/>
    <p:sldId id="47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500" autoAdjust="0"/>
  </p:normalViewPr>
  <p:slideViewPr>
    <p:cSldViewPr snapToGrid="0">
      <p:cViewPr varScale="1">
        <p:scale>
          <a:sx n="91" d="100"/>
          <a:sy n="91" d="100"/>
        </p:scale>
        <p:origin x="21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FD87-354B-4BF0-9E2E-80DD7324A6DD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35E8-FD18-4802-BD5E-02665AF93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7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1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6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8540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6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816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3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3769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26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7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66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3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54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6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2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5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83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00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02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09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065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1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3090E-79B6-479C-807A-4C55B1AF066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64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415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3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525F7-ACD3-41D6-B84A-549548FA9E16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7458B-2830-47E0-94A9-816132985E3F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E3D8-A30A-439D-8BFB-95F3DD19256E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7B8B-7176-4178-9B96-35A76EA9499A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37D42-D30C-40DE-B932-88C90A31A857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564A-D226-4973-A9D3-B772BEFCD8B4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F789-D3E9-49C4-8722-2138A5815D51}" type="datetime1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B142-DD53-4856-975B-EB32AB3E5AC7}" type="datetime1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50B8-58DA-4FA8-A1F6-BBE16370B263}" type="datetime1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DBB0-D16E-4ECE-9F88-EACAC92B2E8D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2FF3F-A117-42BA-B57E-00E1325C6B39}" type="datetime1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44F3B-C592-46AE-9209-BF6F2C2F7411}" type="datetime1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HDL</a:t>
            </a:r>
            <a:br>
              <a:rPr lang="en-US" dirty="0"/>
            </a:br>
            <a:r>
              <a:rPr lang="en-US" dirty="0"/>
              <a:t>Workshop #2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044252 - Digital Systems and Computer Structure</a:t>
            </a:r>
          </a:p>
        </p:txBody>
      </p:sp>
    </p:spTree>
    <p:extLst>
      <p:ext uri="{BB962C8B-B14F-4D97-AF65-F5344CB8AC3E}">
        <p14:creationId xmlns:p14="http://schemas.microsoft.com/office/powerpoint/2010/main" val="39210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 dirty="0"/>
              <a:t>Bitwise Operators (i)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altLang="en-US" sz="2400">
                <a:latin typeface="Courier New" panose="02070309020205020404" pitchFamily="49" charset="0"/>
              </a:rPr>
              <a:t>&amp; 		</a:t>
            </a:r>
            <a:r>
              <a:rPr lang="el-GR" altLang="en-US">
                <a:sym typeface="Symbol" panose="05050102010706020507" pitchFamily="18" charset="2"/>
              </a:rPr>
              <a:t> bitwise AND</a:t>
            </a:r>
            <a:endParaRPr lang="el-GR" altLang="en-US" sz="2400">
              <a:latin typeface="Courier New" panose="02070309020205020404" pitchFamily="49" charset="0"/>
            </a:endParaRPr>
          </a:p>
          <a:p>
            <a:r>
              <a:rPr lang="el-GR" altLang="en-US" sz="2400">
                <a:latin typeface="Courier New" panose="02070309020205020404" pitchFamily="49" charset="0"/>
              </a:rPr>
              <a:t>|		</a:t>
            </a:r>
            <a:r>
              <a:rPr lang="el-GR" altLang="en-US">
                <a:sym typeface="Symbol" panose="05050102010706020507" pitchFamily="18" charset="2"/>
              </a:rPr>
              <a:t> bitwise OR</a:t>
            </a:r>
            <a:endParaRPr lang="el-GR" altLang="en-US" sz="2400">
              <a:latin typeface="Courier New" panose="02070309020205020404" pitchFamily="49" charset="0"/>
            </a:endParaRPr>
          </a:p>
          <a:p>
            <a:r>
              <a:rPr lang="el-GR" altLang="en-US" sz="2400">
                <a:latin typeface="Courier New" panose="02070309020205020404" pitchFamily="49" charset="0"/>
              </a:rPr>
              <a:t>~ 		</a:t>
            </a:r>
            <a:r>
              <a:rPr lang="el-GR" altLang="en-US">
                <a:sym typeface="Symbol" panose="05050102010706020507" pitchFamily="18" charset="2"/>
              </a:rPr>
              <a:t> bitwise NOT</a:t>
            </a:r>
            <a:endParaRPr lang="el-GR" altLang="en-US" sz="2400">
              <a:latin typeface="Courier New" panose="02070309020205020404" pitchFamily="49" charset="0"/>
            </a:endParaRPr>
          </a:p>
          <a:p>
            <a:r>
              <a:rPr lang="el-GR" altLang="en-US" sz="2400">
                <a:latin typeface="Courier New" panose="02070309020205020404" pitchFamily="49" charset="0"/>
              </a:rPr>
              <a:t>^ 		</a:t>
            </a:r>
            <a:r>
              <a:rPr lang="el-GR" altLang="en-US">
                <a:sym typeface="Symbol" panose="05050102010706020507" pitchFamily="18" charset="2"/>
              </a:rPr>
              <a:t> bitwise XOR</a:t>
            </a:r>
            <a:endParaRPr lang="el-GR" altLang="en-US" sz="2400">
              <a:latin typeface="Courier New" panose="02070309020205020404" pitchFamily="49" charset="0"/>
            </a:endParaRPr>
          </a:p>
          <a:p>
            <a:r>
              <a:rPr lang="el-GR" altLang="en-US" sz="2400">
                <a:latin typeface="Courier New" panose="02070309020205020404" pitchFamily="49" charset="0"/>
              </a:rPr>
              <a:t>~^</a:t>
            </a:r>
            <a:r>
              <a:rPr lang="el-GR" altLang="en-US"/>
              <a:t> or</a:t>
            </a:r>
            <a:r>
              <a:rPr lang="el-GR" altLang="en-US" sz="2400">
                <a:latin typeface="Courier New" panose="02070309020205020404" pitchFamily="49" charset="0"/>
              </a:rPr>
              <a:t> ^~ 	</a:t>
            </a:r>
            <a:r>
              <a:rPr lang="el-GR" altLang="en-US">
                <a:sym typeface="Symbol" panose="05050102010706020507" pitchFamily="18" charset="2"/>
              </a:rPr>
              <a:t> bitwise XNOR</a:t>
            </a:r>
          </a:p>
          <a:p>
            <a:pPr>
              <a:lnSpc>
                <a:spcPct val="240000"/>
              </a:lnSpc>
            </a:pPr>
            <a:r>
              <a:rPr lang="el-GR" altLang="en-US">
                <a:sym typeface="Symbol" panose="05050102010706020507" pitchFamily="18" charset="2"/>
              </a:rPr>
              <a:t>Operation on bit by bit basis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/>
              <a:t>Bitwise Operators (ii)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88226"/>
              </p:ext>
            </p:extLst>
          </p:nvPr>
        </p:nvGraphicFramePr>
        <p:xfrm>
          <a:off x="142875" y="4106863"/>
          <a:ext cx="3535363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4" name="Bitmap Image" r:id="rId4" imgW="2800440" imgH="2066760" progId="Paint.Picture">
                  <p:embed/>
                </p:oleObj>
              </mc:Choice>
              <mc:Fallback>
                <p:oleObj name="Bitmap Image" r:id="rId4" imgW="2800440" imgH="2066760" progId="Paint.Picture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106863"/>
                        <a:ext cx="3535363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0" name="Group 12"/>
          <p:cNvGrpSpPr>
            <a:grpSpLocks/>
          </p:cNvGrpSpPr>
          <p:nvPr/>
        </p:nvGrpSpPr>
        <p:grpSpPr bwMode="auto">
          <a:xfrm>
            <a:off x="2976282" y="1613645"/>
            <a:ext cx="2819400" cy="2401888"/>
            <a:chOff x="1824" y="1104"/>
            <a:chExt cx="1776" cy="1513"/>
          </a:xfrm>
        </p:grpSpPr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1824" y="1296"/>
            <a:ext cx="1776" cy="1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" name="Bitmap Image" r:id="rId6" imgW="1813740" imgH="1348909" progId="Paint.Picture">
                    <p:embed/>
                  </p:oleObj>
                </mc:Choice>
                <mc:Fallback>
                  <p:oleObj name="Bitmap Image" r:id="rId6" imgW="1813740" imgH="1348909" progId="Paint.Picture">
                    <p:embed/>
                    <p:pic>
                      <p:nvPicPr>
                        <p:cNvPr id="10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96"/>
                          <a:ext cx="1776" cy="1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8"/>
            <p:cNvSpPr txBox="1">
              <a:spLocks noChangeArrowheads="1"/>
            </p:cNvSpPr>
            <p:nvPr/>
          </p:nvSpPr>
          <p:spPr bwMode="auto">
            <a:xfrm>
              <a:off x="2592" y="1104"/>
              <a:ext cx="7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>
                  <a:latin typeface="Courier New" panose="02070309020205020404" pitchFamily="49" charset="0"/>
                </a:rPr>
                <a:t>c = ~a;</a:t>
              </a:r>
            </a:p>
          </p:txBody>
        </p:sp>
      </p:grpSp>
      <p:grpSp>
        <p:nvGrpSpPr>
          <p:cNvPr id="1031" name="Group 11"/>
          <p:cNvGrpSpPr>
            <a:grpSpLocks/>
          </p:cNvGrpSpPr>
          <p:nvPr/>
        </p:nvGrpSpPr>
        <p:grpSpPr bwMode="auto">
          <a:xfrm>
            <a:off x="6024282" y="1537445"/>
            <a:ext cx="2743200" cy="2794000"/>
            <a:chOff x="3888" y="1104"/>
            <a:chExt cx="1728" cy="1760"/>
          </a:xfrm>
        </p:grpSpPr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3888" y="1296"/>
            <a:ext cx="1728" cy="1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6" name="Bitmap Image" r:id="rId8" imgW="1905052" imgH="1729635" progId="Paint.Picture">
                    <p:embed/>
                  </p:oleObj>
                </mc:Choice>
                <mc:Fallback>
                  <p:oleObj name="Bitmap Image" r:id="rId8" imgW="1905052" imgH="1729635" progId="Paint.Picture">
                    <p:embed/>
                    <p:pic>
                      <p:nvPicPr>
                        <p:cNvPr id="1027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728" cy="1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9"/>
            <p:cNvSpPr txBox="1">
              <a:spLocks noChangeArrowheads="1"/>
            </p:cNvSpPr>
            <p:nvPr/>
          </p:nvSpPr>
          <p:spPr bwMode="auto">
            <a:xfrm>
              <a:off x="4368" y="1104"/>
              <a:ext cx="9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l-GR" altLang="en-US" sz="1800" dirty="0">
                  <a:latin typeface="Courier New" panose="02070309020205020404" pitchFamily="49" charset="0"/>
                </a:rPr>
                <a:t>c = a &amp; b;</a:t>
              </a:r>
            </a:p>
          </p:txBody>
        </p:sp>
      </p:grpSp>
      <p:sp>
        <p:nvSpPr>
          <p:cNvPr id="1032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64857" y="2492064"/>
            <a:ext cx="2130425" cy="819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n-US" sz="2000" dirty="0">
                <a:latin typeface="Courier New" panose="02070309020205020404" pitchFamily="49" charset="0"/>
              </a:rPr>
              <a:t>a = 4</a:t>
            </a:r>
            <a:r>
              <a:rPr lang="en-US" altLang="en-US" sz="2000" dirty="0">
                <a:latin typeface="Courier New" panose="02070309020205020404" pitchFamily="49" charset="0"/>
              </a:rPr>
              <a:t>'</a:t>
            </a:r>
            <a:r>
              <a:rPr lang="el-GR" altLang="en-US" sz="2000" dirty="0">
                <a:latin typeface="Courier New" panose="02070309020205020404" pitchFamily="49" charset="0"/>
              </a:rPr>
              <a:t>b1010;</a:t>
            </a:r>
          </a:p>
          <a:p>
            <a:pPr>
              <a:buFontTx/>
              <a:buNone/>
            </a:pPr>
            <a:r>
              <a:rPr lang="el-GR" altLang="en-US" sz="2000" dirty="0">
                <a:latin typeface="Courier New" panose="02070309020205020404" pitchFamily="49" charset="0"/>
              </a:rPr>
              <a:t>b = 4</a:t>
            </a:r>
            <a:r>
              <a:rPr lang="en-US" altLang="en-US" sz="2000" dirty="0">
                <a:latin typeface="Courier New" panose="02070309020205020404" pitchFamily="49" charset="0"/>
              </a:rPr>
              <a:t>'</a:t>
            </a:r>
            <a:r>
              <a:rPr lang="el-GR" altLang="en-US" sz="2000" dirty="0">
                <a:latin typeface="Courier New" panose="02070309020205020404" pitchFamily="49" charset="0"/>
              </a:rPr>
              <a:t>b1100;</a:t>
            </a:r>
          </a:p>
        </p:txBody>
      </p:sp>
      <p:sp>
        <p:nvSpPr>
          <p:cNvPr id="1033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4569199" y="5324896"/>
            <a:ext cx="2369483" cy="86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n-US" sz="2000" dirty="0">
                <a:latin typeface="Courier New" panose="02070309020205020404" pitchFamily="49" charset="0"/>
              </a:rPr>
              <a:t>a = 4</a:t>
            </a:r>
            <a:r>
              <a:rPr lang="en-US" altLang="en-US" sz="2000" dirty="0">
                <a:latin typeface="Courier New" panose="02070309020205020404" pitchFamily="49" charset="0"/>
              </a:rPr>
              <a:t>'</a:t>
            </a:r>
            <a:r>
              <a:rPr lang="el-GR" altLang="en-US" sz="2000" dirty="0">
                <a:latin typeface="Courier New" panose="02070309020205020404" pitchFamily="49" charset="0"/>
              </a:rPr>
              <a:t>b1010;</a:t>
            </a:r>
          </a:p>
          <a:p>
            <a:pPr>
              <a:buFontTx/>
              <a:buNone/>
            </a:pPr>
            <a:r>
              <a:rPr lang="el-GR" altLang="en-US" sz="2000" dirty="0">
                <a:latin typeface="Courier New" panose="02070309020205020404" pitchFamily="49" charset="0"/>
              </a:rPr>
              <a:t>b = 2</a:t>
            </a:r>
            <a:r>
              <a:rPr lang="en-US" altLang="en-US" sz="2000" dirty="0">
                <a:latin typeface="Courier New" panose="02070309020205020404" pitchFamily="49" charset="0"/>
              </a:rPr>
              <a:t>'</a:t>
            </a:r>
            <a:r>
              <a:rPr lang="el-GR" altLang="en-US" sz="2000" dirty="0">
                <a:latin typeface="Courier New" panose="02070309020205020404" pitchFamily="49" charset="0"/>
              </a:rPr>
              <a:t>b11;</a:t>
            </a:r>
            <a:endParaRPr lang="el-GR" altLang="en-US" sz="2400" dirty="0"/>
          </a:p>
        </p:txBody>
      </p:sp>
      <p:sp>
        <p:nvSpPr>
          <p:cNvPr id="1034" name="Text Box 14"/>
          <p:cNvSpPr txBox="1">
            <a:spLocks noChangeArrowheads="1"/>
          </p:cNvSpPr>
          <p:nvPr/>
        </p:nvSpPr>
        <p:spPr bwMode="auto">
          <a:xfrm>
            <a:off x="1426882" y="379655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>
                <a:latin typeface="Courier New" panose="02070309020205020404" pitchFamily="49" charset="0"/>
              </a:rPr>
              <a:t>c = a ^ b;</a:t>
            </a: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2595282" y="2680445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 sz="1800">
              <a:latin typeface="Arial" charset="0"/>
            </a:endParaRP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3662085" y="5477438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 sz="180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1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Shift</a:t>
            </a:r>
            <a:endParaRPr lang="el-GR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647" y="1564342"/>
            <a:ext cx="8229600" cy="4525963"/>
          </a:xfrm>
        </p:spPr>
        <p:txBody>
          <a:bodyPr/>
          <a:lstStyle/>
          <a:p>
            <a:r>
              <a:rPr lang="el-GR" altLang="en-US" sz="2000" dirty="0">
                <a:latin typeface="Courier New" panose="02070309020205020404" pitchFamily="49" charset="0"/>
              </a:rPr>
              <a:t>&gt;&gt;	</a:t>
            </a:r>
            <a:r>
              <a:rPr lang="el-GR" altLang="en-US" sz="2400" dirty="0">
                <a:sym typeface="Symbol" panose="05050102010706020507" pitchFamily="18" charset="2"/>
              </a:rPr>
              <a:t> shift right</a:t>
            </a:r>
            <a:endParaRPr lang="el-GR" altLang="en-US" sz="2000" dirty="0">
              <a:latin typeface="Courier New" panose="02070309020205020404" pitchFamily="49" charset="0"/>
            </a:endParaRPr>
          </a:p>
          <a:p>
            <a:r>
              <a:rPr lang="el-GR" altLang="en-US" sz="2000" dirty="0">
                <a:latin typeface="Courier New" panose="02070309020205020404" pitchFamily="49" charset="0"/>
              </a:rPr>
              <a:t>&lt;&lt;	</a:t>
            </a:r>
            <a:r>
              <a:rPr lang="el-GR" altLang="en-US" sz="2400" dirty="0">
                <a:sym typeface="Symbol" panose="05050102010706020507" pitchFamily="18" charset="2"/>
              </a:rPr>
              <a:t> shift le</a:t>
            </a:r>
            <a:r>
              <a:rPr lang="en-US" altLang="en-US" sz="2400" dirty="0">
                <a:sym typeface="Symbol" panose="05050102010706020507" pitchFamily="18" charset="2"/>
              </a:rPr>
              <a:t>ft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r>
              <a:rPr lang="el-GR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a = 4</a:t>
            </a:r>
            <a:r>
              <a:rPr lang="en-US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'</a:t>
            </a:r>
            <a:r>
              <a:rPr lang="el-GR" altLang="en-US" sz="2400" dirty="0">
                <a:latin typeface="Courier New" panose="02070309020205020404" pitchFamily="49" charset="0"/>
                <a:sym typeface="Symbol" panose="05050102010706020507" pitchFamily="18" charset="2"/>
              </a:rPr>
              <a:t>b1010;</a:t>
            </a:r>
            <a:endParaRPr lang="en-US" altLang="en-US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l-GR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 = a 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&lt;&lt;</a:t>
            </a:r>
            <a:r>
              <a:rPr lang="el-GR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 2;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l-G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4'b</a:t>
            </a:r>
            <a:r>
              <a:rPr lang="el-G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1000</a:t>
            </a:r>
            <a:endParaRPr lang="en-US" alt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/>
            <a:r>
              <a:rPr lang="el-GR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c = a 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&gt;&gt;</a:t>
            </a:r>
            <a:r>
              <a:rPr lang="el-GR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 1;</a:t>
            </a:r>
            <a:r>
              <a:rPr lang="en-US" altLang="en-US" sz="2000" dirty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// c = 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4'b</a:t>
            </a:r>
            <a:r>
              <a:rPr lang="el-GR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010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endParaRPr lang="en-US" altLang="en-US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250000"/>
              </a:lnSpc>
            </a:pPr>
            <a:endParaRPr lang="el-GR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/>
            <a:r>
              <a:rPr lang="en-US" altLang="en-US" dirty="0" err="1"/>
              <a:t>SystemVerilog</a:t>
            </a:r>
            <a:r>
              <a:rPr lang="en-US" altLang="en-US" dirty="0"/>
              <a:t> Operator</a:t>
            </a:r>
            <a:r>
              <a:rPr lang="he-IL" altLang="en-US" dirty="0"/>
              <a:t> </a:t>
            </a:r>
            <a:r>
              <a:rPr lang="en-US" altLang="en-US" dirty="0"/>
              <a:t>Precedence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590550" y="1579563"/>
          <a:ext cx="37846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" name="Image" r:id="rId4" imgW="13838334" imgH="16761031" progId="Photoshop.Image.4">
                  <p:embed/>
                </p:oleObj>
              </mc:Choice>
              <mc:Fallback>
                <p:oleObj name="Image" r:id="rId4" imgW="13838334" imgH="16761031" progId="Photoshop.Image.4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579563"/>
                        <a:ext cx="37846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810125" y="1654175"/>
          <a:ext cx="3757613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" name="Image" r:id="rId6" imgW="13762090" imgH="12580304" progId="Photoshop.Image.4">
                  <p:embed/>
                </p:oleObj>
              </mc:Choice>
              <mc:Fallback>
                <p:oleObj name="Image" r:id="rId6" imgW="13762090" imgH="12580304" progId="Photoshop.Image.4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654175"/>
                        <a:ext cx="3757613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Concurrent assignments</a:t>
            </a:r>
          </a:p>
          <a:p>
            <a:pPr lvl="2"/>
            <a:r>
              <a:rPr lang="en-US" dirty="0"/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83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36674" cy="1325563"/>
          </a:xfrm>
        </p:spPr>
        <p:txBody>
          <a:bodyPr/>
          <a:lstStyle/>
          <a:p>
            <a:r>
              <a:rPr lang="en-US" altLang="en-US" dirty="0"/>
              <a:t>Module Implementation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dirty="0"/>
              <a:t>There are 3 ways to implement hardware inside a module: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Module instantiation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Concurrent assignments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Procedural blocks – “Processes”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237A-317A-4FF7-A5D0-E12A33135260}"/>
              </a:ext>
            </a:extLst>
          </p:cNvPr>
          <p:cNvSpPr/>
          <p:nvPr/>
        </p:nvSpPr>
        <p:spPr>
          <a:xfrm>
            <a:off x="772510" y="2847318"/>
            <a:ext cx="4295775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7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Concurrent Assignments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Connect a wire to a combinational logic or another wire</a:t>
            </a:r>
          </a:p>
          <a:p>
            <a:r>
              <a:rPr lang="en-US" altLang="en-US" sz="2600" dirty="0"/>
              <a:t>When the right-hand-side of an assignment changes, it immediately flows through to the left-hand-side wire</a:t>
            </a:r>
          </a:p>
          <a:p>
            <a:r>
              <a:rPr lang="en-US" altLang="en-US" sz="2600" dirty="0"/>
              <a:t>Syntax:</a:t>
            </a:r>
          </a:p>
          <a:p>
            <a:endParaRPr lang="he-IL" altLang="en-US" b="1" dirty="0">
              <a:solidFill>
                <a:srgbClr val="FF3300"/>
              </a:solidFill>
              <a:latin typeface="Courier" charset="0"/>
            </a:endParaRPr>
          </a:p>
          <a:p>
            <a:pPr lvl="1">
              <a:buFontTx/>
              <a:buNone/>
            </a:pPr>
            <a:endParaRPr lang="en-US" altLang="en-US" b="1" dirty="0">
              <a:solidFill>
                <a:srgbClr val="FF3300"/>
              </a:solidFill>
              <a:latin typeface="Courier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9D47D-A858-4694-8001-39D2168FB870}"/>
              </a:ext>
            </a:extLst>
          </p:cNvPr>
          <p:cNvSpPr txBox="1"/>
          <p:nvPr/>
        </p:nvSpPr>
        <p:spPr>
          <a:xfrm>
            <a:off x="714703" y="3514602"/>
            <a:ext cx="7083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656B0-817F-41EF-A4B4-8FA38B3C7B81}"/>
              </a:ext>
            </a:extLst>
          </p:cNvPr>
          <p:cNvSpPr txBox="1"/>
          <p:nvPr/>
        </p:nvSpPr>
        <p:spPr>
          <a:xfrm>
            <a:off x="714703" y="4508605"/>
            <a:ext cx="7083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signal2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4366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Assignment  Example #1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691B-CF3C-42BE-847E-F5B71AB880A6}"/>
              </a:ext>
            </a:extLst>
          </p:cNvPr>
          <p:cNvSpPr txBox="1"/>
          <p:nvPr/>
        </p:nvSpPr>
        <p:spPr>
          <a:xfrm>
            <a:off x="903890" y="1905506"/>
            <a:ext cx="443536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buffer_module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Z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326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Assignment  Example #2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691B-CF3C-42BE-847E-F5B71AB880A6}"/>
              </a:ext>
            </a:extLst>
          </p:cNvPr>
          <p:cNvSpPr txBox="1"/>
          <p:nvPr/>
        </p:nvSpPr>
        <p:spPr>
          <a:xfrm>
            <a:off x="903890" y="1905506"/>
            <a:ext cx="402546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Z,</a:t>
            </a:r>
          </a:p>
          <a:p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B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Image result for and gate">
            <a:extLst>
              <a:ext uri="{FF2B5EF4-FFF2-40B4-BE49-F238E27FC236}">
                <a16:creationId xmlns:a16="http://schemas.microsoft.com/office/drawing/2014/main" id="{0BA1375C-B03D-4F32-9025-A99FC2C51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16" y="4402663"/>
            <a:ext cx="3682658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71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Concurrent Assignment  Example #3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691B-CF3C-42BE-847E-F5B71AB880A6}"/>
              </a:ext>
            </a:extLst>
          </p:cNvPr>
          <p:cNvSpPr txBox="1"/>
          <p:nvPr/>
        </p:nvSpPr>
        <p:spPr>
          <a:xfrm>
            <a:off x="903890" y="1905506"/>
            <a:ext cx="5076496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logic_module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Z,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C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3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SystemVerilog</a:t>
            </a:r>
            <a:r>
              <a:rPr lang="en-US" dirty="0"/>
              <a:t> building blocks:</a:t>
            </a:r>
          </a:p>
          <a:p>
            <a:pPr lvl="1"/>
            <a:r>
              <a:rPr lang="en-US" dirty="0"/>
              <a:t>Values / number representation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Concurrent assignments</a:t>
            </a:r>
          </a:p>
          <a:p>
            <a:pPr lvl="2"/>
            <a:r>
              <a:rPr lang="en-US" dirty="0"/>
              <a:t>Procedural blocks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Parallelism in HDL</a:t>
            </a:r>
          </a:p>
          <a:p>
            <a:r>
              <a:rPr lang="en-US" dirty="0"/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13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8336674" cy="1325563"/>
          </a:xfrm>
        </p:spPr>
        <p:txBody>
          <a:bodyPr/>
          <a:lstStyle/>
          <a:p>
            <a:r>
              <a:rPr lang="en-US" altLang="en-US" dirty="0"/>
              <a:t>Module Implementation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dirty="0"/>
              <a:t>There are 3 ways to implement hardware inside a module: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Module instantiation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Concurrent assignments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Procedural blocks – “Processes”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3237A-317A-4FF7-A5D0-E12A33135260}"/>
              </a:ext>
            </a:extLst>
          </p:cNvPr>
          <p:cNvSpPr/>
          <p:nvPr/>
        </p:nvSpPr>
        <p:spPr>
          <a:xfrm>
            <a:off x="881062" y="3233737"/>
            <a:ext cx="4584317" cy="390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024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Procedural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106"/>
            <a:ext cx="7886700" cy="4679857"/>
          </a:xfrm>
        </p:spPr>
        <p:txBody>
          <a:bodyPr/>
          <a:lstStyle/>
          <a:p>
            <a:r>
              <a:rPr lang="en-US" altLang="en-US" dirty="0"/>
              <a:t>Sequential: all statements inside the block are executed sequentially</a:t>
            </a:r>
          </a:p>
          <a:p>
            <a:pPr lvl="1"/>
            <a:r>
              <a:rPr lang="en-US" altLang="en-US" dirty="0"/>
              <a:t>One line after the other</a:t>
            </a:r>
          </a:p>
          <a:p>
            <a:r>
              <a:rPr lang="en-US" altLang="en-US" dirty="0"/>
              <a:t>Two procedural constructs:</a:t>
            </a:r>
          </a:p>
          <a:p>
            <a:pPr lvl="1"/>
            <a:r>
              <a:rPr lang="en-US" altLang="en-US" dirty="0">
                <a:solidFill>
                  <a:srgbClr val="FF3300"/>
                </a:solidFill>
              </a:rPr>
              <a:t>initial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>
                <a:solidFill>
                  <a:srgbClr val="FF3300"/>
                </a:solidFill>
              </a:rPr>
              <a:t>always_comb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92937"/>
            <a:ext cx="7886700" cy="1325563"/>
          </a:xfrm>
        </p:spPr>
        <p:txBody>
          <a:bodyPr/>
          <a:lstStyle/>
          <a:p>
            <a:r>
              <a:rPr lang="en-US" dirty="0"/>
              <a:t>Procedural Blocks – Initial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8441"/>
            <a:ext cx="7886700" cy="4679857"/>
          </a:xfrm>
        </p:spPr>
        <p:txBody>
          <a:bodyPr/>
          <a:lstStyle/>
          <a:p>
            <a:r>
              <a:rPr lang="en-US" altLang="en-US" dirty="0">
                <a:solidFill>
                  <a:srgbClr val="FF3300"/>
                </a:solidFill>
              </a:rPr>
              <a:t>initial</a:t>
            </a:r>
            <a:r>
              <a:rPr lang="en-US" altLang="en-US" dirty="0"/>
              <a:t> statement is executed only once. We will use it only in simulations.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45FA-5175-4C72-B805-19F25E2B0443}"/>
              </a:ext>
            </a:extLst>
          </p:cNvPr>
          <p:cNvSpPr txBox="1"/>
          <p:nvPr/>
        </p:nvSpPr>
        <p:spPr>
          <a:xfrm>
            <a:off x="2217683" y="2975047"/>
            <a:ext cx="4510909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&lt;statement1&gt;;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endParaRPr lang="he-IL" sz="2000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&lt;statement2&gt;;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r>
              <a:rPr lang="he-I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...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087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593"/>
            <a:ext cx="7886700" cy="1325563"/>
          </a:xfrm>
        </p:spPr>
        <p:txBody>
          <a:bodyPr/>
          <a:lstStyle/>
          <a:p>
            <a:r>
              <a:rPr lang="en-US" dirty="0"/>
              <a:t>Procedural Blocks – Initial Statement Example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45FA-5175-4C72-B805-19F25E2B0443}"/>
              </a:ext>
            </a:extLst>
          </p:cNvPr>
          <p:cNvSpPr txBox="1"/>
          <p:nvPr/>
        </p:nvSpPr>
        <p:spPr>
          <a:xfrm>
            <a:off x="3280377" y="1555037"/>
            <a:ext cx="381952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mymodule_tb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	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);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6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Blocks – </a:t>
            </a:r>
            <a:r>
              <a:rPr lang="en-US" dirty="0" err="1"/>
              <a:t>always_comb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9056"/>
            <a:ext cx="7886700" cy="4679857"/>
          </a:xfrm>
        </p:spPr>
        <p:txBody>
          <a:bodyPr/>
          <a:lstStyle/>
          <a:p>
            <a:r>
              <a:rPr lang="en-US" altLang="en-US" dirty="0" err="1">
                <a:solidFill>
                  <a:srgbClr val="FF3300"/>
                </a:solidFill>
              </a:rPr>
              <a:t>always_comb</a:t>
            </a:r>
            <a:r>
              <a:rPr lang="en-US" altLang="en-US" dirty="0"/>
              <a:t> statement: executes in a loop. Used for combinational logic implementation.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9A6FD-CD3A-4F95-8C78-7EF2C5BD926B}"/>
              </a:ext>
            </a:extLst>
          </p:cNvPr>
          <p:cNvSpPr txBox="1"/>
          <p:nvPr/>
        </p:nvSpPr>
        <p:spPr>
          <a:xfrm>
            <a:off x="945931" y="3429000"/>
            <a:ext cx="708397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&lt;statement1&gt;;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&lt;statement2&gt;;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Blocks – </a:t>
            </a:r>
            <a:r>
              <a:rPr lang="en-US" dirty="0" err="1"/>
              <a:t>always_comb</a:t>
            </a:r>
            <a:r>
              <a:rPr lang="en-US" dirty="0"/>
              <a:t> Statement Example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9A6FD-CD3A-4F95-8C78-7EF2C5BD926B}"/>
              </a:ext>
            </a:extLst>
          </p:cNvPr>
          <p:cNvSpPr txBox="1"/>
          <p:nvPr/>
        </p:nvSpPr>
        <p:spPr>
          <a:xfrm>
            <a:off x="1030014" y="2020868"/>
            <a:ext cx="402792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Z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B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Z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2" descr="Image result for and gate">
            <a:extLst>
              <a:ext uri="{FF2B5EF4-FFF2-40B4-BE49-F238E27FC236}">
                <a16:creationId xmlns:a16="http://schemas.microsoft.com/office/drawing/2014/main" id="{F3DC7AC5-CE7A-4CA4-A203-2F10D865D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896537"/>
            <a:ext cx="2545408" cy="127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3496E7-8813-422A-9BF3-3CAE1C4DB0B0}"/>
              </a:ext>
            </a:extLst>
          </p:cNvPr>
          <p:cNvSpPr/>
          <p:nvPr/>
        </p:nvSpPr>
        <p:spPr>
          <a:xfrm>
            <a:off x="5320700" y="3860167"/>
            <a:ext cx="3571052" cy="82744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Note: no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3200" dirty="0"/>
              <a:t>!</a:t>
            </a:r>
            <a:endParaRPr lang="he-IL" sz="3200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9CC24F98-0048-4A79-BD3A-E881B6104391}"/>
              </a:ext>
            </a:extLst>
          </p:cNvPr>
          <p:cNvSpPr/>
          <p:nvPr/>
        </p:nvSpPr>
        <p:spPr>
          <a:xfrm>
            <a:off x="3926629" y="4200250"/>
            <a:ext cx="1394072" cy="5571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63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- Shift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9A6FD-CD3A-4F95-8C78-7EF2C5BD926B}"/>
              </a:ext>
            </a:extLst>
          </p:cNvPr>
          <p:cNvSpPr txBox="1"/>
          <p:nvPr/>
        </p:nvSpPr>
        <p:spPr>
          <a:xfrm>
            <a:off x="1103587" y="2064380"/>
            <a:ext cx="7083972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shift_module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out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0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assignments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Procedural blocks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7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altLang="en-US" dirty="0"/>
              <a:t>Parameters</a:t>
            </a:r>
          </a:p>
        </p:txBody>
      </p:sp>
      <p:sp>
        <p:nvSpPr>
          <p:cNvPr id="3276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28650" y="1142859"/>
            <a:ext cx="8704536" cy="4572281"/>
          </a:xfrm>
        </p:spPr>
        <p:txBody>
          <a:bodyPr/>
          <a:lstStyle/>
          <a:p>
            <a:r>
              <a:rPr lang="en-US" altLang="en-US" dirty="0"/>
              <a:t>Allow per-instantiation module parameters</a:t>
            </a:r>
          </a:p>
          <a:p>
            <a:pPr lvl="1"/>
            <a:r>
              <a:rPr lang="en-US" altLang="en-US" dirty="0"/>
              <a:t>Use “parameter” statement</a:t>
            </a:r>
          </a:p>
          <a:p>
            <a:r>
              <a:rPr lang="en-US" altLang="en-US" dirty="0"/>
              <a:t>Syntax: 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CD454-1634-4791-A2F1-3C5034A32AC5}"/>
              </a:ext>
            </a:extLst>
          </p:cNvPr>
          <p:cNvSpPr txBox="1"/>
          <p:nvPr/>
        </p:nvSpPr>
        <p:spPr>
          <a:xfrm>
            <a:off x="5064017" y="3226731"/>
            <a:ext cx="394335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value3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2F75D8-57A9-420E-A3A9-E89068A37F38}"/>
              </a:ext>
            </a:extLst>
          </p:cNvPr>
          <p:cNvSpPr txBox="1">
            <a:spLocks noChangeArrowheads="1"/>
          </p:cNvSpPr>
          <p:nvPr/>
        </p:nvSpPr>
        <p:spPr>
          <a:xfrm>
            <a:off x="939690" y="2649751"/>
            <a:ext cx="3632310" cy="58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u="sng" dirty="0"/>
              <a:t>Module Declaration: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11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E78C538-B852-40AE-B357-FECE006F2A12}"/>
              </a:ext>
            </a:extLst>
          </p:cNvPr>
          <p:cNvSpPr txBox="1">
            <a:spLocks noChangeArrowheads="1"/>
          </p:cNvSpPr>
          <p:nvPr/>
        </p:nvSpPr>
        <p:spPr>
          <a:xfrm>
            <a:off x="5511690" y="2671916"/>
            <a:ext cx="3632310" cy="58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u="sng" dirty="0"/>
              <a:t>Module Instantiation: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B933D2-306C-44F4-84B3-1D7FBD8E952A}"/>
              </a:ext>
            </a:extLst>
          </p:cNvPr>
          <p:cNvSpPr txBox="1"/>
          <p:nvPr/>
        </p:nvSpPr>
        <p:spPr>
          <a:xfrm>
            <a:off x="784170" y="3226731"/>
            <a:ext cx="394335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module_name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out1,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</a:p>
          <a:p>
            <a:r>
              <a:rPr lang="en-US" sz="2000" b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input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in1    </a:t>
            </a:r>
          </a:p>
          <a:p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param1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param2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param3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4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Example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9A6FD-CD3A-4F95-8C78-7EF2C5BD926B}"/>
              </a:ext>
            </a:extLst>
          </p:cNvPr>
          <p:cNvSpPr txBox="1"/>
          <p:nvPr/>
        </p:nvSpPr>
        <p:spPr>
          <a:xfrm>
            <a:off x="273269" y="2137953"/>
            <a:ext cx="486628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shift_N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he-IL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out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943FD-85F1-4785-8782-EDFB4EE993AB}"/>
              </a:ext>
            </a:extLst>
          </p:cNvPr>
          <p:cNvSpPr txBox="1"/>
          <p:nvPr/>
        </p:nvSpPr>
        <p:spPr>
          <a:xfrm>
            <a:off x="5379326" y="1542296"/>
            <a:ext cx="339681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shifts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shift_N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shift_inst1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en-US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shift_N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shift_inst2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3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SystemVerilog</a:t>
            </a:r>
            <a:r>
              <a:rPr lang="en-US" dirty="0"/>
              <a:t> building blocks:</a:t>
            </a:r>
          </a:p>
          <a:p>
            <a:pPr lvl="1"/>
            <a:r>
              <a:rPr lang="en-US" dirty="0"/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assignments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9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4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570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 for using Parameters in the Wet Exercise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4535697" y="2012717"/>
            <a:ext cx="3838907" cy="341632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...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#(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Tpdhl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 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Tpdlh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and_ist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and_out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38205-A581-472D-9356-7B6EFD40A69A}"/>
              </a:ext>
            </a:extLst>
          </p:cNvPr>
          <p:cNvSpPr txBox="1"/>
          <p:nvPr/>
        </p:nvSpPr>
        <p:spPr>
          <a:xfrm>
            <a:off x="769395" y="1874217"/>
            <a:ext cx="3090041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AND2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Z,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Tpdhl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Tpdlh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he-IL" dirty="0"/>
          </a:p>
        </p:txBody>
      </p:sp>
      <p:sp>
        <p:nvSpPr>
          <p:cNvPr id="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8D11BF4-1FDD-42A0-97E6-D9D4F594F573}"/>
              </a:ext>
            </a:extLst>
          </p:cNvPr>
          <p:cNvSpPr txBox="1">
            <a:spLocks noChangeArrowheads="1"/>
          </p:cNvSpPr>
          <p:nvPr/>
        </p:nvSpPr>
        <p:spPr>
          <a:xfrm>
            <a:off x="628650" y="1419314"/>
            <a:ext cx="8704536" cy="593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Using a logic gate with a propagation delay: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38CE9D-7A4F-4A23-952A-C996376817A9}"/>
              </a:ext>
            </a:extLst>
          </p:cNvPr>
          <p:cNvSpPr/>
          <p:nvPr/>
        </p:nvSpPr>
        <p:spPr>
          <a:xfrm>
            <a:off x="1044513" y="5688419"/>
            <a:ext cx="7470837" cy="563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Unless stated otherwise, the hardware is </a:t>
            </a:r>
            <a:r>
              <a:rPr lang="en-US" sz="2400" b="1" dirty="0"/>
              <a:t>ideal (</a:t>
            </a:r>
            <a:r>
              <a:rPr lang="en-US" sz="2400" b="1" dirty="0" err="1"/>
              <a:t>Tpd</a:t>
            </a:r>
            <a:r>
              <a:rPr lang="en-US" sz="2400" b="1" dirty="0"/>
              <a:t> = 0)</a:t>
            </a:r>
            <a:r>
              <a:rPr lang="en-US" sz="2400" dirty="0"/>
              <a:t>!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384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6833"/>
            <a:ext cx="7886700" cy="4351338"/>
          </a:xfrm>
        </p:spPr>
        <p:txBody>
          <a:bodyPr/>
          <a:lstStyle/>
          <a:p>
            <a:r>
              <a:rPr lang="en-US" dirty="0"/>
              <a:t>Contain constant values</a:t>
            </a:r>
          </a:p>
          <a:p>
            <a:r>
              <a:rPr lang="en-US" b="1" dirty="0"/>
              <a:t>Cannot be assigned during instantiation - not to be confused with parameters</a:t>
            </a:r>
            <a:endParaRPr lang="en-US" dirty="0"/>
          </a:p>
          <a:p>
            <a:r>
              <a:rPr lang="en-US" altLang="en-US" dirty="0"/>
              <a:t>Syntax: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56690-FF47-4C6E-8177-356EFFEEF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937" y="4503847"/>
            <a:ext cx="4871847" cy="147732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2'b11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NUM_OF_CYCLES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FFDBAE-9FAA-4376-888B-EABCC1F32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284" y="3467836"/>
            <a:ext cx="5698996" cy="369332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localparam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param_name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param_value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1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assignments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/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36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in HDL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Description Language describes hardware</a:t>
            </a:r>
          </a:p>
          <a:p>
            <a:r>
              <a:rPr lang="en-US" dirty="0"/>
              <a:t>Each of the 3 ways to implement a module describes a hardware part of the module</a:t>
            </a:r>
          </a:p>
          <a:p>
            <a:r>
              <a:rPr lang="en-US" dirty="0"/>
              <a:t>All hardware parts “live” concurrently!</a:t>
            </a:r>
          </a:p>
          <a:p>
            <a:r>
              <a:rPr lang="en-US" dirty="0"/>
              <a:t>Statements in a module (outside of procedural blocks) simply define existence and not executed sequentially</a:t>
            </a:r>
          </a:p>
          <a:p>
            <a:r>
              <a:rPr lang="en-US" b="1" dirty="0">
                <a:solidFill>
                  <a:srgbClr val="FF0000"/>
                </a:solidFill>
              </a:rPr>
              <a:t>The order of appearance is not important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7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Parallelism in HDL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4018" y="1608724"/>
            <a:ext cx="8455085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my_module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en-US" sz="4400" b="1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803877" y="5244662"/>
            <a:ext cx="4435365" cy="88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4300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Parallelism in HDL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35</a:t>
            </a:fld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94018" y="1393280"/>
            <a:ext cx="8455085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module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my_module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output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c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| b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a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assign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b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endmodule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endParaRPr lang="en-US" altLang="en-US" sz="4400" b="1" dirty="0">
              <a:solidFill>
                <a:srgbClr val="000000"/>
              </a:solidFill>
              <a:latin typeface="Courier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34498" y="5315659"/>
            <a:ext cx="4435365" cy="882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 = 1'b1</a:t>
            </a:r>
          </a:p>
        </p:txBody>
      </p:sp>
    </p:spTree>
    <p:extLst>
      <p:ext uri="{BB962C8B-B14F-4D97-AF65-F5344CB8AC3E}">
        <p14:creationId xmlns:p14="http://schemas.microsoft.com/office/powerpoint/2010/main" val="181390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Example: Mux Implementation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372200" y="2180511"/>
            <a:ext cx="7143150" cy="3565959"/>
            <a:chOff x="5805488" y="3344961"/>
            <a:chExt cx="4145122" cy="19783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16239"/>
            <a:stretch/>
          </p:blipFill>
          <p:spPr>
            <a:xfrm>
              <a:off x="6457950" y="3436472"/>
              <a:ext cx="3262105" cy="188679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45300" y="349885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89750" y="491490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886445" y="3625054"/>
              <a:ext cx="1260000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2688" y="5005059"/>
              <a:ext cx="881062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62688" y="3625054"/>
              <a:ext cx="0" cy="1380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05488" y="3344961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65043" y="3556557"/>
              <a:ext cx="100013" cy="136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95987" y="3623466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1787" y="3449736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In[0]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3684" y="4356989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In[1]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7849" y="4607123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outn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831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C78DDE-629D-4F8E-9F21-778FBA258029}"/>
              </a:ext>
            </a:extLst>
          </p:cNvPr>
          <p:cNvSpPr txBox="1"/>
          <p:nvPr/>
        </p:nvSpPr>
        <p:spPr>
          <a:xfrm>
            <a:off x="557284" y="1656282"/>
            <a:ext cx="459595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mux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 	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	logic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out1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out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Example : Mux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37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61932" y="4116988"/>
            <a:ext cx="4162103" cy="1986833"/>
            <a:chOff x="5788507" y="3336429"/>
            <a:chExt cx="4162103" cy="19868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16239"/>
            <a:stretch/>
          </p:blipFill>
          <p:spPr>
            <a:xfrm>
              <a:off x="6457950" y="3436472"/>
              <a:ext cx="3262105" cy="188679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45300" y="349885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89750" y="491490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886445" y="3625054"/>
              <a:ext cx="1260000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2688" y="5005059"/>
              <a:ext cx="881062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62688" y="3625054"/>
              <a:ext cx="0" cy="1380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05488" y="3344961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65043" y="3556557"/>
              <a:ext cx="100013" cy="136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95987" y="3623466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4641" y="3336429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In[0]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8507" y="4362512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In[1]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7849" y="4607123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outn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949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/>
              <a:t>System Tasks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$display</a:t>
            </a:r>
            <a:r>
              <a:rPr lang="en-US" altLang="en-US" dirty="0"/>
              <a:t>: prints arguments in the console window</a:t>
            </a:r>
            <a:endParaRPr lang="en-US" altLang="en-US" sz="1000" dirty="0"/>
          </a:p>
          <a:p>
            <a:r>
              <a:rPr lang="en-US" altLang="en-US" dirty="0">
                <a:solidFill>
                  <a:srgbClr val="FF0000"/>
                </a:solidFill>
              </a:rPr>
              <a:t>$time</a:t>
            </a:r>
            <a:r>
              <a:rPr lang="en-US" altLang="en-US" dirty="0"/>
              <a:t>: gives the simulation time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$stop</a:t>
            </a:r>
            <a:r>
              <a:rPr lang="en-US" altLang="en-US" dirty="0"/>
              <a:t>: stops the simulation</a:t>
            </a:r>
          </a:p>
          <a:p>
            <a:pPr lvl="1"/>
            <a:endParaRPr lang="en-US" alt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54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44105"/>
            <a:ext cx="7886700" cy="1325563"/>
          </a:xfrm>
          <a:ln/>
        </p:spPr>
        <p:txBody>
          <a:bodyPr/>
          <a:lstStyle/>
          <a:p>
            <a:r>
              <a:rPr lang="en-US" altLang="en-US" dirty="0"/>
              <a:t>System Tasks -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39</a:t>
            </a:fld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0161807-F64F-445C-B7AB-F69FC9F46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96" y="2705512"/>
            <a:ext cx="8797159" cy="341632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and_module_tb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and_module_inst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(.a(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a), .b(b), .c(c)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initial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1'b0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 = </a:t>
            </a:r>
            <a:r>
              <a:rPr lang="en-US" b="1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1'b1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$display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"%t: a = %d, b = %d, c = %d"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$time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$stop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D5BFFA-4910-44EF-BA42-347EF6071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486" y="1435535"/>
            <a:ext cx="30861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and_module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c,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1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Literals</a:t>
            </a:r>
            <a:r>
              <a:rPr lang="el-GR" altLang="en-US" dirty="0"/>
              <a:t> in </a:t>
            </a:r>
            <a:r>
              <a:rPr lang="en-US" altLang="en-US" dirty="0"/>
              <a:t>System</a:t>
            </a:r>
            <a:r>
              <a:rPr lang="el-GR" altLang="en-US" dirty="0"/>
              <a:t>Verilog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94" y="1550894"/>
            <a:ext cx="8301318" cy="4626069"/>
          </a:xfrm>
        </p:spPr>
        <p:txBody>
          <a:bodyPr/>
          <a:lstStyle/>
          <a:p>
            <a:pPr>
              <a:buFontTx/>
              <a:buNone/>
            </a:pPr>
            <a:r>
              <a:rPr lang="el-GR" altLang="en-US" b="1" dirty="0"/>
              <a:t>&lt;</a:t>
            </a:r>
            <a:r>
              <a:rPr lang="en-US" altLang="en-US" b="1" dirty="0"/>
              <a:t>width'</a:t>
            </a:r>
            <a:r>
              <a:rPr lang="el-GR" altLang="en-US" b="1" dirty="0"/>
              <a:t>&gt;</a:t>
            </a:r>
            <a:r>
              <a:rPr lang="en-US" altLang="en-US" b="1" dirty="0"/>
              <a:t>&lt;signed&gt;</a:t>
            </a:r>
            <a:r>
              <a:rPr lang="el-GR" altLang="en-US" b="1" dirty="0"/>
              <a:t>&lt;radix&gt; value</a:t>
            </a:r>
            <a:r>
              <a:rPr lang="en-US" b="1" dirty="0"/>
              <a:t> </a:t>
            </a:r>
            <a:r>
              <a:rPr lang="en-US" sz="2000" dirty="0"/>
              <a:t>(”&lt;&gt;” indicates optional part)</a:t>
            </a:r>
            <a:endParaRPr lang="el-GR" altLang="en-US" dirty="0"/>
          </a:p>
          <a:p>
            <a:endParaRPr lang="el-GR" altLang="en-US" dirty="0"/>
          </a:p>
          <a:p>
            <a:endParaRPr lang="el-GR" altLang="en-US" dirty="0"/>
          </a:p>
          <a:p>
            <a:endParaRPr lang="el-GR" altLang="en-US" dirty="0"/>
          </a:p>
          <a:p>
            <a:pPr lvl="1"/>
            <a:endParaRPr lang="en-US" altLang="en-US" dirty="0"/>
          </a:p>
          <a:p>
            <a:pPr lvl="1"/>
            <a:endParaRPr lang="el-GR" altLang="en-US" dirty="0"/>
          </a:p>
          <a:p>
            <a:pPr lvl="1"/>
            <a:r>
              <a:rPr lang="en-US" altLang="en-US" dirty="0"/>
              <a:t>Defaults</a:t>
            </a:r>
          </a:p>
          <a:p>
            <a:pPr lvl="2"/>
            <a:r>
              <a:rPr lang="en-US" altLang="en-US" dirty="0"/>
              <a:t>Width = 32</a:t>
            </a:r>
          </a:p>
          <a:p>
            <a:pPr lvl="2"/>
            <a:r>
              <a:rPr lang="en-US" altLang="en-US" dirty="0"/>
              <a:t>Unsigned</a:t>
            </a:r>
          </a:p>
          <a:p>
            <a:pPr lvl="2"/>
            <a:r>
              <a:rPr lang="en-US" altLang="en-US" dirty="0"/>
              <a:t>Radix = Decimal</a:t>
            </a:r>
          </a:p>
          <a:p>
            <a:pPr marL="457200" lvl="1" indent="0">
              <a:buNone/>
            </a:pPr>
            <a:endParaRPr lang="el-GR" altLang="en-US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09903" y="2639264"/>
            <a:ext cx="1266497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l-GR" sz="1800" dirty="0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umber</a:t>
            </a:r>
            <a:r>
              <a:rPr lang="el-GR" sz="1800" dirty="0">
                <a:latin typeface="Arial" charset="0"/>
              </a:rPr>
              <a:t> of </a:t>
            </a:r>
          </a:p>
          <a:p>
            <a:pPr>
              <a:defRPr/>
            </a:pPr>
            <a:r>
              <a:rPr lang="el-GR" sz="1800" b="1" dirty="0">
                <a:latin typeface="Arial" charset="0"/>
              </a:rPr>
              <a:t>bits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420034" y="2639264"/>
            <a:ext cx="2514600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l-GR" sz="1800" dirty="0">
                <a:latin typeface="Arial" charset="0"/>
              </a:rPr>
              <a:t>Binary           </a:t>
            </a:r>
            <a:r>
              <a:rPr lang="el-GR" sz="1800" dirty="0">
                <a:latin typeface="Arial" charset="0"/>
                <a:sym typeface="Symbol" pitchFamily="18" charset="2"/>
              </a:rPr>
              <a:t> b or B</a:t>
            </a:r>
            <a:endParaRPr lang="el-GR" sz="1800" dirty="0">
              <a:latin typeface="Arial" charset="0"/>
            </a:endParaRPr>
          </a:p>
          <a:p>
            <a:pPr>
              <a:defRPr/>
            </a:pPr>
            <a:r>
              <a:rPr lang="el-GR" sz="1800" dirty="0">
                <a:latin typeface="Arial" charset="0"/>
              </a:rPr>
              <a:t>Octal             </a:t>
            </a:r>
            <a:r>
              <a:rPr lang="el-GR" sz="1800" dirty="0">
                <a:latin typeface="Arial" charset="0"/>
                <a:sym typeface="Symbol" pitchFamily="18" charset="2"/>
              </a:rPr>
              <a:t> o or O</a:t>
            </a:r>
            <a:endParaRPr lang="el-GR" sz="1800" dirty="0">
              <a:latin typeface="Arial" charset="0"/>
            </a:endParaRPr>
          </a:p>
          <a:p>
            <a:pPr>
              <a:defRPr/>
            </a:pPr>
            <a:r>
              <a:rPr lang="el-GR" sz="1800" dirty="0">
                <a:latin typeface="Arial" charset="0"/>
              </a:rPr>
              <a:t>Decimal        </a:t>
            </a:r>
            <a:r>
              <a:rPr lang="el-GR" sz="1800" dirty="0">
                <a:latin typeface="Arial" charset="0"/>
                <a:sym typeface="Symbol" pitchFamily="18" charset="2"/>
              </a:rPr>
              <a:t> d or D</a:t>
            </a:r>
            <a:endParaRPr lang="el-GR" sz="1800" dirty="0">
              <a:latin typeface="Arial" charset="0"/>
            </a:endParaRPr>
          </a:p>
          <a:p>
            <a:pPr>
              <a:defRPr/>
            </a:pPr>
            <a:r>
              <a:rPr lang="el-GR" sz="1800" dirty="0">
                <a:latin typeface="Arial" charset="0"/>
              </a:rPr>
              <a:t>Hexadecimal </a:t>
            </a:r>
            <a:r>
              <a:rPr lang="el-GR" sz="1800" dirty="0">
                <a:latin typeface="Arial" charset="0"/>
                <a:sym typeface="Symbol" pitchFamily="18" charset="2"/>
              </a:rPr>
              <a:t> h or H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6057899" y="2639264"/>
            <a:ext cx="20574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l-GR" sz="1800" dirty="0">
                <a:latin typeface="Arial" charset="0"/>
              </a:rPr>
              <a:t>Consecutive chars </a:t>
            </a:r>
          </a:p>
          <a:p>
            <a:pPr>
              <a:defRPr/>
            </a:pPr>
            <a:r>
              <a:rPr lang="el-GR" sz="1800" dirty="0">
                <a:latin typeface="Arial" charset="0"/>
              </a:rPr>
              <a:t>0-f, x, z</a:t>
            </a:r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>
            <a:off x="1246094" y="2052918"/>
            <a:ext cx="0" cy="52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12"/>
          <p:cNvSpPr>
            <a:spLocks noChangeShapeType="1"/>
          </p:cNvSpPr>
          <p:nvPr/>
        </p:nvSpPr>
        <p:spPr bwMode="auto">
          <a:xfrm>
            <a:off x="3920565" y="2052917"/>
            <a:ext cx="597647" cy="52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>
            <a:off x="4948518" y="2008095"/>
            <a:ext cx="2052917" cy="5737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809751" y="2639264"/>
            <a:ext cx="1487018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t"/>
          <a:lstStyle/>
          <a:p>
            <a:pPr>
              <a:defRPr/>
            </a:pPr>
            <a:r>
              <a:rPr lang="en-US" sz="1800" dirty="0" err="1">
                <a:latin typeface="Arial" charset="0"/>
              </a:rPr>
              <a:t>s,S</a:t>
            </a:r>
            <a:r>
              <a:rPr lang="en-US" sz="1800" dirty="0">
                <a:latin typeface="Arial" charset="0"/>
              </a:rPr>
              <a:t> – Signed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(Two’s </a:t>
            </a:r>
          </a:p>
          <a:p>
            <a:pPr>
              <a:defRPr/>
            </a:pPr>
            <a:r>
              <a:rPr lang="en-US" dirty="0">
                <a:latin typeface="Arial" charset="0"/>
              </a:rPr>
              <a:t>complement)</a:t>
            </a:r>
            <a:endParaRPr lang="en-US" sz="1800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</a:t>
            </a:fld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2551953" y="2052917"/>
            <a:ext cx="2987" cy="5289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07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assignments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/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8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65" y="365086"/>
            <a:ext cx="7886700" cy="1325563"/>
          </a:xfrm>
        </p:spPr>
        <p:txBody>
          <a:bodyPr/>
          <a:lstStyle/>
          <a:p>
            <a:r>
              <a:rPr lang="en-US" dirty="0"/>
              <a:t>Common Mistake #1 – Thinking a Module is a Function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E7E981-8B2C-4DC5-8918-9823DC23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65" y="2022405"/>
            <a:ext cx="78149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mux2to1 mux0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253E41-9331-4832-881B-334448F92265}"/>
              </a:ext>
            </a:extLst>
          </p:cNvPr>
          <p:cNvGrpSpPr/>
          <p:nvPr/>
        </p:nvGrpSpPr>
        <p:grpSpPr>
          <a:xfrm>
            <a:off x="4053538" y="3831489"/>
            <a:ext cx="3563736" cy="2013714"/>
            <a:chOff x="3595048" y="3816418"/>
            <a:chExt cx="3563736" cy="20137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56A614-1E37-461E-A47D-47959265670F}"/>
                </a:ext>
              </a:extLst>
            </p:cNvPr>
            <p:cNvSpPr txBox="1"/>
            <p:nvPr/>
          </p:nvSpPr>
          <p:spPr>
            <a:xfrm>
              <a:off x="6278251" y="4347930"/>
              <a:ext cx="880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707323-026C-43A0-87CB-FDF04C19232A}"/>
                </a:ext>
              </a:extLst>
            </p:cNvPr>
            <p:cNvSpPr txBox="1"/>
            <p:nvPr/>
          </p:nvSpPr>
          <p:spPr>
            <a:xfrm>
              <a:off x="3595048" y="3954224"/>
              <a:ext cx="1561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a1</a:t>
              </a:r>
            </a:p>
          </p:txBody>
        </p:sp>
        <p:pic>
          <p:nvPicPr>
            <p:cNvPr id="11" name="Picture 2" descr="Image result for mux">
              <a:extLst>
                <a:ext uri="{FF2B5EF4-FFF2-40B4-BE49-F238E27FC236}">
                  <a16:creationId xmlns:a16="http://schemas.microsoft.com/office/drawing/2014/main" id="{5059DD09-D934-42C2-ACD4-1E966F792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4735" y="3816418"/>
              <a:ext cx="2323516" cy="20137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CEE0A-E1A3-41A2-A4EC-336498129E5E}"/>
                </a:ext>
              </a:extLst>
            </p:cNvPr>
            <p:cNvSpPr txBox="1"/>
            <p:nvPr/>
          </p:nvSpPr>
          <p:spPr>
            <a:xfrm>
              <a:off x="3595048" y="4722292"/>
              <a:ext cx="15618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75000"/>
                    </a:schemeClr>
                  </a:solidFill>
                </a:rPr>
                <a:t>b1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FBFB14-112B-4927-8FB1-920AF4AEB45C}"/>
                </a:ext>
              </a:extLst>
            </p:cNvPr>
            <p:cNvCxnSpPr>
              <a:cxnSpLocks/>
            </p:cNvCxnSpPr>
            <p:nvPr/>
          </p:nvCxnSpPr>
          <p:spPr>
            <a:xfrm>
              <a:off x="3595048" y="4280855"/>
              <a:ext cx="4662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FB3718-AF41-47FB-A767-3F77D01DAEAD}"/>
                </a:ext>
              </a:extLst>
            </p:cNvPr>
            <p:cNvCxnSpPr>
              <a:cxnSpLocks/>
            </p:cNvCxnSpPr>
            <p:nvPr/>
          </p:nvCxnSpPr>
          <p:spPr>
            <a:xfrm>
              <a:off x="3595048" y="4996152"/>
              <a:ext cx="46622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765C92C-8C67-415E-985E-6B5C7F4952EA}"/>
                </a:ext>
              </a:extLst>
            </p:cNvPr>
            <p:cNvCxnSpPr>
              <a:cxnSpLocks/>
            </p:cNvCxnSpPr>
            <p:nvPr/>
          </p:nvCxnSpPr>
          <p:spPr>
            <a:xfrm>
              <a:off x="6133904" y="4626340"/>
              <a:ext cx="46622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Arrow: Up 43">
            <a:extLst>
              <a:ext uri="{FF2B5EF4-FFF2-40B4-BE49-F238E27FC236}">
                <a16:creationId xmlns:a16="http://schemas.microsoft.com/office/drawing/2014/main" id="{16F8A117-CB93-4E20-8D21-4B155CF67CA7}"/>
              </a:ext>
            </a:extLst>
          </p:cNvPr>
          <p:cNvSpPr/>
          <p:nvPr/>
        </p:nvSpPr>
        <p:spPr>
          <a:xfrm>
            <a:off x="2286643" y="3227096"/>
            <a:ext cx="293295" cy="12087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FC4E794-6496-452B-8C50-0E658211832D}"/>
              </a:ext>
            </a:extLst>
          </p:cNvPr>
          <p:cNvSpPr/>
          <p:nvPr/>
        </p:nvSpPr>
        <p:spPr>
          <a:xfrm>
            <a:off x="857839" y="4329049"/>
            <a:ext cx="2538241" cy="1501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This is instantiation, not a function call!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25821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08" y="46337"/>
            <a:ext cx="7886700" cy="1325563"/>
          </a:xfrm>
        </p:spPr>
        <p:txBody>
          <a:bodyPr/>
          <a:lstStyle/>
          <a:p>
            <a:r>
              <a:rPr lang="en-US" dirty="0"/>
              <a:t>Common Mistake #2 – Connecting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86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The same wire cannot be connected to two different module outputs!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E7E981-8B2C-4DC5-8918-9823DC23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74" y="1372625"/>
            <a:ext cx="78149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mux2to1 mux0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mux2to1 mux1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A8F1BF-593C-4CA9-B3EA-44D4B5328A30}"/>
              </a:ext>
            </a:extLst>
          </p:cNvPr>
          <p:cNvGrpSpPr/>
          <p:nvPr/>
        </p:nvGrpSpPr>
        <p:grpSpPr>
          <a:xfrm>
            <a:off x="3679192" y="2904111"/>
            <a:ext cx="3219024" cy="2229029"/>
            <a:chOff x="3679192" y="2904111"/>
            <a:chExt cx="3219024" cy="222902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56A614-1E37-461E-A47D-47959265670F}"/>
                </a:ext>
              </a:extLst>
            </p:cNvPr>
            <p:cNvSpPr txBox="1"/>
            <p:nvPr/>
          </p:nvSpPr>
          <p:spPr>
            <a:xfrm>
              <a:off x="6017683" y="3519468"/>
              <a:ext cx="8805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</a:rPr>
                <a:t>w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32B9BF-826A-47EB-BE5F-23B25917E8AB}"/>
                </a:ext>
              </a:extLst>
            </p:cNvPr>
            <p:cNvGrpSpPr/>
            <p:nvPr/>
          </p:nvGrpSpPr>
          <p:grpSpPr>
            <a:xfrm>
              <a:off x="3679192" y="2904111"/>
              <a:ext cx="2676496" cy="2229029"/>
              <a:chOff x="3648173" y="2893284"/>
              <a:chExt cx="2676496" cy="22290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707323-026C-43A0-87CB-FDF04C19232A}"/>
                  </a:ext>
                </a:extLst>
              </p:cNvPr>
              <p:cNvSpPr txBox="1"/>
              <p:nvPr/>
            </p:nvSpPr>
            <p:spPr>
              <a:xfrm>
                <a:off x="3841535" y="2893284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a1</a:t>
                </a:r>
              </a:p>
            </p:txBody>
          </p:sp>
          <p:pic>
            <p:nvPicPr>
              <p:cNvPr id="11" name="Picture 2" descr="Image result for mux">
                <a:extLst>
                  <a:ext uri="{FF2B5EF4-FFF2-40B4-BE49-F238E27FC236}">
                    <a16:creationId xmlns:a16="http://schemas.microsoft.com/office/drawing/2014/main" id="{5059DD09-D934-42C2-ACD4-1E966F792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1222" y="2893284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CEE0A-E1A3-41A2-A4EC-336498129E5E}"/>
                  </a:ext>
                </a:extLst>
              </p:cNvPr>
              <p:cNvSpPr txBox="1"/>
              <p:nvPr/>
            </p:nvSpPr>
            <p:spPr>
              <a:xfrm>
                <a:off x="3841536" y="3302389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b1</a:t>
                </a:r>
              </a:p>
            </p:txBody>
          </p:sp>
          <p:cxnSp>
            <p:nvCxnSpPr>
              <p:cNvPr id="9" name="Elbow Connector 44">
                <a:extLst>
                  <a:ext uri="{FF2B5EF4-FFF2-40B4-BE49-F238E27FC236}">
                    <a16:creationId xmlns:a16="http://schemas.microsoft.com/office/drawing/2014/main" id="{27969889-79C6-4873-B403-7CC982D0F4B0}"/>
                  </a:ext>
                </a:extLst>
              </p:cNvPr>
              <p:cNvCxnSpPr/>
              <p:nvPr/>
            </p:nvCxnSpPr>
            <p:spPr>
              <a:xfrm>
                <a:off x="5417032" y="3351773"/>
                <a:ext cx="907637" cy="414962"/>
              </a:xfrm>
              <a:prstGeom prst="bentConnector3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BFBFB14-112B-4927-8FB1-920AF4AEB45C}"/>
                  </a:ext>
                </a:extLst>
              </p:cNvPr>
              <p:cNvCxnSpPr/>
              <p:nvPr/>
            </p:nvCxnSpPr>
            <p:spPr>
              <a:xfrm flipH="1">
                <a:off x="3648173" y="3155307"/>
                <a:ext cx="602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2FB3718-AF41-47FB-A767-3F77D01DAEAD}"/>
                  </a:ext>
                </a:extLst>
              </p:cNvPr>
              <p:cNvCxnSpPr/>
              <p:nvPr/>
            </p:nvCxnSpPr>
            <p:spPr>
              <a:xfrm flipH="1">
                <a:off x="3659169" y="3562234"/>
                <a:ext cx="60255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32A525-F478-4D25-B680-00788C068FFE}"/>
                  </a:ext>
                </a:extLst>
              </p:cNvPr>
              <p:cNvSpPr txBox="1"/>
              <p:nvPr/>
            </p:nvSpPr>
            <p:spPr>
              <a:xfrm>
                <a:off x="3891037" y="3987029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a2</a:t>
                </a:r>
              </a:p>
            </p:txBody>
          </p:sp>
          <p:pic>
            <p:nvPicPr>
              <p:cNvPr id="31" name="Picture 2" descr="Image result for mux">
                <a:extLst>
                  <a:ext uri="{FF2B5EF4-FFF2-40B4-BE49-F238E27FC236}">
                    <a16:creationId xmlns:a16="http://schemas.microsoft.com/office/drawing/2014/main" id="{2AC62A06-D97B-4EA7-A952-1857B77AF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0724" y="3987029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6F69E-7CCE-41C8-97C9-902896732BE9}"/>
                  </a:ext>
                </a:extLst>
              </p:cNvPr>
              <p:cNvSpPr txBox="1"/>
              <p:nvPr/>
            </p:nvSpPr>
            <p:spPr>
              <a:xfrm>
                <a:off x="3891038" y="4396134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b2</a:t>
                </a:r>
              </a:p>
            </p:txBody>
          </p:sp>
          <p:cxnSp>
            <p:nvCxnSpPr>
              <p:cNvPr id="33" name="Elbow Connector 44">
                <a:extLst>
                  <a:ext uri="{FF2B5EF4-FFF2-40B4-BE49-F238E27FC236}">
                    <a16:creationId xmlns:a16="http://schemas.microsoft.com/office/drawing/2014/main" id="{6EC7F3D2-052C-49DD-A308-73D492C587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66534" y="3766735"/>
                <a:ext cx="783437" cy="678783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33379CA-4019-4327-B791-1C04393F8992}"/>
                  </a:ext>
                </a:extLst>
              </p:cNvPr>
              <p:cNvCxnSpPr/>
              <p:nvPr/>
            </p:nvCxnSpPr>
            <p:spPr>
              <a:xfrm flipH="1">
                <a:off x="3697675" y="4249052"/>
                <a:ext cx="6025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E73887-1BC3-4045-BFDE-CB90BB0C8486}"/>
                  </a:ext>
                </a:extLst>
              </p:cNvPr>
              <p:cNvCxnSpPr/>
              <p:nvPr/>
            </p:nvCxnSpPr>
            <p:spPr>
              <a:xfrm flipH="1">
                <a:off x="3708671" y="4655979"/>
                <a:ext cx="602551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4">
            <a:extLst>
              <a:ext uri="{FF2B5EF4-FFF2-40B4-BE49-F238E27FC236}">
                <a16:creationId xmlns:a16="http://schemas.microsoft.com/office/drawing/2014/main" id="{A37D006B-3A6F-41CD-9365-515DA5ED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368" y="2192820"/>
            <a:ext cx="3225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54668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08" y="46337"/>
            <a:ext cx="7886700" cy="1325563"/>
          </a:xfrm>
        </p:spPr>
        <p:txBody>
          <a:bodyPr/>
          <a:lstStyle/>
          <a:p>
            <a:r>
              <a:rPr lang="en-US" dirty="0"/>
              <a:t>Common Mistake #2 – Connecting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86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The same wire cannot be connected to two different gate outputs!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E7E981-8B2C-4DC5-8918-9823DC23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08" y="1575408"/>
            <a:ext cx="32656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assign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B0D55F-42E8-4B7D-AB9F-4B7953BAC24B}"/>
              </a:ext>
            </a:extLst>
          </p:cNvPr>
          <p:cNvGrpSpPr/>
          <p:nvPr/>
        </p:nvGrpSpPr>
        <p:grpSpPr>
          <a:xfrm>
            <a:off x="4714879" y="1874351"/>
            <a:ext cx="3251426" cy="1977393"/>
            <a:chOff x="4714879" y="1874351"/>
            <a:chExt cx="3251426" cy="1977393"/>
          </a:xfrm>
        </p:grpSpPr>
        <p:pic>
          <p:nvPicPr>
            <p:cNvPr id="5124" name="Picture 4" descr="Image result for and gate">
              <a:extLst>
                <a:ext uri="{FF2B5EF4-FFF2-40B4-BE49-F238E27FC236}">
                  <a16:creationId xmlns:a16="http://schemas.microsoft.com/office/drawing/2014/main" id="{DCB2658F-A5E5-4779-BCCB-E10D22E9B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510" y="1904802"/>
              <a:ext cx="1434840" cy="86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elated image">
              <a:extLst>
                <a:ext uri="{FF2B5EF4-FFF2-40B4-BE49-F238E27FC236}">
                  <a16:creationId xmlns:a16="http://schemas.microsoft.com/office/drawing/2014/main" id="{112870B3-D8F5-493F-A176-DDAFA24B9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146" y="3049723"/>
              <a:ext cx="1472918" cy="75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E70B88-714A-4F32-9D1B-326ECDFE0007}"/>
                </a:ext>
              </a:extLst>
            </p:cNvPr>
            <p:cNvSpPr txBox="1"/>
            <p:nvPr/>
          </p:nvSpPr>
          <p:spPr>
            <a:xfrm>
              <a:off x="7085772" y="2366454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</a:p>
          </p:txBody>
        </p:sp>
        <p:cxnSp>
          <p:nvCxnSpPr>
            <p:cNvPr id="52" name="Elbow Connector 44">
              <a:extLst>
                <a:ext uri="{FF2B5EF4-FFF2-40B4-BE49-F238E27FC236}">
                  <a16:creationId xmlns:a16="http://schemas.microsoft.com/office/drawing/2014/main" id="{07D8E8C4-7865-4B61-A629-E226807DBA3A}"/>
                </a:ext>
              </a:extLst>
            </p:cNvPr>
            <p:cNvCxnSpPr>
              <a:cxnSpLocks/>
            </p:cNvCxnSpPr>
            <p:nvPr/>
          </p:nvCxnSpPr>
          <p:spPr>
            <a:xfrm>
              <a:off x="6523599" y="2335255"/>
              <a:ext cx="907637" cy="414962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Elbow Connector 44">
              <a:extLst>
                <a:ext uri="{FF2B5EF4-FFF2-40B4-BE49-F238E27FC236}">
                  <a16:creationId xmlns:a16="http://schemas.microsoft.com/office/drawing/2014/main" id="{F8BAAB02-7511-46F8-B50C-9837C7F9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101" y="2750217"/>
              <a:ext cx="783437" cy="67878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2593E5-808C-473F-89AA-9AB6D031A37F}"/>
                </a:ext>
              </a:extLst>
            </p:cNvPr>
            <p:cNvSpPr txBox="1"/>
            <p:nvPr/>
          </p:nvSpPr>
          <p:spPr>
            <a:xfrm>
              <a:off x="4714879" y="1874351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1205BB-F18E-409E-9A79-F2B1737D4184}"/>
                </a:ext>
              </a:extLst>
            </p:cNvPr>
            <p:cNvSpPr txBox="1"/>
            <p:nvPr/>
          </p:nvSpPr>
          <p:spPr>
            <a:xfrm>
              <a:off x="4714879" y="2297095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4C4469-7AB9-4286-9CA2-CE0AF58F62FE}"/>
                </a:ext>
              </a:extLst>
            </p:cNvPr>
            <p:cNvSpPr txBox="1"/>
            <p:nvPr/>
          </p:nvSpPr>
          <p:spPr>
            <a:xfrm>
              <a:off x="4796957" y="2967335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4DCA18-6D1D-45CA-B8EF-F59E96EFCADD}"/>
                </a:ext>
              </a:extLst>
            </p:cNvPr>
            <p:cNvSpPr txBox="1"/>
            <p:nvPr/>
          </p:nvSpPr>
          <p:spPr>
            <a:xfrm>
              <a:off x="4796957" y="3390079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7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808" y="46337"/>
            <a:ext cx="7886700" cy="1325563"/>
          </a:xfrm>
        </p:spPr>
        <p:txBody>
          <a:bodyPr/>
          <a:lstStyle/>
          <a:p>
            <a:r>
              <a:rPr lang="en-US" dirty="0"/>
              <a:t>Common Mistake #2 – Connecting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860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The same wire cannot be connected to two different gate outputs!</a:t>
            </a: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  <a:p>
            <a:pPr algn="ctr"/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E7E981-8B2C-4DC5-8918-9823DC23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13" y="1213007"/>
            <a:ext cx="321754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w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B0D55F-42E8-4B7D-AB9F-4B7953BAC24B}"/>
              </a:ext>
            </a:extLst>
          </p:cNvPr>
          <p:cNvGrpSpPr/>
          <p:nvPr/>
        </p:nvGrpSpPr>
        <p:grpSpPr>
          <a:xfrm>
            <a:off x="4714879" y="1874351"/>
            <a:ext cx="3251426" cy="1977393"/>
            <a:chOff x="4714879" y="1874351"/>
            <a:chExt cx="3251426" cy="1977393"/>
          </a:xfrm>
        </p:grpSpPr>
        <p:pic>
          <p:nvPicPr>
            <p:cNvPr id="5124" name="Picture 4" descr="Image result for and gate">
              <a:extLst>
                <a:ext uri="{FF2B5EF4-FFF2-40B4-BE49-F238E27FC236}">
                  <a16:creationId xmlns:a16="http://schemas.microsoft.com/office/drawing/2014/main" id="{DCB2658F-A5E5-4779-BCCB-E10D22E9B4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3510" y="1904802"/>
              <a:ext cx="1434840" cy="860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Related image">
              <a:extLst>
                <a:ext uri="{FF2B5EF4-FFF2-40B4-BE49-F238E27FC236}">
                  <a16:creationId xmlns:a16="http://schemas.microsoft.com/office/drawing/2014/main" id="{112870B3-D8F5-493F-A176-DDAFA24B9B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5146" y="3049723"/>
              <a:ext cx="1472918" cy="758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E70B88-714A-4F32-9D1B-326ECDFE0007}"/>
                </a:ext>
              </a:extLst>
            </p:cNvPr>
            <p:cNvSpPr txBox="1"/>
            <p:nvPr/>
          </p:nvSpPr>
          <p:spPr>
            <a:xfrm>
              <a:off x="7085772" y="2366454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w</a:t>
              </a:r>
            </a:p>
          </p:txBody>
        </p:sp>
        <p:cxnSp>
          <p:nvCxnSpPr>
            <p:cNvPr id="52" name="Elbow Connector 44">
              <a:extLst>
                <a:ext uri="{FF2B5EF4-FFF2-40B4-BE49-F238E27FC236}">
                  <a16:creationId xmlns:a16="http://schemas.microsoft.com/office/drawing/2014/main" id="{07D8E8C4-7865-4B61-A629-E226807DBA3A}"/>
                </a:ext>
              </a:extLst>
            </p:cNvPr>
            <p:cNvCxnSpPr>
              <a:cxnSpLocks/>
            </p:cNvCxnSpPr>
            <p:nvPr/>
          </p:nvCxnSpPr>
          <p:spPr>
            <a:xfrm>
              <a:off x="6523599" y="2335255"/>
              <a:ext cx="907637" cy="414962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Elbow Connector 44">
              <a:extLst>
                <a:ext uri="{FF2B5EF4-FFF2-40B4-BE49-F238E27FC236}">
                  <a16:creationId xmlns:a16="http://schemas.microsoft.com/office/drawing/2014/main" id="{F8BAAB02-7511-46F8-B50C-9837C7F9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101" y="2750217"/>
              <a:ext cx="783437" cy="67878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62593E5-808C-473F-89AA-9AB6D031A37F}"/>
                </a:ext>
              </a:extLst>
            </p:cNvPr>
            <p:cNvSpPr txBox="1"/>
            <p:nvPr/>
          </p:nvSpPr>
          <p:spPr>
            <a:xfrm>
              <a:off x="4714879" y="1874351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1205BB-F18E-409E-9A79-F2B1737D4184}"/>
                </a:ext>
              </a:extLst>
            </p:cNvPr>
            <p:cNvSpPr txBox="1"/>
            <p:nvPr/>
          </p:nvSpPr>
          <p:spPr>
            <a:xfrm>
              <a:off x="4714879" y="2297095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4C4469-7AB9-4286-9CA2-CE0AF58F62FE}"/>
                </a:ext>
              </a:extLst>
            </p:cNvPr>
            <p:cNvSpPr txBox="1"/>
            <p:nvPr/>
          </p:nvSpPr>
          <p:spPr>
            <a:xfrm>
              <a:off x="4796957" y="2967335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4DCA18-6D1D-45CA-B8EF-F59E96EFCADD}"/>
                </a:ext>
              </a:extLst>
            </p:cNvPr>
            <p:cNvSpPr txBox="1"/>
            <p:nvPr/>
          </p:nvSpPr>
          <p:spPr>
            <a:xfrm>
              <a:off x="4796957" y="3390079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1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860E7-F484-4FC4-A48C-FAE888098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44" y="1521595"/>
            <a:ext cx="7940711" cy="455239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8015200-4CCF-495B-B1EB-1CE7173A96DE}"/>
              </a:ext>
            </a:extLst>
          </p:cNvPr>
          <p:cNvSpPr txBox="1">
            <a:spLocks/>
          </p:cNvSpPr>
          <p:nvPr/>
        </p:nvSpPr>
        <p:spPr>
          <a:xfrm>
            <a:off x="543808" y="22709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Common Mistake #2 – Connecting Wires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8983B9-F759-47D2-8BD6-72FF49D170FB}"/>
              </a:ext>
            </a:extLst>
          </p:cNvPr>
          <p:cNvSpPr/>
          <p:nvPr/>
        </p:nvSpPr>
        <p:spPr>
          <a:xfrm>
            <a:off x="1584251" y="3757470"/>
            <a:ext cx="2987749" cy="1578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/>
              <a:t>Collision may cause ‘x’ values in simulation</a:t>
            </a:r>
            <a:endParaRPr lang="he-IL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02C09-1C60-4770-94E2-0EA7449B8BA6}"/>
              </a:ext>
            </a:extLst>
          </p:cNvPr>
          <p:cNvCxnSpPr>
            <a:cxnSpLocks/>
          </p:cNvCxnSpPr>
          <p:nvPr/>
        </p:nvCxnSpPr>
        <p:spPr>
          <a:xfrm flipV="1">
            <a:off x="4195452" y="2227886"/>
            <a:ext cx="1303648" cy="13909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E372-EFC2-4820-8361-AC7F9EC54A9B}"/>
              </a:ext>
            </a:extLst>
          </p:cNvPr>
          <p:cNvCxnSpPr>
            <a:cxnSpLocks/>
          </p:cNvCxnSpPr>
          <p:nvPr/>
        </p:nvCxnSpPr>
        <p:spPr>
          <a:xfrm flipV="1">
            <a:off x="4720855" y="4241800"/>
            <a:ext cx="990479" cy="5452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0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66" y="108177"/>
            <a:ext cx="7886700" cy="1325563"/>
          </a:xfrm>
        </p:spPr>
        <p:txBody>
          <a:bodyPr/>
          <a:lstStyle/>
          <a:p>
            <a:r>
              <a:rPr lang="en-US" dirty="0"/>
              <a:t>Common Mistake #3 – Wrong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2276" y="5854250"/>
            <a:ext cx="9368552" cy="86722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When there are bugs, check internal modules first!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E7E981-8B2C-4DC5-8918-9823DC23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7" y="1461390"/>
            <a:ext cx="76771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mux2to1 mux0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mux2to1 mux1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4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Image result for matryoshka">
            <a:extLst>
              <a:ext uri="{FF2B5EF4-FFF2-40B4-BE49-F238E27FC236}">
                <a16:creationId xmlns:a16="http://schemas.microsoft.com/office/drawing/2014/main" id="{01D9136A-FF49-4A56-BB6F-AC43DEA53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25" b="91930" l="5412" r="89647">
                        <a14:foregroundMark x1="61412" y1="51930" x2="61412" y2="51930"/>
                        <a14:foregroundMark x1="39059" y1="53684" x2="39059" y2="53684"/>
                        <a14:foregroundMark x1="27765" y1="60702" x2="27765" y2="60702"/>
                        <a14:foregroundMark x1="26588" y1="67719" x2="26588" y2="67719"/>
                        <a14:foregroundMark x1="34353" y1="68070" x2="34353" y2="68070"/>
                        <a14:foregroundMark x1="29882" y1="75088" x2="29882" y2="75088"/>
                        <a14:foregroundMark x1="19294" y1="66316" x2="19294" y2="66316"/>
                        <a14:foregroundMark x1="11294" y1="72281" x2="11294" y2="72281"/>
                        <a14:foregroundMark x1="30824" y1="68772" x2="30824" y2="68772"/>
                        <a14:foregroundMark x1="42118" y1="65263" x2="42118" y2="65263"/>
                        <a14:foregroundMark x1="43765" y1="67719" x2="43765" y2="67719"/>
                        <a14:foregroundMark x1="59529" y1="66667" x2="59529" y2="66667"/>
                        <a14:foregroundMark x1="43294" y1="69123" x2="43294" y2="69123"/>
                        <a14:foregroundMark x1="47059" y1="73684" x2="47059" y2="736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38" y="285907"/>
            <a:ext cx="3343436" cy="224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C1EF9A0-898E-4677-9E49-A471FD580B01}"/>
              </a:ext>
            </a:extLst>
          </p:cNvPr>
          <p:cNvGrpSpPr/>
          <p:nvPr/>
        </p:nvGrpSpPr>
        <p:grpSpPr>
          <a:xfrm>
            <a:off x="2639505" y="3091225"/>
            <a:ext cx="4864046" cy="2675569"/>
            <a:chOff x="2714920" y="2475721"/>
            <a:chExt cx="4864046" cy="26755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E13B84-C0A9-48DC-A8C4-B0391E82F4C1}"/>
                </a:ext>
              </a:extLst>
            </p:cNvPr>
            <p:cNvGrpSpPr/>
            <p:nvPr/>
          </p:nvGrpSpPr>
          <p:grpSpPr>
            <a:xfrm>
              <a:off x="2714920" y="2903652"/>
              <a:ext cx="4864046" cy="2247638"/>
              <a:chOff x="2714920" y="2903652"/>
              <a:chExt cx="4864046" cy="224763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56A614-1E37-461E-A47D-47959265670F}"/>
                  </a:ext>
                </a:extLst>
              </p:cNvPr>
              <p:cNvSpPr txBox="1"/>
              <p:nvPr/>
            </p:nvSpPr>
            <p:spPr>
              <a:xfrm>
                <a:off x="6657738" y="3092375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</a:rPr>
                  <a:t>w1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707323-026C-43A0-87CB-FDF04C19232A}"/>
                  </a:ext>
                </a:extLst>
              </p:cNvPr>
              <p:cNvSpPr txBox="1"/>
              <p:nvPr/>
            </p:nvSpPr>
            <p:spPr>
              <a:xfrm>
                <a:off x="2749589" y="2903652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a1</a:t>
                </a:r>
              </a:p>
            </p:txBody>
          </p:sp>
          <p:pic>
            <p:nvPicPr>
              <p:cNvPr id="11" name="Picture 2" descr="Image result for mux">
                <a:extLst>
                  <a:ext uri="{FF2B5EF4-FFF2-40B4-BE49-F238E27FC236}">
                    <a16:creationId xmlns:a16="http://schemas.microsoft.com/office/drawing/2014/main" id="{5059DD09-D934-42C2-ACD4-1E966F7927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78673" y="2914831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FCEE0A-E1A3-41A2-A4EC-336498129E5E}"/>
                  </a:ext>
                </a:extLst>
              </p:cNvPr>
              <p:cNvSpPr txBox="1"/>
              <p:nvPr/>
            </p:nvSpPr>
            <p:spPr>
              <a:xfrm>
                <a:off x="2721213" y="3328584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b1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BFBFB14-112B-4927-8FB1-920AF4AEB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4920" y="3176854"/>
                <a:ext cx="141325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2FB3718-AF41-47FB-A767-3F77D01DAE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4920" y="3583781"/>
                <a:ext cx="1424253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32A525-F478-4D25-B680-00788C068FFE}"/>
                  </a:ext>
                </a:extLst>
              </p:cNvPr>
              <p:cNvSpPr txBox="1"/>
              <p:nvPr/>
            </p:nvSpPr>
            <p:spPr>
              <a:xfrm>
                <a:off x="2721213" y="3977038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a2</a:t>
                </a:r>
              </a:p>
            </p:txBody>
          </p:sp>
          <p:pic>
            <p:nvPicPr>
              <p:cNvPr id="31" name="Picture 2" descr="Image result for mux">
                <a:extLst>
                  <a:ext uri="{FF2B5EF4-FFF2-40B4-BE49-F238E27FC236}">
                    <a16:creationId xmlns:a16="http://schemas.microsoft.com/office/drawing/2014/main" id="{2AC62A06-D97B-4EA7-A952-1857B77AFB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8175" y="4008576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F6F69E-7CCE-41C8-97C9-902896732BE9}"/>
                  </a:ext>
                </a:extLst>
              </p:cNvPr>
              <p:cNvSpPr txBox="1"/>
              <p:nvPr/>
            </p:nvSpPr>
            <p:spPr>
              <a:xfrm>
                <a:off x="2749588" y="4418850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b2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33379CA-4019-4327-B791-1C04393F89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9589" y="4270599"/>
                <a:ext cx="14280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E73887-1BC3-4045-BFDE-CB90BB0C84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49589" y="4677526"/>
                <a:ext cx="1439085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159F595-B7D7-400C-BEF7-3D3499A21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5561" y="3387566"/>
                <a:ext cx="1653141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D480F1-6EF2-4363-9A8C-45E52D07C4B8}"/>
                  </a:ext>
                </a:extLst>
              </p:cNvPr>
              <p:cNvSpPr txBox="1"/>
              <p:nvPr/>
            </p:nvSpPr>
            <p:spPr>
              <a:xfrm>
                <a:off x="6698433" y="4168256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00B050"/>
                    </a:solidFill>
                  </a:rPr>
                  <a:t>w2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5A3D8F7-3D33-4EE2-B7AD-BC9ECD6BA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1972" y="4463790"/>
                <a:ext cx="1566730" cy="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DDEC432-29EE-4831-8489-9F08EBDA675A}"/>
                  </a:ext>
                </a:extLst>
              </p:cNvPr>
              <p:cNvSpPr/>
              <p:nvPr/>
            </p:nvSpPr>
            <p:spPr>
              <a:xfrm>
                <a:off x="3271101" y="2914831"/>
                <a:ext cx="3394644" cy="22364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B9D884-88F4-43FD-99CB-3DD146991BD3}"/>
                </a:ext>
              </a:extLst>
            </p:cNvPr>
            <p:cNvSpPr/>
            <p:nvPr/>
          </p:nvSpPr>
          <p:spPr>
            <a:xfrm>
              <a:off x="3271101" y="2475721"/>
              <a:ext cx="192046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my_module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6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87" y="199072"/>
            <a:ext cx="8628472" cy="1325563"/>
          </a:xfrm>
        </p:spPr>
        <p:txBody>
          <a:bodyPr/>
          <a:lstStyle/>
          <a:p>
            <a:r>
              <a:rPr lang="en-US" dirty="0"/>
              <a:t>Common Mistake #4 – Not Being a </a:t>
            </a:r>
            <a:r>
              <a:rPr lang="en-US" dirty="0" err="1"/>
              <a:t>ModelSim</a:t>
            </a:r>
            <a:r>
              <a:rPr lang="en-US" dirty="0"/>
              <a:t> Superuser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124" y="5605816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</a:rPr>
              <a:t>Use the command 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90EC3-48C3-4FCB-BFDB-DF6EE9979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62" y="1476307"/>
            <a:ext cx="7254931" cy="39297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3A8C80-41A7-4BDB-8935-8C530EA39674}"/>
              </a:ext>
            </a:extLst>
          </p:cNvPr>
          <p:cNvSpPr/>
          <p:nvPr/>
        </p:nvSpPr>
        <p:spPr>
          <a:xfrm>
            <a:off x="887887" y="4760313"/>
            <a:ext cx="7447175" cy="7070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060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87" y="199072"/>
            <a:ext cx="8628472" cy="1325563"/>
          </a:xfrm>
        </p:spPr>
        <p:txBody>
          <a:bodyPr/>
          <a:lstStyle/>
          <a:p>
            <a:r>
              <a:rPr lang="en-US" dirty="0"/>
              <a:t>More 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679" y="2005013"/>
            <a:ext cx="78867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Can be found in the FAQ file in the Moodle course website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72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Writing Code in </a:t>
            </a:r>
            <a:r>
              <a:rPr lang="en-US" altLang="en-US" dirty="0" err="1"/>
              <a:t>SystemVerilog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998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Use your favorite text editor to implement your design</a:t>
            </a:r>
          </a:p>
          <a:p>
            <a:pPr lvl="1"/>
            <a:r>
              <a:rPr lang="en-US" altLang="en-US" dirty="0"/>
              <a:t>Notepad++ is recommended</a:t>
            </a:r>
          </a:p>
          <a:p>
            <a:r>
              <a:rPr lang="en-US" altLang="en-US" dirty="0"/>
              <a:t>Every module is in a separate file that has the name of the module</a:t>
            </a:r>
          </a:p>
          <a:p>
            <a:pPr lvl="1"/>
            <a:r>
              <a:rPr lang="en-US" altLang="en-US" dirty="0"/>
              <a:t>e.g., my_module.sv implements </a:t>
            </a:r>
            <a:r>
              <a:rPr lang="en-US" altLang="en-US" dirty="0" err="1"/>
              <a:t>my_module</a:t>
            </a:r>
            <a:endParaRPr lang="en-US" altLang="en-US" dirty="0"/>
          </a:p>
          <a:p>
            <a:pPr lvl="1"/>
            <a:endParaRPr lang="en-US" alt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49</a:t>
            </a:fld>
            <a:endParaRPr lang="en-US" dirty="0"/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A8B58D8-A56C-4112-B2ED-4BD42C561E8D}"/>
              </a:ext>
            </a:extLst>
          </p:cNvPr>
          <p:cNvSpPr/>
          <p:nvPr/>
        </p:nvSpPr>
        <p:spPr>
          <a:xfrm>
            <a:off x="3300248" y="4562202"/>
            <a:ext cx="2543504" cy="1794149"/>
          </a:xfrm>
          <a:prstGeom prst="verticalScrol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he-IL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Implementation</a:t>
            </a:r>
          </a:p>
          <a:p>
            <a:r>
              <a:rPr lang="en-US" sz="1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432874-506E-431E-8182-A6F480744A97}"/>
              </a:ext>
            </a:extLst>
          </p:cNvPr>
          <p:cNvSpPr/>
          <p:nvPr/>
        </p:nvSpPr>
        <p:spPr>
          <a:xfrm>
            <a:off x="3875312" y="4197077"/>
            <a:ext cx="1632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/>
              <a:t>my_module.sv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11024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Literals</a:t>
            </a:r>
            <a:r>
              <a:rPr lang="el-GR" altLang="en-US" dirty="0"/>
              <a:t> in </a:t>
            </a:r>
            <a:r>
              <a:rPr lang="en-US" altLang="en-US" dirty="0"/>
              <a:t>System</a:t>
            </a:r>
            <a:r>
              <a:rPr lang="el-GR" altLang="en-US" dirty="0"/>
              <a:t>Verilog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94" y="1550894"/>
            <a:ext cx="8301318" cy="462606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l-GR" altLang="en-US" b="1" dirty="0"/>
              <a:t>&lt;</a:t>
            </a:r>
            <a:r>
              <a:rPr lang="en-US" altLang="en-US" b="1" dirty="0"/>
              <a:t>width'</a:t>
            </a:r>
            <a:r>
              <a:rPr lang="el-GR" altLang="en-US" b="1" dirty="0"/>
              <a:t>&gt;</a:t>
            </a:r>
            <a:r>
              <a:rPr lang="en-US" altLang="en-US" b="1" dirty="0"/>
              <a:t>&lt;signed&gt;</a:t>
            </a:r>
            <a:r>
              <a:rPr lang="el-GR" altLang="en-US" b="1" dirty="0"/>
              <a:t>&lt;radix&gt; value</a:t>
            </a:r>
            <a:endParaRPr lang="en-US" altLang="en-US" b="1" dirty="0"/>
          </a:p>
          <a:p>
            <a:r>
              <a:rPr lang="en-US" altLang="en-US" dirty="0"/>
              <a:t>1'b0</a:t>
            </a:r>
          </a:p>
          <a:p>
            <a:pPr lvl="1"/>
            <a:r>
              <a:rPr lang="en-US" altLang="en-US" dirty="0"/>
              <a:t>one bit with an unsigned value of zero</a:t>
            </a:r>
          </a:p>
          <a:p>
            <a:r>
              <a:rPr lang="en-US" altLang="en-US" dirty="0"/>
              <a:t>8'hFF</a:t>
            </a:r>
          </a:p>
          <a:p>
            <a:pPr lvl="1"/>
            <a:r>
              <a:rPr lang="en-US" altLang="en-US" dirty="0"/>
              <a:t>8 bits with an unsigned value of 0xFF (or 255 in decimal)</a:t>
            </a:r>
          </a:p>
          <a:p>
            <a:r>
              <a:rPr lang="en-US" altLang="en-US" dirty="0"/>
              <a:t>14</a:t>
            </a:r>
          </a:p>
          <a:p>
            <a:pPr lvl="1"/>
            <a:r>
              <a:rPr lang="en-US" altLang="en-US" dirty="0"/>
              <a:t>32 bits with an unsigned value of 14 in decimal</a:t>
            </a:r>
          </a:p>
          <a:p>
            <a:r>
              <a:rPr lang="en-US" altLang="en-US" dirty="0"/>
              <a:t>-14</a:t>
            </a:r>
          </a:p>
          <a:p>
            <a:pPr lvl="1"/>
            <a:r>
              <a:rPr lang="en-US" altLang="en-US" dirty="0"/>
              <a:t>32 bits with a </a:t>
            </a:r>
            <a:r>
              <a:rPr lang="en-US" altLang="en-US" b="1" dirty="0"/>
              <a:t>signed</a:t>
            </a:r>
            <a:r>
              <a:rPr lang="en-US" altLang="en-US" dirty="0"/>
              <a:t> value of -14</a:t>
            </a:r>
          </a:p>
          <a:p>
            <a:endParaRPr lang="el-G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Your Code?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Add all the relevant signals to the waveform</a:t>
            </a:r>
          </a:p>
          <a:p>
            <a:pPr algn="l" rtl="0"/>
            <a:r>
              <a:rPr lang="en-US" dirty="0"/>
              <a:t>Check all the relevant inputs/special cases</a:t>
            </a:r>
          </a:p>
          <a:p>
            <a:pPr lvl="1"/>
            <a:r>
              <a:rPr lang="en-US" dirty="0"/>
              <a:t>If you can’t check all – check special cases</a:t>
            </a:r>
          </a:p>
          <a:p>
            <a:r>
              <a:rPr lang="en-US" dirty="0"/>
              <a:t>Look for suspicious behavior</a:t>
            </a:r>
          </a:p>
          <a:p>
            <a:pPr lvl="1"/>
            <a:r>
              <a:rPr lang="en-US" dirty="0"/>
              <a:t>Signals with ‘x’ value: did you forget to initialize them? Is it a collision? Or does it make sense? (</a:t>
            </a:r>
            <a:r>
              <a:rPr lang="en-US" dirty="0" err="1"/>
              <a:t>Tpd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Signals with ‘z’ value: probably forgot to connect a wire</a:t>
            </a:r>
          </a:p>
          <a:p>
            <a:pPr lvl="1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098" name="Picture 2" descr="Image result for debug">
            <a:extLst>
              <a:ext uri="{FF2B5EF4-FFF2-40B4-BE49-F238E27FC236}">
                <a16:creationId xmlns:a16="http://schemas.microsoft.com/office/drawing/2014/main" id="{52A2980E-44FF-48A2-8660-E44E65E0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51" y="365126"/>
            <a:ext cx="1765245" cy="17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7028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645001" cy="1325563"/>
          </a:xfrm>
        </p:spPr>
        <p:txBody>
          <a:bodyPr/>
          <a:lstStyle/>
          <a:p>
            <a:r>
              <a:rPr lang="en-US" dirty="0"/>
              <a:t>How to Add Internal Signals to the Waveform?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pPr algn="l" rtl="0"/>
            <a:endParaRPr lang="he-IL" dirty="0"/>
          </a:p>
        </p:txBody>
      </p:sp>
      <p:pic>
        <p:nvPicPr>
          <p:cNvPr id="4098" name="Picture 2" descr="Image result for debug">
            <a:extLst>
              <a:ext uri="{FF2B5EF4-FFF2-40B4-BE49-F238E27FC236}">
                <a16:creationId xmlns:a16="http://schemas.microsoft.com/office/drawing/2014/main" id="{52A2980E-44FF-48A2-8660-E44E65E0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51" y="365126"/>
            <a:ext cx="1765245" cy="17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19274C-B591-4C4C-8E43-A086466CF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20" y="2444486"/>
            <a:ext cx="8272130" cy="1413403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8E6CC5BF-D365-494A-88C7-D95FE9980D04}"/>
              </a:ext>
            </a:extLst>
          </p:cNvPr>
          <p:cNvSpPr/>
          <p:nvPr/>
        </p:nvSpPr>
        <p:spPr>
          <a:xfrm>
            <a:off x="1672024" y="3070051"/>
            <a:ext cx="293295" cy="120878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A64F59-A7A6-4533-80AC-4A951CE91494}"/>
              </a:ext>
            </a:extLst>
          </p:cNvPr>
          <p:cNvSpPr/>
          <p:nvPr/>
        </p:nvSpPr>
        <p:spPr>
          <a:xfrm>
            <a:off x="628650" y="4112758"/>
            <a:ext cx="2538241" cy="2607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1. Navigate to the module instance in the “sim – Default” window and mark it</a:t>
            </a:r>
            <a:endParaRPr lang="he-IL" sz="2400" b="1" dirty="0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D173413B-A65C-46BE-844E-54B261FC95F8}"/>
              </a:ext>
            </a:extLst>
          </p:cNvPr>
          <p:cNvSpPr/>
          <p:nvPr/>
        </p:nvSpPr>
        <p:spPr>
          <a:xfrm>
            <a:off x="4425352" y="3253495"/>
            <a:ext cx="293295" cy="120878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CA26CC0-9AE1-49AE-A558-A4B788C9A613}"/>
              </a:ext>
            </a:extLst>
          </p:cNvPr>
          <p:cNvSpPr/>
          <p:nvPr/>
        </p:nvSpPr>
        <p:spPr>
          <a:xfrm>
            <a:off x="3449526" y="4016113"/>
            <a:ext cx="2538241" cy="260701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2. In the “Objects” window, Right click on the relevant signal and choose “Add Wave”</a:t>
            </a:r>
            <a:endParaRPr lang="he-IL" sz="2400" b="1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8682C6F6-C967-47BE-8DF8-9B9280EDED17}"/>
              </a:ext>
            </a:extLst>
          </p:cNvPr>
          <p:cNvSpPr/>
          <p:nvPr/>
        </p:nvSpPr>
        <p:spPr>
          <a:xfrm>
            <a:off x="7338365" y="3095271"/>
            <a:ext cx="293295" cy="12087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BB1F7E-C67C-47FF-B1A4-BCE9072A65B6}"/>
              </a:ext>
            </a:extLst>
          </p:cNvPr>
          <p:cNvSpPr/>
          <p:nvPr/>
        </p:nvSpPr>
        <p:spPr>
          <a:xfrm>
            <a:off x="6362539" y="3857889"/>
            <a:ext cx="2538241" cy="14134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3. The signal will be added to the waveform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761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Wet Exercise 1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You will </a:t>
            </a:r>
            <a:r>
              <a:rPr lang="en-US" altLang="zh-TW" dirty="0">
                <a:ea typeface="新細明體" pitchFamily="18" charset="-120"/>
              </a:rPr>
              <a:t>be required to: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Implement modules using a given logic gate library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Simulate them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The workshops cover all the syntax needed to solve the wet exercises</a:t>
            </a: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52</a:t>
            </a:fld>
            <a:endParaRPr lang="en-US"/>
          </a:p>
        </p:txBody>
      </p:sp>
      <p:pic>
        <p:nvPicPr>
          <p:cNvPr id="4098" name="Picture 2" descr="Image result for wet exercise">
            <a:extLst>
              <a:ext uri="{FF2B5EF4-FFF2-40B4-BE49-F238E27FC236}">
                <a16:creationId xmlns:a16="http://schemas.microsoft.com/office/drawing/2014/main" id="{592CFD5A-2C2E-4D0E-8ADE-96838AFD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17" y="3902474"/>
            <a:ext cx="3552733" cy="23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06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#2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5563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Integer literals</a:t>
            </a:r>
            <a:r>
              <a:rPr lang="en-US" altLang="zh-TW" sz="2800" dirty="0">
                <a:ea typeface="新細明體" pitchFamily="18" charset="-120"/>
              </a:rPr>
              <a:t>: </a:t>
            </a:r>
          </a:p>
          <a:p>
            <a:pPr lvl="1">
              <a:lnSpc>
                <a:spcPct val="80000"/>
              </a:lnSpc>
            </a:pPr>
            <a:r>
              <a:rPr lang="el-GR" altLang="en-US" b="1" dirty="0"/>
              <a:t>&lt;</a:t>
            </a:r>
            <a:r>
              <a:rPr lang="en-US" altLang="en-US" b="1" dirty="0"/>
              <a:t>width'</a:t>
            </a:r>
            <a:r>
              <a:rPr lang="el-GR" altLang="en-US" b="1" dirty="0"/>
              <a:t>&gt;</a:t>
            </a:r>
            <a:r>
              <a:rPr lang="en-US" altLang="en-US" b="1" dirty="0"/>
              <a:t>&lt;signed&gt;</a:t>
            </a:r>
            <a:r>
              <a:rPr lang="el-GR" altLang="en-US" b="1" dirty="0"/>
              <a:t>&lt;radix&gt; value</a:t>
            </a:r>
            <a:endParaRPr lang="en-US" altLang="en-US" b="1" dirty="0"/>
          </a:p>
          <a:p>
            <a:pPr>
              <a:lnSpc>
                <a:spcPct val="80000"/>
              </a:lnSpc>
            </a:pPr>
            <a:r>
              <a:rPr lang="en-US" altLang="en-US" dirty="0"/>
              <a:t>Bitwise operators: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&amp;, |, ~, ^, ~^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Shift: &lt;&lt;, &gt;&gt;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Concurrent assignments: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AB32-63BF-4E93-AE62-8C24588ADA87}"/>
              </a:ext>
            </a:extLst>
          </p:cNvPr>
          <p:cNvSpPr txBox="1"/>
          <p:nvPr/>
        </p:nvSpPr>
        <p:spPr>
          <a:xfrm>
            <a:off x="746235" y="3962067"/>
            <a:ext cx="7083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signal1, signal2, signal3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signal3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 | signal2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678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#2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5563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Initial: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en-US" dirty="0" err="1">
                <a:ea typeface="新細明體" pitchFamily="18" charset="-120"/>
              </a:rPr>
              <a:t>always_comb</a:t>
            </a:r>
            <a:r>
              <a:rPr lang="en-US" altLang="en-US" dirty="0">
                <a:ea typeface="新細明體" pitchFamily="18" charset="-120"/>
              </a:rPr>
              <a:t>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7E239-E1AB-481D-B71A-B5CDE5E5B4B0}"/>
              </a:ext>
            </a:extLst>
          </p:cNvPr>
          <p:cNvSpPr txBox="1"/>
          <p:nvPr/>
        </p:nvSpPr>
        <p:spPr>
          <a:xfrm>
            <a:off x="901919" y="1886742"/>
            <a:ext cx="53793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&lt;statement1&gt;;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endParaRPr lang="he-IL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&lt;statement2&gt;;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r>
              <a:rPr lang="he-IL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...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10CB2-B708-4048-8982-4446D89A30F0}"/>
              </a:ext>
            </a:extLst>
          </p:cNvPr>
          <p:cNvSpPr txBox="1"/>
          <p:nvPr/>
        </p:nvSpPr>
        <p:spPr>
          <a:xfrm>
            <a:off x="735724" y="4689638"/>
            <a:ext cx="70839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&lt;statement1&gt;;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&lt;statement2&gt;;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4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#2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5563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Parameter: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en-US" dirty="0">
                <a:ea typeface="新細明體" pitchFamily="18" charset="-120"/>
              </a:rPr>
              <a:t>Local parameter:</a:t>
            </a: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0637D-5FA6-4814-8EAF-27C2D42142D3}"/>
              </a:ext>
            </a:extLst>
          </p:cNvPr>
          <p:cNvSpPr txBox="1"/>
          <p:nvPr/>
        </p:nvSpPr>
        <p:spPr>
          <a:xfrm>
            <a:off x="889273" y="1860964"/>
            <a:ext cx="39433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parameter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param1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6B2D8-26CC-487B-99D7-2848D27F5D6B}"/>
              </a:ext>
            </a:extLst>
          </p:cNvPr>
          <p:cNvSpPr txBox="1"/>
          <p:nvPr/>
        </p:nvSpPr>
        <p:spPr>
          <a:xfrm>
            <a:off x="889273" y="2808804"/>
            <a:ext cx="394335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localparam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param1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0563" y="863135"/>
            <a:ext cx="7886700" cy="1042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 Adder Implementation using Two Half Adders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56</a:t>
            </a:fld>
            <a:endParaRPr lang="en-US"/>
          </a:p>
        </p:txBody>
      </p:sp>
      <p:pic>
        <p:nvPicPr>
          <p:cNvPr id="4100" name="Picture 4" descr="Image result for full adder using two half ad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68" y="2313269"/>
            <a:ext cx="6798231" cy="326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792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C7D-15B9-484D-A47F-2DEB6FB8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015"/>
            <a:ext cx="7772400" cy="93469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A771-0480-40AF-8FD9-BC21348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Image result for android nandroid">
            <a:extLst>
              <a:ext uri="{FF2B5EF4-FFF2-40B4-BE49-F238E27FC236}">
                <a16:creationId xmlns:a16="http://schemas.microsoft.com/office/drawing/2014/main" id="{B14AAFC5-1D3B-4285-A434-66CAC01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163"/>
            <a:ext cx="9144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Integer Literals</a:t>
            </a:r>
            <a:r>
              <a:rPr lang="el-GR" altLang="en-US" dirty="0"/>
              <a:t> in </a:t>
            </a:r>
            <a:r>
              <a:rPr lang="en-US" altLang="en-US" dirty="0"/>
              <a:t>System</a:t>
            </a:r>
            <a:r>
              <a:rPr lang="el-GR" altLang="en-US" dirty="0"/>
              <a:t>Verilog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94" y="1550894"/>
            <a:ext cx="8301318" cy="4626069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l-GR" altLang="en-US" b="1" dirty="0"/>
              <a:t>&lt;</a:t>
            </a:r>
            <a:r>
              <a:rPr lang="en-US" altLang="en-US" b="1" dirty="0"/>
              <a:t>width'</a:t>
            </a:r>
            <a:r>
              <a:rPr lang="el-GR" altLang="en-US" b="1" dirty="0"/>
              <a:t>&gt;</a:t>
            </a:r>
            <a:r>
              <a:rPr lang="en-US" altLang="en-US" b="1" dirty="0"/>
              <a:t>&lt;signed&gt;</a:t>
            </a:r>
            <a:r>
              <a:rPr lang="el-GR" altLang="en-US" b="1" dirty="0"/>
              <a:t>&lt;radix&gt; value</a:t>
            </a:r>
            <a:endParaRPr lang="en-US" altLang="en-US" b="1" dirty="0"/>
          </a:p>
          <a:p>
            <a:r>
              <a:rPr lang="en-US" altLang="en-US" dirty="0"/>
              <a:t>4'sb1011</a:t>
            </a:r>
          </a:p>
          <a:p>
            <a:pPr lvl="1"/>
            <a:r>
              <a:rPr lang="en-US" altLang="en-US" dirty="0"/>
              <a:t>4 bits with a signed value of -5</a:t>
            </a:r>
          </a:p>
          <a:p>
            <a:r>
              <a:rPr lang="en-US" altLang="en-US" dirty="0"/>
              <a:t>12'b1010_1101_0001 = 12'hAD1</a:t>
            </a:r>
          </a:p>
          <a:p>
            <a:pPr lvl="1"/>
            <a:r>
              <a:rPr lang="en-US" altLang="en-US" dirty="0"/>
              <a:t>12 bits with an unsigned value of 2769 (underscores are ignored)</a:t>
            </a:r>
            <a:endParaRPr lang="el-GR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Correction from Last Time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Question: What does this do?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FF3100"/>
                </a:solidFill>
                <a:latin typeface="Courier" charset="0"/>
              </a:rPr>
              <a:t>		</a:t>
            </a:r>
            <a:endParaRPr lang="en-US" altLang="en-US" sz="2600" b="1" dirty="0">
              <a:solidFill>
                <a:srgbClr val="FF31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    	</a:t>
            </a:r>
            <a:endParaRPr lang="en-US" altLang="en-US" sz="2600" dirty="0"/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</a:t>
            </a:r>
            <a:r>
              <a:rPr lang="en-US" altLang="en-US" dirty="0"/>
              <a:t>Answer: Unsigned extension</a:t>
            </a:r>
            <a:endParaRPr lang="en-US" altLang="en-US" b="1" dirty="0"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9027B4-3274-4B95-9E38-225C54E3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31093"/>
              </p:ext>
            </p:extLst>
          </p:nvPr>
        </p:nvGraphicFramePr>
        <p:xfrm>
          <a:off x="914400" y="2372546"/>
          <a:ext cx="6096000" cy="9144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7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Correction from Last Time</a:t>
            </a:r>
          </a:p>
        </p:txBody>
      </p:sp>
      <p:sp>
        <p:nvSpPr>
          <p:cNvPr id="3471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Question: What does this do?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FF3100"/>
                </a:solidFill>
                <a:latin typeface="Courier" charset="0"/>
              </a:rPr>
              <a:t>		</a:t>
            </a:r>
            <a:endParaRPr lang="en-US" altLang="en-US" sz="2600" b="1" dirty="0">
              <a:solidFill>
                <a:srgbClr val="FF3100"/>
              </a:solidFill>
              <a:latin typeface="Courier" charset="0"/>
            </a:endParaRPr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    	</a:t>
            </a:r>
            <a:endParaRPr lang="en-US" altLang="en-US" sz="2600" dirty="0"/>
          </a:p>
          <a:p>
            <a:pPr>
              <a:buFontTx/>
              <a:buNone/>
            </a:pPr>
            <a:r>
              <a:rPr lang="en-US" altLang="en-US" sz="2600" b="1" dirty="0">
                <a:solidFill>
                  <a:srgbClr val="FF3100"/>
                </a:solidFill>
                <a:latin typeface="Courier" charset="0"/>
              </a:rPr>
              <a:t> </a:t>
            </a:r>
            <a:r>
              <a:rPr lang="en-US" altLang="en-US" dirty="0"/>
              <a:t>Answer: Unsigned extension	</a:t>
            </a:r>
          </a:p>
          <a:p>
            <a:pPr marL="0" indent="0">
              <a:buNone/>
            </a:pPr>
            <a:r>
              <a:rPr lang="en-US" altLang="en-US" sz="2600" b="1" dirty="0">
                <a:latin typeface="Courier" charset="0"/>
              </a:rPr>
              <a:t>	</a:t>
            </a:r>
            <a:endParaRPr lang="en-US" altLang="en-US" b="1" dirty="0">
              <a:latin typeface="Courier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9027B4-3274-4B95-9E38-225C54E32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367835"/>
              </p:ext>
            </p:extLst>
          </p:nvPr>
        </p:nvGraphicFramePr>
        <p:xfrm>
          <a:off x="914400" y="2372546"/>
          <a:ext cx="6096000" cy="91440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759560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{{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]};</a:t>
                      </a:r>
                      <a:endParaRPr lang="en-US" altLang="en-US" b="1" dirty="0">
                        <a:solidFill>
                          <a:srgbClr val="FF31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71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88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implementation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assignments</a:t>
            </a:r>
          </a:p>
          <a:p>
            <a:pPr lvl="2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Common mistakes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21879</TotalTime>
  <Words>3298</Words>
  <Application>Microsoft Office PowerPoint</Application>
  <PresentationFormat>On-screen Show (4:3)</PresentationFormat>
  <Paragraphs>717</Paragraphs>
  <Slides>57</Slides>
  <Notes>27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Courier</vt:lpstr>
      <vt:lpstr>Courier New</vt:lpstr>
      <vt:lpstr>Office Theme</vt:lpstr>
      <vt:lpstr>Bitmap Image</vt:lpstr>
      <vt:lpstr>Image</vt:lpstr>
      <vt:lpstr>SystemVerilog HDL Workshop #2</vt:lpstr>
      <vt:lpstr>Agenda</vt:lpstr>
      <vt:lpstr>Agenda</vt:lpstr>
      <vt:lpstr>Integer Literals in SystemVerilog </vt:lpstr>
      <vt:lpstr>Integer Literals in SystemVerilog </vt:lpstr>
      <vt:lpstr>Integer Literals in SystemVerilog </vt:lpstr>
      <vt:lpstr>A Correction from Last Time</vt:lpstr>
      <vt:lpstr>A Correction from Last Time</vt:lpstr>
      <vt:lpstr>Agenda</vt:lpstr>
      <vt:lpstr>Bitwise Operators (i)</vt:lpstr>
      <vt:lpstr>Bitwise Operators (ii)</vt:lpstr>
      <vt:lpstr>Shift</vt:lpstr>
      <vt:lpstr>SystemVerilog Operator Precedence</vt:lpstr>
      <vt:lpstr>Agenda</vt:lpstr>
      <vt:lpstr>Module Implementation</vt:lpstr>
      <vt:lpstr>2. Concurrent Assignments</vt:lpstr>
      <vt:lpstr>Concurrent Assignment  Example #1</vt:lpstr>
      <vt:lpstr>Concurrent Assignment  Example #2</vt:lpstr>
      <vt:lpstr>Concurrent Assignment  Example #3</vt:lpstr>
      <vt:lpstr>Module Implementation</vt:lpstr>
      <vt:lpstr>3. Procedural Blocks</vt:lpstr>
      <vt:lpstr>Procedural Blocks – Initial Statement</vt:lpstr>
      <vt:lpstr>Procedural Blocks – Initial Statement Example</vt:lpstr>
      <vt:lpstr>Procedural Blocks – always_comb Statement</vt:lpstr>
      <vt:lpstr>Procedural Blocks – always_comb Statement Example</vt:lpstr>
      <vt:lpstr>Another Example - Shift</vt:lpstr>
      <vt:lpstr>Agenda</vt:lpstr>
      <vt:lpstr>Parameters</vt:lpstr>
      <vt:lpstr>Parameters: Example</vt:lpstr>
      <vt:lpstr>Example for using Parameters in the Wet Exercise</vt:lpstr>
      <vt:lpstr>Local Parameters</vt:lpstr>
      <vt:lpstr>Agenda</vt:lpstr>
      <vt:lpstr>Parallelism in HDL</vt:lpstr>
      <vt:lpstr>Examples of Parallelism in HDL</vt:lpstr>
      <vt:lpstr>Examples of Parallelism in HDL</vt:lpstr>
      <vt:lpstr>Combinational Example: Mux Implementation</vt:lpstr>
      <vt:lpstr>Combinational Example : Mux Implementation</vt:lpstr>
      <vt:lpstr>System Tasks</vt:lpstr>
      <vt:lpstr>System Tasks - Example</vt:lpstr>
      <vt:lpstr>Agenda</vt:lpstr>
      <vt:lpstr>Common Mistake #1 – Thinking a Module is a Function Call</vt:lpstr>
      <vt:lpstr>Common Mistake #2 – Connecting Wires</vt:lpstr>
      <vt:lpstr>Common Mistake #2 – Connecting Wires</vt:lpstr>
      <vt:lpstr>Common Mistake #2 – Connecting Wires</vt:lpstr>
      <vt:lpstr>PowerPoint Presentation</vt:lpstr>
      <vt:lpstr>Common Mistake #3 – Wrong Debugging</vt:lpstr>
      <vt:lpstr>Common Mistake #4 – Not Being a ModelSim Superuser</vt:lpstr>
      <vt:lpstr>More Common Mistakes</vt:lpstr>
      <vt:lpstr>Writing Code in SystemVerilog</vt:lpstr>
      <vt:lpstr>How to Debug Your Code?</vt:lpstr>
      <vt:lpstr>How to Add Internal Signals to the Waveform?</vt:lpstr>
      <vt:lpstr>Wet Exercise 1</vt:lpstr>
      <vt:lpstr>Workshop #2 Cheat Sheet</vt:lpstr>
      <vt:lpstr>Workshop #2 Cheat Sheet</vt:lpstr>
      <vt:lpstr>Workshop #2 Cheat Sheet</vt:lpstr>
      <vt:lpstr>Full Adder Implementation using Two Half Adders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Nimrod Wald</dc:creator>
  <cp:lastModifiedBy>adieliahu@outlook.com</cp:lastModifiedBy>
  <cp:revision>462</cp:revision>
  <dcterms:created xsi:type="dcterms:W3CDTF">2017-12-31T12:50:52Z</dcterms:created>
  <dcterms:modified xsi:type="dcterms:W3CDTF">2019-11-23T13:34:02Z</dcterms:modified>
</cp:coreProperties>
</file>