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1"/>
  </p:notesMasterIdLst>
  <p:sldIdLst>
    <p:sldId id="256" r:id="rId2"/>
    <p:sldId id="572" r:id="rId3"/>
    <p:sldId id="573" r:id="rId4"/>
    <p:sldId id="547" r:id="rId5"/>
    <p:sldId id="574" r:id="rId6"/>
    <p:sldId id="525" r:id="rId7"/>
    <p:sldId id="369" r:id="rId8"/>
    <p:sldId id="536" r:id="rId9"/>
    <p:sldId id="542" r:id="rId10"/>
    <p:sldId id="543" r:id="rId11"/>
    <p:sldId id="575" r:id="rId12"/>
    <p:sldId id="540" r:id="rId13"/>
    <p:sldId id="535" r:id="rId14"/>
    <p:sldId id="537" r:id="rId15"/>
    <p:sldId id="538" r:id="rId16"/>
    <p:sldId id="539" r:id="rId17"/>
    <p:sldId id="555" r:id="rId18"/>
    <p:sldId id="578" r:id="rId19"/>
    <p:sldId id="557" r:id="rId20"/>
    <p:sldId id="558" r:id="rId21"/>
    <p:sldId id="559" r:id="rId22"/>
    <p:sldId id="560" r:id="rId23"/>
    <p:sldId id="561" r:id="rId24"/>
    <p:sldId id="562" r:id="rId25"/>
    <p:sldId id="563" r:id="rId26"/>
    <p:sldId id="564" r:id="rId27"/>
    <p:sldId id="565" r:id="rId28"/>
    <p:sldId id="566" r:id="rId29"/>
    <p:sldId id="576" r:id="rId30"/>
    <p:sldId id="567" r:id="rId31"/>
    <p:sldId id="568" r:id="rId32"/>
    <p:sldId id="569" r:id="rId33"/>
    <p:sldId id="570" r:id="rId34"/>
    <p:sldId id="366" r:id="rId35"/>
    <p:sldId id="546" r:id="rId36"/>
    <p:sldId id="387" r:id="rId37"/>
    <p:sldId id="600" r:id="rId38"/>
    <p:sldId id="610" r:id="rId39"/>
    <p:sldId id="474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474" autoAdjust="0"/>
  </p:normalViewPr>
  <p:slideViewPr>
    <p:cSldViewPr snapToGrid="0">
      <p:cViewPr varScale="1">
        <p:scale>
          <a:sx n="102" d="100"/>
          <a:sy n="102" d="100"/>
        </p:scale>
        <p:origin x="18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09FD87-354B-4BF0-9E2E-80DD7324A6DD}" type="datetimeFigureOut">
              <a:rPr lang="en-US" smtClean="0"/>
              <a:t>12/14/2019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1335E8-FD18-4802-BD5E-02665AF93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105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rtl="0"/>
            <a:endParaRPr lang="en-US" altLang="en-US" dirty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52971F10-9770-4A71-B31D-EEECE6095567}" type="slidenum">
              <a:rPr lang="he-IL" altLang="en-US" sz="1200"/>
              <a:pPr/>
              <a:t>6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3615973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335E8-FD18-4802-BD5E-02665AF9365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265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335E8-FD18-4802-BD5E-02665AF9365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2430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335E8-FD18-4802-BD5E-02665AF9365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961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335E8-FD18-4802-BD5E-02665AF9365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397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335E8-FD18-4802-BD5E-02665AF9365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4282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335E8-FD18-4802-BD5E-02665AF9365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4959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335E8-FD18-4802-BD5E-02665AF9365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9788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335E8-FD18-4802-BD5E-02665AF9365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0051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335E8-FD18-4802-BD5E-02665AF9365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9073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335E8-FD18-4802-BD5E-02665AF9365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63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335E8-FD18-4802-BD5E-02665AF9365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419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335E8-FD18-4802-BD5E-02665AF9365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2269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335E8-FD18-4802-BD5E-02665AF9365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0130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335E8-FD18-4802-BD5E-02665AF9365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7602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335E8-FD18-4802-BD5E-02665AF9365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440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335E8-FD18-4802-BD5E-02665AF9365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8337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335E8-FD18-4802-BD5E-02665AF9365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918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335E8-FD18-4802-BD5E-02665AF9365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5211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335E8-FD18-4802-BD5E-02665AF9365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20732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335E8-FD18-4802-BD5E-02665AF9365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07082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335E8-FD18-4802-BD5E-02665AF9365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18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335E8-FD18-4802-BD5E-02665AF9365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3156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335E8-FD18-4802-BD5E-02665AF9365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1542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335E8-FD18-4802-BD5E-02665AF9365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1971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335E8-FD18-4802-BD5E-02665AF9365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5267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335E8-FD18-4802-BD5E-02665AF9365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8886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335E8-FD18-4802-BD5E-02665AF9365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8644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335E8-FD18-4802-BD5E-02665AF9365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08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6D549-7E57-4FD1-AAEE-E303A1382E59}" type="datetime1">
              <a:rPr lang="en-US" smtClean="0"/>
              <a:t>12/14/2019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044252 - Digital Systems and Computer Structure - SystemVerilog HDL Workshop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015D-2E86-4A98-A269-2CCB37856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416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25E7F-FE12-4309-BD3C-7F2F28593758}" type="datetime1">
              <a:rPr lang="en-US" smtClean="0"/>
              <a:t>12/14/2019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044252 - Digital Systems and Computer Structure - SystemVerilog HDL Workshop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015D-2E86-4A98-A269-2CCB37856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777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ADB46-24DA-46B1-99DD-AE1FFEB45743}" type="datetime1">
              <a:rPr lang="en-US" smtClean="0"/>
              <a:t>12/14/2019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044252 - Digital Systems and Computer Structure - SystemVerilog HDL Workshop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015D-2E86-4A98-A269-2CCB37856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205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1ED4F-CA07-410F-A8DE-4926D73C2281}" type="datetime1">
              <a:rPr lang="en-US" smtClean="0"/>
              <a:t>12/14/2019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044252 - Digital Systems and Computer Structure - SystemVerilog HDL Workshop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015D-2E86-4A98-A269-2CCB37856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301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B0A4C-F478-4470-89C6-438B7D420370}" type="datetime1">
              <a:rPr lang="en-US" smtClean="0"/>
              <a:t>12/14/2019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044252 - Digital Systems and Computer Structure - SystemVerilog HDL Workshop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015D-2E86-4A98-A269-2CCB37856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585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BE471-25C9-483D-A44E-D2F55088AAFD}" type="datetime1">
              <a:rPr lang="en-US" smtClean="0"/>
              <a:t>12/14/2019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044252 - Digital Systems and Computer Structure - SystemVerilog HDL Workshop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015D-2E86-4A98-A269-2CCB37856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387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15B23-8896-4E6D-B7DD-A5B3DF0FB984}" type="datetime1">
              <a:rPr lang="en-US" smtClean="0"/>
              <a:t>12/14/2019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044252 - Digital Systems and Computer Structure - SystemVerilog HDL Workshop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015D-2E86-4A98-A269-2CCB37856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436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62EDF-AA53-442A-AADA-0461D6F0E76A}" type="datetime1">
              <a:rPr lang="en-US" smtClean="0"/>
              <a:t>12/14/2019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044252 - Digital Systems and Computer Structure - SystemVerilog HDL Workshop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015D-2E86-4A98-A269-2CCB37856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527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0CD22-52BD-4A85-9D2E-5337F957BC2F}" type="datetime1">
              <a:rPr lang="en-US" smtClean="0"/>
              <a:t>12/14/2019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044252 - Digital Systems and Computer Structure - SystemVerilog HDL Workshop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015D-2E86-4A98-A269-2CCB37856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750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2B8EC-33E3-418C-9AB6-F2806446176B}" type="datetime1">
              <a:rPr lang="en-US" smtClean="0"/>
              <a:t>12/14/2019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044252 - Digital Systems and Computer Structure - SystemVerilog HDL Workshop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015D-2E86-4A98-A269-2CCB37856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935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A8260-3CCD-456C-88CA-5040BE6B8E88}" type="datetime1">
              <a:rPr lang="en-US" smtClean="0"/>
              <a:t>12/14/2019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044252 - Digital Systems and Computer Structure - SystemVerilog HDL Workshop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015D-2E86-4A98-A269-2CCB37856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19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601F0-DC02-45B6-AC8E-E7B42D5BB666}" type="datetime1">
              <a:rPr lang="en-US" smtClean="0"/>
              <a:t>12/14/2019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044252 - Digital Systems and Computer Structure - SystemVerilog HDL Workshop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9015D-2E86-4A98-A269-2CCB37856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669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4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5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5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5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SystemVerilog</a:t>
            </a:r>
            <a:r>
              <a:rPr lang="en-US" dirty="0"/>
              <a:t> HDL</a:t>
            </a:r>
            <a:br>
              <a:rPr lang="en-US" dirty="0"/>
            </a:br>
            <a:r>
              <a:rPr lang="en-US" dirty="0"/>
              <a:t>Workshop #4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044252 - Digital Systems and Computer Structure</a:t>
            </a:r>
          </a:p>
        </p:txBody>
      </p:sp>
    </p:spTree>
    <p:extLst>
      <p:ext uri="{BB962C8B-B14F-4D97-AF65-F5344CB8AC3E}">
        <p14:creationId xmlns:p14="http://schemas.microsoft.com/office/powerpoint/2010/main" val="39210923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E253AB0A-4F62-47DD-B207-4714A90A8F09}"/>
              </a:ext>
            </a:extLst>
          </p:cNvPr>
          <p:cNvSpPr txBox="1"/>
          <p:nvPr/>
        </p:nvSpPr>
        <p:spPr>
          <a:xfrm>
            <a:off x="527441" y="932811"/>
            <a:ext cx="8013702" cy="5262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always_comb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next_state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current_state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output1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1'b0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lvl="0" defTabSz="914400">
              <a:defRPr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outputN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1'b0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case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current_state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idle_st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next_state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 ...;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output1 =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...;</a:t>
            </a:r>
          </a:p>
          <a:p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...</a:t>
            </a:r>
          </a:p>
          <a:p>
            <a:pPr lvl="0" defTabSz="914400">
              <a:defRPr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outputN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...;</a:t>
            </a:r>
          </a:p>
          <a:p>
            <a:pPr lvl="0" defTabSz="914400">
              <a:defRPr/>
            </a:pP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end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start_st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next_state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...;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output1 =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...;</a:t>
            </a:r>
          </a:p>
          <a:p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...</a:t>
            </a:r>
          </a:p>
          <a:p>
            <a:pPr lvl="0" defTabSz="914400">
              <a:defRPr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outputN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...;</a:t>
            </a:r>
          </a:p>
          <a:p>
            <a:pPr lvl="0" defTabSz="914400">
              <a:defRPr/>
            </a:pP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end</a:t>
            </a:r>
          </a:p>
          <a:p>
            <a:pPr lvl="0" defTabSz="914400">
              <a:defRPr/>
            </a:pP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endcase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he-IL" sz="1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C31545D-2B99-40F7-A8EB-986BB0082ED3}"/>
              </a:ext>
            </a:extLst>
          </p:cNvPr>
          <p:cNvSpPr/>
          <p:nvPr/>
        </p:nvSpPr>
        <p:spPr>
          <a:xfrm>
            <a:off x="5468111" y="5516557"/>
            <a:ext cx="3354156" cy="13255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149" y="-40681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/>
              <a:t>FSM – Async Logic</a:t>
            </a:r>
            <a:endParaRPr lang="he-IL" dirty="0"/>
          </a:p>
        </p:txBody>
      </p:sp>
      <p:graphicFrame>
        <p:nvGraphicFramePr>
          <p:cNvPr id="7" name="Object 14">
            <a:extLst>
              <a:ext uri="{FF2B5EF4-FFF2-40B4-BE49-F238E27FC236}">
                <a16:creationId xmlns:a16="http://schemas.microsoft.com/office/drawing/2014/main" id="{9CD49350-ECC8-41BA-ADCB-1EECADFAE1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7850620"/>
              </p:ext>
            </p:extLst>
          </p:nvPr>
        </p:nvGraphicFramePr>
        <p:xfrm>
          <a:off x="5468110" y="5517586"/>
          <a:ext cx="3354156" cy="1324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04" name="VISIO" r:id="rId4" imgW="5726160" imgH="2508120" progId="Visio.Drawing.6">
                  <p:embed/>
                </p:oleObj>
              </mc:Choice>
              <mc:Fallback>
                <p:oleObj name="VISIO" r:id="rId4" imgW="5726160" imgH="2508120" progId="Visio.Drawing.6">
                  <p:embed/>
                  <p:pic>
                    <p:nvPicPr>
                      <p:cNvPr id="7" name="Object 14">
                        <a:extLst>
                          <a:ext uri="{FF2B5EF4-FFF2-40B4-BE49-F238E27FC236}">
                            <a16:creationId xmlns:a16="http://schemas.microsoft.com/office/drawing/2014/main" id="{9CD49350-ECC8-41BA-ADCB-1EECADFAE10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8110" y="5517586"/>
                        <a:ext cx="3354156" cy="132453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E3416F97-52A0-4595-9F60-6168218EEED3}"/>
              </a:ext>
            </a:extLst>
          </p:cNvPr>
          <p:cNvSpPr/>
          <p:nvPr/>
        </p:nvSpPr>
        <p:spPr>
          <a:xfrm>
            <a:off x="6504495" y="5429839"/>
            <a:ext cx="722937" cy="799186"/>
          </a:xfrm>
          <a:prstGeom prst="rect">
            <a:avLst/>
          </a:prstGeom>
          <a:noFill/>
          <a:ln w="381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EA68F303-7892-48DC-B4F7-A751E19428DD}"/>
              </a:ext>
            </a:extLst>
          </p:cNvPr>
          <p:cNvSpPr/>
          <p:nvPr/>
        </p:nvSpPr>
        <p:spPr>
          <a:xfrm>
            <a:off x="4468042" y="1254894"/>
            <a:ext cx="386499" cy="911563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661DA1-A09B-4AFE-8FA7-AB8AA6074FC9}"/>
              </a:ext>
            </a:extLst>
          </p:cNvPr>
          <p:cNvSpPr txBox="1"/>
          <p:nvPr/>
        </p:nvSpPr>
        <p:spPr>
          <a:xfrm>
            <a:off x="4942416" y="1526010"/>
            <a:ext cx="293839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Default Assignments</a:t>
            </a:r>
            <a:endParaRPr lang="he-IL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B6E2A36-6AC9-4A89-85A6-64EB73EBA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044252 - Digital Systems and Computer Structure - SystemVerilog HDL Workshop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B732F8B-B471-4BF3-9CF5-BFFE48878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015D-2E86-4A98-A269-2CCB378563E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711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err="1">
                <a:solidFill>
                  <a:schemeClr val="bg1">
                    <a:lumMod val="85000"/>
                  </a:schemeClr>
                </a:solidFill>
              </a:rPr>
              <a:t>enum</a:t>
            </a:r>
            <a:endParaRPr lang="en-US" sz="36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3600" dirty="0">
                <a:solidFill>
                  <a:schemeClr val="bg1">
                    <a:lumMod val="85000"/>
                  </a:schemeClr>
                </a:solidFill>
              </a:rPr>
              <a:t>FSM design in </a:t>
            </a:r>
            <a:r>
              <a:rPr lang="en-US" sz="3600" dirty="0" err="1">
                <a:solidFill>
                  <a:schemeClr val="bg1">
                    <a:lumMod val="85000"/>
                  </a:schemeClr>
                </a:solidFill>
              </a:rPr>
              <a:t>SystemVerilog</a:t>
            </a:r>
            <a:endParaRPr lang="en-US" sz="36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3600" dirty="0"/>
              <a:t>FSM code examples</a:t>
            </a:r>
          </a:p>
          <a:p>
            <a:endParaRPr lang="en-US" sz="3600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sz="3600" dirty="0"/>
          </a:p>
          <a:p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044252 - Digital Systems and Computer Structure - SystemVerilog HDL Workshop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015D-2E86-4A98-A269-2CCB378563E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093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FSM Example – Edge Detector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Requirements:</a:t>
            </a:r>
          </a:p>
          <a:p>
            <a:pPr lvl="1"/>
            <a:r>
              <a:rPr lang="en-US" dirty="0"/>
              <a:t>Mealy FSM</a:t>
            </a:r>
          </a:p>
          <a:p>
            <a:pPr lvl="1"/>
            <a:r>
              <a:rPr lang="en-US" dirty="0"/>
              <a:t>Receives several signals:</a:t>
            </a:r>
          </a:p>
          <a:p>
            <a:pPr lvl="2"/>
            <a:r>
              <a:rPr lang="en-US" dirty="0" err="1"/>
              <a:t>clk</a:t>
            </a:r>
            <a:endParaRPr lang="en-US" dirty="0"/>
          </a:p>
          <a:p>
            <a:pPr lvl="2"/>
            <a:r>
              <a:rPr lang="en-US" dirty="0" err="1"/>
              <a:t>rst</a:t>
            </a:r>
            <a:r>
              <a:rPr lang="en-US" dirty="0"/>
              <a:t> (asynchronous)</a:t>
            </a:r>
          </a:p>
          <a:p>
            <a:pPr lvl="2"/>
            <a:r>
              <a:rPr lang="en-US" dirty="0"/>
              <a:t>level</a:t>
            </a:r>
          </a:p>
          <a:p>
            <a:pPr lvl="1"/>
            <a:r>
              <a:rPr lang="en-US" dirty="0"/>
              <a:t>Outputs a signal called tick</a:t>
            </a:r>
          </a:p>
          <a:p>
            <a:pPr lvl="1"/>
            <a:r>
              <a:rPr lang="en-US" dirty="0"/>
              <a:t>When the level signal changes from ‘0’ to ‘1’, the tick signal is ‘1’ in this clock cycle. Else, the tick signal is ‘0’.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044252 - Digital Systems and Computer Structure - SystemVerilog HDL Workshop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015D-2E86-4A98-A269-2CCB378563E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207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3676" y="54044"/>
            <a:ext cx="7886700" cy="1325563"/>
          </a:xfrm>
        </p:spPr>
        <p:txBody>
          <a:bodyPr/>
          <a:lstStyle/>
          <a:p>
            <a:r>
              <a:rPr lang="en-US" dirty="0"/>
              <a:t>Edge Detector: FSM Design</a:t>
            </a:r>
            <a:endParaRPr lang="he-IL" dirty="0"/>
          </a:p>
        </p:txBody>
      </p:sp>
      <p:sp>
        <p:nvSpPr>
          <p:cNvPr id="4" name="Oval 3"/>
          <p:cNvSpPr/>
          <p:nvPr/>
        </p:nvSpPr>
        <p:spPr>
          <a:xfrm>
            <a:off x="3923928" y="1914096"/>
            <a:ext cx="1440160" cy="1440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Zero state</a:t>
            </a:r>
            <a:endParaRPr lang="he-IL" dirty="0"/>
          </a:p>
        </p:txBody>
      </p:sp>
      <p:sp>
        <p:nvSpPr>
          <p:cNvPr id="6" name="Oval 5"/>
          <p:cNvSpPr/>
          <p:nvPr/>
        </p:nvSpPr>
        <p:spPr>
          <a:xfrm>
            <a:off x="4008444" y="4269537"/>
            <a:ext cx="1440160" cy="1440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One state</a:t>
            </a:r>
            <a:endParaRPr lang="he-IL" dirty="0"/>
          </a:p>
        </p:txBody>
      </p:sp>
      <p:sp>
        <p:nvSpPr>
          <p:cNvPr id="21" name="TextBox 20"/>
          <p:cNvSpPr txBox="1"/>
          <p:nvPr/>
        </p:nvSpPr>
        <p:spPr>
          <a:xfrm>
            <a:off x="3001410" y="3565579"/>
            <a:ext cx="1570583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level == ‘1’ /</a:t>
            </a:r>
          </a:p>
          <a:p>
            <a:r>
              <a:rPr lang="en-US" dirty="0"/>
              <a:t>tick = ‘1’</a:t>
            </a:r>
            <a:endParaRPr lang="he-IL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EFC7D9B-376F-4ADB-8FBB-0D2B4DEE0C2E}"/>
              </a:ext>
            </a:extLst>
          </p:cNvPr>
          <p:cNvCxnSpPr>
            <a:cxnSpLocks/>
          </p:cNvCxnSpPr>
          <p:nvPr/>
        </p:nvCxnSpPr>
        <p:spPr>
          <a:xfrm>
            <a:off x="4448579" y="3410202"/>
            <a:ext cx="0" cy="84642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0C66321-7C2C-4370-89E8-B118FBD9859B}"/>
              </a:ext>
            </a:extLst>
          </p:cNvPr>
          <p:cNvCxnSpPr>
            <a:cxnSpLocks/>
          </p:cNvCxnSpPr>
          <p:nvPr/>
        </p:nvCxnSpPr>
        <p:spPr>
          <a:xfrm flipH="1" flipV="1">
            <a:off x="4903167" y="3428526"/>
            <a:ext cx="23859" cy="76674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C07EEDC-5982-4DA4-9163-07D52B70A269}"/>
              </a:ext>
            </a:extLst>
          </p:cNvPr>
          <p:cNvSpPr txBox="1"/>
          <p:nvPr/>
        </p:nvSpPr>
        <p:spPr>
          <a:xfrm>
            <a:off x="5111533" y="3520479"/>
            <a:ext cx="1939713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level == ‘0’ /</a:t>
            </a:r>
          </a:p>
          <a:p>
            <a:r>
              <a:rPr lang="en-US" dirty="0"/>
              <a:t>tick = ‘0’</a:t>
            </a:r>
            <a:endParaRPr lang="he-IL" dirty="0"/>
          </a:p>
        </p:txBody>
      </p:sp>
      <p:pic>
        <p:nvPicPr>
          <p:cNvPr id="50" name="Graphic 49">
            <a:extLst>
              <a:ext uri="{FF2B5EF4-FFF2-40B4-BE49-F238E27FC236}">
                <a16:creationId xmlns:a16="http://schemas.microsoft.com/office/drawing/2014/main" id="{2190299D-BB75-40F1-8B7D-A06BEF27B33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729223">
            <a:off x="4256722" y="1141515"/>
            <a:ext cx="914730" cy="914730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E5C185E8-22E7-4D66-BA1C-2732F07C4560}"/>
              </a:ext>
            </a:extLst>
          </p:cNvPr>
          <p:cNvSpPr txBox="1"/>
          <p:nvPr/>
        </p:nvSpPr>
        <p:spPr>
          <a:xfrm>
            <a:off x="5111533" y="1294863"/>
            <a:ext cx="1704046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level == ‘0’ /</a:t>
            </a:r>
          </a:p>
          <a:p>
            <a:r>
              <a:rPr lang="en-US" dirty="0"/>
              <a:t>tick = ‘0’</a:t>
            </a:r>
            <a:endParaRPr lang="he-IL" dirty="0"/>
          </a:p>
        </p:txBody>
      </p:sp>
      <p:pic>
        <p:nvPicPr>
          <p:cNvPr id="53" name="Graphic 52">
            <a:extLst>
              <a:ext uri="{FF2B5EF4-FFF2-40B4-BE49-F238E27FC236}">
                <a16:creationId xmlns:a16="http://schemas.microsoft.com/office/drawing/2014/main" id="{B21116FA-E73C-4637-ACEF-8B5C658909D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3513561">
            <a:off x="4271159" y="5663523"/>
            <a:ext cx="914730" cy="914730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BF0A2401-6A77-4E9F-AB7B-8517E487B51E}"/>
              </a:ext>
            </a:extLst>
          </p:cNvPr>
          <p:cNvSpPr txBox="1"/>
          <p:nvPr/>
        </p:nvSpPr>
        <p:spPr>
          <a:xfrm>
            <a:off x="5233478" y="5840751"/>
            <a:ext cx="1366325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level == ‘1’ /</a:t>
            </a:r>
          </a:p>
          <a:p>
            <a:r>
              <a:rPr lang="en-US" dirty="0"/>
              <a:t>tick = ‘0’</a:t>
            </a:r>
            <a:endParaRPr lang="he-IL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B997282-4A27-4938-BB37-EFBF176F945F}"/>
              </a:ext>
            </a:extLst>
          </p:cNvPr>
          <p:cNvCxnSpPr>
            <a:cxnSpLocks/>
          </p:cNvCxnSpPr>
          <p:nvPr/>
        </p:nvCxnSpPr>
        <p:spPr>
          <a:xfrm>
            <a:off x="3056736" y="1794039"/>
            <a:ext cx="951708" cy="45163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F75A3C5-9D78-4FC7-9259-C4F6449282ED}"/>
              </a:ext>
            </a:extLst>
          </p:cNvPr>
          <p:cNvSpPr txBox="1"/>
          <p:nvPr/>
        </p:nvSpPr>
        <p:spPr>
          <a:xfrm>
            <a:off x="2612595" y="1462185"/>
            <a:ext cx="102595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err="1"/>
              <a:t>rst</a:t>
            </a:r>
            <a:r>
              <a:rPr lang="en-US" dirty="0"/>
              <a:t> 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228501-8708-4D57-AF53-87643E9B9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044252 - Digital Systems and Computer Structure - SystemVerilog HDL Workshop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464BDB-6076-40D9-B8B0-D6DB386CF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015D-2E86-4A98-A269-2CCB378563E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424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21" grpId="0"/>
      <p:bldP spid="19" grpId="0"/>
      <p:bldP spid="52" grpId="0"/>
      <p:bldP spid="54" grpId="0"/>
      <p:bldP spid="15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379" y="365126"/>
            <a:ext cx="9181706" cy="1325563"/>
          </a:xfrm>
        </p:spPr>
        <p:txBody>
          <a:bodyPr/>
          <a:lstStyle/>
          <a:p>
            <a:pPr rtl="0"/>
            <a:r>
              <a:rPr lang="en-US" dirty="0"/>
              <a:t>FSM: Top Level and Signal Declarations</a:t>
            </a:r>
            <a:endParaRPr lang="he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9E7BB6-F431-4CE1-836A-A99BA32A0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044252 - Digital Systems and Computer Structure - SystemVerilog HDL Workshop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E197C5-EAE4-4E03-A081-DF00FCDC8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015D-2E86-4A98-A269-2CCB378563ED}" type="slidenum">
              <a:rPr lang="en-US" smtClean="0"/>
              <a:t>14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9706D6-0549-48AF-B6B6-490185B9D55E}"/>
              </a:ext>
            </a:extLst>
          </p:cNvPr>
          <p:cNvSpPr txBox="1"/>
          <p:nvPr/>
        </p:nvSpPr>
        <p:spPr>
          <a:xfrm>
            <a:off x="432191" y="1521412"/>
            <a:ext cx="8013702" cy="38164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edge_detector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rst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level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tick</a:t>
            </a:r>
          </a:p>
          <a:p>
            <a:r>
              <a:rPr lang="he-IL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;(</a:t>
            </a:r>
          </a:p>
          <a:p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// Signal declarations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typedef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zero_st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one_st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sm_type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he-IL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sm_type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current_state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sm_type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next_state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endParaRPr lang="he-IL" sz="1600" b="1" dirty="0">
              <a:solidFill>
                <a:srgbClr val="00008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endParaRPr lang="he-IL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392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FSM – Synchronous Logic</a:t>
            </a:r>
            <a:endParaRPr lang="he-IL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098C913-A815-4700-8203-337313E01E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865095"/>
              </p:ext>
            </p:extLst>
          </p:nvPr>
        </p:nvGraphicFramePr>
        <p:xfrm>
          <a:off x="628649" y="1601946"/>
          <a:ext cx="8193617" cy="2904066"/>
        </p:xfrm>
        <a:graphic>
          <a:graphicData uri="http://schemas.openxmlformats.org/drawingml/2006/table">
            <a:tbl>
              <a:tblPr rtl="1" firstRow="1" bandRow="1">
                <a:tableStyleId>{616DA210-FB5B-4158-B5E0-FEB733F419BA}</a:tableStyleId>
              </a:tblPr>
              <a:tblGrid>
                <a:gridCol w="8193617">
                  <a:extLst>
                    <a:ext uri="{9D8B030D-6E8A-4147-A177-3AD203B41FA5}">
                      <a16:colId xmlns:a16="http://schemas.microsoft.com/office/drawing/2014/main" val="1304739193"/>
                    </a:ext>
                  </a:extLst>
                </a:gridCol>
              </a:tblGrid>
              <a:tr h="2904066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en-US" sz="1800" dirty="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// FSM synchronous procedural block.</a:t>
                      </a:r>
                    </a:p>
                    <a:p>
                      <a:r>
                        <a:rPr lang="en-US" sz="18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always_ff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@(</a:t>
                      </a:r>
                      <a:r>
                        <a:rPr lang="en-US" sz="1800" b="1" dirty="0" err="1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posedge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clk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posedge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rst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begin</a:t>
                      </a:r>
                      <a:endParaRPr lang="en-US" sz="18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rst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==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0" dirty="0">
                          <a:solidFill>
                            <a:srgbClr val="FF8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1'b1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begin</a:t>
                      </a:r>
                      <a:endParaRPr lang="en-US" sz="18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</a:t>
                      </a:r>
                      <a:r>
                        <a:rPr lang="en-US" sz="18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current_state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&lt;=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zero_st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endParaRPr lang="en-US" sz="18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</a:t>
                      </a:r>
                      <a:endParaRPr lang="en-US" sz="18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else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begin</a:t>
                      </a:r>
                      <a:endParaRPr lang="en-US" sz="18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</a:t>
                      </a:r>
                      <a:r>
                        <a:rPr lang="en-US" sz="18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current_state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&lt;=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next_state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endParaRPr lang="en-US" sz="18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</a:t>
                      </a:r>
                      <a:endParaRPr lang="en-US" sz="18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</a:t>
                      </a:r>
                      <a:endParaRPr lang="en-US" sz="1800" dirty="0">
                        <a:solidFill>
                          <a:srgbClr val="008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8977245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55440D5E-FBC8-4171-8668-6AFD55BC1108}"/>
              </a:ext>
            </a:extLst>
          </p:cNvPr>
          <p:cNvSpPr/>
          <p:nvPr/>
        </p:nvSpPr>
        <p:spPr>
          <a:xfrm>
            <a:off x="5250730" y="6063518"/>
            <a:ext cx="1093509" cy="593278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aphicFrame>
        <p:nvGraphicFramePr>
          <p:cNvPr id="7" name="Object 14">
            <a:extLst>
              <a:ext uri="{FF2B5EF4-FFF2-40B4-BE49-F238E27FC236}">
                <a16:creationId xmlns:a16="http://schemas.microsoft.com/office/drawing/2014/main" id="{D9FA8B68-099C-414D-9983-07B7D607E9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002326"/>
              </p:ext>
            </p:extLst>
          </p:nvPr>
        </p:nvGraphicFramePr>
        <p:xfrm>
          <a:off x="3730805" y="4757590"/>
          <a:ext cx="4989910" cy="19704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4" name="VISIO" r:id="rId4" imgW="5726160" imgH="2508120" progId="Visio.Drawing.6">
                  <p:embed/>
                </p:oleObj>
              </mc:Choice>
              <mc:Fallback>
                <p:oleObj name="VISIO" r:id="rId4" imgW="5726160" imgH="2508120" progId="Visio.Drawing.6">
                  <p:embed/>
                  <p:pic>
                    <p:nvPicPr>
                      <p:cNvPr id="1229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0805" y="4757590"/>
                        <a:ext cx="4989910" cy="197048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6E92F1-BF99-4F74-8037-613873AAA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015D-2E86-4A98-A269-2CCB378563E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4455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098C913-A815-4700-8203-337313E01E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3497512"/>
              </p:ext>
            </p:extLst>
          </p:nvPr>
        </p:nvGraphicFramePr>
        <p:xfrm>
          <a:off x="194733" y="1043754"/>
          <a:ext cx="8627533" cy="4754880"/>
        </p:xfrm>
        <a:graphic>
          <a:graphicData uri="http://schemas.openxmlformats.org/drawingml/2006/table">
            <a:tbl>
              <a:tblPr rtl="1" firstRow="1" bandRow="1">
                <a:tableStyleId>{616DA210-FB5B-4158-B5E0-FEB733F419BA}</a:tableStyleId>
              </a:tblPr>
              <a:tblGrid>
                <a:gridCol w="8627533">
                  <a:extLst>
                    <a:ext uri="{9D8B030D-6E8A-4147-A177-3AD203B41FA5}">
                      <a16:colId xmlns:a16="http://schemas.microsoft.com/office/drawing/2014/main" val="1304739193"/>
                    </a:ext>
                  </a:extLst>
                </a:gridCol>
              </a:tblGrid>
              <a:tr h="4225829"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always_comb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begin</a:t>
                      </a:r>
                      <a:endParaRPr lang="en-US" sz="18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next_state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current_state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endParaRPr lang="en-US" sz="18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tick 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0" dirty="0">
                          <a:solidFill>
                            <a:srgbClr val="FF8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1'b0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endParaRPr lang="en-US" sz="18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case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current_state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8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zero_st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en-US" sz="18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begin</a:t>
                      </a:r>
                      <a:endParaRPr lang="en-US" sz="18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if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level 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==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0" dirty="0">
                          <a:solidFill>
                            <a:srgbClr val="FF8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1'b1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begin</a:t>
                      </a:r>
                      <a:endParaRPr lang="en-US" sz="18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</a:t>
                      </a:r>
                      <a:r>
                        <a:rPr lang="en-US" sz="18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next_state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one_st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endParaRPr lang="en-US" sz="18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tick 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0" dirty="0">
                          <a:solidFill>
                            <a:srgbClr val="FF8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1'b1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endParaRPr lang="en-US" sz="18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end</a:t>
                      </a:r>
                    </a:p>
                    <a:p>
                      <a:r>
                        <a:rPr lang="en-US" sz="18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end</a:t>
                      </a:r>
                      <a:endParaRPr lang="en-US" sz="18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one_st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en-US" sz="18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begin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r>
                        <a:rPr lang="en-US" sz="18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if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level 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==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0" dirty="0">
                          <a:solidFill>
                            <a:srgbClr val="FF8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1'b0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begin</a:t>
                      </a:r>
                      <a:endParaRPr lang="en-US" sz="18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</a:t>
                      </a:r>
                      <a:r>
                        <a:rPr lang="en-US" sz="18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next_state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zero_st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end</a:t>
                      </a:r>
                    </a:p>
                    <a:p>
                      <a:r>
                        <a:rPr lang="en-US" sz="18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end</a:t>
                      </a:r>
                      <a:endParaRPr lang="en-US" sz="18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endcase</a:t>
                      </a:r>
                      <a:endParaRPr lang="en-US" sz="18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</a:t>
                      </a:r>
                      <a:endParaRPr lang="en-US" sz="18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8977245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F5344986-1A9E-44DE-8E72-EC7236E12E93}"/>
              </a:ext>
            </a:extLst>
          </p:cNvPr>
          <p:cNvSpPr/>
          <p:nvPr/>
        </p:nvSpPr>
        <p:spPr>
          <a:xfrm>
            <a:off x="5468110" y="5495827"/>
            <a:ext cx="3354156" cy="13255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aphicFrame>
        <p:nvGraphicFramePr>
          <p:cNvPr id="7" name="Object 14">
            <a:extLst>
              <a:ext uri="{FF2B5EF4-FFF2-40B4-BE49-F238E27FC236}">
                <a16:creationId xmlns:a16="http://schemas.microsoft.com/office/drawing/2014/main" id="{9CD49350-ECC8-41BA-ADCB-1EECADFAE1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9923282"/>
              </p:ext>
            </p:extLst>
          </p:nvPr>
        </p:nvGraphicFramePr>
        <p:xfrm>
          <a:off x="5468110" y="5496856"/>
          <a:ext cx="3354156" cy="1324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48" name="VISIO" r:id="rId4" imgW="5726160" imgH="2508120" progId="Visio.Drawing.6">
                  <p:embed/>
                </p:oleObj>
              </mc:Choice>
              <mc:Fallback>
                <p:oleObj name="VISIO" r:id="rId4" imgW="5726160" imgH="2508120" progId="Visio.Drawing.6">
                  <p:embed/>
                  <p:pic>
                    <p:nvPicPr>
                      <p:cNvPr id="1229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8110" y="5496856"/>
                        <a:ext cx="3354156" cy="132453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149" y="15879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/>
              <a:t>FSM – Async Logic</a:t>
            </a:r>
            <a:endParaRPr lang="he-IL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416F97-52A0-4595-9F60-6168218EEED3}"/>
              </a:ext>
            </a:extLst>
          </p:cNvPr>
          <p:cNvSpPr/>
          <p:nvPr/>
        </p:nvSpPr>
        <p:spPr>
          <a:xfrm>
            <a:off x="6504495" y="5429839"/>
            <a:ext cx="722937" cy="799186"/>
          </a:xfrm>
          <a:prstGeom prst="rect">
            <a:avLst/>
          </a:prstGeom>
          <a:noFill/>
          <a:ln w="381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7AF4789C-A302-4528-9BFF-D2DDF319A976}"/>
              </a:ext>
            </a:extLst>
          </p:cNvPr>
          <p:cNvSpPr/>
          <p:nvPr/>
        </p:nvSpPr>
        <p:spPr>
          <a:xfrm>
            <a:off x="4572000" y="1341442"/>
            <a:ext cx="395927" cy="595767"/>
          </a:xfrm>
          <a:prstGeom prst="rightBrace">
            <a:avLst>
              <a:gd name="adj1" fmla="val 8333"/>
              <a:gd name="adj2" fmla="val 48631"/>
            </a:avLst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F3A5CA-2045-4E44-9040-98693A9124FF}"/>
              </a:ext>
            </a:extLst>
          </p:cNvPr>
          <p:cNvSpPr txBox="1"/>
          <p:nvPr/>
        </p:nvSpPr>
        <p:spPr>
          <a:xfrm>
            <a:off x="5213023" y="1392232"/>
            <a:ext cx="246039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Default assignment</a:t>
            </a:r>
            <a:endParaRPr lang="he-IL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9D0B7EE-7DE6-4B55-8C88-0E971D27B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044252 - Digital Systems and Computer Structure - SystemVerilog HDL Workshop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BDD20EE-2266-4EE6-B93C-5686FFB01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015D-2E86-4A98-A269-2CCB378563E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666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FSM Example – Vending Machine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85740"/>
            <a:ext cx="7886700" cy="479122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Requirements:</a:t>
            </a:r>
          </a:p>
          <a:p>
            <a:pPr lvl="1"/>
            <a:r>
              <a:rPr lang="en-US" dirty="0"/>
              <a:t>Mealy FSM</a:t>
            </a:r>
          </a:p>
          <a:p>
            <a:pPr lvl="1"/>
            <a:r>
              <a:rPr lang="en-US" dirty="0"/>
              <a:t>Receives several signals:</a:t>
            </a:r>
          </a:p>
          <a:p>
            <a:pPr lvl="2"/>
            <a:r>
              <a:rPr lang="en-US" dirty="0" err="1"/>
              <a:t>clk</a:t>
            </a:r>
            <a:endParaRPr lang="en-US" dirty="0"/>
          </a:p>
          <a:p>
            <a:pPr lvl="2"/>
            <a:r>
              <a:rPr lang="en-US" dirty="0" err="1"/>
              <a:t>rst</a:t>
            </a:r>
            <a:r>
              <a:rPr lang="en-US" dirty="0"/>
              <a:t> (asynchronous)</a:t>
            </a:r>
          </a:p>
          <a:p>
            <a:pPr lvl="2"/>
            <a:r>
              <a:rPr lang="en-US" dirty="0" err="1"/>
              <a:t>coin_in</a:t>
            </a:r>
            <a:r>
              <a:rPr lang="en-US" dirty="0"/>
              <a:t>: a 5 shekel coin is put into the machine.</a:t>
            </a:r>
          </a:p>
          <a:p>
            <a:pPr lvl="2"/>
            <a:r>
              <a:rPr lang="en-US" dirty="0"/>
              <a:t>cancel: cancel the operation and return change.</a:t>
            </a:r>
          </a:p>
          <a:p>
            <a:pPr lvl="1"/>
            <a:r>
              <a:rPr lang="en-US" dirty="0"/>
              <a:t>Outputs several signals:</a:t>
            </a:r>
          </a:p>
          <a:p>
            <a:pPr lvl="2"/>
            <a:r>
              <a:rPr lang="en-US" dirty="0" err="1"/>
              <a:t>can_out</a:t>
            </a:r>
            <a:r>
              <a:rPr lang="en-US" dirty="0"/>
              <a:t>: a can is brought out of the machine.</a:t>
            </a:r>
          </a:p>
          <a:p>
            <a:pPr lvl="2"/>
            <a:r>
              <a:rPr lang="en-US" dirty="0" err="1"/>
              <a:t>coin_out</a:t>
            </a:r>
            <a:r>
              <a:rPr lang="en-US" dirty="0"/>
              <a:t>: a coin is returned.</a:t>
            </a:r>
          </a:p>
          <a:p>
            <a:pPr lvl="1"/>
            <a:r>
              <a:rPr lang="en-US" dirty="0"/>
              <a:t>The machine gets only 5 shekel coins. The price of a can is 10 shekels. When the total sum is put into the machine (two coins), the </a:t>
            </a:r>
            <a:r>
              <a:rPr lang="en-US" dirty="0" err="1"/>
              <a:t>can_out</a:t>
            </a:r>
            <a:r>
              <a:rPr lang="en-US" dirty="0"/>
              <a:t> signal rises.</a:t>
            </a:r>
          </a:p>
          <a:p>
            <a:pPr lvl="1"/>
            <a:r>
              <a:rPr lang="en-US" dirty="0"/>
              <a:t>If the operation is canceled after one coin was inserted, the </a:t>
            </a:r>
            <a:r>
              <a:rPr lang="en-US" dirty="0" err="1"/>
              <a:t>coin_out</a:t>
            </a:r>
            <a:r>
              <a:rPr lang="en-US" dirty="0"/>
              <a:t> signal rises.</a:t>
            </a:r>
          </a:p>
          <a:p>
            <a:pPr lvl="1"/>
            <a:r>
              <a:rPr lang="en-US" dirty="0"/>
              <a:t>All inputs and outputs are 1 clock cycle pulses.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044252 - Digital Systems and Computer Structure - SystemVerilog HDL Workshop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015D-2E86-4A98-A269-2CCB378563E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5567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864" y="-216662"/>
            <a:ext cx="7886700" cy="1325563"/>
          </a:xfrm>
        </p:spPr>
        <p:txBody>
          <a:bodyPr/>
          <a:lstStyle/>
          <a:p>
            <a:r>
              <a:rPr lang="en-US" dirty="0"/>
              <a:t>Vending Machine: FSM Design</a:t>
            </a:r>
            <a:endParaRPr lang="he-IL" dirty="0"/>
          </a:p>
        </p:txBody>
      </p:sp>
      <p:sp>
        <p:nvSpPr>
          <p:cNvPr id="4" name="Oval 3"/>
          <p:cNvSpPr/>
          <p:nvPr/>
        </p:nvSpPr>
        <p:spPr>
          <a:xfrm>
            <a:off x="2114036" y="2810545"/>
            <a:ext cx="1440160" cy="1440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Idle</a:t>
            </a:r>
          </a:p>
        </p:txBody>
      </p:sp>
      <p:sp>
        <p:nvSpPr>
          <p:cNvPr id="6" name="Oval 5"/>
          <p:cNvSpPr/>
          <p:nvPr/>
        </p:nvSpPr>
        <p:spPr>
          <a:xfrm>
            <a:off x="5192948" y="2762383"/>
            <a:ext cx="1440160" cy="1440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Single coin state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EFC7D9B-376F-4ADB-8FBB-0D2B4DEE0C2E}"/>
              </a:ext>
            </a:extLst>
          </p:cNvPr>
          <p:cNvCxnSpPr>
            <a:cxnSpLocks/>
          </p:cNvCxnSpPr>
          <p:nvPr/>
        </p:nvCxnSpPr>
        <p:spPr>
          <a:xfrm>
            <a:off x="3711909" y="3241930"/>
            <a:ext cx="1397419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0C66321-7C2C-4370-89E8-B118FBD9859B}"/>
              </a:ext>
            </a:extLst>
          </p:cNvPr>
          <p:cNvCxnSpPr>
            <a:cxnSpLocks/>
          </p:cNvCxnSpPr>
          <p:nvPr/>
        </p:nvCxnSpPr>
        <p:spPr>
          <a:xfrm flipH="1">
            <a:off x="3630196" y="3790241"/>
            <a:ext cx="1479132" cy="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E5C185E8-22E7-4D66-BA1C-2732F07C4560}"/>
              </a:ext>
            </a:extLst>
          </p:cNvPr>
          <p:cNvSpPr txBox="1"/>
          <p:nvPr/>
        </p:nvSpPr>
        <p:spPr>
          <a:xfrm>
            <a:off x="3671147" y="2025109"/>
            <a:ext cx="1703583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err="1"/>
              <a:t>coin_in</a:t>
            </a:r>
            <a:r>
              <a:rPr lang="en-US" dirty="0"/>
              <a:t> == 1 &amp;&amp; cancel == 0 /</a:t>
            </a:r>
          </a:p>
          <a:p>
            <a:r>
              <a:rPr lang="en-US" dirty="0" err="1"/>
              <a:t>can_out</a:t>
            </a:r>
            <a:r>
              <a:rPr lang="en-US" dirty="0"/>
              <a:t> = 0</a:t>
            </a:r>
          </a:p>
          <a:p>
            <a:r>
              <a:rPr lang="en-US" dirty="0" err="1"/>
              <a:t>coin_out</a:t>
            </a:r>
            <a:r>
              <a:rPr lang="en-US" dirty="0"/>
              <a:t> = 0</a:t>
            </a:r>
            <a:endParaRPr lang="he-IL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B997282-4A27-4938-BB37-EFBF176F945F}"/>
              </a:ext>
            </a:extLst>
          </p:cNvPr>
          <p:cNvCxnSpPr>
            <a:cxnSpLocks/>
            <a:endCxn id="4" idx="3"/>
          </p:cNvCxnSpPr>
          <p:nvPr/>
        </p:nvCxnSpPr>
        <p:spPr>
          <a:xfrm flipV="1">
            <a:off x="1989559" y="4039798"/>
            <a:ext cx="335384" cy="45171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F75A3C5-9D78-4FC7-9259-C4F6449282ED}"/>
              </a:ext>
            </a:extLst>
          </p:cNvPr>
          <p:cNvSpPr txBox="1"/>
          <p:nvPr/>
        </p:nvSpPr>
        <p:spPr>
          <a:xfrm>
            <a:off x="1694924" y="4489856"/>
            <a:ext cx="134901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err="1"/>
              <a:t>rst</a:t>
            </a:r>
            <a:endParaRPr lang="he-IL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F34C6A3-542F-4054-A616-ADF048872E11}"/>
              </a:ext>
            </a:extLst>
          </p:cNvPr>
          <p:cNvSpPr txBox="1"/>
          <p:nvPr/>
        </p:nvSpPr>
        <p:spPr>
          <a:xfrm>
            <a:off x="3620929" y="3832610"/>
            <a:ext cx="1760682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err="1"/>
              <a:t>coin_in</a:t>
            </a:r>
            <a:r>
              <a:rPr lang="en-US" dirty="0"/>
              <a:t> == 0 &amp;&amp; cancel == 1 /</a:t>
            </a:r>
          </a:p>
          <a:p>
            <a:r>
              <a:rPr lang="en-US" dirty="0" err="1"/>
              <a:t>can_out</a:t>
            </a:r>
            <a:r>
              <a:rPr lang="en-US" dirty="0"/>
              <a:t> = 0</a:t>
            </a:r>
          </a:p>
          <a:p>
            <a:r>
              <a:rPr lang="en-US" dirty="0" err="1"/>
              <a:t>coin_out</a:t>
            </a:r>
            <a:r>
              <a:rPr lang="en-US" dirty="0"/>
              <a:t> = 1</a:t>
            </a:r>
            <a:endParaRPr lang="he-IL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CCFA2134-3A71-49DD-9B74-07FEFFAD0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044252 - Digital Systems and Computer Structure - SystemVerilog HDL Workshop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EF7B2A1-2B4A-408D-B5A5-5B6C148FC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015D-2E86-4A98-A269-2CCB378563ED}" type="slidenum">
              <a:rPr lang="en-US" smtClean="0"/>
              <a:t>18</a:t>
            </a:fld>
            <a:endParaRPr lang="en-US"/>
          </a:p>
        </p:txBody>
      </p:sp>
      <p:pic>
        <p:nvPicPr>
          <p:cNvPr id="39" name="Graphic 38">
            <a:extLst>
              <a:ext uri="{FF2B5EF4-FFF2-40B4-BE49-F238E27FC236}">
                <a16:creationId xmlns:a16="http://schemas.microsoft.com/office/drawing/2014/main" id="{6CF88935-9B2F-4A74-9EA6-A384300C308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729223">
            <a:off x="2432915" y="2078323"/>
            <a:ext cx="914730" cy="914730"/>
          </a:xfrm>
          <a:prstGeom prst="rect">
            <a:avLst/>
          </a:prstGeom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EE2F2449-02FF-4471-BEE8-FAF7B10C33B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729223">
            <a:off x="5514155" y="2030735"/>
            <a:ext cx="914730" cy="91473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B7DEB7AB-E5CF-40A9-AA76-BBCE310AE085}"/>
              </a:ext>
            </a:extLst>
          </p:cNvPr>
          <p:cNvSpPr txBox="1"/>
          <p:nvPr/>
        </p:nvSpPr>
        <p:spPr>
          <a:xfrm>
            <a:off x="2284471" y="1181350"/>
            <a:ext cx="1488958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err="1"/>
              <a:t>coin_in</a:t>
            </a:r>
            <a:r>
              <a:rPr lang="en-US" dirty="0"/>
              <a:t> == 0 /</a:t>
            </a:r>
          </a:p>
          <a:p>
            <a:r>
              <a:rPr lang="en-US" dirty="0" err="1"/>
              <a:t>can_out</a:t>
            </a:r>
            <a:r>
              <a:rPr lang="en-US" dirty="0"/>
              <a:t>=0</a:t>
            </a:r>
          </a:p>
          <a:p>
            <a:r>
              <a:rPr lang="en-US" dirty="0" err="1"/>
              <a:t>coin_out</a:t>
            </a:r>
            <a:r>
              <a:rPr lang="en-US" dirty="0"/>
              <a:t> = 0</a:t>
            </a:r>
            <a:endParaRPr lang="he-IL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7428190-6D6C-4EFD-9765-90E138C6BE50}"/>
              </a:ext>
            </a:extLst>
          </p:cNvPr>
          <p:cNvSpPr txBox="1"/>
          <p:nvPr/>
        </p:nvSpPr>
        <p:spPr>
          <a:xfrm>
            <a:off x="5271383" y="1148339"/>
            <a:ext cx="3350307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coin_in</a:t>
            </a:r>
            <a:r>
              <a:rPr lang="en-US" dirty="0"/>
              <a:t> == 0 &amp;&amp; cancel == 0) / </a:t>
            </a:r>
            <a:r>
              <a:rPr lang="en-US" dirty="0" err="1"/>
              <a:t>can_out</a:t>
            </a:r>
            <a:r>
              <a:rPr lang="en-US" dirty="0"/>
              <a:t> = 0</a:t>
            </a:r>
          </a:p>
          <a:p>
            <a:r>
              <a:rPr lang="en-US" dirty="0" err="1"/>
              <a:t>coin_out</a:t>
            </a:r>
            <a:r>
              <a:rPr lang="en-US" dirty="0"/>
              <a:t> = 0</a:t>
            </a:r>
            <a:endParaRPr lang="he-IL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55AE954-A752-4CEF-937D-451850A95294}"/>
              </a:ext>
            </a:extLst>
          </p:cNvPr>
          <p:cNvCxnSpPr>
            <a:cxnSpLocks/>
          </p:cNvCxnSpPr>
          <p:nvPr/>
        </p:nvCxnSpPr>
        <p:spPr>
          <a:xfrm flipH="1">
            <a:off x="3647083" y="5116432"/>
            <a:ext cx="1479132" cy="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6976F1E-D233-4A7D-ACAE-FFAF8B5C8AAC}"/>
              </a:ext>
            </a:extLst>
          </p:cNvPr>
          <p:cNvSpPr txBox="1"/>
          <p:nvPr/>
        </p:nvSpPr>
        <p:spPr>
          <a:xfrm>
            <a:off x="3637815" y="5158801"/>
            <a:ext cx="2980493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err="1"/>
              <a:t>coin_in</a:t>
            </a:r>
            <a:r>
              <a:rPr lang="en-US" dirty="0"/>
              <a:t> == 1 &amp;&amp; cancel == 0 /</a:t>
            </a:r>
          </a:p>
          <a:p>
            <a:r>
              <a:rPr lang="en-US" dirty="0" err="1"/>
              <a:t>can_out</a:t>
            </a:r>
            <a:r>
              <a:rPr lang="en-US" dirty="0"/>
              <a:t> = 1</a:t>
            </a:r>
          </a:p>
          <a:p>
            <a:r>
              <a:rPr lang="en-US" dirty="0" err="1"/>
              <a:t>coin_out</a:t>
            </a:r>
            <a:r>
              <a:rPr lang="en-US" dirty="0"/>
              <a:t> = 0</a:t>
            </a:r>
            <a:endParaRPr lang="he-IL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448C72E-26DD-4760-8494-48810C0C665C}"/>
              </a:ext>
            </a:extLst>
          </p:cNvPr>
          <p:cNvSpPr txBox="1"/>
          <p:nvPr/>
        </p:nvSpPr>
        <p:spPr>
          <a:xfrm>
            <a:off x="98778" y="2120429"/>
            <a:ext cx="1754717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coin_in</a:t>
            </a:r>
            <a:r>
              <a:rPr lang="en-US" dirty="0"/>
              <a:t> == 1 &amp;&amp; cancel == 1) /</a:t>
            </a:r>
          </a:p>
          <a:p>
            <a:r>
              <a:rPr lang="en-US" dirty="0" err="1"/>
              <a:t>can_out</a:t>
            </a:r>
            <a:r>
              <a:rPr lang="en-US" dirty="0"/>
              <a:t> = 0</a:t>
            </a:r>
          </a:p>
          <a:p>
            <a:r>
              <a:rPr lang="en-US" dirty="0" err="1"/>
              <a:t>coin_out</a:t>
            </a:r>
            <a:r>
              <a:rPr lang="en-US" dirty="0"/>
              <a:t> = 1</a:t>
            </a:r>
            <a:endParaRPr lang="he-IL" dirty="0"/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2474BA52-0725-42DF-B2BF-685A1216878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9663933">
            <a:off x="1456233" y="2616493"/>
            <a:ext cx="914730" cy="91473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044C4DD-CEDF-4387-A3A8-E74B375E5750}"/>
              </a:ext>
            </a:extLst>
          </p:cNvPr>
          <p:cNvSpPr txBox="1"/>
          <p:nvPr/>
        </p:nvSpPr>
        <p:spPr>
          <a:xfrm>
            <a:off x="7342257" y="2162218"/>
            <a:ext cx="2127427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coin_in</a:t>
            </a:r>
            <a:r>
              <a:rPr lang="en-US" dirty="0"/>
              <a:t> == 1 &amp;&amp; cancel == 1)  /</a:t>
            </a:r>
          </a:p>
          <a:p>
            <a:r>
              <a:rPr lang="en-US" dirty="0" err="1"/>
              <a:t>can_out</a:t>
            </a:r>
            <a:r>
              <a:rPr lang="en-US" dirty="0"/>
              <a:t> = 0</a:t>
            </a:r>
          </a:p>
          <a:p>
            <a:r>
              <a:rPr lang="en-US" dirty="0" err="1"/>
              <a:t>coin_out</a:t>
            </a:r>
            <a:r>
              <a:rPr lang="en-US" dirty="0"/>
              <a:t> = 1</a:t>
            </a:r>
            <a:endParaRPr lang="he-IL" dirty="0"/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5837C001-B19E-42EB-9705-E0FC1BE77F2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6439166" y="2596963"/>
            <a:ext cx="914730" cy="914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067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52" grpId="0"/>
      <p:bldP spid="15" grpId="0"/>
      <p:bldP spid="24" grpId="0"/>
      <p:bldP spid="41" grpId="0"/>
      <p:bldP spid="42" grpId="0"/>
      <p:bldP spid="29" grpId="0"/>
      <p:bldP spid="19" grpId="0"/>
      <p:bldP spid="2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379" y="365126"/>
            <a:ext cx="9181706" cy="1325563"/>
          </a:xfrm>
        </p:spPr>
        <p:txBody>
          <a:bodyPr/>
          <a:lstStyle/>
          <a:p>
            <a:pPr rtl="0"/>
            <a:r>
              <a:rPr lang="en-US" dirty="0"/>
              <a:t>FSM: Top Level and Signal Declarations</a:t>
            </a:r>
            <a:endParaRPr lang="he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3BDCBF-47FC-4806-81B7-54FEF2352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044252 - Digital Systems and Computer Structure - SystemVerilog HDL Workshop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4E4036-3438-41D0-A9DE-B9D0C8897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015D-2E86-4A98-A269-2CCB378563ED}" type="slidenum">
              <a:rPr lang="en-US" smtClean="0"/>
              <a:t>19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426DEF-AC92-4C8D-8210-9B60ABE64B2C}"/>
              </a:ext>
            </a:extLst>
          </p:cNvPr>
          <p:cNvSpPr txBox="1"/>
          <p:nvPr/>
        </p:nvSpPr>
        <p:spPr>
          <a:xfrm>
            <a:off x="432191" y="1521412"/>
            <a:ext cx="8013702" cy="40318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vending_machine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rst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coin_in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input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cancel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can_out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coin_out</a:t>
            </a:r>
            <a:endParaRPr lang="he-IL" sz="1600" b="1" dirty="0">
              <a:solidFill>
                <a:srgbClr val="00008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e-IL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;(</a:t>
            </a:r>
          </a:p>
          <a:p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// Signal declarations</a:t>
            </a:r>
          </a:p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typedef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idle_st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single_coin_st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sm_type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he-IL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sm_type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current_state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sm_type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next_state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  <a:endParaRPr lang="he-IL" sz="1600" b="1" dirty="0">
              <a:solidFill>
                <a:srgbClr val="00008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endParaRPr lang="he-IL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7710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enum</a:t>
            </a:r>
            <a:endParaRPr lang="en-US" sz="3600" dirty="0"/>
          </a:p>
          <a:p>
            <a:r>
              <a:rPr lang="en-US" sz="3600" dirty="0"/>
              <a:t>FSM design in </a:t>
            </a:r>
            <a:r>
              <a:rPr lang="en-US" sz="3600" dirty="0" err="1"/>
              <a:t>SystemVerilog</a:t>
            </a:r>
            <a:endParaRPr lang="en-US" sz="3600" dirty="0"/>
          </a:p>
          <a:p>
            <a:r>
              <a:rPr lang="en-US" sz="3600" dirty="0"/>
              <a:t>FSM code examples</a:t>
            </a:r>
          </a:p>
          <a:p>
            <a:endParaRPr lang="en-US" sz="3600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sz="3600" dirty="0"/>
          </a:p>
          <a:p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044252 - Digital Systems and Computer Structure - SystemVerilog HDL Workshop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015D-2E86-4A98-A269-2CCB378563E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871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FSM – Synchronous Logic</a:t>
            </a:r>
            <a:endParaRPr lang="he-IL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098C913-A815-4700-8203-337313E01E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825892"/>
              </p:ext>
            </p:extLst>
          </p:nvPr>
        </p:nvGraphicFramePr>
        <p:xfrm>
          <a:off x="628649" y="1601946"/>
          <a:ext cx="8193617" cy="2904066"/>
        </p:xfrm>
        <a:graphic>
          <a:graphicData uri="http://schemas.openxmlformats.org/drawingml/2006/table">
            <a:tbl>
              <a:tblPr rtl="1" firstRow="1" bandRow="1">
                <a:tableStyleId>{616DA210-FB5B-4158-B5E0-FEB733F419BA}</a:tableStyleId>
              </a:tblPr>
              <a:tblGrid>
                <a:gridCol w="8193617">
                  <a:extLst>
                    <a:ext uri="{9D8B030D-6E8A-4147-A177-3AD203B41FA5}">
                      <a16:colId xmlns:a16="http://schemas.microsoft.com/office/drawing/2014/main" val="1304739193"/>
                    </a:ext>
                  </a:extLst>
                </a:gridCol>
              </a:tblGrid>
              <a:tr h="2904066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en-US" sz="1800" dirty="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// FSM synchronous procedural block.</a:t>
                      </a:r>
                    </a:p>
                    <a:p>
                      <a:r>
                        <a:rPr lang="en-US" sz="18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always_ff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@(</a:t>
                      </a:r>
                      <a:r>
                        <a:rPr lang="en-US" sz="1800" b="1" dirty="0" err="1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posedge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clk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posedge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rst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begin</a:t>
                      </a:r>
                      <a:endParaRPr lang="en-US" sz="18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rst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==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0" dirty="0">
                          <a:solidFill>
                            <a:srgbClr val="FF8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1'b1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begin</a:t>
                      </a:r>
                      <a:endParaRPr lang="en-US" sz="18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</a:t>
                      </a:r>
                      <a:r>
                        <a:rPr lang="en-US" sz="18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current_state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&lt;=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idle_st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endParaRPr lang="en-US" sz="18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</a:t>
                      </a:r>
                      <a:endParaRPr lang="en-US" sz="18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else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begin</a:t>
                      </a:r>
                      <a:endParaRPr lang="en-US" sz="18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</a:t>
                      </a:r>
                      <a:r>
                        <a:rPr lang="en-US" sz="18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current_state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&lt;=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next_state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endParaRPr lang="en-US" sz="18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</a:t>
                      </a:r>
                      <a:endParaRPr lang="en-US" sz="18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</a:t>
                      </a:r>
                      <a:endParaRPr lang="en-US" sz="1800" dirty="0">
                        <a:solidFill>
                          <a:srgbClr val="008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8977245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55440D5E-FBC8-4171-8668-6AFD55BC1108}"/>
              </a:ext>
            </a:extLst>
          </p:cNvPr>
          <p:cNvSpPr/>
          <p:nvPr/>
        </p:nvSpPr>
        <p:spPr>
          <a:xfrm>
            <a:off x="5250730" y="6063518"/>
            <a:ext cx="1093509" cy="593278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CDA0FA-7E5D-4F3D-A091-A13BEA69B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015D-2E86-4A98-A269-2CCB378563ED}" type="slidenum">
              <a:rPr lang="en-US" smtClean="0"/>
              <a:t>20</a:t>
            </a:fld>
            <a:endParaRPr lang="en-US"/>
          </a:p>
        </p:txBody>
      </p:sp>
      <p:graphicFrame>
        <p:nvGraphicFramePr>
          <p:cNvPr id="9" name="Object 14">
            <a:extLst>
              <a:ext uri="{FF2B5EF4-FFF2-40B4-BE49-F238E27FC236}">
                <a16:creationId xmlns:a16="http://schemas.microsoft.com/office/drawing/2014/main" id="{1334A3B1-27F2-43EE-AE8B-A0DFDFE1FE6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401444"/>
              </p:ext>
            </p:extLst>
          </p:nvPr>
        </p:nvGraphicFramePr>
        <p:xfrm>
          <a:off x="3878585" y="4827317"/>
          <a:ext cx="4636765" cy="18310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91" name="VISIO" r:id="rId4" imgW="5726160" imgH="2508120" progId="Visio.Drawing.6">
                  <p:embed/>
                </p:oleObj>
              </mc:Choice>
              <mc:Fallback>
                <p:oleObj name="VISIO" r:id="rId4" imgW="5726160" imgH="2508120" progId="Visio.Drawing.6">
                  <p:embed/>
                  <p:pic>
                    <p:nvPicPr>
                      <p:cNvPr id="7" name="Object 14">
                        <a:extLst>
                          <a:ext uri="{FF2B5EF4-FFF2-40B4-BE49-F238E27FC236}">
                            <a16:creationId xmlns:a16="http://schemas.microsoft.com/office/drawing/2014/main" id="{9CD49350-ECC8-41BA-ADCB-1EECADFAE10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8585" y="4827317"/>
                        <a:ext cx="4636765" cy="183102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445464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098C913-A815-4700-8203-337313E01E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0962539"/>
              </p:ext>
            </p:extLst>
          </p:nvPr>
        </p:nvGraphicFramePr>
        <p:xfrm>
          <a:off x="103694" y="628975"/>
          <a:ext cx="8789011" cy="6229025"/>
        </p:xfrm>
        <a:graphic>
          <a:graphicData uri="http://schemas.openxmlformats.org/drawingml/2006/table">
            <a:tbl>
              <a:tblPr rtl="1" firstRow="1" bandRow="1">
                <a:tableStyleId>{616DA210-FB5B-4158-B5E0-FEB733F419BA}</a:tableStyleId>
              </a:tblPr>
              <a:tblGrid>
                <a:gridCol w="8789011">
                  <a:extLst>
                    <a:ext uri="{9D8B030D-6E8A-4147-A177-3AD203B41FA5}">
                      <a16:colId xmlns:a16="http://schemas.microsoft.com/office/drawing/2014/main" val="1304739193"/>
                    </a:ext>
                  </a:extLst>
                </a:gridCol>
              </a:tblGrid>
              <a:tr h="6229025">
                <a:tc>
                  <a:txBody>
                    <a:bodyPr/>
                    <a:lstStyle/>
                    <a:p>
                      <a:r>
                        <a:rPr lang="en-US" sz="1300" b="1" dirty="0" err="1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always_comb</a:t>
                      </a:r>
                      <a:r>
                        <a:rPr lang="en-US" sz="13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3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begin</a:t>
                      </a:r>
                      <a:endParaRPr lang="en-US" sz="13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</a:endParaRPr>
                    </a:p>
                    <a:p>
                      <a:r>
                        <a:rPr lang="en-US" sz="13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en-US" sz="13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next_state</a:t>
                      </a:r>
                      <a:r>
                        <a:rPr lang="en-US" sz="13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3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US" sz="13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3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current_state</a:t>
                      </a:r>
                      <a:r>
                        <a:rPr lang="en-US" sz="13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;</a:t>
                      </a:r>
                      <a:endParaRPr lang="en-US" sz="13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</a:endParaRPr>
                    </a:p>
                    <a:p>
                      <a:r>
                        <a:rPr lang="en-US" sz="13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en-US" sz="13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can_out</a:t>
                      </a:r>
                      <a:r>
                        <a:rPr lang="en-US" sz="13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3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US" sz="13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300" b="0" dirty="0">
                          <a:solidFill>
                            <a:srgbClr val="FF8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1'b0</a:t>
                      </a:r>
                      <a:r>
                        <a:rPr lang="en-US" sz="13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;</a:t>
                      </a:r>
                      <a:endParaRPr lang="en-US" sz="13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</a:endParaRPr>
                    </a:p>
                    <a:p>
                      <a:r>
                        <a:rPr lang="en-US" sz="13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en-US" sz="13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coin_out</a:t>
                      </a:r>
                      <a:r>
                        <a:rPr lang="en-US" sz="13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3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US" sz="13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300" b="0" dirty="0">
                          <a:solidFill>
                            <a:srgbClr val="FF8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1'b0</a:t>
                      </a:r>
                      <a:r>
                        <a:rPr lang="en-US" sz="13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;</a:t>
                      </a:r>
                      <a:endParaRPr lang="en-US" sz="13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</a:endParaRPr>
                    </a:p>
                    <a:p>
                      <a:r>
                        <a:rPr lang="en-US" sz="13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en-US" sz="13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case</a:t>
                      </a:r>
                      <a:r>
                        <a:rPr lang="en-US" sz="13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3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3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current_state</a:t>
                      </a:r>
                      <a:r>
                        <a:rPr lang="en-US" sz="13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)</a:t>
                      </a:r>
                      <a:endParaRPr lang="en-US" sz="13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</a:endParaRPr>
                    </a:p>
                    <a:p>
                      <a:r>
                        <a:rPr lang="en-US" sz="13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       </a:t>
                      </a:r>
                      <a:r>
                        <a:rPr lang="en-US" sz="13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idle_st</a:t>
                      </a:r>
                      <a:r>
                        <a:rPr lang="en-US" sz="13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:</a:t>
                      </a:r>
                      <a:r>
                        <a:rPr lang="en-US" sz="13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3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begin</a:t>
                      </a:r>
                      <a:endParaRPr lang="en-US" sz="13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</a:endParaRPr>
                    </a:p>
                    <a:p>
                      <a:r>
                        <a:rPr lang="en-US" sz="13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           </a:t>
                      </a:r>
                      <a:r>
                        <a:rPr lang="en-US" sz="13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if</a:t>
                      </a:r>
                      <a:r>
                        <a:rPr lang="en-US" sz="13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3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((</a:t>
                      </a:r>
                      <a:r>
                        <a:rPr lang="en-US" sz="13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coin_in</a:t>
                      </a:r>
                      <a:r>
                        <a:rPr lang="en-US" sz="13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3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==</a:t>
                      </a:r>
                      <a:r>
                        <a:rPr lang="en-US" sz="13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300" b="0" dirty="0">
                          <a:solidFill>
                            <a:srgbClr val="FF8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1'b1</a:t>
                      </a:r>
                      <a:r>
                        <a:rPr lang="en-US" sz="13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) &amp;&amp; (</a:t>
                      </a:r>
                      <a:r>
                        <a:rPr lang="en-US" sz="13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cancel </a:t>
                      </a:r>
                      <a:r>
                        <a:rPr lang="en-US" sz="13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==</a:t>
                      </a:r>
                      <a:r>
                        <a:rPr lang="en-US" sz="13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300" b="0" dirty="0">
                          <a:solidFill>
                            <a:srgbClr val="FF8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1'b0</a:t>
                      </a:r>
                      <a:r>
                        <a:rPr lang="en-US" sz="13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))</a:t>
                      </a:r>
                      <a:r>
                        <a:rPr lang="en-US" sz="13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3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begin</a:t>
                      </a:r>
                      <a:endParaRPr lang="en-US" sz="13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</a:endParaRPr>
                    </a:p>
                    <a:p>
                      <a:r>
                        <a:rPr lang="en-US" sz="13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               </a:t>
                      </a:r>
                      <a:r>
                        <a:rPr lang="en-US" sz="13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next_state</a:t>
                      </a:r>
                      <a:r>
                        <a:rPr lang="en-US" sz="13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3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US" sz="13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3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single_coin_st</a:t>
                      </a:r>
                      <a:r>
                        <a:rPr lang="en-US" sz="13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;</a:t>
                      </a:r>
                      <a:endParaRPr lang="en-US" sz="13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</a:endParaRPr>
                    </a:p>
                    <a:p>
                      <a:r>
                        <a:rPr lang="en-US" sz="13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           </a:t>
                      </a:r>
                      <a:r>
                        <a:rPr lang="en-US" sz="13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end</a:t>
                      </a:r>
                    </a:p>
                    <a:p>
                      <a:r>
                        <a:rPr lang="en-US" sz="13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           else if</a:t>
                      </a:r>
                      <a:r>
                        <a:rPr lang="en-US" sz="13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3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((</a:t>
                      </a:r>
                      <a:r>
                        <a:rPr lang="en-US" sz="13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coin_in</a:t>
                      </a:r>
                      <a:r>
                        <a:rPr lang="en-US" sz="13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3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==</a:t>
                      </a:r>
                      <a:r>
                        <a:rPr lang="en-US" sz="13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300" b="0" dirty="0">
                          <a:solidFill>
                            <a:srgbClr val="FF8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1’b1</a:t>
                      </a:r>
                      <a:r>
                        <a:rPr lang="en-US" sz="13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) &amp;&amp; (</a:t>
                      </a:r>
                      <a:r>
                        <a:rPr lang="en-US" sz="13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cancel </a:t>
                      </a:r>
                      <a:r>
                        <a:rPr lang="en-US" sz="13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==</a:t>
                      </a:r>
                      <a:r>
                        <a:rPr lang="en-US" sz="13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300" b="0" dirty="0">
                          <a:solidFill>
                            <a:srgbClr val="FF8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1’b1</a:t>
                      </a:r>
                      <a:r>
                        <a:rPr lang="en-US" sz="13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))</a:t>
                      </a:r>
                      <a:r>
                        <a:rPr lang="en-US" sz="13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3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begin</a:t>
                      </a:r>
                      <a:endParaRPr lang="en-US" sz="13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               </a:t>
                      </a:r>
                      <a:r>
                        <a:rPr lang="en-US" sz="13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coin_out</a:t>
                      </a:r>
                      <a:r>
                        <a:rPr lang="en-US" sz="13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3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US" sz="13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300" b="0" dirty="0">
                          <a:solidFill>
                            <a:srgbClr val="FF8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1'b1</a:t>
                      </a:r>
                      <a:r>
                        <a:rPr lang="en-US" sz="13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;</a:t>
                      </a:r>
                      <a:endParaRPr lang="en-US" sz="1300" b="1" dirty="0">
                        <a:solidFill>
                          <a:srgbClr val="0000FF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</a:endParaRPr>
                    </a:p>
                    <a:p>
                      <a:r>
                        <a:rPr lang="en-US" sz="13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           end</a:t>
                      </a:r>
                      <a:endParaRPr lang="en-US" sz="13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</a:endParaRPr>
                    </a:p>
                    <a:p>
                      <a:r>
                        <a:rPr lang="en-US" sz="13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       </a:t>
                      </a:r>
                      <a:r>
                        <a:rPr lang="en-US" sz="13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end</a:t>
                      </a:r>
                      <a:endParaRPr lang="en-US" sz="13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</a:endParaRPr>
                    </a:p>
                    <a:p>
                      <a:r>
                        <a:rPr lang="en-US" sz="13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       </a:t>
                      </a:r>
                      <a:r>
                        <a:rPr lang="en-US" sz="13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single_coin_st</a:t>
                      </a:r>
                      <a:r>
                        <a:rPr lang="en-US" sz="13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:</a:t>
                      </a:r>
                      <a:r>
                        <a:rPr lang="en-US" sz="13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3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begin</a:t>
                      </a:r>
                      <a:endParaRPr lang="en-US" sz="13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</a:endParaRPr>
                    </a:p>
                    <a:p>
                      <a:r>
                        <a:rPr lang="en-US" sz="13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           </a:t>
                      </a:r>
                      <a:r>
                        <a:rPr lang="en-US" sz="13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if</a:t>
                      </a:r>
                      <a:r>
                        <a:rPr lang="en-US" sz="13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3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((</a:t>
                      </a:r>
                      <a:r>
                        <a:rPr lang="en-US" sz="13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coin_in</a:t>
                      </a:r>
                      <a:r>
                        <a:rPr lang="en-US" sz="13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3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==</a:t>
                      </a:r>
                      <a:r>
                        <a:rPr lang="en-US" sz="13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300" b="0" dirty="0">
                          <a:solidFill>
                            <a:srgbClr val="FF8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1’b0</a:t>
                      </a:r>
                      <a:r>
                        <a:rPr lang="en-US" sz="13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) &amp;&amp; (</a:t>
                      </a:r>
                      <a:r>
                        <a:rPr lang="en-US" sz="13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cancel </a:t>
                      </a:r>
                      <a:r>
                        <a:rPr lang="en-US" sz="13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==</a:t>
                      </a:r>
                      <a:r>
                        <a:rPr lang="en-US" sz="13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300" b="0" dirty="0">
                          <a:solidFill>
                            <a:srgbClr val="FF8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1'b1</a:t>
                      </a:r>
                      <a:r>
                        <a:rPr lang="en-US" sz="13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))</a:t>
                      </a:r>
                      <a:r>
                        <a:rPr lang="en-US" sz="13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3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begin</a:t>
                      </a:r>
                      <a:endParaRPr lang="en-US" sz="13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</a:endParaRPr>
                    </a:p>
                    <a:p>
                      <a:r>
                        <a:rPr lang="en-US" sz="13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               </a:t>
                      </a:r>
                      <a:r>
                        <a:rPr lang="en-US" sz="13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next_state</a:t>
                      </a:r>
                      <a:r>
                        <a:rPr lang="en-US" sz="13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3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US" sz="13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3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idle_st</a:t>
                      </a:r>
                      <a:r>
                        <a:rPr lang="en-US" sz="13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;</a:t>
                      </a:r>
                      <a:endParaRPr lang="en-US" sz="13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</a:endParaRPr>
                    </a:p>
                    <a:p>
                      <a:r>
                        <a:rPr lang="en-US" sz="13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               </a:t>
                      </a:r>
                      <a:r>
                        <a:rPr lang="en-US" sz="13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coin_out</a:t>
                      </a:r>
                      <a:r>
                        <a:rPr lang="en-US" sz="13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3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US" sz="13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300" b="0" dirty="0">
                          <a:solidFill>
                            <a:srgbClr val="FF8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1'b1</a:t>
                      </a:r>
                      <a:r>
                        <a:rPr lang="en-US" sz="13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;</a:t>
                      </a:r>
                      <a:endParaRPr lang="en-US" sz="13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</a:endParaRPr>
                    </a:p>
                    <a:p>
                      <a:r>
                        <a:rPr lang="en-US" sz="13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           </a:t>
                      </a:r>
                      <a:r>
                        <a:rPr lang="en-US" sz="13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end</a:t>
                      </a:r>
                      <a:endParaRPr lang="en-US" sz="13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</a:endParaRPr>
                    </a:p>
                    <a:p>
                      <a:r>
                        <a:rPr lang="en-US" sz="13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           </a:t>
                      </a:r>
                      <a:r>
                        <a:rPr lang="en-US" sz="13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else</a:t>
                      </a:r>
                      <a:r>
                        <a:rPr lang="en-US" sz="13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3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if</a:t>
                      </a:r>
                      <a:r>
                        <a:rPr lang="en-US" sz="13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3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((</a:t>
                      </a:r>
                      <a:r>
                        <a:rPr lang="en-US" sz="13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coin_in</a:t>
                      </a:r>
                      <a:r>
                        <a:rPr lang="en-US" sz="13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3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==</a:t>
                      </a:r>
                      <a:r>
                        <a:rPr lang="en-US" sz="13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300" b="0" dirty="0">
                          <a:solidFill>
                            <a:srgbClr val="FF8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1’b1</a:t>
                      </a:r>
                      <a:r>
                        <a:rPr lang="en-US" sz="13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) &amp;&amp; (</a:t>
                      </a:r>
                      <a:r>
                        <a:rPr lang="en-US" sz="13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cancel </a:t>
                      </a:r>
                      <a:r>
                        <a:rPr lang="en-US" sz="13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==</a:t>
                      </a:r>
                      <a:r>
                        <a:rPr lang="en-US" sz="13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300" b="0" dirty="0">
                          <a:solidFill>
                            <a:srgbClr val="FF8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1’b0</a:t>
                      </a:r>
                      <a:r>
                        <a:rPr lang="en-US" sz="13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))</a:t>
                      </a:r>
                      <a:r>
                        <a:rPr lang="en-US" sz="13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3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begin</a:t>
                      </a:r>
                      <a:endParaRPr lang="en-US" sz="13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</a:endParaRPr>
                    </a:p>
                    <a:p>
                      <a:r>
                        <a:rPr lang="en-US" sz="13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               </a:t>
                      </a:r>
                      <a:r>
                        <a:rPr lang="en-US" sz="13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next_state</a:t>
                      </a:r>
                      <a:r>
                        <a:rPr lang="en-US" sz="13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3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US" sz="13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3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idle_st</a:t>
                      </a:r>
                      <a:r>
                        <a:rPr lang="en-US" sz="13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;</a:t>
                      </a:r>
                      <a:endParaRPr lang="en-US" sz="13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</a:endParaRPr>
                    </a:p>
                    <a:p>
                      <a:r>
                        <a:rPr lang="en-US" sz="13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               </a:t>
                      </a:r>
                      <a:r>
                        <a:rPr lang="en-US" sz="13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can_out</a:t>
                      </a:r>
                      <a:r>
                        <a:rPr lang="en-US" sz="13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3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US" sz="13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300" b="0" dirty="0">
                          <a:solidFill>
                            <a:srgbClr val="FF8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1'b1</a:t>
                      </a:r>
                      <a:r>
                        <a:rPr lang="en-US" sz="13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;</a:t>
                      </a:r>
                      <a:endParaRPr lang="en-US" sz="13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</a:endParaRPr>
                    </a:p>
                    <a:p>
                      <a:r>
                        <a:rPr lang="en-US" sz="13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           </a:t>
                      </a:r>
                      <a:r>
                        <a:rPr lang="en-US" sz="13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end</a:t>
                      </a:r>
                      <a:endParaRPr lang="en-US" sz="13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</a:endParaRPr>
                    </a:p>
                    <a:p>
                      <a:r>
                        <a:rPr lang="en-US" sz="13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           </a:t>
                      </a:r>
                      <a:r>
                        <a:rPr lang="en-US" sz="13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else if</a:t>
                      </a:r>
                      <a:r>
                        <a:rPr lang="en-US" sz="13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3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((</a:t>
                      </a:r>
                      <a:r>
                        <a:rPr lang="en-US" sz="13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coin_in</a:t>
                      </a:r>
                      <a:r>
                        <a:rPr lang="en-US" sz="13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3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==</a:t>
                      </a:r>
                      <a:r>
                        <a:rPr lang="en-US" sz="13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300" b="0" dirty="0">
                          <a:solidFill>
                            <a:srgbClr val="FF8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1’b1</a:t>
                      </a:r>
                      <a:r>
                        <a:rPr lang="en-US" sz="13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) &amp;&amp; (</a:t>
                      </a:r>
                      <a:r>
                        <a:rPr lang="en-US" sz="13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cancel </a:t>
                      </a:r>
                      <a:r>
                        <a:rPr lang="en-US" sz="13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==</a:t>
                      </a:r>
                      <a:r>
                        <a:rPr lang="en-US" sz="13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300" b="0" dirty="0">
                          <a:solidFill>
                            <a:srgbClr val="FF8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1’b1</a:t>
                      </a:r>
                      <a:r>
                        <a:rPr lang="en-US" sz="13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))</a:t>
                      </a:r>
                      <a:r>
                        <a:rPr lang="en-US" sz="13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3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begin</a:t>
                      </a:r>
                      <a:endParaRPr lang="en-US" sz="13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               </a:t>
                      </a:r>
                      <a:r>
                        <a:rPr lang="en-US" sz="13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coin_out</a:t>
                      </a:r>
                      <a:r>
                        <a:rPr lang="en-US" sz="13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3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US" sz="13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300" b="0" dirty="0">
                          <a:solidFill>
                            <a:srgbClr val="FF8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1'b1</a:t>
                      </a:r>
                      <a:r>
                        <a:rPr lang="en-US" sz="13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;</a:t>
                      </a:r>
                      <a:endParaRPr lang="en-US" sz="1300" b="1" dirty="0">
                        <a:solidFill>
                          <a:srgbClr val="0000FF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</a:endParaRPr>
                    </a:p>
                    <a:p>
                      <a:r>
                        <a:rPr lang="en-US" sz="13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           end</a:t>
                      </a:r>
                      <a:endParaRPr lang="he-IL" sz="13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</a:endParaRPr>
                    </a:p>
                    <a:p>
                      <a:r>
                        <a:rPr lang="en-US" sz="13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       </a:t>
                      </a:r>
                      <a:r>
                        <a:rPr lang="en-US" sz="13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end</a:t>
                      </a:r>
                      <a:endParaRPr lang="en-US" sz="13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</a:endParaRPr>
                    </a:p>
                    <a:p>
                      <a:r>
                        <a:rPr lang="en-US" sz="13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en-US" sz="1300" b="1" dirty="0" err="1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endcase</a:t>
                      </a:r>
                      <a:endParaRPr lang="en-US" sz="13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</a:endParaRPr>
                    </a:p>
                    <a:p>
                      <a:r>
                        <a:rPr lang="en-US" sz="13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end</a:t>
                      </a:r>
                      <a:endParaRPr lang="en-US" sz="13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8977245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F5344986-1A9E-44DE-8E72-EC7236E12E93}"/>
              </a:ext>
            </a:extLst>
          </p:cNvPr>
          <p:cNvSpPr/>
          <p:nvPr/>
        </p:nvSpPr>
        <p:spPr>
          <a:xfrm>
            <a:off x="5468110" y="5495827"/>
            <a:ext cx="3354156" cy="13255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149" y="-380046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/>
              <a:t>FSM – Async Logic</a:t>
            </a:r>
            <a:endParaRPr lang="he-IL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416F97-52A0-4595-9F60-6168218EEED3}"/>
              </a:ext>
            </a:extLst>
          </p:cNvPr>
          <p:cNvSpPr/>
          <p:nvPr/>
        </p:nvSpPr>
        <p:spPr>
          <a:xfrm>
            <a:off x="6504495" y="5429839"/>
            <a:ext cx="722937" cy="799186"/>
          </a:xfrm>
          <a:prstGeom prst="rect">
            <a:avLst/>
          </a:prstGeom>
          <a:noFill/>
          <a:ln w="381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3CDE5FAA-0D01-42B6-838F-D7E08FCBEF61}"/>
              </a:ext>
            </a:extLst>
          </p:cNvPr>
          <p:cNvSpPr/>
          <p:nvPr/>
        </p:nvSpPr>
        <p:spPr>
          <a:xfrm>
            <a:off x="3638746" y="862355"/>
            <a:ext cx="395927" cy="595767"/>
          </a:xfrm>
          <a:prstGeom prst="rightBrace">
            <a:avLst>
              <a:gd name="adj1" fmla="val 8333"/>
              <a:gd name="adj2" fmla="val 48631"/>
            </a:avLst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7ACE4C-9D39-4124-BDFE-75B64F409E2D}"/>
              </a:ext>
            </a:extLst>
          </p:cNvPr>
          <p:cNvSpPr txBox="1"/>
          <p:nvPr/>
        </p:nvSpPr>
        <p:spPr>
          <a:xfrm>
            <a:off x="4106988" y="987093"/>
            <a:ext cx="246039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Default assignment</a:t>
            </a:r>
            <a:endParaRPr lang="he-IL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8763CC-FAC2-4FA9-B17B-6145640E6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044252 - Digital Systems and Computer Structure - SystemVerilog HDL Workshop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CF9AEA-1CD5-4E2C-9C59-C4C581E85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015D-2E86-4A98-A269-2CCB378563ED}" type="slidenum">
              <a:rPr lang="en-US" smtClean="0"/>
              <a:t>21</a:t>
            </a:fld>
            <a:endParaRPr lang="en-US"/>
          </a:p>
        </p:txBody>
      </p:sp>
      <p:graphicFrame>
        <p:nvGraphicFramePr>
          <p:cNvPr id="12" name="Object 14">
            <a:extLst>
              <a:ext uri="{FF2B5EF4-FFF2-40B4-BE49-F238E27FC236}">
                <a16:creationId xmlns:a16="http://schemas.microsoft.com/office/drawing/2014/main" id="{7E9DCF9A-D64D-4C7F-B29E-9CE4540566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5063516"/>
              </p:ext>
            </p:extLst>
          </p:nvPr>
        </p:nvGraphicFramePr>
        <p:xfrm>
          <a:off x="5468110" y="5496856"/>
          <a:ext cx="3354156" cy="1324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15" name="VISIO" r:id="rId4" imgW="5726160" imgH="2508120" progId="Visio.Drawing.6">
                  <p:embed/>
                </p:oleObj>
              </mc:Choice>
              <mc:Fallback>
                <p:oleObj name="VISIO" r:id="rId4" imgW="5726160" imgH="2508120" progId="Visio.Drawing.6">
                  <p:embed/>
                  <p:pic>
                    <p:nvPicPr>
                      <p:cNvPr id="7" name="Object 14">
                        <a:extLst>
                          <a:ext uri="{FF2B5EF4-FFF2-40B4-BE49-F238E27FC236}">
                            <a16:creationId xmlns:a16="http://schemas.microsoft.com/office/drawing/2014/main" id="{9CD49350-ECC8-41BA-ADCB-1EECADFAE10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8110" y="5496856"/>
                        <a:ext cx="3354156" cy="132453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5420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FSM Example – Clock Divider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Requirements:</a:t>
            </a:r>
          </a:p>
          <a:p>
            <a:pPr lvl="1"/>
            <a:r>
              <a:rPr lang="en-US" dirty="0"/>
              <a:t>Moore FSM</a:t>
            </a:r>
          </a:p>
          <a:p>
            <a:pPr lvl="1"/>
            <a:r>
              <a:rPr lang="en-US" dirty="0"/>
              <a:t>Receives several signals:</a:t>
            </a:r>
          </a:p>
          <a:p>
            <a:pPr lvl="2"/>
            <a:r>
              <a:rPr lang="en-US" dirty="0" err="1"/>
              <a:t>clk</a:t>
            </a:r>
            <a:endParaRPr lang="en-US" dirty="0"/>
          </a:p>
          <a:p>
            <a:pPr lvl="2"/>
            <a:r>
              <a:rPr lang="en-US" dirty="0" err="1"/>
              <a:t>rst</a:t>
            </a:r>
            <a:r>
              <a:rPr lang="en-US" dirty="0"/>
              <a:t> (asynchronous)</a:t>
            </a:r>
          </a:p>
          <a:p>
            <a:pPr lvl="1"/>
            <a:r>
              <a:rPr lang="en-US" dirty="0"/>
              <a:t>Outputs only one signal:</a:t>
            </a:r>
          </a:p>
          <a:p>
            <a:pPr lvl="2"/>
            <a:r>
              <a:rPr lang="en-US" dirty="0"/>
              <a:t>q: the divided clock</a:t>
            </a:r>
          </a:p>
          <a:p>
            <a:pPr lvl="1"/>
            <a:r>
              <a:rPr lang="en-US" dirty="0"/>
              <a:t>The machine outputs ‘0’ when the </a:t>
            </a:r>
            <a:r>
              <a:rPr lang="en-US" dirty="0" err="1"/>
              <a:t>rst</a:t>
            </a:r>
            <a:r>
              <a:rPr lang="en-US" dirty="0"/>
              <a:t> signal is high. Otherwise, it divides the clock frequency by 3. The duty cycle is 1/3.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044252 - Digital Systems and Computer Structure - SystemVerilog HDL Workshop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015D-2E86-4A98-A269-2CCB378563E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3345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3676" y="54044"/>
            <a:ext cx="7886700" cy="1325563"/>
          </a:xfrm>
        </p:spPr>
        <p:txBody>
          <a:bodyPr/>
          <a:lstStyle/>
          <a:p>
            <a:r>
              <a:rPr lang="en-US" dirty="0"/>
              <a:t>Clock Divider: FSM Design</a:t>
            </a:r>
            <a:endParaRPr lang="he-IL" dirty="0"/>
          </a:p>
        </p:txBody>
      </p:sp>
      <p:sp>
        <p:nvSpPr>
          <p:cNvPr id="4" name="Oval 3"/>
          <p:cNvSpPr/>
          <p:nvPr/>
        </p:nvSpPr>
        <p:spPr>
          <a:xfrm>
            <a:off x="1946998" y="2033441"/>
            <a:ext cx="1440160" cy="1440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S0</a:t>
            </a:r>
          </a:p>
          <a:p>
            <a:pPr algn="ctr"/>
            <a:r>
              <a:rPr lang="en-US" dirty="0"/>
              <a:t>-----------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q=0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512275" y="1942377"/>
            <a:ext cx="1440160" cy="1440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S1</a:t>
            </a:r>
          </a:p>
          <a:p>
            <a:pPr algn="ctr"/>
            <a:r>
              <a:rPr lang="en-US" dirty="0"/>
              <a:t>-----------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q=0</a:t>
            </a:r>
            <a:endParaRPr lang="he-IL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EFC7D9B-376F-4ADB-8FBB-0D2B4DEE0C2E}"/>
              </a:ext>
            </a:extLst>
          </p:cNvPr>
          <p:cNvCxnSpPr>
            <a:cxnSpLocks/>
          </p:cNvCxnSpPr>
          <p:nvPr/>
        </p:nvCxnSpPr>
        <p:spPr>
          <a:xfrm>
            <a:off x="3419029" y="2556012"/>
            <a:ext cx="1059143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B997282-4A27-4938-BB37-EFBF176F945F}"/>
              </a:ext>
            </a:extLst>
          </p:cNvPr>
          <p:cNvCxnSpPr>
            <a:cxnSpLocks/>
          </p:cNvCxnSpPr>
          <p:nvPr/>
        </p:nvCxnSpPr>
        <p:spPr>
          <a:xfrm>
            <a:off x="1079806" y="1913384"/>
            <a:ext cx="951708" cy="45163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F75A3C5-9D78-4FC7-9259-C4F6449282ED}"/>
              </a:ext>
            </a:extLst>
          </p:cNvPr>
          <p:cNvSpPr txBox="1"/>
          <p:nvPr/>
        </p:nvSpPr>
        <p:spPr>
          <a:xfrm>
            <a:off x="745989" y="1521858"/>
            <a:ext cx="47537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err="1"/>
              <a:t>rst</a:t>
            </a:r>
            <a:endParaRPr lang="he-IL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4A9D2B4-61AD-4FE9-BC95-601787363928}"/>
              </a:ext>
            </a:extLst>
          </p:cNvPr>
          <p:cNvSpPr/>
          <p:nvPr/>
        </p:nvSpPr>
        <p:spPr>
          <a:xfrm>
            <a:off x="7082299" y="1965750"/>
            <a:ext cx="1440160" cy="1440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S2</a:t>
            </a:r>
          </a:p>
          <a:p>
            <a:pPr algn="ctr"/>
            <a:r>
              <a:rPr lang="en-US" dirty="0"/>
              <a:t>-----------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q=1</a:t>
            </a:r>
            <a:endParaRPr lang="he-IL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5366F73-23A8-4102-ABC5-6DDE4BF0D80C}"/>
              </a:ext>
            </a:extLst>
          </p:cNvPr>
          <p:cNvCxnSpPr>
            <a:cxnSpLocks/>
          </p:cNvCxnSpPr>
          <p:nvPr/>
        </p:nvCxnSpPr>
        <p:spPr>
          <a:xfrm>
            <a:off x="5992103" y="2525843"/>
            <a:ext cx="1059143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A7B08938-A0F5-45B1-82F7-CF5E23CA6A92}"/>
              </a:ext>
            </a:extLst>
          </p:cNvPr>
          <p:cNvCxnSpPr>
            <a:stCxn id="16" idx="4"/>
            <a:endCxn id="4" idx="4"/>
          </p:cNvCxnSpPr>
          <p:nvPr/>
        </p:nvCxnSpPr>
        <p:spPr>
          <a:xfrm rot="5400000">
            <a:off x="5200884" y="872105"/>
            <a:ext cx="67691" cy="5135301"/>
          </a:xfrm>
          <a:prstGeom prst="curvedConnector3">
            <a:avLst>
              <a:gd name="adj1" fmla="val 43771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E62539-E4CD-4079-B6EF-EE1FF19E2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044252 - Digital Systems and Computer Structure - SystemVerilog HDL Workshop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02650F-7DA1-449F-93EE-06A7C33BC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015D-2E86-4A98-A269-2CCB378563E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768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15" grpId="0"/>
      <p:bldP spid="1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379" y="365126"/>
            <a:ext cx="9181706" cy="1325563"/>
          </a:xfrm>
        </p:spPr>
        <p:txBody>
          <a:bodyPr/>
          <a:lstStyle/>
          <a:p>
            <a:pPr rtl="0"/>
            <a:r>
              <a:rPr lang="en-US" dirty="0"/>
              <a:t>FSM: Top Level and Signal Declarations</a:t>
            </a:r>
            <a:endParaRPr lang="he-IL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6E787F5-3B69-4949-9A20-15D2A73039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2191623"/>
              </p:ext>
            </p:extLst>
          </p:nvPr>
        </p:nvGraphicFramePr>
        <p:xfrm>
          <a:off x="480767" y="1397000"/>
          <a:ext cx="8389855" cy="4206240"/>
        </p:xfrm>
        <a:graphic>
          <a:graphicData uri="http://schemas.openxmlformats.org/drawingml/2006/table">
            <a:tbl>
              <a:tblPr rtl="1" firstRow="1" bandRow="1">
                <a:tableStyleId>{616DA210-FB5B-4158-B5E0-FEB733F419BA}</a:tableStyleId>
              </a:tblPr>
              <a:tblGrid>
                <a:gridCol w="8389855">
                  <a:extLst>
                    <a:ext uri="{9D8B030D-6E8A-4147-A177-3AD203B41FA5}">
                      <a16:colId xmlns:a16="http://schemas.microsoft.com/office/drawing/2014/main" val="1304739193"/>
                    </a:ext>
                  </a:extLst>
                </a:gridCol>
              </a:tblGrid>
              <a:tr h="2958184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module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clock_divider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sz="18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input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logic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clk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input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logic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rst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r>
                        <a:rPr lang="en-US" sz="18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output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logic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q</a:t>
                      </a:r>
                    </a:p>
                    <a:p>
                      <a:r>
                        <a:rPr lang="he-IL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;(</a:t>
                      </a:r>
                    </a:p>
                    <a:p>
                      <a:r>
                        <a:rPr lang="en-US" sz="1800" dirty="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// Signal declarations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typedef </a:t>
                      </a:r>
                      <a:r>
                        <a:rPr lang="en-US" sz="1800" b="1" dirty="0" err="1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enum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S0_st</a:t>
                      </a:r>
                      <a:r>
                        <a:rPr lang="en-US" sz="1800" b="0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S1_st</a:t>
                      </a:r>
                      <a:r>
                        <a:rPr lang="en-US" sz="1800" b="0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S2_st 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sm_type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endParaRPr lang="en-US" sz="1800" dirty="0">
                        <a:solidFill>
                          <a:srgbClr val="008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he-IL" sz="18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sm_type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current_state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endParaRPr lang="en-US" sz="18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sm_type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next_state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</a:p>
                    <a:p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...</a:t>
                      </a:r>
                    </a:p>
                    <a:p>
                      <a:endParaRPr lang="he-IL" sz="1800" b="1" dirty="0">
                        <a:solidFill>
                          <a:srgbClr val="00008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 err="1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endmodule</a:t>
                      </a:r>
                      <a:endParaRPr lang="he-IL" sz="18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8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8977245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01B055-7A7A-4388-BFD6-1C18C5F22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044252 - Digital Systems and Computer Structure - SystemVerilog HDL Workshop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8EFB37-5F5F-42A3-BF47-5783587EB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015D-2E86-4A98-A269-2CCB378563E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1248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FSM – Synchronous Logic</a:t>
            </a:r>
            <a:endParaRPr lang="he-IL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098C913-A815-4700-8203-337313E01E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8328955"/>
              </p:ext>
            </p:extLst>
          </p:nvPr>
        </p:nvGraphicFramePr>
        <p:xfrm>
          <a:off x="628649" y="1601946"/>
          <a:ext cx="8193617" cy="2904066"/>
        </p:xfrm>
        <a:graphic>
          <a:graphicData uri="http://schemas.openxmlformats.org/drawingml/2006/table">
            <a:tbl>
              <a:tblPr rtl="1" firstRow="1" bandRow="1">
                <a:tableStyleId>{616DA210-FB5B-4158-B5E0-FEB733F419BA}</a:tableStyleId>
              </a:tblPr>
              <a:tblGrid>
                <a:gridCol w="8193617">
                  <a:extLst>
                    <a:ext uri="{9D8B030D-6E8A-4147-A177-3AD203B41FA5}">
                      <a16:colId xmlns:a16="http://schemas.microsoft.com/office/drawing/2014/main" val="1304739193"/>
                    </a:ext>
                  </a:extLst>
                </a:gridCol>
              </a:tblGrid>
              <a:tr h="2904066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en-US" sz="1800" dirty="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// FSM synchronous procedural block.</a:t>
                      </a:r>
                    </a:p>
                    <a:p>
                      <a:r>
                        <a:rPr lang="en-US" sz="18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always_ff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@(</a:t>
                      </a:r>
                      <a:r>
                        <a:rPr lang="en-US" sz="1800" b="1" dirty="0" err="1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posedge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clk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posedge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rst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begin</a:t>
                      </a:r>
                      <a:endParaRPr lang="en-US" sz="18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rst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==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0" dirty="0">
                          <a:solidFill>
                            <a:srgbClr val="FF8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1'b1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begin</a:t>
                      </a:r>
                      <a:endParaRPr lang="en-US" sz="18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</a:t>
                      </a:r>
                      <a:r>
                        <a:rPr lang="en-US" sz="18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current_state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&lt;=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S0_st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endParaRPr lang="en-US" sz="18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</a:t>
                      </a:r>
                      <a:endParaRPr lang="en-US" sz="18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else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begin</a:t>
                      </a:r>
                      <a:endParaRPr lang="en-US" sz="18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</a:t>
                      </a:r>
                      <a:r>
                        <a:rPr lang="en-US" sz="18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current_state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&lt;=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next_state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endParaRPr lang="en-US" sz="18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</a:t>
                      </a:r>
                      <a:endParaRPr lang="en-US" sz="18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</a:t>
                      </a:r>
                      <a:endParaRPr lang="en-US" sz="1800" dirty="0">
                        <a:solidFill>
                          <a:srgbClr val="008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8977245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55440D5E-FBC8-4171-8668-6AFD55BC1108}"/>
              </a:ext>
            </a:extLst>
          </p:cNvPr>
          <p:cNvSpPr/>
          <p:nvPr/>
        </p:nvSpPr>
        <p:spPr>
          <a:xfrm>
            <a:off x="5250730" y="6063518"/>
            <a:ext cx="1093509" cy="593278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aphicFrame>
        <p:nvGraphicFramePr>
          <p:cNvPr id="8" name="Object 15">
            <a:extLst>
              <a:ext uri="{FF2B5EF4-FFF2-40B4-BE49-F238E27FC236}">
                <a16:creationId xmlns:a16="http://schemas.microsoft.com/office/drawing/2014/main" id="{5E57ABB2-79F7-436E-8A4C-81129723AC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17905" y="4685121"/>
          <a:ext cx="4989909" cy="197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15" name="VISIO" r:id="rId4" imgW="5726160" imgH="2508120" progId="Visio.Drawing.6">
                  <p:embed/>
                </p:oleObj>
              </mc:Choice>
              <mc:Fallback>
                <p:oleObj name="VISIO" r:id="rId4" imgW="5726160" imgH="2508120" progId="Visio.Drawing.6">
                  <p:embed/>
                  <p:pic>
                    <p:nvPicPr>
                      <p:cNvPr id="8" name="Object 15">
                        <a:extLst>
                          <a:ext uri="{FF2B5EF4-FFF2-40B4-BE49-F238E27FC236}">
                            <a16:creationId xmlns:a16="http://schemas.microsoft.com/office/drawing/2014/main" id="{5E57ABB2-79F7-436E-8A4C-81129723ACB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7905" y="4685121"/>
                        <a:ext cx="4989909" cy="1971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C865D5-C3F8-44BD-A5DB-4BF2E3539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015D-2E86-4A98-A269-2CCB378563E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5859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098C913-A815-4700-8203-337313E01E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7673665"/>
              </p:ext>
            </p:extLst>
          </p:nvPr>
        </p:nvGraphicFramePr>
        <p:xfrm>
          <a:off x="113993" y="1107561"/>
          <a:ext cx="8789011" cy="5577840"/>
        </p:xfrm>
        <a:graphic>
          <a:graphicData uri="http://schemas.openxmlformats.org/drawingml/2006/table">
            <a:tbl>
              <a:tblPr rtl="1" firstRow="1" bandRow="1">
                <a:tableStyleId>{616DA210-FB5B-4158-B5E0-FEB733F419BA}</a:tableStyleId>
              </a:tblPr>
              <a:tblGrid>
                <a:gridCol w="8789011">
                  <a:extLst>
                    <a:ext uri="{9D8B030D-6E8A-4147-A177-3AD203B41FA5}">
                      <a16:colId xmlns:a16="http://schemas.microsoft.com/office/drawing/2014/main" val="1304739193"/>
                    </a:ext>
                  </a:extLst>
                </a:gridCol>
              </a:tblGrid>
              <a:tr h="4225829"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always_comb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begin</a:t>
                      </a:r>
                      <a:endParaRPr lang="en-US" sz="18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case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current_state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8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S0_st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en-US" sz="18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begin</a:t>
                      </a:r>
                      <a:endParaRPr lang="en-US" sz="18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</a:t>
                      </a:r>
                      <a:r>
                        <a:rPr lang="en-US" sz="18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next_state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S1_st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 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0" dirty="0">
                          <a:solidFill>
                            <a:srgbClr val="FF8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1'b0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endParaRPr lang="en-US" sz="18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end</a:t>
                      </a:r>
                    </a:p>
                    <a:p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S1_st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en-US" sz="18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begin</a:t>
                      </a:r>
                      <a:endParaRPr lang="en-US" sz="18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</a:t>
                      </a:r>
                      <a:r>
                        <a:rPr lang="en-US" sz="18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next_state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S2_st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 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0" dirty="0">
                          <a:solidFill>
                            <a:srgbClr val="FF8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1'b0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endParaRPr lang="en-US" sz="18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end</a:t>
                      </a:r>
                      <a:endParaRPr lang="en-US" sz="18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S2_st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en-US" sz="18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begin</a:t>
                      </a:r>
                      <a:endParaRPr lang="en-US" sz="18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</a:t>
                      </a:r>
                      <a:r>
                        <a:rPr lang="en-US" sz="18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next_state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S0_st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 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0" dirty="0">
                          <a:solidFill>
                            <a:srgbClr val="FF8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1'b1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endParaRPr lang="en-US" sz="18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end</a:t>
                      </a:r>
                    </a:p>
                    <a:p>
                      <a:r>
                        <a:rPr lang="en-US" sz="18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default: begin</a:t>
                      </a:r>
                      <a:endParaRPr lang="en-US" sz="18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</a:t>
                      </a:r>
                      <a:r>
                        <a:rPr lang="en-US" sz="18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next_state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S0_st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 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0" dirty="0">
                          <a:solidFill>
                            <a:srgbClr val="FF8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1'b0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endParaRPr lang="en-US" sz="18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end</a:t>
                      </a:r>
                      <a:endParaRPr lang="en-US" sz="18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endcase</a:t>
                      </a:r>
                      <a:endParaRPr lang="en-US" sz="18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</a:t>
                      </a:r>
                      <a:endParaRPr lang="en-US" sz="18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8977245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F5344986-1A9E-44DE-8E72-EC7236E12E93}"/>
              </a:ext>
            </a:extLst>
          </p:cNvPr>
          <p:cNvSpPr/>
          <p:nvPr/>
        </p:nvSpPr>
        <p:spPr>
          <a:xfrm>
            <a:off x="5468110" y="5495827"/>
            <a:ext cx="3354156" cy="13255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149" y="53587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/>
              <a:t>FSM – Async Logic</a:t>
            </a:r>
            <a:endParaRPr lang="he-IL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416F97-52A0-4595-9F60-6168218EEED3}"/>
              </a:ext>
            </a:extLst>
          </p:cNvPr>
          <p:cNvSpPr/>
          <p:nvPr/>
        </p:nvSpPr>
        <p:spPr>
          <a:xfrm>
            <a:off x="6504495" y="5429839"/>
            <a:ext cx="722937" cy="799186"/>
          </a:xfrm>
          <a:prstGeom prst="rect">
            <a:avLst/>
          </a:prstGeom>
          <a:noFill/>
          <a:ln w="381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aphicFrame>
        <p:nvGraphicFramePr>
          <p:cNvPr id="9" name="Object 15">
            <a:extLst>
              <a:ext uri="{FF2B5EF4-FFF2-40B4-BE49-F238E27FC236}">
                <a16:creationId xmlns:a16="http://schemas.microsoft.com/office/drawing/2014/main" id="{A256D12D-62F9-4838-B6F0-59D6C49CAA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07867" y="5448693"/>
          <a:ext cx="3484838" cy="13769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40" name="VISIO" r:id="rId4" imgW="5726160" imgH="2508120" progId="Visio.Drawing.6">
                  <p:embed/>
                </p:oleObj>
              </mc:Choice>
              <mc:Fallback>
                <p:oleObj name="VISIO" r:id="rId4" imgW="5726160" imgH="2508120" progId="Visio.Drawing.6">
                  <p:embed/>
                  <p:pic>
                    <p:nvPicPr>
                      <p:cNvPr id="9" name="Object 15">
                        <a:extLst>
                          <a:ext uri="{FF2B5EF4-FFF2-40B4-BE49-F238E27FC236}">
                            <a16:creationId xmlns:a16="http://schemas.microsoft.com/office/drawing/2014/main" id="{A256D12D-62F9-4838-B6F0-59D6C49CAAE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7867" y="5448693"/>
                        <a:ext cx="3484838" cy="137697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77E5B1-E7CF-4829-95D0-9E874EBF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044252 - Digital Systems and Computer Structure - SystemVerilog HDL Workshop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51F43B-A8D1-43F1-A9FE-861C79E9D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015D-2E86-4A98-A269-2CCB378563E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3557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FSM Example – Parking 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Requirements:</a:t>
            </a:r>
          </a:p>
          <a:p>
            <a:pPr lvl="1"/>
            <a:r>
              <a:rPr lang="en-US" dirty="0"/>
              <a:t>Moore FSM</a:t>
            </a:r>
          </a:p>
          <a:p>
            <a:pPr lvl="1"/>
            <a:r>
              <a:rPr lang="en-US" dirty="0"/>
              <a:t>Receives several signals:</a:t>
            </a:r>
          </a:p>
          <a:p>
            <a:pPr lvl="2"/>
            <a:r>
              <a:rPr lang="en-US" dirty="0" err="1"/>
              <a:t>clk</a:t>
            </a:r>
            <a:endParaRPr lang="en-US" dirty="0"/>
          </a:p>
          <a:p>
            <a:pPr lvl="2"/>
            <a:r>
              <a:rPr lang="en-US" dirty="0" err="1"/>
              <a:t>rst</a:t>
            </a:r>
            <a:r>
              <a:rPr lang="en-US" dirty="0"/>
              <a:t> (asynchronous)</a:t>
            </a:r>
          </a:p>
          <a:p>
            <a:pPr lvl="2"/>
            <a:r>
              <a:rPr lang="en-US" dirty="0" err="1"/>
              <a:t>car_entering</a:t>
            </a:r>
            <a:r>
              <a:rPr lang="en-US" dirty="0"/>
              <a:t>: ‘1’ if a new car enters the parking lot, ‘0’ otherwise.</a:t>
            </a:r>
          </a:p>
          <a:p>
            <a:pPr lvl="2"/>
            <a:r>
              <a:rPr lang="en-US" dirty="0" err="1"/>
              <a:t>car_exiting</a:t>
            </a:r>
            <a:r>
              <a:rPr lang="en-US" dirty="0"/>
              <a:t>: ‘1’ if a car exits the parking lot, ‘0’ otherwise.</a:t>
            </a:r>
          </a:p>
          <a:p>
            <a:pPr lvl="2"/>
            <a:r>
              <a:rPr lang="en-US" dirty="0"/>
              <a:t>N (parameter): maximum limit</a:t>
            </a:r>
          </a:p>
          <a:p>
            <a:pPr lvl="1"/>
            <a:r>
              <a:rPr lang="en-US" dirty="0"/>
              <a:t>Outputs only one signal:</a:t>
            </a:r>
          </a:p>
          <a:p>
            <a:pPr lvl="2"/>
            <a:r>
              <a:rPr lang="en-US" dirty="0" err="1"/>
              <a:t>gate_open</a:t>
            </a:r>
            <a:r>
              <a:rPr lang="en-US" dirty="0"/>
              <a:t>: ‘1’ when there is room for a car, ‘0’ else.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044252 - Digital Systems and Computer Structure - SystemVerilog HDL Workshop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015D-2E86-4A98-A269-2CCB378563E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3626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3676" y="54044"/>
            <a:ext cx="7886700" cy="1325563"/>
          </a:xfrm>
        </p:spPr>
        <p:txBody>
          <a:bodyPr/>
          <a:lstStyle/>
          <a:p>
            <a:r>
              <a:rPr lang="en-US" dirty="0"/>
              <a:t>Parking Lot: High-Level Design</a:t>
            </a:r>
            <a:endParaRPr lang="he-IL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86FD99-3CCB-4FFC-B42E-15936A567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044252 - Digital Systems and Computer Structure - SystemVerilog HDL Workshop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CCBED58-E108-40A9-BC10-703A03131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015D-2E86-4A98-A269-2CCB378563ED}" type="slidenum">
              <a:rPr lang="en-US" smtClean="0"/>
              <a:t>28</a:t>
            </a:fld>
            <a:endParaRPr lang="en-US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2C86DA9E-C7D2-4606-9EE1-1485D7C45C89}"/>
              </a:ext>
            </a:extLst>
          </p:cNvPr>
          <p:cNvSpPr/>
          <p:nvPr/>
        </p:nvSpPr>
        <p:spPr>
          <a:xfrm>
            <a:off x="1093509" y="2846895"/>
            <a:ext cx="2485732" cy="1800519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4000" dirty="0"/>
              <a:t>FSM</a:t>
            </a:r>
            <a:endParaRPr lang="he-IL" sz="4000" dirty="0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4F9C220E-8DCE-4F33-9066-130BCE9F91E3}"/>
              </a:ext>
            </a:extLst>
          </p:cNvPr>
          <p:cNvSpPr/>
          <p:nvPr/>
        </p:nvSpPr>
        <p:spPr>
          <a:xfrm>
            <a:off x="5563287" y="2801104"/>
            <a:ext cx="2485732" cy="1800519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4000" dirty="0"/>
              <a:t>Counter</a:t>
            </a:r>
            <a:endParaRPr lang="he-IL" sz="4000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3D41D70-808B-4FC1-B7BF-70C33EC97B3E}"/>
              </a:ext>
            </a:extLst>
          </p:cNvPr>
          <p:cNvCxnSpPr/>
          <p:nvPr/>
        </p:nvCxnSpPr>
        <p:spPr>
          <a:xfrm flipH="1">
            <a:off x="3579241" y="4204355"/>
            <a:ext cx="198404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1E7E60F-9A61-4BBE-BB3A-A68A45C2A535}"/>
              </a:ext>
            </a:extLst>
          </p:cNvPr>
          <p:cNvSpPr txBox="1"/>
          <p:nvPr/>
        </p:nvSpPr>
        <p:spPr>
          <a:xfrm>
            <a:off x="4282713" y="4246258"/>
            <a:ext cx="93973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counter</a:t>
            </a:r>
            <a:endParaRPr lang="he-IL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90FFE63-8FBB-419F-AE90-96B6C2C4B2CA}"/>
              </a:ext>
            </a:extLst>
          </p:cNvPr>
          <p:cNvCxnSpPr>
            <a:cxnSpLocks/>
          </p:cNvCxnSpPr>
          <p:nvPr/>
        </p:nvCxnSpPr>
        <p:spPr>
          <a:xfrm>
            <a:off x="1893414" y="1699801"/>
            <a:ext cx="0" cy="11425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63EA78B-6D6E-4A3B-A8D4-84D13EDED4A2}"/>
              </a:ext>
            </a:extLst>
          </p:cNvPr>
          <p:cNvCxnSpPr>
            <a:cxnSpLocks/>
          </p:cNvCxnSpPr>
          <p:nvPr/>
        </p:nvCxnSpPr>
        <p:spPr>
          <a:xfrm>
            <a:off x="2743398" y="2115894"/>
            <a:ext cx="0" cy="7094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80890535-9E6A-4EF9-8034-D2C62EFDABF0}"/>
              </a:ext>
            </a:extLst>
          </p:cNvPr>
          <p:cNvSpPr txBox="1"/>
          <p:nvPr/>
        </p:nvSpPr>
        <p:spPr>
          <a:xfrm>
            <a:off x="1366890" y="1341942"/>
            <a:ext cx="144877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err="1"/>
              <a:t>car_entering</a:t>
            </a:r>
            <a:endParaRPr lang="he-IL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1457835-2DF2-415E-A068-F36BF19974C4}"/>
              </a:ext>
            </a:extLst>
          </p:cNvPr>
          <p:cNvSpPr txBox="1"/>
          <p:nvPr/>
        </p:nvSpPr>
        <p:spPr>
          <a:xfrm>
            <a:off x="2738882" y="1978033"/>
            <a:ext cx="144877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err="1"/>
              <a:t>car_exiting</a:t>
            </a:r>
            <a:endParaRPr lang="he-IL" dirty="0"/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71F89F0D-A070-4A25-985B-E04B36704916}"/>
              </a:ext>
            </a:extLst>
          </p:cNvPr>
          <p:cNvCxnSpPr/>
          <p:nvPr/>
        </p:nvCxnSpPr>
        <p:spPr>
          <a:xfrm>
            <a:off x="2738882" y="2322289"/>
            <a:ext cx="3376168" cy="468371"/>
          </a:xfrm>
          <a:prstGeom prst="bentConnector3">
            <a:avLst>
              <a:gd name="adj1" fmla="val 100259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5988909C-F5DD-4C65-A330-C40AF4BB746B}"/>
              </a:ext>
            </a:extLst>
          </p:cNvPr>
          <p:cNvCxnSpPr>
            <a:cxnSpLocks/>
          </p:cNvCxnSpPr>
          <p:nvPr/>
        </p:nvCxnSpPr>
        <p:spPr>
          <a:xfrm>
            <a:off x="1891157" y="1899001"/>
            <a:ext cx="5069360" cy="879003"/>
          </a:xfrm>
          <a:prstGeom prst="bentConnector3">
            <a:avLst>
              <a:gd name="adj1" fmla="val 10002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8FD31CF-C8C6-4F54-9056-A5DE3CBFAAB8}"/>
              </a:ext>
            </a:extLst>
          </p:cNvPr>
          <p:cNvCxnSpPr>
            <a:cxnSpLocks/>
          </p:cNvCxnSpPr>
          <p:nvPr/>
        </p:nvCxnSpPr>
        <p:spPr>
          <a:xfrm>
            <a:off x="2091279" y="4647414"/>
            <a:ext cx="0" cy="4320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B7D537FE-892D-40C4-8DD0-8A36078DAB77}"/>
              </a:ext>
            </a:extLst>
          </p:cNvPr>
          <p:cNvSpPr txBox="1"/>
          <p:nvPr/>
        </p:nvSpPr>
        <p:spPr>
          <a:xfrm>
            <a:off x="1786181" y="5004771"/>
            <a:ext cx="124276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err="1"/>
              <a:t>gate_open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0394016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3676" y="54044"/>
            <a:ext cx="7886700" cy="1325563"/>
          </a:xfrm>
        </p:spPr>
        <p:txBody>
          <a:bodyPr/>
          <a:lstStyle/>
          <a:p>
            <a:r>
              <a:rPr lang="en-US" dirty="0"/>
              <a:t>Parking Lot: FSM Design</a:t>
            </a:r>
            <a:endParaRPr lang="he-IL" dirty="0"/>
          </a:p>
        </p:txBody>
      </p:sp>
      <p:sp>
        <p:nvSpPr>
          <p:cNvPr id="4" name="Oval 3"/>
          <p:cNvSpPr/>
          <p:nvPr/>
        </p:nvSpPr>
        <p:spPr>
          <a:xfrm>
            <a:off x="1626162" y="2596935"/>
            <a:ext cx="1614919" cy="15770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Open</a:t>
            </a:r>
          </a:p>
          <a:p>
            <a:pPr algn="ctr"/>
            <a:r>
              <a:rPr lang="en-US" sz="1400" dirty="0"/>
              <a:t>--------------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gate_open</a:t>
            </a:r>
            <a:r>
              <a:rPr lang="en-US" sz="1400" dirty="0">
                <a:solidFill>
                  <a:schemeClr val="tx1"/>
                </a:solidFill>
              </a:rPr>
              <a:t> = ‘1’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EFC7D9B-376F-4ADB-8FBB-0D2B4DEE0C2E}"/>
              </a:ext>
            </a:extLst>
          </p:cNvPr>
          <p:cNvCxnSpPr>
            <a:cxnSpLocks/>
          </p:cNvCxnSpPr>
          <p:nvPr/>
        </p:nvCxnSpPr>
        <p:spPr>
          <a:xfrm>
            <a:off x="3351864" y="3150760"/>
            <a:ext cx="1059143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3B00303F-4ED7-4F4D-99A2-507078E9C615}"/>
              </a:ext>
            </a:extLst>
          </p:cNvPr>
          <p:cNvSpPr/>
          <p:nvPr/>
        </p:nvSpPr>
        <p:spPr>
          <a:xfrm>
            <a:off x="4680445" y="2596934"/>
            <a:ext cx="1614919" cy="15770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Closed</a:t>
            </a:r>
          </a:p>
          <a:p>
            <a:pPr algn="ctr"/>
            <a:r>
              <a:rPr lang="en-US" sz="1400" dirty="0"/>
              <a:t>--------------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gate_open</a:t>
            </a:r>
            <a:r>
              <a:rPr lang="en-US" sz="1400" dirty="0">
                <a:solidFill>
                  <a:schemeClr val="tx1"/>
                </a:solidFill>
              </a:rPr>
              <a:t> = ‘0’</a:t>
            </a:r>
          </a:p>
          <a:p>
            <a:pPr algn="ctr"/>
            <a:endParaRPr 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4DECFE-05FD-4A4A-93CE-F8B28F748142}"/>
              </a:ext>
            </a:extLst>
          </p:cNvPr>
          <p:cNvSpPr txBox="1"/>
          <p:nvPr/>
        </p:nvSpPr>
        <p:spPr>
          <a:xfrm>
            <a:off x="3061804" y="2230525"/>
            <a:ext cx="1614919" cy="73866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/>
              <a:t>counter == N-1 &amp;&amp; </a:t>
            </a:r>
            <a:r>
              <a:rPr lang="en-US" sz="1400" dirty="0" err="1"/>
              <a:t>car_entering</a:t>
            </a:r>
            <a:r>
              <a:rPr lang="en-US" sz="1400" dirty="0"/>
              <a:t> == 1 &amp;&amp; </a:t>
            </a:r>
            <a:r>
              <a:rPr lang="en-US" sz="1400" dirty="0" err="1"/>
              <a:t>car_exiting</a:t>
            </a:r>
            <a:r>
              <a:rPr lang="en-US" sz="1400" dirty="0"/>
              <a:t> == 0</a:t>
            </a:r>
            <a:endParaRPr lang="he-IL" sz="14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2185F94-C1F8-4B6A-A8B0-6156CA01DAC6}"/>
              </a:ext>
            </a:extLst>
          </p:cNvPr>
          <p:cNvCxnSpPr>
            <a:cxnSpLocks/>
          </p:cNvCxnSpPr>
          <p:nvPr/>
        </p:nvCxnSpPr>
        <p:spPr>
          <a:xfrm flipH="1" flipV="1">
            <a:off x="3351864" y="3611573"/>
            <a:ext cx="1059144" cy="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75605F1-E1DE-4277-B9DA-F3FC99A32916}"/>
              </a:ext>
            </a:extLst>
          </p:cNvPr>
          <p:cNvSpPr txBox="1"/>
          <p:nvPr/>
        </p:nvSpPr>
        <p:spPr>
          <a:xfrm>
            <a:off x="3233058" y="3673537"/>
            <a:ext cx="1614919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err="1"/>
              <a:t>car_exiting</a:t>
            </a:r>
            <a:r>
              <a:rPr lang="en-US" sz="1400" dirty="0"/>
              <a:t> == 1</a:t>
            </a:r>
            <a:endParaRPr lang="he-IL" sz="140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86FD99-3CCB-4FFC-B42E-15936A567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044252 - Digital Systems and Computer Structure - SystemVerilog HDL Workshop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CCBED58-E108-40A9-BC10-703A03131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015D-2E86-4A98-A269-2CCB378563ED}" type="slidenum">
              <a:rPr lang="en-US" smtClean="0"/>
              <a:t>29</a:t>
            </a:fld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E6FAF88-262B-4D80-BAEF-C8DEF3C3CF26}"/>
              </a:ext>
            </a:extLst>
          </p:cNvPr>
          <p:cNvCxnSpPr>
            <a:cxnSpLocks/>
          </p:cNvCxnSpPr>
          <p:nvPr/>
        </p:nvCxnSpPr>
        <p:spPr>
          <a:xfrm>
            <a:off x="848681" y="2338794"/>
            <a:ext cx="951708" cy="45163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01B4341-470E-4FF5-8B7E-4F36A43EF46F}"/>
              </a:ext>
            </a:extLst>
          </p:cNvPr>
          <p:cNvSpPr txBox="1"/>
          <p:nvPr/>
        </p:nvSpPr>
        <p:spPr>
          <a:xfrm>
            <a:off x="514864" y="1947268"/>
            <a:ext cx="47537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err="1"/>
              <a:t>rst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26212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 animBg="1"/>
      <p:bldP spid="14" grpId="0"/>
      <p:bldP spid="19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enum</a:t>
            </a:r>
            <a:endParaRPr lang="en-US" sz="3600" dirty="0"/>
          </a:p>
          <a:p>
            <a:r>
              <a:rPr lang="en-US" sz="3600" dirty="0">
                <a:solidFill>
                  <a:schemeClr val="bg1">
                    <a:lumMod val="85000"/>
                  </a:schemeClr>
                </a:solidFill>
              </a:rPr>
              <a:t>FSM design in </a:t>
            </a:r>
            <a:r>
              <a:rPr lang="en-US" sz="3600" dirty="0" err="1">
                <a:solidFill>
                  <a:schemeClr val="bg1">
                    <a:lumMod val="85000"/>
                  </a:schemeClr>
                </a:solidFill>
              </a:rPr>
              <a:t>SystemVerilog</a:t>
            </a:r>
            <a:endParaRPr lang="en-US" sz="36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3600" dirty="0">
                <a:solidFill>
                  <a:schemeClr val="bg1">
                    <a:lumMod val="85000"/>
                  </a:schemeClr>
                </a:solidFill>
              </a:rPr>
              <a:t>FSM code examples</a:t>
            </a:r>
          </a:p>
          <a:p>
            <a:endParaRPr lang="en-US" sz="3600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sz="3600" dirty="0"/>
          </a:p>
          <a:p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044252 - Digital Systems and Computer Structure - SystemVerilog HDL Workshop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015D-2E86-4A98-A269-2CCB378563E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7166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379" y="365126"/>
            <a:ext cx="9181706" cy="1325563"/>
          </a:xfrm>
        </p:spPr>
        <p:txBody>
          <a:bodyPr/>
          <a:lstStyle/>
          <a:p>
            <a:pPr rtl="0"/>
            <a:r>
              <a:rPr lang="en-US" dirty="0"/>
              <a:t>FSM: Top Level and Signal Declarations</a:t>
            </a:r>
            <a:endParaRPr lang="he-IL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6E787F5-3B69-4949-9A20-15D2A73039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2074248"/>
              </p:ext>
            </p:extLst>
          </p:nvPr>
        </p:nvGraphicFramePr>
        <p:xfrm>
          <a:off x="480767" y="1397000"/>
          <a:ext cx="8389855" cy="5303520"/>
        </p:xfrm>
        <a:graphic>
          <a:graphicData uri="http://schemas.openxmlformats.org/drawingml/2006/table">
            <a:tbl>
              <a:tblPr rtl="1" firstRow="1" bandRow="1">
                <a:tableStyleId>{616DA210-FB5B-4158-B5E0-FEB733F419BA}</a:tableStyleId>
              </a:tblPr>
              <a:tblGrid>
                <a:gridCol w="8389855">
                  <a:extLst>
                    <a:ext uri="{9D8B030D-6E8A-4147-A177-3AD203B41FA5}">
                      <a16:colId xmlns:a16="http://schemas.microsoft.com/office/drawing/2014/main" val="1304739193"/>
                    </a:ext>
                  </a:extLst>
                </a:gridCol>
              </a:tblGrid>
              <a:tr h="2958184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module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parking_lot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sz="18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input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logic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clk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input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logic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rst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</a:p>
                    <a:p>
                      <a:r>
                        <a:rPr lang="en-US" sz="18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input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logic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car_entering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input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logic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car_exiting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endParaRPr lang="en-US" sz="1800" b="1" dirty="0">
                        <a:solidFill>
                          <a:srgbClr val="0000FF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output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logic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gate_open</a:t>
                      </a:r>
                      <a:endParaRPr lang="en-US" sz="18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he-IL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;(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parameter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N 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0" dirty="0">
                          <a:solidFill>
                            <a:srgbClr val="FF8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32'd10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endParaRPr lang="en-US" sz="1800" dirty="0">
                        <a:solidFill>
                          <a:srgbClr val="008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800" dirty="0">
                        <a:solidFill>
                          <a:srgbClr val="008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dirty="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// Signal declarations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typedef </a:t>
                      </a:r>
                      <a:r>
                        <a:rPr lang="en-US" sz="1800" b="1" dirty="0" err="1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enum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open_st</a:t>
                      </a:r>
                      <a:r>
                        <a:rPr lang="en-US" sz="1800" b="0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closed_st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sm_type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r>
                        <a:rPr lang="en-US" sz="18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</a:p>
                    <a:p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sm_type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current_state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endParaRPr lang="en-US" sz="18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sm_type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next_state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logic 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[31:0] counter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...</a:t>
                      </a:r>
                    </a:p>
                    <a:p>
                      <a:endParaRPr lang="he-IL" sz="1800" b="1" dirty="0">
                        <a:solidFill>
                          <a:srgbClr val="00008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 err="1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endmodule</a:t>
                      </a:r>
                      <a:endParaRPr lang="he-IL" sz="18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8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8977245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3DF438-EC21-4D52-9204-911B85029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044252 - Digital Systems and Computer Structure - SystemVerilog HDL Workshop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595182-6FC5-4BD3-B35A-1A67B987C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015D-2E86-4A98-A269-2CCB378563E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2009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FSM – Synchronous Logic</a:t>
            </a:r>
            <a:endParaRPr lang="he-IL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098C913-A815-4700-8203-337313E01E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3151376"/>
              </p:ext>
            </p:extLst>
          </p:nvPr>
        </p:nvGraphicFramePr>
        <p:xfrm>
          <a:off x="628649" y="1601946"/>
          <a:ext cx="8193617" cy="2904066"/>
        </p:xfrm>
        <a:graphic>
          <a:graphicData uri="http://schemas.openxmlformats.org/drawingml/2006/table">
            <a:tbl>
              <a:tblPr rtl="1" firstRow="1" bandRow="1">
                <a:tableStyleId>{616DA210-FB5B-4158-B5E0-FEB733F419BA}</a:tableStyleId>
              </a:tblPr>
              <a:tblGrid>
                <a:gridCol w="8193617">
                  <a:extLst>
                    <a:ext uri="{9D8B030D-6E8A-4147-A177-3AD203B41FA5}">
                      <a16:colId xmlns:a16="http://schemas.microsoft.com/office/drawing/2014/main" val="1304739193"/>
                    </a:ext>
                  </a:extLst>
                </a:gridCol>
              </a:tblGrid>
              <a:tr h="2904066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en-US" sz="1800" dirty="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// FSM synchronous procedural block.</a:t>
                      </a:r>
                    </a:p>
                    <a:p>
                      <a:r>
                        <a:rPr lang="en-US" sz="18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always_ff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@(</a:t>
                      </a:r>
                      <a:r>
                        <a:rPr lang="en-US" sz="1800" b="1" dirty="0" err="1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posedge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clk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posedge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rst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begin</a:t>
                      </a:r>
                      <a:endParaRPr lang="en-US" sz="18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rst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==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0" dirty="0">
                          <a:solidFill>
                            <a:srgbClr val="FF8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1'b1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begin</a:t>
                      </a:r>
                      <a:endParaRPr lang="en-US" sz="18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</a:t>
                      </a:r>
                      <a:r>
                        <a:rPr lang="en-US" sz="18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current_state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&lt;=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open_st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r>
                        <a:rPr lang="en-US" sz="18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end</a:t>
                      </a:r>
                      <a:endParaRPr lang="en-US" sz="18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else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begin</a:t>
                      </a:r>
                      <a:endParaRPr lang="en-US" sz="18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</a:t>
                      </a:r>
                      <a:r>
                        <a:rPr lang="en-US" sz="18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current_state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&lt;=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next_state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endParaRPr lang="en-US" sz="18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</a:t>
                      </a:r>
                      <a:endParaRPr lang="en-US" sz="18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</a:t>
                      </a:r>
                      <a:endParaRPr lang="en-US" sz="1800" dirty="0">
                        <a:solidFill>
                          <a:srgbClr val="008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8977245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55440D5E-FBC8-4171-8668-6AFD55BC1108}"/>
              </a:ext>
            </a:extLst>
          </p:cNvPr>
          <p:cNvSpPr/>
          <p:nvPr/>
        </p:nvSpPr>
        <p:spPr>
          <a:xfrm>
            <a:off x="5250730" y="6063518"/>
            <a:ext cx="1093509" cy="593278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aphicFrame>
        <p:nvGraphicFramePr>
          <p:cNvPr id="8" name="Object 15">
            <a:extLst>
              <a:ext uri="{FF2B5EF4-FFF2-40B4-BE49-F238E27FC236}">
                <a16:creationId xmlns:a16="http://schemas.microsoft.com/office/drawing/2014/main" id="{5E57ABB2-79F7-436E-8A4C-81129723AC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17905" y="4685121"/>
          <a:ext cx="4989909" cy="197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46" name="VISIO" r:id="rId4" imgW="5726160" imgH="2508120" progId="Visio.Drawing.6">
                  <p:embed/>
                </p:oleObj>
              </mc:Choice>
              <mc:Fallback>
                <p:oleObj name="VISIO" r:id="rId4" imgW="5726160" imgH="2508120" progId="Visio.Drawing.6">
                  <p:embed/>
                  <p:pic>
                    <p:nvPicPr>
                      <p:cNvPr id="8" name="Object 15">
                        <a:extLst>
                          <a:ext uri="{FF2B5EF4-FFF2-40B4-BE49-F238E27FC236}">
                            <a16:creationId xmlns:a16="http://schemas.microsoft.com/office/drawing/2014/main" id="{5E57ABB2-79F7-436E-8A4C-81129723ACB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7905" y="4685121"/>
                        <a:ext cx="4989909" cy="1971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C30677-E458-4D3E-A7E4-43E120306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015D-2E86-4A98-A269-2CCB378563E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3164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098C913-A815-4700-8203-337313E01E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0284558"/>
              </p:ext>
            </p:extLst>
          </p:nvPr>
        </p:nvGraphicFramePr>
        <p:xfrm>
          <a:off x="113993" y="1107561"/>
          <a:ext cx="8789011" cy="4225829"/>
        </p:xfrm>
        <a:graphic>
          <a:graphicData uri="http://schemas.openxmlformats.org/drawingml/2006/table">
            <a:tbl>
              <a:tblPr rtl="1" firstRow="1" bandRow="1">
                <a:tableStyleId>{616DA210-FB5B-4158-B5E0-FEB733F419BA}</a:tableStyleId>
              </a:tblPr>
              <a:tblGrid>
                <a:gridCol w="8789011">
                  <a:extLst>
                    <a:ext uri="{9D8B030D-6E8A-4147-A177-3AD203B41FA5}">
                      <a16:colId xmlns:a16="http://schemas.microsoft.com/office/drawing/2014/main" val="1304739193"/>
                    </a:ext>
                  </a:extLst>
                </a:gridCol>
              </a:tblGrid>
              <a:tr h="4225829"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always_comb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begin</a:t>
                      </a:r>
                      <a:endParaRPr lang="en-US" sz="14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next_state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current_state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endParaRPr lang="en-US" sz="14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case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current_state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4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open_st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en-US" sz="14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begin</a:t>
                      </a:r>
                    </a:p>
                    <a:p>
                      <a:r>
                        <a:rPr lang="en-US" sz="14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gate_open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0" dirty="0">
                          <a:solidFill>
                            <a:srgbClr val="FF8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1'b1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endParaRPr lang="en-US" sz="1400" b="1" dirty="0">
                        <a:solidFill>
                          <a:srgbClr val="0000FF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if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((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counter 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==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N - 1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&amp;&amp;</a:t>
                      </a:r>
                    </a:p>
                    <a:p>
                      <a:r>
                        <a:rPr lang="en-US" sz="14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(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car_entering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==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0" dirty="0">
                          <a:solidFill>
                            <a:srgbClr val="FF8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1'b1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&amp;&amp;</a:t>
                      </a:r>
                    </a:p>
                    <a:p>
                      <a:r>
                        <a:rPr lang="en-US" sz="14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(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car_exiting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==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0" dirty="0">
                          <a:solidFill>
                            <a:srgbClr val="FF8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1'b0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))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begin</a:t>
                      </a:r>
                      <a:endParaRPr lang="en-US" sz="14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next_state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closed_st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r>
                        <a:rPr lang="en-US" sz="14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end</a:t>
                      </a:r>
                      <a:endParaRPr lang="en-US" sz="14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end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closed_st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en-US" sz="14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begin</a:t>
                      </a:r>
                    </a:p>
                    <a:p>
                      <a:r>
                        <a:rPr lang="en-US" sz="14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gate_open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0" dirty="0">
                          <a:solidFill>
                            <a:srgbClr val="FF8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1'b0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endParaRPr lang="en-US" sz="14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</a:t>
                      </a:r>
                      <a:r>
                        <a:rPr lang="en-US" sz="14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car_exiting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==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0" dirty="0">
                          <a:solidFill>
                            <a:srgbClr val="FF8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1'b1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begin</a:t>
                      </a:r>
                      <a:endParaRPr lang="en-US" sz="14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next_state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open_st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r>
                        <a:rPr lang="en-US" sz="14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end</a:t>
                      </a:r>
                      <a:endParaRPr lang="en-US" sz="1400" b="1" dirty="0">
                        <a:solidFill>
                          <a:srgbClr val="00008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end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</a:p>
                    <a:p>
                      <a:r>
                        <a:rPr lang="en-US" sz="14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 err="1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endcase</a:t>
                      </a:r>
                      <a:endParaRPr lang="en-US" sz="14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</a:t>
                      </a:r>
                      <a:endParaRPr lang="en-US" sz="14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8977245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F5344986-1A9E-44DE-8E72-EC7236E12E93}"/>
              </a:ext>
            </a:extLst>
          </p:cNvPr>
          <p:cNvSpPr/>
          <p:nvPr/>
        </p:nvSpPr>
        <p:spPr>
          <a:xfrm>
            <a:off x="5468110" y="5495827"/>
            <a:ext cx="3354156" cy="13255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149" y="53587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/>
              <a:t>FSM – Async Logic</a:t>
            </a:r>
            <a:endParaRPr lang="he-IL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416F97-52A0-4595-9F60-6168218EEED3}"/>
              </a:ext>
            </a:extLst>
          </p:cNvPr>
          <p:cNvSpPr/>
          <p:nvPr/>
        </p:nvSpPr>
        <p:spPr>
          <a:xfrm>
            <a:off x="6504495" y="5429839"/>
            <a:ext cx="722937" cy="799186"/>
          </a:xfrm>
          <a:prstGeom prst="rect">
            <a:avLst/>
          </a:prstGeom>
          <a:noFill/>
          <a:ln w="381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aphicFrame>
        <p:nvGraphicFramePr>
          <p:cNvPr id="9" name="Object 15">
            <a:extLst>
              <a:ext uri="{FF2B5EF4-FFF2-40B4-BE49-F238E27FC236}">
                <a16:creationId xmlns:a16="http://schemas.microsoft.com/office/drawing/2014/main" id="{A256D12D-62F9-4838-B6F0-59D6C49CAA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07867" y="5448693"/>
          <a:ext cx="3484838" cy="13769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71" name="VISIO" r:id="rId4" imgW="5726160" imgH="2508120" progId="Visio.Drawing.6">
                  <p:embed/>
                </p:oleObj>
              </mc:Choice>
              <mc:Fallback>
                <p:oleObj name="VISIO" r:id="rId4" imgW="5726160" imgH="2508120" progId="Visio.Drawing.6">
                  <p:embed/>
                  <p:pic>
                    <p:nvPicPr>
                      <p:cNvPr id="9" name="Object 15">
                        <a:extLst>
                          <a:ext uri="{FF2B5EF4-FFF2-40B4-BE49-F238E27FC236}">
                            <a16:creationId xmlns:a16="http://schemas.microsoft.com/office/drawing/2014/main" id="{A256D12D-62F9-4838-B6F0-59D6C49CAAE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7867" y="5448693"/>
                        <a:ext cx="3484838" cy="137697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ight Brace 9">
            <a:extLst>
              <a:ext uri="{FF2B5EF4-FFF2-40B4-BE49-F238E27FC236}">
                <a16:creationId xmlns:a16="http://schemas.microsoft.com/office/drawing/2014/main" id="{3CDE5FAA-0D01-42B6-838F-D7E08FCBEF61}"/>
              </a:ext>
            </a:extLst>
          </p:cNvPr>
          <p:cNvSpPr/>
          <p:nvPr/>
        </p:nvSpPr>
        <p:spPr>
          <a:xfrm>
            <a:off x="3431356" y="1267711"/>
            <a:ext cx="395927" cy="369332"/>
          </a:xfrm>
          <a:prstGeom prst="rightBrace">
            <a:avLst>
              <a:gd name="adj1" fmla="val 8333"/>
              <a:gd name="adj2" fmla="val 48631"/>
            </a:avLst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7ACE4C-9D39-4124-BDFE-75B64F409E2D}"/>
              </a:ext>
            </a:extLst>
          </p:cNvPr>
          <p:cNvSpPr txBox="1"/>
          <p:nvPr/>
        </p:nvSpPr>
        <p:spPr>
          <a:xfrm>
            <a:off x="3899598" y="1241617"/>
            <a:ext cx="246039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Default assignment</a:t>
            </a:r>
            <a:endParaRPr lang="he-IL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AFB8D3-A78B-4DD3-9EFC-6235F7D15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044252 - Digital Systems and Computer Structure - SystemVerilog HDL Workshop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DC06E7-CFEA-45BE-81AD-D8C0C0C70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015D-2E86-4A98-A269-2CCB378563E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933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FSM – Aiding Synchronous Procedural Block</a:t>
            </a:r>
            <a:endParaRPr lang="he-IL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098C913-A815-4700-8203-337313E01E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3326228"/>
              </p:ext>
            </p:extLst>
          </p:nvPr>
        </p:nvGraphicFramePr>
        <p:xfrm>
          <a:off x="74803" y="1783080"/>
          <a:ext cx="8994393" cy="3718560"/>
        </p:xfrm>
        <a:graphic>
          <a:graphicData uri="http://schemas.openxmlformats.org/drawingml/2006/table">
            <a:tbl>
              <a:tblPr rtl="1" firstRow="1" bandRow="1">
                <a:tableStyleId>{616DA210-FB5B-4158-B5E0-FEB733F419BA}</a:tableStyleId>
              </a:tblPr>
              <a:tblGrid>
                <a:gridCol w="8994393">
                  <a:extLst>
                    <a:ext uri="{9D8B030D-6E8A-4147-A177-3AD203B41FA5}">
                      <a16:colId xmlns:a16="http://schemas.microsoft.com/office/drawing/2014/main" val="1304739193"/>
                    </a:ext>
                  </a:extLst>
                </a:gridCol>
              </a:tblGrid>
              <a:tr h="2904066"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always_ff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@(</a:t>
                      </a:r>
                      <a:r>
                        <a:rPr lang="en-US" sz="1400" b="1" dirty="0" err="1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posedge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clk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posedge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rst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begin</a:t>
                      </a:r>
                      <a:endParaRPr lang="en-US" sz="14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rst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==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0" dirty="0">
                          <a:solidFill>
                            <a:srgbClr val="FF8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1'b1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begin</a:t>
                      </a:r>
                      <a:endParaRPr lang="en-US" sz="14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counter 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&lt;=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0" dirty="0">
                          <a:solidFill>
                            <a:srgbClr val="FF8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32'd0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endParaRPr lang="en-US" sz="14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</a:t>
                      </a:r>
                      <a:endParaRPr lang="en-US" sz="14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else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begin</a:t>
                      </a:r>
                    </a:p>
                    <a:p>
                      <a:r>
                        <a:rPr lang="en-US" sz="14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((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car_entering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==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0" dirty="0">
                          <a:solidFill>
                            <a:srgbClr val="FF8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1'b1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&amp;&amp;</a:t>
                      </a:r>
                    </a:p>
                    <a:p>
                      <a:r>
                        <a:rPr lang="en-US" sz="14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(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car_exiting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==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0" dirty="0">
                          <a:solidFill>
                            <a:srgbClr val="FF8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1'b0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&amp;&amp;</a:t>
                      </a:r>
                    </a:p>
                    <a:p>
                      <a:r>
                        <a:rPr lang="en-US" sz="14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(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counter 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!= 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))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begin</a:t>
                      </a:r>
                      <a:endParaRPr lang="en-US" sz="14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counter 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&lt;=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counter + 1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endParaRPr lang="en-US" sz="14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4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</a:t>
                      </a:r>
                    </a:p>
                    <a:p>
                      <a:r>
                        <a:rPr lang="en-US" sz="14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else if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((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car_entering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==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0" dirty="0">
                          <a:solidFill>
                            <a:srgbClr val="FF8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1'b0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&amp;&amp;</a:t>
                      </a:r>
                    </a:p>
                    <a:p>
                      <a:r>
                        <a:rPr lang="en-US" sz="14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(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car_exiting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==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0" dirty="0">
                          <a:solidFill>
                            <a:srgbClr val="FF8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1'b1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&amp;&amp;</a:t>
                      </a:r>
                    </a:p>
                    <a:p>
                      <a:r>
                        <a:rPr lang="en-US" sz="14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(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counter 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!= </a:t>
                      </a:r>
                      <a:r>
                        <a:rPr lang="en-US" sz="1400" b="0" dirty="0">
                          <a:solidFill>
                            <a:srgbClr val="FF8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32'd0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begin</a:t>
                      </a:r>
                      <a:endParaRPr lang="en-US" sz="14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counter 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&lt;=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counter - 1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endParaRPr lang="en-US" sz="14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4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</a:t>
                      </a:r>
                      <a:endParaRPr lang="en-US" sz="14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</a:t>
                      </a:r>
                    </a:p>
                    <a:p>
                      <a:r>
                        <a:rPr lang="en-US" sz="14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</a:t>
                      </a:r>
                      <a:endParaRPr lang="en-US" sz="1400" dirty="0">
                        <a:solidFill>
                          <a:srgbClr val="008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8977245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EEDA76-EE05-4B8E-802A-EF2B2DE44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044252 - Digital Systems and Computer Structure - SystemVerilog HDL Workshop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F9E997-60ED-47BE-8882-E6173AF42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015D-2E86-4A98-A269-2CCB378563ED}" type="slidenum">
              <a:rPr lang="en-US" smtClean="0"/>
              <a:t>33</a:t>
            </a:fld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6DB068C-FD8B-4863-A9D6-ABCD75D56DB8}"/>
              </a:ext>
            </a:extLst>
          </p:cNvPr>
          <p:cNvCxnSpPr/>
          <p:nvPr/>
        </p:nvCxnSpPr>
        <p:spPr>
          <a:xfrm flipV="1">
            <a:off x="3996965" y="3429000"/>
            <a:ext cx="1640264" cy="2133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AF88FE8-D823-4489-873C-E9A2341CC360}"/>
              </a:ext>
            </a:extLst>
          </p:cNvPr>
          <p:cNvCxnSpPr/>
          <p:nvPr/>
        </p:nvCxnSpPr>
        <p:spPr>
          <a:xfrm flipV="1">
            <a:off x="3996965" y="4517717"/>
            <a:ext cx="1640264" cy="2133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35D045-D35B-4720-AF7B-0EF03AE1CF52}"/>
              </a:ext>
            </a:extLst>
          </p:cNvPr>
          <p:cNvSpPr/>
          <p:nvPr/>
        </p:nvSpPr>
        <p:spPr>
          <a:xfrm>
            <a:off x="5680848" y="3009521"/>
            <a:ext cx="1805802" cy="71580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FA (Full Adder)</a:t>
            </a:r>
            <a:endParaRPr lang="he-IL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376A5DD-4384-46DE-8DA4-A40E6CE059E7}"/>
              </a:ext>
            </a:extLst>
          </p:cNvPr>
          <p:cNvSpPr/>
          <p:nvPr/>
        </p:nvSpPr>
        <p:spPr>
          <a:xfrm>
            <a:off x="5680848" y="4159812"/>
            <a:ext cx="1805802" cy="71580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FS (Full Subtractor)</a:t>
            </a:r>
            <a:endParaRPr lang="he-IL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577768F-521F-4D64-BB38-79BF0681A19A}"/>
              </a:ext>
            </a:extLst>
          </p:cNvPr>
          <p:cNvSpPr/>
          <p:nvPr/>
        </p:nvSpPr>
        <p:spPr>
          <a:xfrm>
            <a:off x="1414021" y="4605944"/>
            <a:ext cx="2582944" cy="2133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30AFF4-3E59-4C78-87D0-3125FD98A23F}"/>
              </a:ext>
            </a:extLst>
          </p:cNvPr>
          <p:cNvSpPr/>
          <p:nvPr/>
        </p:nvSpPr>
        <p:spPr>
          <a:xfrm>
            <a:off x="1414021" y="3533794"/>
            <a:ext cx="2582944" cy="2133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76533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  <p:bldP spid="1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FSM - summary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Before writing code – design</a:t>
            </a:r>
          </a:p>
          <a:p>
            <a:pPr algn="l" rtl="0"/>
            <a:r>
              <a:rPr lang="en-US" dirty="0"/>
              <a:t>Divide into two procedural blocks</a:t>
            </a:r>
          </a:p>
          <a:p>
            <a:pPr algn="l" rtl="0"/>
            <a:r>
              <a:rPr lang="en-US" dirty="0"/>
              <a:t>Define states with meaningful names</a:t>
            </a:r>
          </a:p>
          <a:p>
            <a:pPr algn="l" rtl="0"/>
            <a:r>
              <a:rPr lang="en-US" dirty="0"/>
              <a:t>Every signal (wire) in </a:t>
            </a:r>
            <a:r>
              <a:rPr lang="en-US" dirty="0" err="1"/>
              <a:t>always_comb</a:t>
            </a:r>
            <a:r>
              <a:rPr lang="en-US" dirty="0"/>
              <a:t> must have:</a:t>
            </a:r>
          </a:p>
          <a:p>
            <a:pPr lvl="1" algn="l" rtl="0"/>
            <a:r>
              <a:rPr lang="en-US" dirty="0"/>
              <a:t> An assignment in all possible branches, or</a:t>
            </a:r>
          </a:p>
          <a:p>
            <a:pPr lvl="1" algn="l" rtl="0"/>
            <a:r>
              <a:rPr lang="en-US" dirty="0"/>
              <a:t>Default assignment</a:t>
            </a:r>
            <a:endParaRPr lang="he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22B16B-800E-43B6-80B6-8D6DACE05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044252 - Digital Systems and Computer Structure - SystemVerilog HDL Workshop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90CCD4-4752-49EE-A8D4-E655282E0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015D-2E86-4A98-A269-2CCB378563E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8391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debug">
            <a:extLst>
              <a:ext uri="{FF2B5EF4-FFF2-40B4-BE49-F238E27FC236}">
                <a16:creationId xmlns:a16="http://schemas.microsoft.com/office/drawing/2014/main" id="{41683558-771B-4919-AC3F-F33EC7BABD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3651" y="325252"/>
            <a:ext cx="1765245" cy="176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Debug a FSM?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Always add the current and next state to the waveform</a:t>
            </a:r>
          </a:p>
          <a:p>
            <a:pPr algn="l" rtl="0"/>
            <a:r>
              <a:rPr lang="en-US" dirty="0"/>
              <a:t>Given the current state and the inputs, check that the next state and output are as expected</a:t>
            </a:r>
          </a:p>
          <a:p>
            <a:pPr algn="l" rtl="0"/>
            <a:r>
              <a:rPr lang="en-US" dirty="0"/>
              <a:t>As always, search for ‘x’ and ‘z’ values and ensure they make sense</a:t>
            </a:r>
          </a:p>
          <a:p>
            <a:pPr algn="l" rtl="0"/>
            <a:endParaRPr lang="he-I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A5080-090F-4635-802C-1CE0B5DD5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044252 - Digital Systems and Computer Structure - SystemVerilog HDL Workshop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E15931-BBF7-4DA7-9836-32E0FF684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015D-2E86-4A98-A269-2CCB378563E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7028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110601"/>
            <a:ext cx="7886700" cy="1325563"/>
          </a:xfrm>
        </p:spPr>
        <p:txBody>
          <a:bodyPr/>
          <a:lstStyle/>
          <a:p>
            <a:pPr eaLnBrk="1" hangingPunct="1"/>
            <a:r>
              <a:rPr lang="en-US" altLang="en-US" dirty="0"/>
              <a:t>Wet Exercise 2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118614"/>
            <a:ext cx="7886700" cy="4351338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zh-TW" sz="2800" dirty="0">
                <a:ea typeface="新細明體" pitchFamily="18" charset="-120"/>
              </a:rPr>
              <a:t>You will </a:t>
            </a:r>
            <a:r>
              <a:rPr lang="en-US" altLang="zh-TW" dirty="0">
                <a:ea typeface="新細明體" pitchFamily="18" charset="-120"/>
              </a:rPr>
              <a:t>be required to: </a:t>
            </a:r>
          </a:p>
          <a:p>
            <a:pPr lvl="1">
              <a:lnSpc>
                <a:spcPct val="80000"/>
              </a:lnSpc>
            </a:pPr>
            <a:r>
              <a:rPr lang="en-US" altLang="zh-TW" dirty="0">
                <a:ea typeface="新細明體" pitchFamily="18" charset="-120"/>
              </a:rPr>
              <a:t>Design and implement a FSM</a:t>
            </a:r>
          </a:p>
          <a:p>
            <a:pPr lvl="1">
              <a:lnSpc>
                <a:spcPct val="80000"/>
              </a:lnSpc>
            </a:pPr>
            <a:r>
              <a:rPr lang="en-US" altLang="zh-TW" dirty="0">
                <a:ea typeface="新細明體" pitchFamily="18" charset="-120"/>
              </a:rPr>
              <a:t>Simulate it</a:t>
            </a:r>
          </a:p>
          <a:p>
            <a:pPr lvl="1">
              <a:lnSpc>
                <a:spcPct val="80000"/>
              </a:lnSpc>
            </a:pPr>
            <a:r>
              <a:rPr lang="en-US" altLang="zh-TW" dirty="0">
                <a:ea typeface="新細明體" pitchFamily="18" charset="-120"/>
              </a:rPr>
              <a:t>Use the behavioral model and not just logic gates</a:t>
            </a:r>
          </a:p>
          <a:p>
            <a:pPr lvl="1">
              <a:lnSpc>
                <a:spcPct val="80000"/>
              </a:lnSpc>
            </a:pPr>
            <a:r>
              <a:rPr lang="en-US" altLang="zh-TW" dirty="0">
                <a:ea typeface="新細明體" pitchFamily="18" charset="-120"/>
              </a:rPr>
              <a:t>Assembly coding: not learned </a:t>
            </a:r>
            <a:r>
              <a:rPr lang="en-US" altLang="zh-TW">
                <a:ea typeface="新細明體" pitchFamily="18" charset="-120"/>
              </a:rPr>
              <a:t>in the workshops</a:t>
            </a:r>
            <a:r>
              <a:rPr lang="en-US" altLang="zh-TW" dirty="0">
                <a:ea typeface="新細明體" pitchFamily="18" charset="-120"/>
              </a:rPr>
              <a:t>. Use tutorials.</a:t>
            </a:r>
          </a:p>
          <a:p>
            <a:pPr>
              <a:lnSpc>
                <a:spcPct val="80000"/>
              </a:lnSpc>
            </a:pPr>
            <a:r>
              <a:rPr lang="en-US" altLang="zh-TW" dirty="0">
                <a:ea typeface="新細明體" pitchFamily="18" charset="-120"/>
              </a:rPr>
              <a:t>In this exercise, there are </a:t>
            </a:r>
            <a:r>
              <a:rPr lang="en-US" altLang="zh-TW" u="sng" dirty="0">
                <a:ea typeface="新細明體" pitchFamily="18" charset="-120"/>
              </a:rPr>
              <a:t>no propagation delays!</a:t>
            </a:r>
          </a:p>
          <a:p>
            <a:pPr>
              <a:lnSpc>
                <a:spcPct val="80000"/>
              </a:lnSpc>
            </a:pPr>
            <a:r>
              <a:rPr lang="en-US" altLang="zh-TW" dirty="0">
                <a:ea typeface="新細明體" pitchFamily="18" charset="-120"/>
              </a:rPr>
              <a:t>The workshops cover all the syntax needed to solve the wet exercises</a:t>
            </a:r>
            <a:endParaRPr lang="en-US" altLang="zh-TW" sz="2800" dirty="0">
              <a:ea typeface="新細明體" pitchFamily="18" charset="-120"/>
            </a:endParaRPr>
          </a:p>
          <a:p>
            <a:pPr eaLnBrk="1" hangingPunct="1">
              <a:lnSpc>
                <a:spcPct val="80000"/>
              </a:lnSpc>
            </a:pPr>
            <a:endParaRPr lang="en-US" altLang="zh-TW" sz="2800" dirty="0">
              <a:ea typeface="新細明體" pitchFamily="18" charset="-120"/>
            </a:endParaRPr>
          </a:p>
          <a:p>
            <a:pPr eaLnBrk="1" hangingPunct="1">
              <a:lnSpc>
                <a:spcPct val="80000"/>
              </a:lnSpc>
            </a:pPr>
            <a:endParaRPr lang="en-US" altLang="en-US" sz="28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044252 - Digital Systems and Computer Structure - SystemVerilog HDL Workshop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1F9015D-2E86-4A98-A269-2CCB378563ED}" type="slidenum">
              <a:rPr lang="en-US" smtClean="0"/>
              <a:t>36</a:t>
            </a:fld>
            <a:endParaRPr lang="en-US"/>
          </a:p>
        </p:txBody>
      </p:sp>
      <p:pic>
        <p:nvPicPr>
          <p:cNvPr id="4098" name="Picture 2" descr="Image result for wet exercise">
            <a:extLst>
              <a:ext uri="{FF2B5EF4-FFF2-40B4-BE49-F238E27FC236}">
                <a16:creationId xmlns:a16="http://schemas.microsoft.com/office/drawing/2014/main" id="{592CFD5A-2C2E-4D0E-8ADE-96838AFDB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0" y="4212997"/>
            <a:ext cx="3086100" cy="2053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64068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205326"/>
            <a:ext cx="7886700" cy="1325563"/>
          </a:xfrm>
        </p:spPr>
        <p:txBody>
          <a:bodyPr/>
          <a:lstStyle/>
          <a:p>
            <a:r>
              <a:rPr lang="en-US" dirty="0"/>
              <a:t>Question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015D-2E86-4A98-A269-2CCB378563ED}" type="slidenum">
              <a:rPr lang="en-US" smtClean="0"/>
              <a:t>37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22EE4C-1FA7-46E2-9123-579586D231F4}"/>
              </a:ext>
            </a:extLst>
          </p:cNvPr>
          <p:cNvSpPr txBox="1"/>
          <p:nvPr/>
        </p:nvSpPr>
        <p:spPr>
          <a:xfrm>
            <a:off x="398656" y="735294"/>
            <a:ext cx="4318118" cy="61247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simple_fsm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z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rst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</a:p>
          <a:p>
            <a:r>
              <a:rPr lang="he-IL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;(</a:t>
            </a:r>
            <a:endParaRPr lang="he-IL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S0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S1E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S1O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S2E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S2O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sm_type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sm_type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current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next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e-IL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Next state sampling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always_ff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@(</a:t>
            </a:r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posedge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posedge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rst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rst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current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S0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current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next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// State Machine Outputs</a:t>
            </a: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always_comb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z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1'b0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current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S2E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z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1'b1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endcase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end</a:t>
            </a:r>
            <a:endParaRPr lang="he-I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D75866-3942-4D88-B647-25DD9ED0806D}"/>
              </a:ext>
            </a:extLst>
          </p:cNvPr>
          <p:cNvSpPr txBox="1"/>
          <p:nvPr/>
        </p:nvSpPr>
        <p:spPr>
          <a:xfrm>
            <a:off x="4773336" y="735293"/>
            <a:ext cx="4318118" cy="54784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State transitions</a:t>
            </a:r>
          </a:p>
          <a:p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always_comb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next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S0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current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S0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1'b1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next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S1O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next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S1E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S1E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1'b1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next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S2O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next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S2E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S1O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1'b1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next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S2E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next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S2O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endcase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he-IL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1105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205326"/>
            <a:ext cx="7886700" cy="1325563"/>
          </a:xfrm>
        </p:spPr>
        <p:txBody>
          <a:bodyPr/>
          <a:lstStyle/>
          <a:p>
            <a:r>
              <a:rPr lang="en-US" dirty="0"/>
              <a:t>Question 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044252 - Digital Systems and Computer Structure - SystemVerilog HDL Workshop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015D-2E86-4A98-A269-2CCB378563ED}" type="slidenum">
              <a:rPr lang="en-US" smtClean="0"/>
              <a:t>38</a:t>
            </a:fld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4D4B91C-7095-4E92-B542-0E24829706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7508" y="629342"/>
            <a:ext cx="6236865" cy="586353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3D3AB78-C3E7-44A9-ACA4-7AFAB55AD096}"/>
              </a:ext>
            </a:extLst>
          </p:cNvPr>
          <p:cNvSpPr txBox="1"/>
          <p:nvPr/>
        </p:nvSpPr>
        <p:spPr>
          <a:xfrm>
            <a:off x="1707508" y="942680"/>
            <a:ext cx="6236865" cy="37856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r>
              <a:rPr lang="en-US" sz="1200" b="1" dirty="0">
                <a:solidFill>
                  <a:srgbClr val="0000FF"/>
                </a:solidFill>
                <a:latin typeface="CourierNewPS-BoldMT"/>
              </a:rPr>
              <a:t>module </a:t>
            </a:r>
            <a:r>
              <a:rPr lang="en-US" sz="1200" dirty="0" err="1">
                <a:solidFill>
                  <a:srgbClr val="000000"/>
                </a:solidFill>
                <a:latin typeface="CourierNewPSMT"/>
              </a:rPr>
              <a:t>my_module</a:t>
            </a:r>
            <a:r>
              <a:rPr lang="en-US" sz="1200" b="1" dirty="0">
                <a:solidFill>
                  <a:srgbClr val="000081"/>
                </a:solidFill>
                <a:latin typeface="CourierNewPS-BoldMT"/>
              </a:rPr>
              <a:t>( </a:t>
            </a:r>
          </a:p>
          <a:p>
            <a:r>
              <a:rPr lang="en-US" sz="1200" b="1" dirty="0">
                <a:solidFill>
                  <a:srgbClr val="000081"/>
                </a:solidFill>
                <a:latin typeface="CourierNewPS-BoldMT"/>
              </a:rPr>
              <a:t>	</a:t>
            </a:r>
            <a:r>
              <a:rPr lang="en-US" sz="1200" b="1" dirty="0">
                <a:solidFill>
                  <a:srgbClr val="0000FF"/>
                </a:solidFill>
                <a:latin typeface="CourierNewPS-BoldMT"/>
              </a:rPr>
              <a:t>input logic </a:t>
            </a:r>
            <a:r>
              <a:rPr lang="en-US" sz="1200" b="1" dirty="0">
                <a:solidFill>
                  <a:srgbClr val="000081"/>
                </a:solidFill>
                <a:latin typeface="CourierNewPS-BoldMT"/>
              </a:rPr>
              <a:t>[</a:t>
            </a:r>
            <a:r>
              <a:rPr lang="en-US" sz="1200" dirty="0">
                <a:solidFill>
                  <a:srgbClr val="FF8100"/>
                </a:solidFill>
                <a:latin typeface="CourierNewPSMT"/>
              </a:rPr>
              <a:t>1</a:t>
            </a:r>
            <a:r>
              <a:rPr lang="en-US" sz="1200" b="1" dirty="0">
                <a:solidFill>
                  <a:srgbClr val="000081"/>
                </a:solidFill>
                <a:latin typeface="CourierNewPS-BoldMT"/>
              </a:rPr>
              <a:t>:</a:t>
            </a:r>
            <a:r>
              <a:rPr lang="en-US" sz="1200" dirty="0">
                <a:solidFill>
                  <a:srgbClr val="FF8100"/>
                </a:solidFill>
                <a:latin typeface="CourierNewPSMT"/>
              </a:rPr>
              <a:t>0</a:t>
            </a:r>
            <a:r>
              <a:rPr lang="en-US" sz="1200" b="1" dirty="0">
                <a:solidFill>
                  <a:srgbClr val="000081"/>
                </a:solidFill>
                <a:latin typeface="CourierNewPS-BoldMT"/>
              </a:rPr>
              <a:t>] </a:t>
            </a:r>
            <a:r>
              <a:rPr lang="en-US" sz="1200" dirty="0">
                <a:solidFill>
                  <a:srgbClr val="000000"/>
                </a:solidFill>
                <a:latin typeface="CourierNewPSMT"/>
              </a:rPr>
              <a:t>w, 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NewPSMT"/>
              </a:rPr>
              <a:t>	</a:t>
            </a:r>
            <a:r>
              <a:rPr lang="en-US" sz="1200" b="1" dirty="0">
                <a:solidFill>
                  <a:srgbClr val="0000FF"/>
                </a:solidFill>
                <a:latin typeface="CourierNewPS-BoldMT"/>
              </a:rPr>
              <a:t>input logic </a:t>
            </a:r>
            <a:r>
              <a:rPr lang="en-US" sz="1200" dirty="0">
                <a:solidFill>
                  <a:srgbClr val="000000"/>
                </a:solidFill>
                <a:latin typeface="CourierNewPSMT"/>
              </a:rPr>
              <a:t>a, 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NewPSMT"/>
              </a:rPr>
              <a:t>	</a:t>
            </a:r>
            <a:r>
              <a:rPr lang="en-US" sz="1200" b="1" dirty="0">
                <a:solidFill>
                  <a:srgbClr val="0000FF"/>
                </a:solidFill>
                <a:latin typeface="CourierNewPS-BoldMT"/>
              </a:rPr>
              <a:t>output logic </a:t>
            </a:r>
            <a:r>
              <a:rPr lang="en-US" sz="1200" dirty="0">
                <a:solidFill>
                  <a:srgbClr val="000000"/>
                </a:solidFill>
                <a:latin typeface="CourierNewPSMT"/>
              </a:rPr>
              <a:t>z1, 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urierNewPSMT"/>
              </a:rPr>
              <a:t>	</a:t>
            </a:r>
            <a:r>
              <a:rPr lang="en-US" sz="1200" b="1" dirty="0">
                <a:solidFill>
                  <a:srgbClr val="0000FF"/>
                </a:solidFill>
                <a:latin typeface="CourierNewPS-BoldMT"/>
              </a:rPr>
              <a:t>output logic </a:t>
            </a:r>
            <a:r>
              <a:rPr lang="en-US" sz="1200" dirty="0">
                <a:solidFill>
                  <a:srgbClr val="000000"/>
                </a:solidFill>
                <a:latin typeface="CourierNewPSMT"/>
              </a:rPr>
              <a:t>z2 </a:t>
            </a:r>
          </a:p>
          <a:p>
            <a:r>
              <a:rPr lang="en-US" sz="1200" b="1" dirty="0">
                <a:solidFill>
                  <a:srgbClr val="000081"/>
                </a:solidFill>
                <a:latin typeface="CourierNewPS-BoldMT"/>
              </a:rPr>
              <a:t>); </a:t>
            </a:r>
          </a:p>
          <a:p>
            <a:r>
              <a:rPr lang="en-US" sz="1200" b="1" dirty="0">
                <a:solidFill>
                  <a:srgbClr val="000081"/>
                </a:solidFill>
                <a:latin typeface="CourierNewPS-BoldMT"/>
              </a:rPr>
              <a:t>	</a:t>
            </a:r>
            <a:r>
              <a:rPr lang="en-US" sz="1200" b="1" dirty="0" err="1">
                <a:solidFill>
                  <a:srgbClr val="0000FF"/>
                </a:solidFill>
                <a:latin typeface="CourierNewPS-BoldMT"/>
              </a:rPr>
              <a:t>always_comb</a:t>
            </a:r>
            <a:r>
              <a:rPr lang="en-US" sz="1200" b="1" dirty="0">
                <a:solidFill>
                  <a:srgbClr val="0000FF"/>
                </a:solidFill>
                <a:latin typeface="CourierNewPS-BoldMT"/>
              </a:rPr>
              <a:t> begin </a:t>
            </a:r>
          </a:p>
          <a:p>
            <a:r>
              <a:rPr lang="en-US" sz="1200" b="1" dirty="0">
                <a:solidFill>
                  <a:srgbClr val="0000FF"/>
                </a:solidFill>
                <a:latin typeface="CourierNewPS-BoldMT"/>
              </a:rPr>
              <a:t>		if </a:t>
            </a:r>
            <a:r>
              <a:rPr lang="en-US" sz="1200" b="1" dirty="0">
                <a:solidFill>
                  <a:srgbClr val="000081"/>
                </a:solidFill>
                <a:latin typeface="CourierNewPS-BoldMT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NewPSMT"/>
              </a:rPr>
              <a:t>a </a:t>
            </a:r>
            <a:r>
              <a:rPr lang="en-US" sz="1200" b="1" dirty="0">
                <a:solidFill>
                  <a:srgbClr val="000081"/>
                </a:solidFill>
                <a:latin typeface="CourierNewPS-BoldMT"/>
              </a:rPr>
              <a:t>== </a:t>
            </a:r>
            <a:r>
              <a:rPr lang="en-US" sz="1200" dirty="0">
                <a:solidFill>
                  <a:srgbClr val="FF8100"/>
                </a:solidFill>
                <a:latin typeface="CourierNewPSMT"/>
              </a:rPr>
              <a:t>1'b1</a:t>
            </a:r>
            <a:r>
              <a:rPr lang="en-US" sz="1200" b="1" dirty="0">
                <a:solidFill>
                  <a:srgbClr val="000081"/>
                </a:solidFill>
                <a:latin typeface="CourierNewPS-BoldMT"/>
              </a:rPr>
              <a:t>) </a:t>
            </a:r>
            <a:r>
              <a:rPr lang="en-US" sz="1200" b="1" dirty="0">
                <a:solidFill>
                  <a:srgbClr val="0000FF"/>
                </a:solidFill>
                <a:latin typeface="CourierNewPS-BoldMT"/>
              </a:rPr>
              <a:t>begin </a:t>
            </a:r>
          </a:p>
          <a:p>
            <a:r>
              <a:rPr lang="en-US" sz="1200" b="1" dirty="0">
                <a:solidFill>
                  <a:srgbClr val="0000FF"/>
                </a:solidFill>
                <a:latin typeface="CourierNewPS-BoldMT"/>
              </a:rPr>
              <a:t>			</a:t>
            </a:r>
            <a:r>
              <a:rPr lang="en-US" sz="1200" dirty="0">
                <a:solidFill>
                  <a:srgbClr val="000000"/>
                </a:solidFill>
                <a:latin typeface="CourierNewPSMT"/>
              </a:rPr>
              <a:t>z1 </a:t>
            </a:r>
            <a:r>
              <a:rPr lang="en-US" sz="1200" b="1" dirty="0">
                <a:solidFill>
                  <a:srgbClr val="000081"/>
                </a:solidFill>
                <a:latin typeface="CourierNewPS-BoldMT"/>
              </a:rPr>
              <a:t>= ~</a:t>
            </a:r>
            <a:r>
              <a:rPr lang="en-US" sz="1200" dirty="0">
                <a:solidFill>
                  <a:srgbClr val="000000"/>
                </a:solidFill>
                <a:latin typeface="CourierNewPSMT"/>
              </a:rPr>
              <a:t>a</a:t>
            </a:r>
            <a:r>
              <a:rPr lang="en-US" sz="1200" b="1" dirty="0">
                <a:solidFill>
                  <a:srgbClr val="000081"/>
                </a:solidFill>
                <a:latin typeface="CourierNewPS-BoldMT"/>
              </a:rPr>
              <a:t>; </a:t>
            </a:r>
          </a:p>
          <a:p>
            <a:r>
              <a:rPr lang="en-US" sz="1200" b="1" dirty="0">
                <a:solidFill>
                  <a:srgbClr val="000081"/>
                </a:solidFill>
                <a:latin typeface="CourierNewPS-BoldMT"/>
              </a:rPr>
              <a:t>		</a:t>
            </a:r>
            <a:r>
              <a:rPr lang="en-US" sz="1200" b="1" dirty="0">
                <a:solidFill>
                  <a:srgbClr val="0000FF"/>
                </a:solidFill>
                <a:latin typeface="CourierNewPS-BoldMT"/>
              </a:rPr>
              <a:t>end </a:t>
            </a:r>
          </a:p>
          <a:p>
            <a:r>
              <a:rPr lang="en-US" sz="1200" b="1" dirty="0">
                <a:solidFill>
                  <a:srgbClr val="0000FF"/>
                </a:solidFill>
                <a:latin typeface="CourierNewPS-BoldMT"/>
              </a:rPr>
              <a:t>	end </a:t>
            </a:r>
          </a:p>
          <a:p>
            <a:r>
              <a:rPr lang="en-US" sz="1200" b="1" dirty="0">
                <a:solidFill>
                  <a:srgbClr val="0000FF"/>
                </a:solidFill>
                <a:latin typeface="CourierNewPS-BoldMT"/>
              </a:rPr>
              <a:t>	</a:t>
            </a:r>
            <a:r>
              <a:rPr lang="en-US" sz="1200" b="1" dirty="0" err="1">
                <a:solidFill>
                  <a:srgbClr val="0000FF"/>
                </a:solidFill>
                <a:latin typeface="CourierNewPS-BoldMT"/>
              </a:rPr>
              <a:t>always_comb</a:t>
            </a:r>
            <a:r>
              <a:rPr lang="en-US" sz="1200" b="1" dirty="0">
                <a:solidFill>
                  <a:srgbClr val="0000FF"/>
                </a:solidFill>
                <a:latin typeface="CourierNewPS-BoldMT"/>
              </a:rPr>
              <a:t> begin </a:t>
            </a:r>
          </a:p>
          <a:p>
            <a:r>
              <a:rPr lang="en-US" sz="1200" b="1" dirty="0">
                <a:solidFill>
                  <a:srgbClr val="0000FF"/>
                </a:solidFill>
                <a:latin typeface="CourierNewPS-BoldMT"/>
              </a:rPr>
              <a:t>		</a:t>
            </a:r>
            <a:r>
              <a:rPr lang="en-US" sz="1200" dirty="0">
                <a:solidFill>
                  <a:srgbClr val="000000"/>
                </a:solidFill>
                <a:latin typeface="CourierNewPSMT"/>
              </a:rPr>
              <a:t>z2 </a:t>
            </a:r>
            <a:r>
              <a:rPr lang="en-US" sz="1200" b="1" dirty="0">
                <a:solidFill>
                  <a:srgbClr val="000081"/>
                </a:solidFill>
                <a:latin typeface="CourierNewPS-BoldMT"/>
              </a:rPr>
              <a:t>= </a:t>
            </a:r>
            <a:r>
              <a:rPr lang="en-US" sz="1200" dirty="0">
                <a:solidFill>
                  <a:srgbClr val="FF8100"/>
                </a:solidFill>
                <a:latin typeface="CourierNewPSMT"/>
              </a:rPr>
              <a:t>1'b1</a:t>
            </a:r>
            <a:r>
              <a:rPr lang="en-US" sz="1200" b="1" dirty="0">
                <a:solidFill>
                  <a:srgbClr val="000081"/>
                </a:solidFill>
                <a:latin typeface="CourierNewPS-BoldMT"/>
              </a:rPr>
              <a:t>; </a:t>
            </a:r>
          </a:p>
          <a:p>
            <a:r>
              <a:rPr lang="en-US" sz="1200" b="1" dirty="0">
                <a:solidFill>
                  <a:srgbClr val="000081"/>
                </a:solidFill>
                <a:latin typeface="CourierNewPS-BoldMT"/>
              </a:rPr>
              <a:t>		</a:t>
            </a:r>
            <a:r>
              <a:rPr lang="en-US" sz="1200" b="1" dirty="0">
                <a:solidFill>
                  <a:srgbClr val="0000FF"/>
                </a:solidFill>
                <a:latin typeface="CourierNewPS-BoldMT"/>
              </a:rPr>
              <a:t>case </a:t>
            </a:r>
            <a:r>
              <a:rPr lang="en-US" sz="1200" b="1" dirty="0">
                <a:solidFill>
                  <a:srgbClr val="000081"/>
                </a:solidFill>
                <a:latin typeface="CourierNewPS-BoldMT"/>
              </a:rPr>
              <a:t>(</a:t>
            </a:r>
            <a:r>
              <a:rPr lang="en-US" sz="1200" dirty="0">
                <a:solidFill>
                  <a:srgbClr val="000000"/>
                </a:solidFill>
                <a:latin typeface="CourierNewPSMT"/>
              </a:rPr>
              <a:t>w</a:t>
            </a:r>
            <a:r>
              <a:rPr lang="en-US" sz="1200" b="1" dirty="0">
                <a:solidFill>
                  <a:srgbClr val="000081"/>
                </a:solidFill>
                <a:latin typeface="CourierNewPS-BoldMT"/>
              </a:rPr>
              <a:t>) </a:t>
            </a:r>
          </a:p>
          <a:p>
            <a:r>
              <a:rPr lang="en-US" sz="1200" b="1" dirty="0">
                <a:solidFill>
                  <a:srgbClr val="000081"/>
                </a:solidFill>
                <a:latin typeface="CourierNewPS-BoldMT"/>
              </a:rPr>
              <a:t>			</a:t>
            </a:r>
            <a:r>
              <a:rPr lang="en-US" sz="1200" dirty="0">
                <a:solidFill>
                  <a:srgbClr val="FF8100"/>
                </a:solidFill>
                <a:latin typeface="CourierNewPSMT"/>
              </a:rPr>
              <a:t>2'b00</a:t>
            </a:r>
            <a:r>
              <a:rPr lang="en-US" sz="1200" b="1" dirty="0">
                <a:solidFill>
                  <a:srgbClr val="000081"/>
                </a:solidFill>
                <a:latin typeface="CourierNewPS-BoldMT"/>
              </a:rPr>
              <a:t>: </a:t>
            </a:r>
            <a:r>
              <a:rPr lang="en-US" sz="1200" dirty="0">
                <a:solidFill>
                  <a:srgbClr val="000000"/>
                </a:solidFill>
                <a:latin typeface="CourierNewPSMT"/>
              </a:rPr>
              <a:t>z2 </a:t>
            </a:r>
            <a:r>
              <a:rPr lang="en-US" sz="1200" b="1" dirty="0">
                <a:solidFill>
                  <a:srgbClr val="000081"/>
                </a:solidFill>
                <a:latin typeface="CourierNewPS-BoldMT"/>
              </a:rPr>
              <a:t>= </a:t>
            </a:r>
            <a:r>
              <a:rPr lang="en-US" sz="1200" dirty="0">
                <a:solidFill>
                  <a:srgbClr val="FF8100"/>
                </a:solidFill>
                <a:latin typeface="CourierNewPSMT"/>
              </a:rPr>
              <a:t>1'b0</a:t>
            </a:r>
            <a:r>
              <a:rPr lang="en-US" sz="1200" b="1" dirty="0">
                <a:solidFill>
                  <a:srgbClr val="000081"/>
                </a:solidFill>
                <a:latin typeface="CourierNewPS-BoldMT"/>
              </a:rPr>
              <a:t>; </a:t>
            </a:r>
          </a:p>
          <a:p>
            <a:r>
              <a:rPr lang="en-US" sz="1200" b="1" dirty="0">
                <a:solidFill>
                  <a:srgbClr val="000081"/>
                </a:solidFill>
                <a:latin typeface="CourierNewPS-BoldMT"/>
              </a:rPr>
              <a:t>			</a:t>
            </a:r>
            <a:r>
              <a:rPr lang="en-US" sz="1200" dirty="0">
                <a:solidFill>
                  <a:srgbClr val="FF8100"/>
                </a:solidFill>
                <a:latin typeface="CourierNewPSMT"/>
              </a:rPr>
              <a:t>2'b01</a:t>
            </a:r>
            <a:r>
              <a:rPr lang="en-US" sz="1200" b="1" dirty="0">
                <a:solidFill>
                  <a:srgbClr val="000081"/>
                </a:solidFill>
                <a:latin typeface="CourierNewPS-BoldMT"/>
              </a:rPr>
              <a:t>: </a:t>
            </a:r>
            <a:r>
              <a:rPr lang="en-US" sz="1200" dirty="0">
                <a:solidFill>
                  <a:srgbClr val="000000"/>
                </a:solidFill>
                <a:latin typeface="CourierNewPSMT"/>
              </a:rPr>
              <a:t>z2 </a:t>
            </a:r>
            <a:r>
              <a:rPr lang="en-US" sz="1200" b="1" dirty="0">
                <a:solidFill>
                  <a:srgbClr val="000081"/>
                </a:solidFill>
                <a:latin typeface="CourierNewPS-BoldMT"/>
              </a:rPr>
              <a:t>= </a:t>
            </a:r>
            <a:r>
              <a:rPr lang="en-US" sz="1200" dirty="0">
                <a:solidFill>
                  <a:srgbClr val="FF8100"/>
                </a:solidFill>
                <a:latin typeface="CourierNewPSMT"/>
              </a:rPr>
              <a:t>1'b1</a:t>
            </a:r>
            <a:r>
              <a:rPr lang="en-US" sz="1200" b="1" dirty="0">
                <a:solidFill>
                  <a:srgbClr val="000081"/>
                </a:solidFill>
                <a:latin typeface="CourierNewPS-BoldMT"/>
              </a:rPr>
              <a:t>; </a:t>
            </a:r>
          </a:p>
          <a:p>
            <a:r>
              <a:rPr lang="en-US" sz="1200" b="1" dirty="0">
                <a:solidFill>
                  <a:srgbClr val="000081"/>
                </a:solidFill>
                <a:latin typeface="CourierNewPS-BoldMT"/>
              </a:rPr>
              <a:t>			</a:t>
            </a:r>
            <a:r>
              <a:rPr lang="en-US" sz="1200" dirty="0">
                <a:solidFill>
                  <a:srgbClr val="FF8100"/>
                </a:solidFill>
                <a:latin typeface="CourierNewPSMT"/>
              </a:rPr>
              <a:t>2'b10</a:t>
            </a:r>
            <a:r>
              <a:rPr lang="en-US" sz="1200" b="1" dirty="0">
                <a:solidFill>
                  <a:srgbClr val="000081"/>
                </a:solidFill>
                <a:latin typeface="CourierNewPS-BoldMT"/>
              </a:rPr>
              <a:t>: </a:t>
            </a:r>
            <a:r>
              <a:rPr lang="en-US" sz="1200" dirty="0">
                <a:solidFill>
                  <a:srgbClr val="000000"/>
                </a:solidFill>
                <a:latin typeface="CourierNewPSMT"/>
              </a:rPr>
              <a:t>z2 </a:t>
            </a:r>
            <a:r>
              <a:rPr lang="en-US" sz="1200" b="1" dirty="0">
                <a:solidFill>
                  <a:srgbClr val="000081"/>
                </a:solidFill>
                <a:latin typeface="CourierNewPS-BoldMT"/>
              </a:rPr>
              <a:t>= </a:t>
            </a:r>
            <a:r>
              <a:rPr lang="en-US" sz="1200" dirty="0">
                <a:solidFill>
                  <a:srgbClr val="FF8100"/>
                </a:solidFill>
                <a:latin typeface="CourierNewPSMT"/>
              </a:rPr>
              <a:t>1'b0</a:t>
            </a:r>
            <a:r>
              <a:rPr lang="en-US" sz="1200" b="1" dirty="0">
                <a:solidFill>
                  <a:srgbClr val="000081"/>
                </a:solidFill>
                <a:latin typeface="CourierNewPS-BoldMT"/>
              </a:rPr>
              <a:t>; </a:t>
            </a:r>
          </a:p>
          <a:p>
            <a:r>
              <a:rPr lang="en-US" sz="1200" b="1" dirty="0">
                <a:solidFill>
                  <a:srgbClr val="000081"/>
                </a:solidFill>
                <a:latin typeface="CourierNewPS-BoldMT"/>
              </a:rPr>
              <a:t>		</a:t>
            </a:r>
            <a:r>
              <a:rPr lang="en-US" sz="1200" b="1" dirty="0" err="1">
                <a:solidFill>
                  <a:srgbClr val="0000FF"/>
                </a:solidFill>
                <a:latin typeface="CourierNewPS-BoldMT"/>
              </a:rPr>
              <a:t>endcase</a:t>
            </a:r>
            <a:r>
              <a:rPr lang="en-US" sz="1200" b="1" dirty="0">
                <a:solidFill>
                  <a:srgbClr val="0000FF"/>
                </a:solidFill>
                <a:latin typeface="CourierNewPS-BoldMT"/>
              </a:rPr>
              <a:t> </a:t>
            </a:r>
          </a:p>
          <a:p>
            <a:r>
              <a:rPr lang="en-US" sz="1200" b="1" dirty="0">
                <a:solidFill>
                  <a:srgbClr val="0000FF"/>
                </a:solidFill>
                <a:latin typeface="CourierNewPS-BoldMT"/>
              </a:rPr>
              <a:t>	end</a:t>
            </a:r>
          </a:p>
          <a:p>
            <a:r>
              <a:rPr lang="en-US" sz="1200" b="1" dirty="0" err="1">
                <a:solidFill>
                  <a:srgbClr val="0000FF"/>
                </a:solidFill>
                <a:latin typeface="CourierNewPS-BoldMT"/>
              </a:rPr>
              <a:t>endmodule</a:t>
            </a:r>
            <a:endParaRPr lang="he-IL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ECD3F8-14AD-4513-A871-7B7EB8E74624}"/>
              </a:ext>
            </a:extLst>
          </p:cNvPr>
          <p:cNvSpPr txBox="1"/>
          <p:nvPr/>
        </p:nvSpPr>
        <p:spPr>
          <a:xfrm>
            <a:off x="4949072" y="544499"/>
            <a:ext cx="311084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algn="r" rtl="1"/>
            <a:r>
              <a:rPr lang="he-IL" dirty="0"/>
              <a:t>נתון הקוד הבא:</a:t>
            </a:r>
          </a:p>
        </p:txBody>
      </p:sp>
    </p:spTree>
    <p:extLst>
      <p:ext uri="{BB962C8B-B14F-4D97-AF65-F5344CB8AC3E}">
        <p14:creationId xmlns:p14="http://schemas.microsoft.com/office/powerpoint/2010/main" val="5729129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32C7D-15B9-484D-A47F-2DEB6FB8F9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017015"/>
            <a:ext cx="7772400" cy="934695"/>
          </a:xfrm>
        </p:spPr>
        <p:txBody>
          <a:bodyPr/>
          <a:lstStyle/>
          <a:p>
            <a:r>
              <a:rPr lang="en-US" dirty="0"/>
              <a:t>Questions?</a:t>
            </a:r>
            <a:endParaRPr lang="he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66A771-0480-40AF-8FD9-BC21348EF1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4098" name="Picture 2" descr="Image result for android nandroid">
            <a:extLst>
              <a:ext uri="{FF2B5EF4-FFF2-40B4-BE49-F238E27FC236}">
                <a16:creationId xmlns:a16="http://schemas.microsoft.com/office/drawing/2014/main" id="{B14AAFC5-1D3B-4285-A434-66CAC015D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16163"/>
            <a:ext cx="9144000" cy="421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6384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en-US" dirty="0" err="1"/>
              <a:t>enum</a:t>
            </a:r>
            <a:endParaRPr lang="en-US" altLang="en-US" dirty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373137"/>
            <a:ext cx="7886700" cy="4832628"/>
          </a:xfrm>
        </p:spPr>
        <p:txBody>
          <a:bodyPr>
            <a:normAutofit/>
          </a:bodyPr>
          <a:lstStyle/>
          <a:p>
            <a:r>
              <a:rPr lang="en-US" dirty="0"/>
              <a:t>An </a:t>
            </a:r>
            <a:r>
              <a:rPr lang="en-US" i="1" dirty="0" err="1"/>
              <a:t>enum</a:t>
            </a:r>
            <a:r>
              <a:rPr lang="en-US" dirty="0"/>
              <a:t> type defines a set of named values</a:t>
            </a:r>
          </a:p>
          <a:p>
            <a:r>
              <a:rPr lang="en-US" altLang="en-US" dirty="0"/>
              <a:t>Syntax: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sz="1000" dirty="0"/>
          </a:p>
          <a:p>
            <a:r>
              <a:rPr lang="en-US" altLang="en-US" dirty="0"/>
              <a:t>Example:</a:t>
            </a:r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We will use </a:t>
            </a:r>
            <a:r>
              <a:rPr lang="en-US" altLang="en-US" i="1" dirty="0" err="1"/>
              <a:t>enum</a:t>
            </a:r>
            <a:r>
              <a:rPr lang="en-US" altLang="en-US" dirty="0"/>
              <a:t> for state declaration: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044252 - Digital Systems and Computer Structure - SystemVerilog HDL Workshop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015D-2E86-4A98-A269-2CCB378563ED}" type="slidenum">
              <a:rPr lang="en-US" smtClean="0"/>
              <a:t>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C18EE6-B1F8-475B-B194-D3F598F10210}"/>
              </a:ext>
            </a:extLst>
          </p:cNvPr>
          <p:cNvSpPr txBox="1"/>
          <p:nvPr/>
        </p:nvSpPr>
        <p:spPr>
          <a:xfrm>
            <a:off x="1062775" y="2375534"/>
            <a:ext cx="75791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typedef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name1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name2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name3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set_name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he-I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38CF92-4493-4C8D-A385-FB284B44707F}"/>
              </a:ext>
            </a:extLst>
          </p:cNvPr>
          <p:cNvSpPr txBox="1"/>
          <p:nvPr/>
        </p:nvSpPr>
        <p:spPr>
          <a:xfrm>
            <a:off x="967844" y="3789969"/>
            <a:ext cx="757914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typedef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green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blue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color_type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color_type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CF204B-CB4B-4003-B767-6EF558B44F0A}"/>
              </a:ext>
            </a:extLst>
          </p:cNvPr>
          <p:cNvSpPr txBox="1"/>
          <p:nvPr/>
        </p:nvSpPr>
        <p:spPr>
          <a:xfrm>
            <a:off x="967844" y="5368842"/>
            <a:ext cx="75791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typedef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idle_st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state1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state2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state_type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he-I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5667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err="1">
                <a:solidFill>
                  <a:schemeClr val="bg1">
                    <a:lumMod val="85000"/>
                  </a:schemeClr>
                </a:solidFill>
              </a:rPr>
              <a:t>enum</a:t>
            </a:r>
            <a:endParaRPr lang="en-US" sz="36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3600" dirty="0"/>
              <a:t>FSM design in </a:t>
            </a:r>
            <a:r>
              <a:rPr lang="en-US" sz="3600" dirty="0" err="1"/>
              <a:t>SystemVerilog</a:t>
            </a:r>
            <a:endParaRPr lang="en-US" sz="3600" dirty="0"/>
          </a:p>
          <a:p>
            <a:r>
              <a:rPr lang="en-US" sz="3600" dirty="0">
                <a:solidFill>
                  <a:schemeClr val="bg1">
                    <a:lumMod val="85000"/>
                  </a:schemeClr>
                </a:solidFill>
              </a:rPr>
              <a:t>FSM code examples</a:t>
            </a:r>
          </a:p>
          <a:p>
            <a:endParaRPr lang="en-US" sz="3600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sz="3600" dirty="0"/>
          </a:p>
          <a:p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044252 - Digital Systems and Computer Structure - SystemVerilog HDL Workshop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015D-2E86-4A98-A269-2CCB378563E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631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57213" indent="-214313"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FCA7CFA-2F21-425A-93D1-E89B4EFC89C4}" type="slidenum">
              <a:rPr lang="he-IL" altLang="en-US" sz="1050">
                <a:latin typeface="Tahoma" panose="020B0604030504040204" pitchFamily="34" charset="0"/>
              </a:rPr>
              <a:pPr/>
              <a:t>6</a:t>
            </a:fld>
            <a:endParaRPr lang="en-US" altLang="en-US" sz="1050">
              <a:latin typeface="Tahoma" panose="020B0604030504040204" pitchFamily="34" charset="0"/>
            </a:endParaRPr>
          </a:p>
        </p:txBody>
      </p:sp>
      <p:sp>
        <p:nvSpPr>
          <p:cNvPr id="12293" name="Rectangle 2"/>
          <p:cNvSpPr>
            <a:spLocks noChangeArrowheads="1"/>
          </p:cNvSpPr>
          <p:nvPr/>
        </p:nvSpPr>
        <p:spPr bwMode="auto">
          <a:xfrm>
            <a:off x="1143001" y="1549347"/>
            <a:ext cx="184731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1500"/>
          </a:p>
        </p:txBody>
      </p:sp>
      <p:sp>
        <p:nvSpPr>
          <p:cNvPr id="12294" name="Rectangle 4"/>
          <p:cNvSpPr>
            <a:spLocks noChangeArrowheads="1"/>
          </p:cNvSpPr>
          <p:nvPr/>
        </p:nvSpPr>
        <p:spPr bwMode="auto">
          <a:xfrm>
            <a:off x="1143001" y="4985490"/>
            <a:ext cx="184731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1500"/>
          </a:p>
        </p:txBody>
      </p:sp>
      <p:graphicFrame>
        <p:nvGraphicFramePr>
          <p:cNvPr id="12290" name="Object 14"/>
          <p:cNvGraphicFramePr>
            <a:graphicFrameLocks noChangeAspect="1"/>
          </p:cNvGraphicFramePr>
          <p:nvPr/>
        </p:nvGraphicFramePr>
        <p:xfrm>
          <a:off x="2071689" y="1972866"/>
          <a:ext cx="4989910" cy="19704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22" name="VISIO" r:id="rId4" imgW="5726160" imgH="2508120" progId="Visio.Drawing.6">
                  <p:embed/>
                </p:oleObj>
              </mc:Choice>
              <mc:Fallback>
                <p:oleObj name="VISIO" r:id="rId4" imgW="5726160" imgH="2508120" progId="Visio.Drawing.6">
                  <p:embed/>
                  <p:pic>
                    <p:nvPicPr>
                      <p:cNvPr id="1229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89" y="1972866"/>
                        <a:ext cx="4989910" cy="197048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15"/>
          <p:cNvGraphicFramePr>
            <a:graphicFrameLocks noChangeAspect="1"/>
          </p:cNvGraphicFramePr>
          <p:nvPr/>
        </p:nvGraphicFramePr>
        <p:xfrm>
          <a:off x="2077641" y="3971925"/>
          <a:ext cx="4989909" cy="197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23" name="VISIO" r:id="rId6" imgW="5726160" imgH="2508120" progId="Visio.Drawing.6">
                  <p:embed/>
                </p:oleObj>
              </mc:Choice>
              <mc:Fallback>
                <p:oleObj name="VISIO" r:id="rId6" imgW="5726160" imgH="2508120" progId="Visio.Drawing.6">
                  <p:embed/>
                  <p:pic>
                    <p:nvPicPr>
                      <p:cNvPr id="12291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7641" y="3971925"/>
                        <a:ext cx="4989909" cy="1971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6B6F3DC-AAEF-454D-9099-D313EB8B1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Reminder – What is FSM?</a:t>
            </a:r>
          </a:p>
        </p:txBody>
      </p:sp>
    </p:spTree>
    <p:extLst>
      <p:ext uri="{BB962C8B-B14F-4D97-AF65-F5344CB8AC3E}">
        <p14:creationId xmlns:p14="http://schemas.microsoft.com/office/powerpoint/2010/main" val="1027601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14">
            <a:extLst>
              <a:ext uri="{FF2B5EF4-FFF2-40B4-BE49-F238E27FC236}">
                <a16:creationId xmlns:a16="http://schemas.microsoft.com/office/drawing/2014/main" id="{56E88BF7-8E2F-4C20-8DEB-AAB4A59B7C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7946857"/>
              </p:ext>
            </p:extLst>
          </p:nvPr>
        </p:nvGraphicFramePr>
        <p:xfrm>
          <a:off x="2618444" y="4734920"/>
          <a:ext cx="4989910" cy="19704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46" name="VISIO" r:id="rId4" imgW="5726160" imgH="2508120" progId="Visio.Drawing.6">
                  <p:embed/>
                </p:oleObj>
              </mc:Choice>
              <mc:Fallback>
                <p:oleObj name="VISIO" r:id="rId4" imgW="5726160" imgH="2508120" progId="Visio.Drawing.6">
                  <p:embed/>
                  <p:pic>
                    <p:nvPicPr>
                      <p:cNvPr id="1229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8444" y="4734920"/>
                        <a:ext cx="4989910" cy="197048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FSM – Writing Code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Declare states used for FSM</a:t>
            </a:r>
          </a:p>
          <a:p>
            <a:pPr algn="l" rtl="0"/>
            <a:r>
              <a:rPr lang="en-US" dirty="0"/>
              <a:t>Write FSM using two procedural blocks:</a:t>
            </a:r>
          </a:p>
          <a:p>
            <a:pPr lvl="1" algn="l" rtl="0"/>
            <a:r>
              <a:rPr lang="en-US" dirty="0">
                <a:solidFill>
                  <a:srgbClr val="FF0000"/>
                </a:solidFill>
              </a:rPr>
              <a:t>Synchronous – saves current state</a:t>
            </a:r>
          </a:p>
          <a:p>
            <a:pPr lvl="1" algn="l" rtl="0"/>
            <a:r>
              <a:rPr lang="en-US" dirty="0">
                <a:solidFill>
                  <a:srgbClr val="0070C0"/>
                </a:solidFill>
              </a:rPr>
              <a:t>Asynchronous – sets next state and output signals (according to current state and optionally input signals)</a:t>
            </a:r>
          </a:p>
          <a:p>
            <a:pPr algn="l" rtl="0"/>
            <a:r>
              <a:rPr lang="en-US" dirty="0"/>
              <a:t>Other helper procedural blocks can also be used</a:t>
            </a:r>
            <a:endParaRPr lang="he-IL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25AEC3-B8FF-4DF9-A624-AC19D1D8F8BB}"/>
              </a:ext>
            </a:extLst>
          </p:cNvPr>
          <p:cNvSpPr/>
          <p:nvPr/>
        </p:nvSpPr>
        <p:spPr>
          <a:xfrm>
            <a:off x="4100660" y="6112126"/>
            <a:ext cx="1093509" cy="593278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CD0AAD-356D-4A7D-8767-D290097A105D}"/>
              </a:ext>
            </a:extLst>
          </p:cNvPr>
          <p:cNvSpPr/>
          <p:nvPr/>
        </p:nvSpPr>
        <p:spPr>
          <a:xfrm>
            <a:off x="4100659" y="4734920"/>
            <a:ext cx="1093509" cy="1145404"/>
          </a:xfrm>
          <a:prstGeom prst="rect">
            <a:avLst/>
          </a:prstGeom>
          <a:noFill/>
          <a:ln w="381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45C228-0752-48D3-AEC0-E3D566F31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015D-2E86-4A98-A269-2CCB378563E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37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67" y="-161133"/>
            <a:ext cx="7886700" cy="1325563"/>
          </a:xfrm>
        </p:spPr>
        <p:txBody>
          <a:bodyPr/>
          <a:lstStyle/>
          <a:p>
            <a:r>
              <a:rPr lang="en-US" dirty="0"/>
              <a:t>FSM Template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86051" y="6368463"/>
            <a:ext cx="3086100" cy="365125"/>
          </a:xfrm>
        </p:spPr>
        <p:txBody>
          <a:bodyPr/>
          <a:lstStyle/>
          <a:p>
            <a:r>
              <a:rPr lang="en-US"/>
              <a:t>044252 - Digital Systems and Computer Structure - SystemVerilog HDL Workshop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015D-2E86-4A98-A269-2CCB378563ED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7" name="Object 14">
            <a:extLst>
              <a:ext uri="{FF2B5EF4-FFF2-40B4-BE49-F238E27FC236}">
                <a16:creationId xmlns:a16="http://schemas.microsoft.com/office/drawing/2014/main" id="{E8315E6D-DB0A-409A-86FA-D4D3BD6242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0755967"/>
              </p:ext>
            </p:extLst>
          </p:nvPr>
        </p:nvGraphicFramePr>
        <p:xfrm>
          <a:off x="5513863" y="5337889"/>
          <a:ext cx="3356759" cy="1325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63" name="VISIO" r:id="rId4" imgW="5726160" imgH="2508120" progId="Visio.Drawing.6">
                  <p:embed/>
                </p:oleObj>
              </mc:Choice>
              <mc:Fallback>
                <p:oleObj name="VISIO" r:id="rId4" imgW="5726160" imgH="2508120" progId="Visio.Drawing.6">
                  <p:embed/>
                  <p:pic>
                    <p:nvPicPr>
                      <p:cNvPr id="8" name="Object 14">
                        <a:extLst>
                          <a:ext uri="{FF2B5EF4-FFF2-40B4-BE49-F238E27FC236}">
                            <a16:creationId xmlns:a16="http://schemas.microsoft.com/office/drawing/2014/main" id="{56E88BF7-8E2F-4C20-8DEB-AAB4A59B7CB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3863" y="5337889"/>
                        <a:ext cx="3356759" cy="13255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EDCD4B5-8CD7-48E1-9306-20F3988B9CD8}"/>
              </a:ext>
            </a:extLst>
          </p:cNvPr>
          <p:cNvSpPr txBox="1"/>
          <p:nvPr/>
        </p:nvSpPr>
        <p:spPr>
          <a:xfrm>
            <a:off x="480767" y="772998"/>
            <a:ext cx="8389855" cy="424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my_FSM_module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input1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outputN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e-IL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;(</a:t>
            </a: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// Declaring the FSM states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typedef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idle_st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start_st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sm_type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Declaring signals for the next &amp; current state</a:t>
            </a:r>
            <a:endParaRPr lang="he-IL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sm_type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current_state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sm_type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next_state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// ...</a:t>
            </a:r>
            <a:endParaRPr lang="he-IL" b="1" dirty="0">
              <a:solidFill>
                <a:srgbClr val="00008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endParaRPr lang="he-IL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272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FSM – Synchronous Logic</a:t>
            </a:r>
            <a:endParaRPr lang="he-IL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098C913-A815-4700-8203-337313E01E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1784833"/>
              </p:ext>
            </p:extLst>
          </p:nvPr>
        </p:nvGraphicFramePr>
        <p:xfrm>
          <a:off x="628649" y="1601946"/>
          <a:ext cx="8193617" cy="2904066"/>
        </p:xfrm>
        <a:graphic>
          <a:graphicData uri="http://schemas.openxmlformats.org/drawingml/2006/table">
            <a:tbl>
              <a:tblPr rtl="1" firstRow="1" bandRow="1">
                <a:tableStyleId>{616DA210-FB5B-4158-B5E0-FEB733F419BA}</a:tableStyleId>
              </a:tblPr>
              <a:tblGrid>
                <a:gridCol w="8193617">
                  <a:extLst>
                    <a:ext uri="{9D8B030D-6E8A-4147-A177-3AD203B41FA5}">
                      <a16:colId xmlns:a16="http://schemas.microsoft.com/office/drawing/2014/main" val="1304739193"/>
                    </a:ext>
                  </a:extLst>
                </a:gridCol>
              </a:tblGrid>
              <a:tr h="2904066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en-US" sz="1800" dirty="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// FSM synchronous procedural block.</a:t>
                      </a:r>
                    </a:p>
                    <a:p>
                      <a:r>
                        <a:rPr lang="en-US" sz="18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always_ff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@(</a:t>
                      </a:r>
                      <a:r>
                        <a:rPr lang="en-US" sz="1800" b="1" dirty="0" err="1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posedge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clk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posedge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rst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begin</a:t>
                      </a:r>
                      <a:endParaRPr lang="en-US" sz="18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rst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==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0" dirty="0">
                          <a:solidFill>
                            <a:srgbClr val="FF8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1'b1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begin</a:t>
                      </a:r>
                      <a:endParaRPr lang="en-US" sz="18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</a:t>
                      </a:r>
                      <a:r>
                        <a:rPr lang="en-US" sz="18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current_state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&lt;=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idle_st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endParaRPr lang="en-US" sz="18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</a:t>
                      </a:r>
                      <a:endParaRPr lang="en-US" sz="18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else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begin</a:t>
                      </a:r>
                      <a:endParaRPr lang="en-US" sz="18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</a:t>
                      </a:r>
                      <a:r>
                        <a:rPr lang="en-US" sz="18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current_state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&lt;=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next_state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endParaRPr lang="en-US" sz="18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</a:t>
                      </a:r>
                      <a:endParaRPr lang="en-US" sz="18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</a:t>
                      </a:r>
                      <a:endParaRPr lang="en-US" sz="1800" dirty="0">
                        <a:solidFill>
                          <a:srgbClr val="008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8977245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55440D5E-FBC8-4171-8668-6AFD55BC1108}"/>
              </a:ext>
            </a:extLst>
          </p:cNvPr>
          <p:cNvSpPr/>
          <p:nvPr/>
        </p:nvSpPr>
        <p:spPr>
          <a:xfrm>
            <a:off x="5250730" y="6063518"/>
            <a:ext cx="1093509" cy="593278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aphicFrame>
        <p:nvGraphicFramePr>
          <p:cNvPr id="7" name="Object 14">
            <a:extLst>
              <a:ext uri="{FF2B5EF4-FFF2-40B4-BE49-F238E27FC236}">
                <a16:creationId xmlns:a16="http://schemas.microsoft.com/office/drawing/2014/main" id="{D9FA8B68-099C-414D-9983-07B7D607E9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30805" y="4757590"/>
          <a:ext cx="4989910" cy="19704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78" name="VISIO" r:id="rId4" imgW="5726160" imgH="2508120" progId="Visio.Drawing.6">
                  <p:embed/>
                </p:oleObj>
              </mc:Choice>
              <mc:Fallback>
                <p:oleObj name="VISIO" r:id="rId4" imgW="5726160" imgH="2508120" progId="Visio.Drawing.6">
                  <p:embed/>
                  <p:pic>
                    <p:nvPicPr>
                      <p:cNvPr id="7" name="Object 14">
                        <a:extLst>
                          <a:ext uri="{FF2B5EF4-FFF2-40B4-BE49-F238E27FC236}">
                            <a16:creationId xmlns:a16="http://schemas.microsoft.com/office/drawing/2014/main" id="{D9FA8B68-099C-414D-9983-07B7D607E94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0805" y="4757590"/>
                        <a:ext cx="4989910" cy="197048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682D22-96E2-4063-B3D2-EBB60150D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015D-2E86-4A98-A269-2CCB378563E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371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29254</TotalTime>
  <Words>3104</Words>
  <Application>Microsoft Office PowerPoint</Application>
  <PresentationFormat>On-screen Show (4:3)</PresentationFormat>
  <Paragraphs>603</Paragraphs>
  <Slides>39</Slides>
  <Notes>29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8" baseType="lpstr">
      <vt:lpstr>Arial</vt:lpstr>
      <vt:lpstr>Calibri</vt:lpstr>
      <vt:lpstr>Calibri Light</vt:lpstr>
      <vt:lpstr>Courier New</vt:lpstr>
      <vt:lpstr>CourierNewPS-BoldMT</vt:lpstr>
      <vt:lpstr>CourierNewPSMT</vt:lpstr>
      <vt:lpstr>Tahoma</vt:lpstr>
      <vt:lpstr>Office Theme</vt:lpstr>
      <vt:lpstr>VISIO</vt:lpstr>
      <vt:lpstr>SystemVerilog HDL Workshop #4</vt:lpstr>
      <vt:lpstr>Agenda</vt:lpstr>
      <vt:lpstr>Agenda</vt:lpstr>
      <vt:lpstr>enum</vt:lpstr>
      <vt:lpstr>Agenda</vt:lpstr>
      <vt:lpstr>Reminder – What is FSM?</vt:lpstr>
      <vt:lpstr>FSM – Writing Code</vt:lpstr>
      <vt:lpstr>FSM Template</vt:lpstr>
      <vt:lpstr>FSM – Synchronous Logic</vt:lpstr>
      <vt:lpstr>FSM – Async Logic</vt:lpstr>
      <vt:lpstr>Agenda</vt:lpstr>
      <vt:lpstr>FSM Example – Edge Detector</vt:lpstr>
      <vt:lpstr>Edge Detector: FSM Design</vt:lpstr>
      <vt:lpstr>FSM: Top Level and Signal Declarations</vt:lpstr>
      <vt:lpstr>FSM – Synchronous Logic</vt:lpstr>
      <vt:lpstr>FSM – Async Logic</vt:lpstr>
      <vt:lpstr>FSM Example – Vending Machine</vt:lpstr>
      <vt:lpstr>Vending Machine: FSM Design</vt:lpstr>
      <vt:lpstr>FSM: Top Level and Signal Declarations</vt:lpstr>
      <vt:lpstr>FSM – Synchronous Logic</vt:lpstr>
      <vt:lpstr>FSM – Async Logic</vt:lpstr>
      <vt:lpstr>FSM Example – Clock Divider</vt:lpstr>
      <vt:lpstr>Clock Divider: FSM Design</vt:lpstr>
      <vt:lpstr>FSM: Top Level and Signal Declarations</vt:lpstr>
      <vt:lpstr>FSM – Synchronous Logic</vt:lpstr>
      <vt:lpstr>FSM – Async Logic</vt:lpstr>
      <vt:lpstr>FSM Example – Parking Lot</vt:lpstr>
      <vt:lpstr>Parking Lot: High-Level Design</vt:lpstr>
      <vt:lpstr>Parking Lot: FSM Design</vt:lpstr>
      <vt:lpstr>FSM: Top Level and Signal Declarations</vt:lpstr>
      <vt:lpstr>FSM – Synchronous Logic</vt:lpstr>
      <vt:lpstr>FSM – Async Logic</vt:lpstr>
      <vt:lpstr>FSM – Aiding Synchronous Procedural Block</vt:lpstr>
      <vt:lpstr>FSM - summary</vt:lpstr>
      <vt:lpstr>How to Debug a FSM?</vt:lpstr>
      <vt:lpstr>Wet Exercise 2</vt:lpstr>
      <vt:lpstr>Question 1</vt:lpstr>
      <vt:lpstr>Question 2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Verilog HDL</dc:title>
  <dc:creator>Nimrod Wald</dc:creator>
  <cp:lastModifiedBy>adieliahu@outlook.com</cp:lastModifiedBy>
  <cp:revision>505</cp:revision>
  <dcterms:created xsi:type="dcterms:W3CDTF">2017-12-31T12:50:52Z</dcterms:created>
  <dcterms:modified xsi:type="dcterms:W3CDTF">2019-12-14T14:19:06Z</dcterms:modified>
</cp:coreProperties>
</file>