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8"/>
  </p:notesMasterIdLst>
  <p:sldIdLst>
    <p:sldId id="256" r:id="rId2"/>
    <p:sldId id="579" r:id="rId3"/>
    <p:sldId id="595" r:id="rId4"/>
    <p:sldId id="525" r:id="rId5"/>
    <p:sldId id="369" r:id="rId6"/>
    <p:sldId id="536" r:id="rId7"/>
    <p:sldId id="542" r:id="rId8"/>
    <p:sldId id="543" r:id="rId9"/>
    <p:sldId id="599" r:id="rId10"/>
    <p:sldId id="602" r:id="rId11"/>
    <p:sldId id="596" r:id="rId12"/>
    <p:sldId id="276" r:id="rId13"/>
    <p:sldId id="354" r:id="rId14"/>
    <p:sldId id="597" r:id="rId15"/>
    <p:sldId id="583" r:id="rId16"/>
    <p:sldId id="582" r:id="rId17"/>
    <p:sldId id="537" r:id="rId18"/>
    <p:sldId id="594" r:id="rId19"/>
    <p:sldId id="584" r:id="rId20"/>
    <p:sldId id="535" r:id="rId21"/>
    <p:sldId id="538" r:id="rId22"/>
    <p:sldId id="590" r:id="rId23"/>
    <p:sldId id="586" r:id="rId24"/>
    <p:sldId id="539" r:id="rId25"/>
    <p:sldId id="593" r:id="rId26"/>
    <p:sldId id="587" r:id="rId27"/>
    <p:sldId id="592" r:id="rId28"/>
    <p:sldId id="589" r:id="rId29"/>
    <p:sldId id="591" r:id="rId30"/>
    <p:sldId id="588" r:id="rId31"/>
    <p:sldId id="366" r:id="rId32"/>
    <p:sldId id="598" r:id="rId33"/>
    <p:sldId id="601" r:id="rId34"/>
    <p:sldId id="600" r:id="rId35"/>
    <p:sldId id="571" r:id="rId36"/>
    <p:sldId id="47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ieliahu@outlook.com" initials="a" lastIdx="2" clrIdx="0">
    <p:extLst>
      <p:ext uri="{19B8F6BF-5375-455C-9EA6-DF929625EA0E}">
        <p15:presenceInfo xmlns:p15="http://schemas.microsoft.com/office/powerpoint/2012/main" userId="15dc31238aedaf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1506" y="114"/>
      </p:cViewPr>
      <p:guideLst/>
    </p:cSldViewPr>
  </p:slideViewPr>
  <p:outlineViewPr>
    <p:cViewPr>
      <p:scale>
        <a:sx n="33" d="100"/>
        <a:sy n="33" d="100"/>
      </p:scale>
      <p:origin x="0" y="-14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9FD87-354B-4BF0-9E2E-80DD7324A6DD}" type="datetimeFigureOut">
              <a:rPr lang="en-US" smtClean="0"/>
              <a:t>12/21/2019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1335E8-FD18-4802-BD5E-02665AF93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0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 rtl="0"/>
            <a:endParaRPr lang="en-US" altLang="en-US" dirty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2971F10-9770-4A71-B31D-EEECE6095567}" type="slidenum">
              <a:rPr lang="he-IL" altLang="en-US" sz="1200"/>
              <a:pPr/>
              <a:t>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61597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205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64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49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886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908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324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6651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265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41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0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41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76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1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54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971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C1335E8-FD18-4802-BD5E-02665AF936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8236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4ECEFA-177D-4C1A-91AA-B364A5F9541E}" type="slidenum">
              <a:rPr lang="he-IL" altLang="en-US" smtClean="0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8100" cy="3838575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lphaLcParenBoth"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1702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defTabSz="954088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defTabSz="95408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494ECEFA-177D-4C1A-91AA-B364A5F9541E}" type="slidenum">
              <a:rPr lang="he-IL" altLang="en-US" smtClean="0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8100" cy="3838575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>
              <a:buFontTx/>
              <a:buAutoNum type="alphaLcParenBoth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4065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1335E8-FD18-4802-BD5E-02665AF9365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3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6D549-7E57-4FD1-AAEE-E303A1382E59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416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25E7F-FE12-4309-BD3C-7F2F28593758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ADB46-24DA-46B1-99DD-AE1FFEB45743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1ED4F-CA07-410F-A8DE-4926D73C2281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0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B0A4C-F478-4470-89C6-438B7D420370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85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E471-25C9-483D-A44E-D2F55088AAFD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87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5B23-8896-4E6D-B7DD-A5B3DF0FB984}" type="datetime1">
              <a:rPr lang="en-US" smtClean="0"/>
              <a:t>12/21/2019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3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62EDF-AA53-442A-AADA-0461D6F0E76A}" type="datetime1">
              <a:rPr lang="en-US" smtClean="0"/>
              <a:t>12/21/2019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0CD22-52BD-4A85-9D2E-5337F957BC2F}" type="datetime1">
              <a:rPr lang="en-US" smtClean="0"/>
              <a:t>12/21/2019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50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2B8EC-33E3-418C-9AB6-F2806446176B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35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A8260-3CCD-456C-88CA-5040BE6B8E88}" type="datetime1">
              <a:rPr lang="en-US" smtClean="0"/>
              <a:t>12/21/2019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9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601F0-DC02-45B6-AC8E-E7B42D5BB666}" type="datetime1">
              <a:rPr lang="en-US" smtClean="0"/>
              <a:t>12/21/2019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9015D-2E86-4A98-A269-2CCB378563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6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SystemVerilog</a:t>
            </a:r>
            <a:r>
              <a:rPr lang="en-US" dirty="0"/>
              <a:t> HDL</a:t>
            </a:r>
            <a:br>
              <a:rPr lang="en-US" dirty="0"/>
            </a:br>
            <a:r>
              <a:rPr lang="en-US" dirty="0"/>
              <a:t>Workshop #5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044252 - Digital Systems and Computer Structure</a:t>
            </a:r>
          </a:p>
        </p:txBody>
      </p:sp>
    </p:spTree>
    <p:extLst>
      <p:ext uri="{BB962C8B-B14F-4D97-AF65-F5344CB8AC3E}">
        <p14:creationId xmlns:p14="http://schemas.microsoft.com/office/powerpoint/2010/main" val="3921092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71770"/>
            <a:ext cx="7886700" cy="1325563"/>
          </a:xfrm>
        </p:spPr>
        <p:txBody>
          <a:bodyPr/>
          <a:lstStyle/>
          <a:p>
            <a:r>
              <a:rPr lang="en-US" dirty="0"/>
              <a:t>Control and Datapath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53169"/>
            <a:ext cx="7886700" cy="4351338"/>
          </a:xfrm>
        </p:spPr>
        <p:txBody>
          <a:bodyPr/>
          <a:lstStyle/>
          <a:p>
            <a:r>
              <a:rPr lang="en-US" dirty="0"/>
              <a:t>Signals are classified into two categories: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Usually buses (wide vectors)</a:t>
            </a:r>
          </a:p>
          <a:p>
            <a:pPr lvl="2"/>
            <a:r>
              <a:rPr lang="en-US" dirty="0"/>
              <a:t>Common units: FAs, mux, ALU, …</a:t>
            </a:r>
          </a:p>
          <a:p>
            <a:pPr lvl="1"/>
            <a:r>
              <a:rPr lang="en-US" dirty="0"/>
              <a:t>Control</a:t>
            </a:r>
          </a:p>
          <a:p>
            <a:pPr lvl="2"/>
            <a:r>
              <a:rPr lang="en-US" dirty="0"/>
              <a:t> Usually single bits</a:t>
            </a:r>
          </a:p>
          <a:p>
            <a:pPr lvl="2"/>
            <a:r>
              <a:rPr lang="en-US" dirty="0"/>
              <a:t>Common units: FSM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1F9015D-2E86-4A98-A269-2CCB378563E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4442B1-8950-4E94-A788-B4DD397C6A2C}"/>
              </a:ext>
            </a:extLst>
          </p:cNvPr>
          <p:cNvSpPr/>
          <p:nvPr/>
        </p:nvSpPr>
        <p:spPr>
          <a:xfrm>
            <a:off x="1451295" y="3707934"/>
            <a:ext cx="6358855" cy="26484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2827788-CC85-4750-A11D-F16ED1C78C48}"/>
              </a:ext>
            </a:extLst>
          </p:cNvPr>
          <p:cNvSpPr/>
          <p:nvPr/>
        </p:nvSpPr>
        <p:spPr>
          <a:xfrm>
            <a:off x="3406629" y="3818390"/>
            <a:ext cx="2330742" cy="8123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Data Processor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B2587-745F-469C-9E96-422391E20FE1}"/>
              </a:ext>
            </a:extLst>
          </p:cNvPr>
          <p:cNvSpPr/>
          <p:nvPr/>
        </p:nvSpPr>
        <p:spPr>
          <a:xfrm>
            <a:off x="3406629" y="5320414"/>
            <a:ext cx="2330742" cy="81233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Controller</a:t>
            </a:r>
            <a:endParaRPr lang="he-IL" dirty="0">
              <a:solidFill>
                <a:sysClr val="windowText" lastClr="000000"/>
              </a:solidFill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E976C4A4-58A5-4325-920A-AFB3C7E4AF84}"/>
              </a:ext>
            </a:extLst>
          </p:cNvPr>
          <p:cNvSpPr/>
          <p:nvPr/>
        </p:nvSpPr>
        <p:spPr>
          <a:xfrm rot="5400000">
            <a:off x="2028518" y="2973243"/>
            <a:ext cx="352863" cy="2167068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6D537AC1-8EAF-4BF0-95FB-967E7686C1F2}"/>
              </a:ext>
            </a:extLst>
          </p:cNvPr>
          <p:cNvSpPr/>
          <p:nvPr/>
        </p:nvSpPr>
        <p:spPr>
          <a:xfrm rot="5400000">
            <a:off x="2028518" y="3373279"/>
            <a:ext cx="352863" cy="2167068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B9D6B9EB-DEE8-4DAF-9049-A317418ABCB8}"/>
              </a:ext>
            </a:extLst>
          </p:cNvPr>
          <p:cNvSpPr/>
          <p:nvPr/>
        </p:nvSpPr>
        <p:spPr>
          <a:xfrm rot="5400000">
            <a:off x="6760784" y="2973244"/>
            <a:ext cx="352863" cy="2167068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BF2CD2D8-9515-4668-B84D-3E0977DEDABE}"/>
              </a:ext>
            </a:extLst>
          </p:cNvPr>
          <p:cNvSpPr/>
          <p:nvPr/>
        </p:nvSpPr>
        <p:spPr>
          <a:xfrm rot="5400000">
            <a:off x="6760784" y="3373280"/>
            <a:ext cx="352863" cy="2167068"/>
          </a:xfrm>
          <a:prstGeom prst="up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9A63B2-DA8F-4980-95C8-F4F5E38CB748}"/>
              </a:ext>
            </a:extLst>
          </p:cNvPr>
          <p:cNvSpPr txBox="1"/>
          <p:nvPr/>
        </p:nvSpPr>
        <p:spPr>
          <a:xfrm>
            <a:off x="1803633" y="3674378"/>
            <a:ext cx="8977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Data In</a:t>
            </a:r>
            <a:endParaRPr lang="he-I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F9EB18-DCD5-4847-A414-B190D4A70D06}"/>
              </a:ext>
            </a:extLst>
          </p:cNvPr>
          <p:cNvSpPr txBox="1"/>
          <p:nvPr/>
        </p:nvSpPr>
        <p:spPr>
          <a:xfrm>
            <a:off x="6190683" y="3648508"/>
            <a:ext cx="149306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Data Out</a:t>
            </a:r>
            <a:endParaRPr lang="he-IL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6B71FE-7231-4AF1-ABBC-A37332EA80E0}"/>
              </a:ext>
            </a:extLst>
          </p:cNvPr>
          <p:cNvCxnSpPr>
            <a:cxnSpLocks/>
          </p:cNvCxnSpPr>
          <p:nvPr/>
        </p:nvCxnSpPr>
        <p:spPr>
          <a:xfrm flipV="1">
            <a:off x="5301844" y="4721414"/>
            <a:ext cx="0" cy="4872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7047C-A243-41B0-95BE-6CEA143D0938}"/>
              </a:ext>
            </a:extLst>
          </p:cNvPr>
          <p:cNvCxnSpPr>
            <a:cxnSpLocks/>
          </p:cNvCxnSpPr>
          <p:nvPr/>
        </p:nvCxnSpPr>
        <p:spPr>
          <a:xfrm flipV="1">
            <a:off x="5487800" y="4721413"/>
            <a:ext cx="0" cy="48723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9716336-E107-49C4-A811-808092D9B85B}"/>
              </a:ext>
            </a:extLst>
          </p:cNvPr>
          <p:cNvSpPr txBox="1"/>
          <p:nvPr/>
        </p:nvSpPr>
        <p:spPr>
          <a:xfrm>
            <a:off x="4443067" y="4805008"/>
            <a:ext cx="87677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Control</a:t>
            </a:r>
            <a:endParaRPr lang="he-IL" dirty="0">
              <a:solidFill>
                <a:srgbClr val="7030A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CFFD6C1-2B3B-4106-B717-71677B1DE465}"/>
              </a:ext>
            </a:extLst>
          </p:cNvPr>
          <p:cNvCxnSpPr>
            <a:cxnSpLocks/>
          </p:cNvCxnSpPr>
          <p:nvPr/>
        </p:nvCxnSpPr>
        <p:spPr>
          <a:xfrm>
            <a:off x="4158670" y="4746058"/>
            <a:ext cx="0" cy="4872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19883EA-ADC7-4C27-8ED6-91E920045AB4}"/>
              </a:ext>
            </a:extLst>
          </p:cNvPr>
          <p:cNvCxnSpPr>
            <a:cxnSpLocks/>
          </p:cNvCxnSpPr>
          <p:nvPr/>
        </p:nvCxnSpPr>
        <p:spPr>
          <a:xfrm>
            <a:off x="4319459" y="4746058"/>
            <a:ext cx="0" cy="487233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7549B8-44C0-4F2F-B48B-3FB8410F033A}"/>
              </a:ext>
            </a:extLst>
          </p:cNvPr>
          <p:cNvSpPr txBox="1"/>
          <p:nvPr/>
        </p:nvSpPr>
        <p:spPr>
          <a:xfrm>
            <a:off x="3421663" y="4764928"/>
            <a:ext cx="8977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Status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E28403-3659-40F6-9C16-55572DC48CA2}"/>
              </a:ext>
            </a:extLst>
          </p:cNvPr>
          <p:cNvCxnSpPr>
            <a:cxnSpLocks/>
          </p:cNvCxnSpPr>
          <p:nvPr/>
        </p:nvCxnSpPr>
        <p:spPr>
          <a:xfrm>
            <a:off x="1121415" y="5640136"/>
            <a:ext cx="2217360" cy="1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E3B016-47F0-42FF-91F6-78B9651C1812}"/>
              </a:ext>
            </a:extLst>
          </p:cNvPr>
          <p:cNvSpPr txBox="1"/>
          <p:nvPr/>
        </p:nvSpPr>
        <p:spPr>
          <a:xfrm>
            <a:off x="1568741" y="5301376"/>
            <a:ext cx="1669409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External Status</a:t>
            </a:r>
            <a:endParaRPr lang="he-IL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C9DEB8-57EE-45EE-86D8-093FAD6D81D2}"/>
              </a:ext>
            </a:extLst>
          </p:cNvPr>
          <p:cNvCxnSpPr>
            <a:cxnSpLocks/>
          </p:cNvCxnSpPr>
          <p:nvPr/>
        </p:nvCxnSpPr>
        <p:spPr>
          <a:xfrm>
            <a:off x="5803390" y="5670708"/>
            <a:ext cx="221736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6443C49-43BF-4B16-A94A-1168DB49A7FA}"/>
              </a:ext>
            </a:extLst>
          </p:cNvPr>
          <p:cNvSpPr txBox="1"/>
          <p:nvPr/>
        </p:nvSpPr>
        <p:spPr>
          <a:xfrm>
            <a:off x="5817241" y="5338063"/>
            <a:ext cx="18665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External Control</a:t>
            </a:r>
            <a:endParaRPr lang="he-IL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060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FSM – reminder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Control and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datapath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/>
              <a:t>UART – reminder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Summarizing example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95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r" rtl="1" eaLnBrk="1" hangingPunct="1"/>
            <a:r>
              <a:rPr lang="he-IL" alt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תקשורת על חוט יחיד</a:t>
            </a:r>
            <a:endParaRPr lang="en-US" altLang="en-US" dirty="0">
              <a:solidFill>
                <a:srgbClr val="FF0000"/>
              </a:solidFill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2900362" y="2226469"/>
            <a:ext cx="5614988" cy="3263504"/>
          </a:xfrm>
        </p:spPr>
        <p:txBody>
          <a:bodyPr>
            <a:normAutofit lnSpcReduction="10000"/>
          </a:bodyPr>
          <a:lstStyle/>
          <a:p>
            <a:pPr algn="r" rtl="1" eaLnBrk="1" hangingPunct="1">
              <a:lnSpc>
                <a:spcPct val="90000"/>
              </a:lnSpc>
            </a:pPr>
            <a:r>
              <a:rPr lang="he-IL" altLang="en-US" sz="1800" dirty="0"/>
              <a:t>חוט טלפון, רשת מקומית, ...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en-US" sz="1800" dirty="0"/>
              <a:t>במקום חוטי </a:t>
            </a:r>
            <a:r>
              <a:rPr lang="en-US" altLang="en-US" sz="1800" dirty="0"/>
              <a:t>REQ, ACK</a:t>
            </a:r>
            <a:r>
              <a:rPr lang="he-IL" altLang="en-US" sz="1800" dirty="0"/>
              <a:t>: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en-US" sz="1500" dirty="0"/>
              <a:t>נשתמש בשעון </a:t>
            </a:r>
            <a:r>
              <a:rPr lang="he-IL" altLang="en-US" sz="1500" u="sng" dirty="0"/>
              <a:t>איטי</a:t>
            </a:r>
            <a:r>
              <a:rPr lang="he-IL" altLang="en-US" sz="1500" i="1" dirty="0"/>
              <a:t> </a:t>
            </a:r>
            <a:r>
              <a:rPr lang="he-IL" altLang="en-US" sz="1500" dirty="0"/>
              <a:t> הרבה יותר מהשעונים הפועלים בשני הקצוות </a:t>
            </a:r>
          </a:p>
          <a:p>
            <a:pPr lvl="1" algn="r" rtl="1" eaLnBrk="1" hangingPunct="1">
              <a:lnSpc>
                <a:spcPct val="90000"/>
              </a:lnSpc>
            </a:pPr>
            <a:r>
              <a:rPr lang="he-IL" altLang="en-US" sz="1500" dirty="0"/>
              <a:t>נסנכרן אותם מידי פעם:</a:t>
            </a:r>
          </a:p>
          <a:p>
            <a:pPr algn="r" rtl="1" eaLnBrk="1" hangingPunct="1">
              <a:lnSpc>
                <a:spcPct val="90000"/>
              </a:lnSpc>
            </a:pPr>
            <a:r>
              <a:rPr lang="he-IL" altLang="en-US" sz="1500" dirty="0"/>
              <a:t>גם זו קרויה "תקשורת אסינכרונית" אבל בעצם היא קצת סינכרונית</a:t>
            </a:r>
            <a:endParaRPr lang="en-US" altLang="en-US" sz="1500" dirty="0"/>
          </a:p>
          <a:p>
            <a:pPr algn="r" rtl="1" eaLnBrk="1" hangingPunct="1">
              <a:lnSpc>
                <a:spcPct val="90000"/>
              </a:lnSpc>
            </a:pPr>
            <a:r>
              <a:rPr lang="he-IL" altLang="en-US" sz="1500" dirty="0"/>
              <a:t>פרוטוקול תקשורת</a:t>
            </a:r>
            <a:br>
              <a:rPr lang="en-US" altLang="en-US" sz="1500" dirty="0"/>
            </a:br>
            <a:r>
              <a:rPr lang="he-IL" altLang="en-US" sz="1500" dirty="0"/>
              <a:t> </a:t>
            </a:r>
            <a:r>
              <a:rPr lang="en-US" altLang="en-US" sz="1500" b="1" dirty="0"/>
              <a:t>UART</a:t>
            </a:r>
            <a:r>
              <a:rPr lang="en-US" altLang="en-US" sz="1500" dirty="0"/>
              <a:t>: Universal (Synchronous) Asynchronous Receiver/Transmitter</a:t>
            </a:r>
            <a:endParaRPr lang="he-IL" altLang="en-US" sz="1500" dirty="0"/>
          </a:p>
          <a:p>
            <a:pPr algn="r" rtl="1" eaLnBrk="1" hangingPunct="1">
              <a:lnSpc>
                <a:spcPct val="90000"/>
              </a:lnSpc>
            </a:pPr>
            <a:r>
              <a:rPr lang="he-IL" altLang="en-US" sz="1500" dirty="0"/>
              <a:t>נהוג ביציאת </a:t>
            </a:r>
            <a:r>
              <a:rPr lang="en-US" altLang="en-US" sz="1500" dirty="0"/>
              <a:t>COM</a:t>
            </a:r>
            <a:r>
              <a:rPr lang="he-IL" altLang="en-US" sz="1500" dirty="0"/>
              <a:t> של ה-</a:t>
            </a:r>
            <a:r>
              <a:rPr lang="en-US" altLang="en-US" sz="1500" dirty="0"/>
              <a:t>PC</a:t>
            </a:r>
            <a:endParaRPr lang="he-IL" altLang="en-US" sz="1500" dirty="0"/>
          </a:p>
          <a:p>
            <a:pPr algn="r" rtl="1" eaLnBrk="1" hangingPunct="1">
              <a:lnSpc>
                <a:spcPct val="90000"/>
              </a:lnSpc>
            </a:pPr>
            <a:r>
              <a:rPr lang="he-IL" altLang="en-US" sz="1500" dirty="0"/>
              <a:t>אפשרות אחרת (נהוגה ברשת מקומית מהירה): נקודד את השעון יחד עם הנתונים, למשל </a:t>
            </a:r>
            <a:r>
              <a:rPr lang="en-US" altLang="en-US" sz="1500" dirty="0"/>
              <a:t>“Manchester Code”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3F9DC20B-495E-4DFE-8746-02652C02031B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12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/>
        </p:nvGraphicFramePr>
        <p:xfrm>
          <a:off x="142875" y="1446610"/>
          <a:ext cx="5772150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34" name="VISIO" r:id="rId4" imgW="4977384" imgH="1200912" progId="Visio.Drawing.11">
                  <p:embed/>
                </p:oleObj>
              </mc:Choice>
              <mc:Fallback>
                <p:oleObj name="VISIO" r:id="rId4" imgW="4977384" imgH="1200912" progId="Visio.Drawing.11">
                  <p:embed/>
                  <p:pic>
                    <p:nvPicPr>
                      <p:cNvPr id="112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1446610"/>
                        <a:ext cx="5772150" cy="1390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>
                <a:solidFill>
                  <a:srgbClr val="FF00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UART – Transmitter FSM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ts val="450"/>
              </a:spcBef>
              <a:spcAft>
                <a:spcPts val="450"/>
              </a:spcAft>
              <a:buChar char="•"/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1pPr>
            <a:lvl2pPr marL="557213" indent="-214313" algn="r" rtl="1">
              <a:spcBef>
                <a:spcPts val="450"/>
              </a:spcBef>
              <a:spcAft>
                <a:spcPts val="450"/>
              </a:spcAft>
              <a:buChar char="–"/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2pPr>
            <a:lvl3pPr marL="857250" indent="-171450" algn="r" rtl="1">
              <a:spcBef>
                <a:spcPts val="450"/>
              </a:spcBef>
              <a:spcAft>
                <a:spcPts val="450"/>
              </a:spcAft>
              <a:buChar char="•"/>
              <a:defRPr sz="1500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3pPr>
            <a:lvl4pPr marL="1200150" indent="-171450" algn="r" rtl="1">
              <a:spcBef>
                <a:spcPts val="900"/>
              </a:spcBef>
              <a:spcAft>
                <a:spcPts val="225"/>
              </a:spcAft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  <a:cs typeface="David" panose="020E0502060401010101" pitchFamily="34" charset="-79"/>
              </a:defRPr>
            </a:lvl4pPr>
            <a:lvl5pPr marL="1543050" indent="-171450" algn="r" rtl="1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5pPr>
            <a:lvl6pPr marL="18859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6pPr>
            <a:lvl7pPr marL="22288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7pPr>
            <a:lvl8pPr marL="25717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8pPr>
            <a:lvl9pPr marL="2914650" indent="-171450" algn="r" rtl="1" eaLnBrk="0" fontAlgn="base" hangingPunct="0">
              <a:spcBef>
                <a:spcPts val="900"/>
              </a:spcBef>
              <a:spcAft>
                <a:spcPts val="225"/>
              </a:spcAft>
              <a:buChar char="»"/>
              <a:defRPr i="1">
                <a:solidFill>
                  <a:schemeClr val="tx1"/>
                </a:solidFill>
                <a:latin typeface="Times New Roman" panose="02020603050405020304" pitchFamily="18" charset="0"/>
                <a:cs typeface="David" panose="020E0502060401010101" pitchFamily="34" charset="-79"/>
              </a:defRPr>
            </a:lvl9pPr>
          </a:lstStyle>
          <a:p>
            <a:pPr rtl="0">
              <a:spcBef>
                <a:spcPct val="0"/>
              </a:spcBef>
              <a:spcAft>
                <a:spcPct val="0"/>
              </a:spcAft>
              <a:buFontTx/>
              <a:buNone/>
            </a:pPr>
            <a:fld id="{3F9DC20B-495E-4DFE-8746-02652C02031B}" type="slidenum">
              <a:rPr lang="he-IL" altLang="en-US" sz="750">
                <a:cs typeface="Times New Roman" panose="02020603050405020304" pitchFamily="18" charset="0"/>
              </a:rPr>
              <a:pPr rtl="0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13</a:t>
            </a:fld>
            <a:endParaRPr lang="en-US" altLang="en-US" sz="750">
              <a:cs typeface="Times New Roman" panose="02020603050405020304" pitchFamily="18" charset="0"/>
            </a:endParaRPr>
          </a:p>
        </p:txBody>
      </p:sp>
      <p:graphicFrame>
        <p:nvGraphicFramePr>
          <p:cNvPr id="1127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464492"/>
              </p:ext>
            </p:extLst>
          </p:nvPr>
        </p:nvGraphicFramePr>
        <p:xfrm>
          <a:off x="1651704" y="922726"/>
          <a:ext cx="5884545" cy="1733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8" name="Visio" r:id="rId4" imgW="5478479" imgH="1614956" progId="Visio.Drawing.11">
                  <p:embed/>
                </p:oleObj>
              </mc:Choice>
              <mc:Fallback>
                <p:oleObj name="Visio" r:id="rId4" imgW="5478479" imgH="1614956" progId="Visio.Drawing.11">
                  <p:embed/>
                  <p:pic>
                    <p:nvPicPr>
                      <p:cNvPr id="112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704" y="922726"/>
                        <a:ext cx="5884545" cy="1733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C9D2E80-1595-4855-BB11-E0EDBCD52B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454302"/>
              </p:ext>
            </p:extLst>
          </p:nvPr>
        </p:nvGraphicFramePr>
        <p:xfrm>
          <a:off x="2874530" y="2358233"/>
          <a:ext cx="3071893" cy="3998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89" name="Visio" r:id="rId6" imgW="4606785" imgH="5995704" progId="Visio.Drawing.11">
                  <p:embed/>
                </p:oleObj>
              </mc:Choice>
              <mc:Fallback>
                <p:oleObj name="Visio" r:id="rId6" imgW="4606785" imgH="5995704" progId="Visio.Drawing.1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C9D2E80-1595-4855-BB11-E0EDBCD52B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74530" y="2358233"/>
                        <a:ext cx="3071893" cy="3998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9914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FSM – reminder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UART – reminder</a:t>
            </a:r>
          </a:p>
          <a:p>
            <a:r>
              <a:rPr lang="en-US" sz="3600" dirty="0"/>
              <a:t>Summarizing example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4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UART3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workshop, we will plan a UART transmitter with a few minor changes:</a:t>
            </a:r>
          </a:p>
          <a:p>
            <a:pPr lvl="1"/>
            <a:r>
              <a:rPr lang="en-US" dirty="0"/>
              <a:t>3-bit word instead of an 8-bit word</a:t>
            </a:r>
          </a:p>
          <a:p>
            <a:pPr lvl="1"/>
            <a:r>
              <a:rPr lang="en-US" dirty="0"/>
              <a:t>Sends a parity bit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4D2B34-6A29-4C93-99F5-A02978A1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207222"/>
              </p:ext>
            </p:extLst>
          </p:nvPr>
        </p:nvGraphicFramePr>
        <p:xfrm>
          <a:off x="370929" y="3950493"/>
          <a:ext cx="8423559" cy="37084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469119">
                  <a:extLst>
                    <a:ext uri="{9D8B030D-6E8A-4147-A177-3AD203B41FA5}">
                      <a16:colId xmlns:a16="http://schemas.microsoft.com/office/drawing/2014/main" val="4266698286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155438663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3685418678"/>
                    </a:ext>
                  </a:extLst>
                </a:gridCol>
                <a:gridCol w="519716">
                  <a:extLst>
                    <a:ext uri="{9D8B030D-6E8A-4147-A177-3AD203B41FA5}">
                      <a16:colId xmlns:a16="http://schemas.microsoft.com/office/drawing/2014/main" val="369970712"/>
                    </a:ext>
                  </a:extLst>
                </a:gridCol>
                <a:gridCol w="519716">
                  <a:extLst>
                    <a:ext uri="{9D8B030D-6E8A-4147-A177-3AD203B41FA5}">
                      <a16:colId xmlns:a16="http://schemas.microsoft.com/office/drawing/2014/main" val="876753437"/>
                    </a:ext>
                  </a:extLst>
                </a:gridCol>
                <a:gridCol w="489694">
                  <a:extLst>
                    <a:ext uri="{9D8B030D-6E8A-4147-A177-3AD203B41FA5}">
                      <a16:colId xmlns:a16="http://schemas.microsoft.com/office/drawing/2014/main" val="3308002170"/>
                    </a:ext>
                  </a:extLst>
                </a:gridCol>
                <a:gridCol w="397943">
                  <a:extLst>
                    <a:ext uri="{9D8B030D-6E8A-4147-A177-3AD203B41FA5}">
                      <a16:colId xmlns:a16="http://schemas.microsoft.com/office/drawing/2014/main" val="4114473692"/>
                    </a:ext>
                  </a:extLst>
                </a:gridCol>
                <a:gridCol w="397943">
                  <a:extLst>
                    <a:ext uri="{9D8B030D-6E8A-4147-A177-3AD203B41FA5}">
                      <a16:colId xmlns:a16="http://schemas.microsoft.com/office/drawing/2014/main" val="2070766179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4131424191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414370619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1687695421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1532351283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2047304005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2236791086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2057652139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3304315442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2630752243"/>
                    </a:ext>
                  </a:extLst>
                </a:gridCol>
                <a:gridCol w="469119">
                  <a:extLst>
                    <a:ext uri="{9D8B030D-6E8A-4147-A177-3AD203B41FA5}">
                      <a16:colId xmlns:a16="http://schemas.microsoft.com/office/drawing/2014/main" val="6260843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stop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stop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stop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parity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parity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parity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bit3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bit3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bit3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bit2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bit2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bit2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bit1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bit1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bit1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start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start</a:t>
                      </a:r>
                      <a:endParaRPr lang="he-IL" sz="1000" dirty="0"/>
                    </a:p>
                  </a:txBody>
                  <a:tcPr marL="90000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start</a:t>
                      </a:r>
                      <a:endParaRPr lang="he-IL" sz="1000" dirty="0"/>
                    </a:p>
                  </a:txBody>
                  <a:tcPr marL="90000"/>
                </a:tc>
                <a:extLst>
                  <a:ext uri="{0D108BD9-81ED-4DB2-BD59-A6C34878D82A}">
                    <a16:rowId xmlns:a16="http://schemas.microsoft.com/office/drawing/2014/main" val="182688922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5967E7D-611E-469B-924E-EED1A6736D2E}"/>
              </a:ext>
            </a:extLst>
          </p:cNvPr>
          <p:cNvCxnSpPr/>
          <p:nvPr/>
        </p:nvCxnSpPr>
        <p:spPr>
          <a:xfrm>
            <a:off x="370925" y="4413839"/>
            <a:ext cx="1498862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7A3DB9-C387-44C3-A4AD-2D54C4A68FBE}"/>
              </a:ext>
            </a:extLst>
          </p:cNvPr>
          <p:cNvSpPr txBox="1"/>
          <p:nvPr/>
        </p:nvSpPr>
        <p:spPr>
          <a:xfrm>
            <a:off x="512327" y="4534813"/>
            <a:ext cx="1216058" cy="37084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baud time</a:t>
            </a:r>
            <a:endParaRPr lang="he-IL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3D42D70-0605-46C6-8AEA-51E476F30B4A}"/>
              </a:ext>
            </a:extLst>
          </p:cNvPr>
          <p:cNvCxnSpPr/>
          <p:nvPr/>
        </p:nvCxnSpPr>
        <p:spPr>
          <a:xfrm>
            <a:off x="328078" y="3819619"/>
            <a:ext cx="57787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62A464-9745-44C2-A95D-93910CE6F586}"/>
              </a:ext>
            </a:extLst>
          </p:cNvPr>
          <p:cNvSpPr txBox="1"/>
          <p:nvPr/>
        </p:nvSpPr>
        <p:spPr>
          <a:xfrm>
            <a:off x="152999" y="3423758"/>
            <a:ext cx="185197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Tx transmitter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23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161133"/>
            <a:ext cx="7886700" cy="1325563"/>
          </a:xfrm>
        </p:spPr>
        <p:txBody>
          <a:bodyPr/>
          <a:lstStyle/>
          <a:p>
            <a:r>
              <a:rPr lang="en-US" dirty="0"/>
              <a:t>Summarizing Example: UART3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16</a:t>
            </a:fld>
            <a:endParaRPr lang="en-US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3F3E1D11-5171-433A-AD7B-8E22A1318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74" y="777474"/>
            <a:ext cx="8552872" cy="55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195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3379" y="-238191"/>
            <a:ext cx="9181706" cy="1325563"/>
          </a:xfrm>
        </p:spPr>
        <p:txBody>
          <a:bodyPr/>
          <a:lstStyle/>
          <a:p>
            <a:pPr rtl="0"/>
            <a:r>
              <a:rPr lang="en-US" dirty="0"/>
              <a:t>Top Level and Signal Declarations</a:t>
            </a:r>
            <a:endParaRPr lang="he-IL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197C5-EAE4-4E03-A081-DF00FCDC8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9706D6-0549-48AF-B6B6-490185B9D55E}"/>
              </a:ext>
            </a:extLst>
          </p:cNvPr>
          <p:cNvSpPr txBox="1"/>
          <p:nvPr/>
        </p:nvSpPr>
        <p:spPr>
          <a:xfrm>
            <a:off x="273379" y="705524"/>
            <a:ext cx="4364609" cy="6124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UART3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start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</a:p>
          <a:p>
            <a:r>
              <a:rPr lang="he-I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counter_done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counter_clear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parity_clr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parity_enable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UART3_fsm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fsm_u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counter_done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counter_done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counter_clear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counter_clear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parity_clr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parity_clr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parity_enable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parity_enable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he-I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FCD14-17D5-4D19-807D-B349312E3D83}"/>
              </a:ext>
            </a:extLst>
          </p:cNvPr>
          <p:cNvSpPr txBox="1"/>
          <p:nvPr/>
        </p:nvSpPr>
        <p:spPr>
          <a:xfrm>
            <a:off x="4762108" y="779413"/>
            <a:ext cx="4249917" cy="44012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UART3_counter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cnt_u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counter_clear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counter_clear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counter_done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counter_done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he-I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UART3_arith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arith_u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parity_clr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parity_clr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parity_enable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parity_enable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r>
              <a:rPr lang="he-IL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39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C5B853-9724-48D8-B5BE-F454DD583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3358356"/>
            <a:ext cx="7886700" cy="12858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0D797D-45A2-43C9-914D-89957641A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– Top Level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690A9-1173-4E55-97D4-E2E98B141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BE8611-9A09-412B-9046-28D9E08C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18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C7FBBB-46B4-499B-9648-1B3B49588A09}"/>
              </a:ext>
            </a:extLst>
          </p:cNvPr>
          <p:cNvCxnSpPr>
            <a:cxnSpLocks/>
          </p:cNvCxnSpPr>
          <p:nvPr/>
        </p:nvCxnSpPr>
        <p:spPr>
          <a:xfrm>
            <a:off x="1836543" y="4645460"/>
            <a:ext cx="102775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5C025E9-B9F2-4017-BD2D-B493CCDA0DAC}"/>
              </a:ext>
            </a:extLst>
          </p:cNvPr>
          <p:cNvCxnSpPr>
            <a:cxnSpLocks/>
          </p:cNvCxnSpPr>
          <p:nvPr/>
        </p:nvCxnSpPr>
        <p:spPr>
          <a:xfrm>
            <a:off x="2864302" y="4645460"/>
            <a:ext cx="102775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C50308E-0528-41DB-B5F7-8298086B0415}"/>
              </a:ext>
            </a:extLst>
          </p:cNvPr>
          <p:cNvCxnSpPr>
            <a:cxnSpLocks/>
          </p:cNvCxnSpPr>
          <p:nvPr/>
        </p:nvCxnSpPr>
        <p:spPr>
          <a:xfrm>
            <a:off x="3892061" y="4645460"/>
            <a:ext cx="102775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813501-0FA7-4A2B-9B78-F8353AE9BF68}"/>
              </a:ext>
            </a:extLst>
          </p:cNvPr>
          <p:cNvCxnSpPr>
            <a:cxnSpLocks/>
          </p:cNvCxnSpPr>
          <p:nvPr/>
        </p:nvCxnSpPr>
        <p:spPr>
          <a:xfrm>
            <a:off x="4919820" y="4645460"/>
            <a:ext cx="102775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AEDDCD2-9A9B-43B3-BFE6-45F6CFBDD38F}"/>
              </a:ext>
            </a:extLst>
          </p:cNvPr>
          <p:cNvCxnSpPr>
            <a:cxnSpLocks/>
          </p:cNvCxnSpPr>
          <p:nvPr/>
        </p:nvCxnSpPr>
        <p:spPr>
          <a:xfrm>
            <a:off x="5947579" y="4645460"/>
            <a:ext cx="102775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3227323-B16D-404A-8F2F-238550E374F7}"/>
              </a:ext>
            </a:extLst>
          </p:cNvPr>
          <p:cNvCxnSpPr>
            <a:cxnSpLocks/>
          </p:cNvCxnSpPr>
          <p:nvPr/>
        </p:nvCxnSpPr>
        <p:spPr>
          <a:xfrm>
            <a:off x="6975338" y="4645460"/>
            <a:ext cx="1027759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DA4C74-64BC-4C57-805F-F7802BE89B8C}"/>
              </a:ext>
            </a:extLst>
          </p:cNvPr>
          <p:cNvSpPr txBox="1"/>
          <p:nvPr/>
        </p:nvSpPr>
        <p:spPr>
          <a:xfrm flipH="1">
            <a:off x="2014531" y="4313257"/>
            <a:ext cx="671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start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869605-7C64-483B-B936-39D55359324E}"/>
              </a:ext>
            </a:extLst>
          </p:cNvPr>
          <p:cNvSpPr txBox="1"/>
          <p:nvPr/>
        </p:nvSpPr>
        <p:spPr>
          <a:xfrm flipH="1">
            <a:off x="3060880" y="4313257"/>
            <a:ext cx="671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A[0]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1E919C2-DE0B-489C-B3BB-9B45259DD1C5}"/>
              </a:ext>
            </a:extLst>
          </p:cNvPr>
          <p:cNvSpPr txBox="1"/>
          <p:nvPr/>
        </p:nvSpPr>
        <p:spPr>
          <a:xfrm flipH="1">
            <a:off x="4065758" y="4348815"/>
            <a:ext cx="671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A[1]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7C217E0-7AEF-42CB-A8B9-5300E4F806C6}"/>
              </a:ext>
            </a:extLst>
          </p:cNvPr>
          <p:cNvSpPr txBox="1"/>
          <p:nvPr/>
        </p:nvSpPr>
        <p:spPr>
          <a:xfrm flipH="1">
            <a:off x="5102097" y="4350495"/>
            <a:ext cx="671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A[2]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66893C-6DB1-48B2-9B52-319E91AD5063}"/>
              </a:ext>
            </a:extLst>
          </p:cNvPr>
          <p:cNvSpPr txBox="1"/>
          <p:nvPr/>
        </p:nvSpPr>
        <p:spPr>
          <a:xfrm flipH="1">
            <a:off x="6086276" y="4295073"/>
            <a:ext cx="75036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parity</a:t>
            </a:r>
            <a:endParaRPr lang="he-IL" dirty="0">
              <a:solidFill>
                <a:schemeClr val="accent2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99EA7A-0D0E-4103-B505-C1A341636D4A}"/>
              </a:ext>
            </a:extLst>
          </p:cNvPr>
          <p:cNvSpPr txBox="1"/>
          <p:nvPr/>
        </p:nvSpPr>
        <p:spPr>
          <a:xfrm flipH="1">
            <a:off x="7149035" y="4346165"/>
            <a:ext cx="67178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stop</a:t>
            </a:r>
            <a:endParaRPr lang="he-IL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74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Building the FSM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105" y="1409989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Build a Mealy FSM</a:t>
            </a:r>
          </a:p>
          <a:p>
            <a:r>
              <a:rPr lang="en-US" dirty="0"/>
              <a:t>Requirements:</a:t>
            </a:r>
          </a:p>
          <a:p>
            <a:pPr lvl="1"/>
            <a:r>
              <a:rPr lang="en-US" dirty="0"/>
              <a:t>Receives several signals:</a:t>
            </a:r>
          </a:p>
          <a:p>
            <a:pPr lvl="2"/>
            <a:r>
              <a:rPr lang="en-US" dirty="0" err="1"/>
              <a:t>clk</a:t>
            </a:r>
            <a:endParaRPr lang="en-US" dirty="0"/>
          </a:p>
          <a:p>
            <a:pPr lvl="2"/>
            <a:r>
              <a:rPr lang="en-US" dirty="0" err="1"/>
              <a:t>rst</a:t>
            </a:r>
            <a:r>
              <a:rPr lang="en-US" dirty="0"/>
              <a:t> (asynchronous)</a:t>
            </a:r>
          </a:p>
          <a:p>
            <a:pPr lvl="2"/>
            <a:r>
              <a:rPr lang="en-US" dirty="0"/>
              <a:t>start</a:t>
            </a:r>
          </a:p>
          <a:p>
            <a:pPr lvl="2"/>
            <a:r>
              <a:rPr lang="en-US" dirty="0" err="1"/>
              <a:t>counter_done</a:t>
            </a:r>
            <a:endParaRPr lang="en-US" dirty="0"/>
          </a:p>
          <a:p>
            <a:pPr lvl="1"/>
            <a:r>
              <a:rPr lang="en-US" dirty="0"/>
              <a:t>Outputs:</a:t>
            </a:r>
          </a:p>
          <a:p>
            <a:pPr lvl="2"/>
            <a:r>
              <a:rPr lang="en-US" dirty="0" err="1"/>
              <a:t>parity_clr</a:t>
            </a:r>
            <a:endParaRPr lang="en-US" dirty="0"/>
          </a:p>
          <a:p>
            <a:pPr lvl="2"/>
            <a:r>
              <a:rPr lang="en-US" dirty="0" err="1"/>
              <a:t>parity_enable</a:t>
            </a:r>
            <a:endParaRPr lang="en-US" dirty="0"/>
          </a:p>
          <a:p>
            <a:pPr lvl="2"/>
            <a:r>
              <a:rPr lang="en-US" dirty="0" err="1"/>
              <a:t>A_sel</a:t>
            </a:r>
            <a:endParaRPr lang="en-US" dirty="0"/>
          </a:p>
          <a:p>
            <a:pPr lvl="2"/>
            <a:r>
              <a:rPr lang="en-US" dirty="0" err="1"/>
              <a:t>out_sel</a:t>
            </a:r>
            <a:endParaRPr lang="en-US" dirty="0"/>
          </a:p>
          <a:p>
            <a:pPr lvl="2"/>
            <a:r>
              <a:rPr lang="en-US" dirty="0" err="1"/>
              <a:t>counter_clr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C0040D-D1E2-4275-98E9-81D09E626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710" y="3013724"/>
            <a:ext cx="4987011" cy="325293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4D86419-C0AF-4EAF-BE32-D875BA89AAF7}"/>
              </a:ext>
            </a:extLst>
          </p:cNvPr>
          <p:cNvSpPr/>
          <p:nvPr/>
        </p:nvSpPr>
        <p:spPr>
          <a:xfrm>
            <a:off x="4174836" y="3278909"/>
            <a:ext cx="1533238" cy="942109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043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FSM – reminder</a:t>
            </a:r>
          </a:p>
          <a:p>
            <a:r>
              <a:rPr lang="en-US" sz="3600" dirty="0"/>
              <a:t>Control and </a:t>
            </a:r>
            <a:r>
              <a:rPr lang="en-US" sz="3600" dirty="0" err="1"/>
              <a:t>datapath</a:t>
            </a:r>
            <a:endParaRPr lang="en-US" sz="3600" dirty="0"/>
          </a:p>
          <a:p>
            <a:r>
              <a:rPr lang="en-US" sz="3600" dirty="0"/>
              <a:t>UART – reminder</a:t>
            </a:r>
          </a:p>
          <a:p>
            <a:r>
              <a:rPr lang="en-US" sz="3600" dirty="0"/>
              <a:t>Summarizing example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320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527" y="-247612"/>
            <a:ext cx="7886700" cy="1325563"/>
          </a:xfrm>
        </p:spPr>
        <p:txBody>
          <a:bodyPr/>
          <a:lstStyle/>
          <a:p>
            <a:r>
              <a:rPr lang="en-US" dirty="0"/>
              <a:t>UART3: FSM Design</a:t>
            </a:r>
            <a:endParaRPr lang="he-IL" dirty="0"/>
          </a:p>
        </p:txBody>
      </p:sp>
      <p:sp>
        <p:nvSpPr>
          <p:cNvPr id="21" name="TextBox 20"/>
          <p:cNvSpPr txBox="1"/>
          <p:nvPr/>
        </p:nvSpPr>
        <p:spPr>
          <a:xfrm>
            <a:off x="2665460" y="2075140"/>
            <a:ext cx="12353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start == 1 /</a:t>
            </a:r>
          </a:p>
          <a:p>
            <a:r>
              <a:rPr lang="en-US" sz="1200" dirty="0" err="1"/>
              <a:t>parity_clr</a:t>
            </a:r>
            <a:r>
              <a:rPr lang="en-US" sz="1200" dirty="0"/>
              <a:t>=1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FC7D9B-376F-4ADB-8FBB-0D2B4DEE0C2E}"/>
              </a:ext>
            </a:extLst>
          </p:cNvPr>
          <p:cNvCxnSpPr>
            <a:cxnSpLocks/>
          </p:cNvCxnSpPr>
          <p:nvPr/>
        </p:nvCxnSpPr>
        <p:spPr>
          <a:xfrm>
            <a:off x="2391127" y="2539850"/>
            <a:ext cx="18344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66321-7C2C-4370-89E8-B118FBD9859B}"/>
              </a:ext>
            </a:extLst>
          </p:cNvPr>
          <p:cNvCxnSpPr>
            <a:cxnSpLocks/>
          </p:cNvCxnSpPr>
          <p:nvPr/>
        </p:nvCxnSpPr>
        <p:spPr>
          <a:xfrm>
            <a:off x="7712551" y="3102082"/>
            <a:ext cx="10498" cy="135873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997282-4A27-4938-BB37-EFBF176F945F}"/>
              </a:ext>
            </a:extLst>
          </p:cNvPr>
          <p:cNvCxnSpPr>
            <a:cxnSpLocks/>
          </p:cNvCxnSpPr>
          <p:nvPr/>
        </p:nvCxnSpPr>
        <p:spPr>
          <a:xfrm>
            <a:off x="930216" y="2013197"/>
            <a:ext cx="359392" cy="2283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F75A3C5-9D78-4FC7-9259-C4F6449282ED}"/>
              </a:ext>
            </a:extLst>
          </p:cNvPr>
          <p:cNvSpPr txBox="1"/>
          <p:nvPr/>
        </p:nvSpPr>
        <p:spPr>
          <a:xfrm>
            <a:off x="545088" y="1684959"/>
            <a:ext cx="47972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err="1"/>
              <a:t>rst</a:t>
            </a:r>
            <a:endParaRPr lang="he-IL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28501-8708-4D57-AF53-87643E9B9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0420" y="6356351"/>
            <a:ext cx="3086100" cy="365125"/>
          </a:xfrm>
        </p:spPr>
        <p:txBody>
          <a:bodyPr/>
          <a:lstStyle/>
          <a:p>
            <a:r>
              <a:rPr lang="en-US" dirty="0"/>
              <a:t>044252 - Digital Systems and Computer Structure - </a:t>
            </a:r>
            <a:r>
              <a:rPr lang="en-US" dirty="0" err="1"/>
              <a:t>SystemVerilog</a:t>
            </a:r>
            <a:r>
              <a:rPr lang="en-US" dirty="0"/>
              <a:t> HDL Workshop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64BDB-6076-40D9-B8B0-D6DB386C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20</a:t>
            </a:fld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346EEE-C53D-4C4F-97F3-8B534ED32D4F}"/>
              </a:ext>
            </a:extLst>
          </p:cNvPr>
          <p:cNvSpPr/>
          <p:nvPr/>
        </p:nvSpPr>
        <p:spPr>
          <a:xfrm>
            <a:off x="4342867" y="2098157"/>
            <a:ext cx="972276" cy="100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Start bit</a:t>
            </a:r>
            <a:endParaRPr lang="he-IL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8C4AA56-3FF7-4FDB-AE52-AEE5DE1A9915}"/>
              </a:ext>
            </a:extLst>
          </p:cNvPr>
          <p:cNvSpPr/>
          <p:nvPr/>
        </p:nvSpPr>
        <p:spPr>
          <a:xfrm>
            <a:off x="1321229" y="2039161"/>
            <a:ext cx="972276" cy="100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Idle</a:t>
            </a:r>
            <a:endParaRPr lang="he-IL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6FE7D04-32CA-4105-AB14-944426B83AB3}"/>
              </a:ext>
            </a:extLst>
          </p:cNvPr>
          <p:cNvSpPr/>
          <p:nvPr/>
        </p:nvSpPr>
        <p:spPr>
          <a:xfrm>
            <a:off x="7336633" y="2076165"/>
            <a:ext cx="972276" cy="100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First bit</a:t>
            </a:r>
            <a:endParaRPr lang="he-IL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B7B4A1F-1BA4-4A75-ABB1-5EC9A26596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928760">
            <a:off x="7468307" y="5417984"/>
            <a:ext cx="466520" cy="466520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43F5550B-24DE-41B3-869D-C03A8A03E75E}"/>
              </a:ext>
            </a:extLst>
          </p:cNvPr>
          <p:cNvSpPr/>
          <p:nvPr/>
        </p:nvSpPr>
        <p:spPr>
          <a:xfrm>
            <a:off x="7266073" y="4497308"/>
            <a:ext cx="972276" cy="100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dirty="0"/>
              <a:t>Second bit</a:t>
            </a:r>
            <a:endParaRPr lang="he-IL" dirty="0"/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152CB795-3682-4816-9AD8-EEAABA2BE7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29223">
            <a:off x="7666098" y="1685373"/>
            <a:ext cx="466520" cy="466520"/>
          </a:xfrm>
          <a:prstGeom prst="rect">
            <a:avLst/>
          </a:prstGeom>
        </p:spPr>
      </p:pic>
      <p:sp>
        <p:nvSpPr>
          <p:cNvPr id="34" name="Oval 33">
            <a:extLst>
              <a:ext uri="{FF2B5EF4-FFF2-40B4-BE49-F238E27FC236}">
                <a16:creationId xmlns:a16="http://schemas.microsoft.com/office/drawing/2014/main" id="{3E7AE860-1840-4B71-8474-9C70E0E19590}"/>
              </a:ext>
            </a:extLst>
          </p:cNvPr>
          <p:cNvSpPr/>
          <p:nvPr/>
        </p:nvSpPr>
        <p:spPr>
          <a:xfrm>
            <a:off x="4293118" y="4680504"/>
            <a:ext cx="972276" cy="100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Third bit</a:t>
            </a:r>
            <a:endParaRPr lang="he-IL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4AD203A-1C25-4DB4-BB0E-9200034B2ACE}"/>
              </a:ext>
            </a:extLst>
          </p:cNvPr>
          <p:cNvSpPr/>
          <p:nvPr/>
        </p:nvSpPr>
        <p:spPr>
          <a:xfrm>
            <a:off x="1352677" y="5370670"/>
            <a:ext cx="972276" cy="100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1" anchor="ctr"/>
          <a:lstStyle/>
          <a:p>
            <a:pPr algn="ctr"/>
            <a:r>
              <a:rPr lang="en-US" dirty="0"/>
              <a:t>Parity</a:t>
            </a:r>
            <a:endParaRPr lang="he-IL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6C74759-5BDC-4764-9C25-287C4B38B71F}"/>
              </a:ext>
            </a:extLst>
          </p:cNvPr>
          <p:cNvCxnSpPr>
            <a:cxnSpLocks/>
          </p:cNvCxnSpPr>
          <p:nvPr/>
        </p:nvCxnSpPr>
        <p:spPr>
          <a:xfrm>
            <a:off x="5387270" y="2526607"/>
            <a:ext cx="18344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7E1EE48-F34D-4F18-8083-5C9460662318}"/>
              </a:ext>
            </a:extLst>
          </p:cNvPr>
          <p:cNvCxnSpPr>
            <a:cxnSpLocks/>
          </p:cNvCxnSpPr>
          <p:nvPr/>
        </p:nvCxnSpPr>
        <p:spPr>
          <a:xfrm flipH="1">
            <a:off x="5386486" y="5039420"/>
            <a:ext cx="1754723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Graphic 44">
            <a:extLst>
              <a:ext uri="{FF2B5EF4-FFF2-40B4-BE49-F238E27FC236}">
                <a16:creationId xmlns:a16="http://schemas.microsoft.com/office/drawing/2014/main" id="{BB8800B0-2C18-4137-85F7-830C93084D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29223">
            <a:off x="4545995" y="4293087"/>
            <a:ext cx="466520" cy="466520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1AB57E4-A95B-44DE-ACFC-8EC841E094EF}"/>
              </a:ext>
            </a:extLst>
          </p:cNvPr>
          <p:cNvCxnSpPr>
            <a:cxnSpLocks/>
            <a:endCxn id="39" idx="6"/>
          </p:cNvCxnSpPr>
          <p:nvPr/>
        </p:nvCxnSpPr>
        <p:spPr>
          <a:xfrm flipH="1">
            <a:off x="2324953" y="5039420"/>
            <a:ext cx="1820898" cy="83193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3A44D5-B5AA-46AC-B7BF-7AD186F91400}"/>
              </a:ext>
            </a:extLst>
          </p:cNvPr>
          <p:cNvCxnSpPr>
            <a:cxnSpLocks/>
            <a:stCxn id="39" idx="0"/>
            <a:endCxn id="58" idx="4"/>
          </p:cNvCxnSpPr>
          <p:nvPr/>
        </p:nvCxnSpPr>
        <p:spPr>
          <a:xfrm flipH="1" flipV="1">
            <a:off x="1680672" y="4809203"/>
            <a:ext cx="158143" cy="5614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510EA5F-2A00-4016-86BF-354B9739CBAE}"/>
              </a:ext>
            </a:extLst>
          </p:cNvPr>
          <p:cNvSpPr txBox="1"/>
          <p:nvPr/>
        </p:nvSpPr>
        <p:spPr>
          <a:xfrm>
            <a:off x="528648" y="3057063"/>
            <a:ext cx="12353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/>
              <a:t>counter_done</a:t>
            </a:r>
            <a:r>
              <a:rPr lang="en-US" sz="1200" dirty="0"/>
              <a:t>  &amp;&amp; start == 0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7D72DE2-72D6-47F9-B2E2-F48CE288A7EA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2166810" y="3073509"/>
            <a:ext cx="2376348" cy="123500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F29A63A-2C0E-4561-9BC7-4AFABF5EA948}"/>
              </a:ext>
            </a:extLst>
          </p:cNvPr>
          <p:cNvSpPr txBox="1"/>
          <p:nvPr/>
        </p:nvSpPr>
        <p:spPr>
          <a:xfrm>
            <a:off x="2345041" y="2864383"/>
            <a:ext cx="123537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/>
              <a:t>counter_done</a:t>
            </a:r>
            <a:r>
              <a:rPr lang="en-US" sz="1200" dirty="0"/>
              <a:t> &amp;&amp; start == 1 /</a:t>
            </a:r>
          </a:p>
          <a:p>
            <a:r>
              <a:rPr lang="en-US" sz="1200" dirty="0" err="1"/>
              <a:t>parity_clr</a:t>
            </a:r>
            <a:r>
              <a:rPr lang="en-US" sz="1200" dirty="0"/>
              <a:t>=1</a:t>
            </a:r>
          </a:p>
          <a:p>
            <a:endParaRPr lang="en-US" sz="1200" dirty="0"/>
          </a:p>
        </p:txBody>
      </p:sp>
      <p:pic>
        <p:nvPicPr>
          <p:cNvPr id="56" name="Graphic 55">
            <a:extLst>
              <a:ext uri="{FF2B5EF4-FFF2-40B4-BE49-F238E27FC236}">
                <a16:creationId xmlns:a16="http://schemas.microsoft.com/office/drawing/2014/main" id="{5FF64693-2667-49AA-9270-98AD70DECE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29223">
            <a:off x="1603682" y="1623173"/>
            <a:ext cx="466520" cy="46652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48C72F3-72D4-4B8D-AB32-E126FE8FAD88}"/>
              </a:ext>
            </a:extLst>
          </p:cNvPr>
          <p:cNvSpPr txBox="1"/>
          <p:nvPr/>
        </p:nvSpPr>
        <p:spPr>
          <a:xfrm>
            <a:off x="1431533" y="1393402"/>
            <a:ext cx="1235379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Start == 0</a:t>
            </a:r>
            <a:endParaRPr lang="he-IL" sz="12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2F1EFF6-A4DC-4D7B-8BE1-E742D6A6688A}"/>
              </a:ext>
            </a:extLst>
          </p:cNvPr>
          <p:cNvSpPr/>
          <p:nvPr/>
        </p:nvSpPr>
        <p:spPr>
          <a:xfrm>
            <a:off x="1194534" y="3807825"/>
            <a:ext cx="972276" cy="10013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Stop bit</a:t>
            </a:r>
            <a:endParaRPr lang="he-IL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2FC0D5-4C65-4AC8-9296-AD4BC628A748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1680672" y="3028451"/>
            <a:ext cx="18065" cy="7793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61">
            <a:extLst>
              <a:ext uri="{FF2B5EF4-FFF2-40B4-BE49-F238E27FC236}">
                <a16:creationId xmlns:a16="http://schemas.microsoft.com/office/drawing/2014/main" id="{B5715910-3B6F-451B-B3E2-051012169F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729223">
            <a:off x="4618401" y="1685372"/>
            <a:ext cx="466520" cy="466520"/>
          </a:xfrm>
          <a:prstGeom prst="rect">
            <a:avLst/>
          </a:prstGeom>
        </p:spPr>
      </p:pic>
      <p:pic>
        <p:nvPicPr>
          <p:cNvPr id="63" name="Graphic 62">
            <a:extLst>
              <a:ext uri="{FF2B5EF4-FFF2-40B4-BE49-F238E27FC236}">
                <a16:creationId xmlns:a16="http://schemas.microsoft.com/office/drawing/2014/main" id="{BFEB2815-0E3B-43BC-A0B4-C636E668ED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2928760">
            <a:off x="1654466" y="6326791"/>
            <a:ext cx="466520" cy="46652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48780918-6850-437F-962E-818E937376F3}"/>
              </a:ext>
            </a:extLst>
          </p:cNvPr>
          <p:cNvSpPr txBox="1"/>
          <p:nvPr/>
        </p:nvSpPr>
        <p:spPr>
          <a:xfrm>
            <a:off x="226081" y="176273"/>
            <a:ext cx="1318220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b="1" u="sng" dirty="0"/>
              <a:t>Defaults:</a:t>
            </a:r>
          </a:p>
          <a:p>
            <a:r>
              <a:rPr lang="en-US" sz="1200" b="1" dirty="0" err="1"/>
              <a:t>parity_clr</a:t>
            </a:r>
            <a:r>
              <a:rPr lang="en-US" sz="1200" b="1" dirty="0"/>
              <a:t> = 0</a:t>
            </a:r>
          </a:p>
          <a:p>
            <a:r>
              <a:rPr lang="en-US" sz="1200" b="1" dirty="0" err="1"/>
              <a:t>A_sel</a:t>
            </a:r>
            <a:r>
              <a:rPr lang="en-US" sz="1200" b="1" dirty="0"/>
              <a:t> = 0</a:t>
            </a:r>
          </a:p>
          <a:p>
            <a:r>
              <a:rPr lang="en-US" sz="1200" b="1" dirty="0" err="1"/>
              <a:t>out_sel</a:t>
            </a:r>
            <a:r>
              <a:rPr lang="en-US" sz="1200" b="1" dirty="0"/>
              <a:t> = 2</a:t>
            </a:r>
          </a:p>
          <a:p>
            <a:r>
              <a:rPr lang="en-US" sz="1200" b="1" dirty="0" err="1"/>
              <a:t>counter_clr</a:t>
            </a:r>
            <a:r>
              <a:rPr lang="en-US" sz="1200" b="1" dirty="0"/>
              <a:t> = 1</a:t>
            </a:r>
          </a:p>
          <a:p>
            <a:r>
              <a:rPr lang="en-US" sz="1200" b="1" dirty="0" err="1"/>
              <a:t>parity_enable</a:t>
            </a:r>
            <a:r>
              <a:rPr lang="en-US" sz="1200" b="1" dirty="0"/>
              <a:t> = 0</a:t>
            </a:r>
            <a:endParaRPr lang="he-IL" sz="1200" b="1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83608C-D05F-46F2-898D-8123C01C9449}"/>
              </a:ext>
            </a:extLst>
          </p:cNvPr>
          <p:cNvSpPr txBox="1"/>
          <p:nvPr/>
        </p:nvSpPr>
        <p:spPr>
          <a:xfrm>
            <a:off x="4281334" y="1061881"/>
            <a:ext cx="12353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counter_clr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out_sel</a:t>
            </a:r>
            <a:r>
              <a:rPr lang="en-US" sz="1200" dirty="0"/>
              <a:t>=1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8E4C6B-F181-4917-9DCD-F6077C74C148}"/>
              </a:ext>
            </a:extLst>
          </p:cNvPr>
          <p:cNvSpPr txBox="1"/>
          <p:nvPr/>
        </p:nvSpPr>
        <p:spPr>
          <a:xfrm>
            <a:off x="5656077" y="2069049"/>
            <a:ext cx="12353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out_sel</a:t>
            </a:r>
            <a:r>
              <a:rPr lang="en-US" sz="1200" dirty="0"/>
              <a:t>=1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EBFC1A-94FB-4489-BA7E-A85350C42DDB}"/>
              </a:ext>
            </a:extLst>
          </p:cNvPr>
          <p:cNvSpPr txBox="1"/>
          <p:nvPr/>
        </p:nvSpPr>
        <p:spPr>
          <a:xfrm>
            <a:off x="7536512" y="1047930"/>
            <a:ext cx="12353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counter_clr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out_sel</a:t>
            </a:r>
            <a:r>
              <a:rPr lang="en-US" sz="1200" dirty="0"/>
              <a:t>=0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A2FCE6-02E3-4C5A-977C-F93DC9508E70}"/>
              </a:ext>
            </a:extLst>
          </p:cNvPr>
          <p:cNvSpPr txBox="1"/>
          <p:nvPr/>
        </p:nvSpPr>
        <p:spPr>
          <a:xfrm>
            <a:off x="7731499" y="3241573"/>
            <a:ext cx="12353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parity_enable</a:t>
            </a:r>
            <a:r>
              <a:rPr lang="en-US" sz="1200" dirty="0"/>
              <a:t>=1</a:t>
            </a:r>
          </a:p>
          <a:p>
            <a:r>
              <a:rPr lang="en-US" sz="1200" dirty="0" err="1"/>
              <a:t>out_sel</a:t>
            </a:r>
            <a:r>
              <a:rPr lang="en-US" sz="1200" dirty="0"/>
              <a:t>=0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1251250-CA9A-463E-B0C3-8EDDD26A1903}"/>
              </a:ext>
            </a:extLst>
          </p:cNvPr>
          <p:cNvSpPr txBox="1"/>
          <p:nvPr/>
        </p:nvSpPr>
        <p:spPr>
          <a:xfrm>
            <a:off x="7266073" y="5851145"/>
            <a:ext cx="123537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counter_clr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out_sel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A_sel</a:t>
            </a:r>
            <a:r>
              <a:rPr lang="en-US" sz="1200" dirty="0"/>
              <a:t>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A9828EE-1F19-483B-9E92-83871D106F29}"/>
              </a:ext>
            </a:extLst>
          </p:cNvPr>
          <p:cNvSpPr txBox="1"/>
          <p:nvPr/>
        </p:nvSpPr>
        <p:spPr>
          <a:xfrm>
            <a:off x="5874206" y="4026754"/>
            <a:ext cx="123537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parity_enable</a:t>
            </a:r>
            <a:r>
              <a:rPr lang="en-US" sz="1200" dirty="0"/>
              <a:t>=1</a:t>
            </a:r>
          </a:p>
          <a:p>
            <a:r>
              <a:rPr lang="en-US" sz="1200" dirty="0" err="1"/>
              <a:t>out_sel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A_sel</a:t>
            </a:r>
            <a:r>
              <a:rPr lang="en-US" sz="1200" dirty="0"/>
              <a:t>=1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9D5E4D-92BA-418B-944F-9A34358EE599}"/>
              </a:ext>
            </a:extLst>
          </p:cNvPr>
          <p:cNvSpPr txBox="1"/>
          <p:nvPr/>
        </p:nvSpPr>
        <p:spPr>
          <a:xfrm>
            <a:off x="4420698" y="3497729"/>
            <a:ext cx="123537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counter_clr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out_sel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A_sel</a:t>
            </a:r>
            <a:r>
              <a:rPr lang="en-US" sz="1200" dirty="0"/>
              <a:t>=2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A62CDB-2A9A-4C2B-8191-136254BE9149}"/>
              </a:ext>
            </a:extLst>
          </p:cNvPr>
          <p:cNvSpPr txBox="1"/>
          <p:nvPr/>
        </p:nvSpPr>
        <p:spPr>
          <a:xfrm>
            <a:off x="2776084" y="4463645"/>
            <a:ext cx="1235379" cy="83099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parity_enable</a:t>
            </a:r>
            <a:r>
              <a:rPr lang="en-US" sz="1200" dirty="0"/>
              <a:t>=1</a:t>
            </a:r>
          </a:p>
          <a:p>
            <a:r>
              <a:rPr lang="en-US" sz="1200" dirty="0" err="1"/>
              <a:t>out_sel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A_sel</a:t>
            </a:r>
            <a:r>
              <a:rPr lang="en-US" sz="1200" dirty="0"/>
              <a:t>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E615D1D-898C-4F3D-836C-4FB5CE214502}"/>
              </a:ext>
            </a:extLst>
          </p:cNvPr>
          <p:cNvSpPr txBox="1"/>
          <p:nvPr/>
        </p:nvSpPr>
        <p:spPr>
          <a:xfrm>
            <a:off x="2233461" y="6230276"/>
            <a:ext cx="1235379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counter_clr</a:t>
            </a:r>
            <a:r>
              <a:rPr lang="en-US" sz="1200" dirty="0"/>
              <a:t>=0</a:t>
            </a:r>
          </a:p>
          <a:p>
            <a:r>
              <a:rPr lang="en-US" sz="1200" dirty="0" err="1"/>
              <a:t>out_sel</a:t>
            </a:r>
            <a:r>
              <a:rPr lang="en-US" sz="1200" dirty="0"/>
              <a:t>=3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91CAC01-699B-467A-81A4-5FB0A713F2C2}"/>
              </a:ext>
            </a:extLst>
          </p:cNvPr>
          <p:cNvSpPr txBox="1"/>
          <p:nvPr/>
        </p:nvSpPr>
        <p:spPr>
          <a:xfrm>
            <a:off x="522826" y="5135800"/>
            <a:ext cx="12353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out_sel</a:t>
            </a:r>
            <a:r>
              <a:rPr lang="en-US" sz="1200" dirty="0"/>
              <a:t>=3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58E1F368-16B2-44E8-AE3D-A3DE346237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0286302">
            <a:off x="762203" y="3999984"/>
            <a:ext cx="466520" cy="466520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B6373023-C72E-4209-8A9A-CC30161F96DB}"/>
              </a:ext>
            </a:extLst>
          </p:cNvPr>
          <p:cNvSpPr txBox="1"/>
          <p:nvPr/>
        </p:nvSpPr>
        <p:spPr>
          <a:xfrm>
            <a:off x="74354" y="4443605"/>
            <a:ext cx="1235379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200" dirty="0"/>
              <a:t>!</a:t>
            </a:r>
            <a:r>
              <a:rPr lang="en-US" sz="1200" dirty="0" err="1"/>
              <a:t>counter_done</a:t>
            </a:r>
            <a:r>
              <a:rPr lang="en-US" sz="1200" dirty="0"/>
              <a:t> /</a:t>
            </a:r>
          </a:p>
          <a:p>
            <a:r>
              <a:rPr lang="en-US" sz="1200" dirty="0" err="1"/>
              <a:t>counter_clr</a:t>
            </a:r>
            <a:r>
              <a:rPr lang="en-US" sz="1200" dirty="0"/>
              <a:t>=0</a:t>
            </a:r>
          </a:p>
        </p:txBody>
      </p:sp>
    </p:spTree>
    <p:extLst>
      <p:ext uri="{BB962C8B-B14F-4D97-AF65-F5344CB8AC3E}">
        <p14:creationId xmlns:p14="http://schemas.microsoft.com/office/powerpoint/2010/main" val="96842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0752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FSM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642729"/>
              </p:ext>
            </p:extLst>
          </p:nvPr>
        </p:nvGraphicFramePr>
        <p:xfrm>
          <a:off x="628650" y="706019"/>
          <a:ext cx="8193617" cy="56997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193617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0406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UART3_fsm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counter_done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counter_clear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A_sel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out_sel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parity_clr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parity_enable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he-IL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he-IL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he-IL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typedef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idle_st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start_bit_st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first_bit_st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second_bit_st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third_bit_st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parity_st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stop_bit_st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sm_type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sm_type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sm_type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E92F1-BF99-4F74-8037-613873A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4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– Synchronous Logic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/>
        </p:nvGraphicFramePr>
        <p:xfrm>
          <a:off x="628649" y="1601946"/>
          <a:ext cx="8193617" cy="2904066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193617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04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// FSM synchronous procedural block.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always_ff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@(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idle_st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440D5E-FBC8-4171-8668-6AFD55BC1108}"/>
              </a:ext>
            </a:extLst>
          </p:cNvPr>
          <p:cNvSpPr/>
          <p:nvPr/>
        </p:nvSpPr>
        <p:spPr>
          <a:xfrm>
            <a:off x="5250730" y="6063518"/>
            <a:ext cx="1093509" cy="593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D9FA8B68-099C-414D-9983-07B7D607E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805" y="4757590"/>
          <a:ext cx="4989910" cy="197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3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D9FA8B68-099C-414D-9983-07B7D607E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805" y="4757590"/>
                        <a:ext cx="4989910" cy="1970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6E92F1-BF99-4F74-8037-613873AA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94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3844904"/>
              </p:ext>
            </p:extLst>
          </p:nvPr>
        </p:nvGraphicFramePr>
        <p:xfrm>
          <a:off x="142613" y="550187"/>
          <a:ext cx="4832060" cy="521208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832060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4225829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always_comb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parity_clr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A_sel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2'd0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out_sel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2'd2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counter_clear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parity_enable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he-IL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idle_st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start_bit_st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parity_clr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start_bit_st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out_sel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2'd1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counter_done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first_bit_st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counter_clear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5344986-1A9E-44DE-8E72-EC7236E12E93}"/>
              </a:ext>
            </a:extLst>
          </p:cNvPr>
          <p:cNvSpPr/>
          <p:nvPr/>
        </p:nvSpPr>
        <p:spPr>
          <a:xfrm>
            <a:off x="5468110" y="5495827"/>
            <a:ext cx="3354156" cy="132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9CD49350-ECC8-41BA-ADCB-1EECADFAE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8110" y="5496856"/>
          <a:ext cx="3354156" cy="13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6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9CD49350-ECC8-41BA-ADCB-1EECADFAE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110" y="5496856"/>
                        <a:ext cx="3354156" cy="1324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-362315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FSM – Async Logic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16F97-52A0-4595-9F60-6168218EEED3}"/>
              </a:ext>
            </a:extLst>
          </p:cNvPr>
          <p:cNvSpPr/>
          <p:nvPr/>
        </p:nvSpPr>
        <p:spPr>
          <a:xfrm>
            <a:off x="6504495" y="5429839"/>
            <a:ext cx="722937" cy="799186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DD20EE-2266-4EE6-B93C-5686FFB0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0B4936-93DB-495D-A24B-B773292C9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911596"/>
              </p:ext>
            </p:extLst>
          </p:nvPr>
        </p:nvGraphicFramePr>
        <p:xfrm>
          <a:off x="5110120" y="550187"/>
          <a:ext cx="3614821" cy="47853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3614821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4225829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first_bit_st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out_sel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2'd0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counter_done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second_bit_st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parity_enable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end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counter_clear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second_bit_st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out_sel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2'd0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A_sel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2'd1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counter_done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third_bit_st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parity_enable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counter_clear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0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493056"/>
              </p:ext>
            </p:extLst>
          </p:nvPr>
        </p:nvGraphicFramePr>
        <p:xfrm>
          <a:off x="486347" y="839385"/>
          <a:ext cx="3966715" cy="4225829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3966715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4225829">
                <a:tc>
                  <a:txBody>
                    <a:bodyPr/>
                    <a:lstStyle/>
                    <a:p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third_bit_st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out_sel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2'd0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A_sel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2'd2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counter_done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parity_st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parity_enable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counter_clear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parity_st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out_sel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2'd3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counter_done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stop_bit_st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35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counter_clear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35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35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35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35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35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F5344986-1A9E-44DE-8E72-EC7236E12E93}"/>
              </a:ext>
            </a:extLst>
          </p:cNvPr>
          <p:cNvSpPr/>
          <p:nvPr/>
        </p:nvSpPr>
        <p:spPr>
          <a:xfrm>
            <a:off x="5468110" y="5495827"/>
            <a:ext cx="3354156" cy="132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9CD49350-ECC8-41BA-ADCB-1EECADFAE1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923282"/>
              </p:ext>
            </p:extLst>
          </p:nvPr>
        </p:nvGraphicFramePr>
        <p:xfrm>
          <a:off x="5468110" y="5496856"/>
          <a:ext cx="3354156" cy="13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0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122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110" y="5496856"/>
                        <a:ext cx="3354156" cy="1324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-177757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FSM – Async Logic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416F97-52A0-4595-9F60-6168218EEED3}"/>
              </a:ext>
            </a:extLst>
          </p:cNvPr>
          <p:cNvSpPr/>
          <p:nvPr/>
        </p:nvSpPr>
        <p:spPr>
          <a:xfrm>
            <a:off x="6504495" y="5429839"/>
            <a:ext cx="722937" cy="799186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DD20EE-2266-4EE6-B93C-5686FFB0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3F5C703-43DF-497C-B6F1-6B40619A0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248720"/>
              </p:ext>
            </p:extLst>
          </p:nvPr>
        </p:nvGraphicFramePr>
        <p:xfrm>
          <a:off x="4572000" y="839736"/>
          <a:ext cx="4293649" cy="4225829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4293649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4225829">
                <a:tc>
                  <a:txBody>
                    <a:bodyPr/>
                    <a:lstStyle/>
                    <a:p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stop_bit_st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counter_done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idle_st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start_bit_st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parity_clr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 begin</a:t>
                      </a:r>
                    </a:p>
                    <a:p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counter_clear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  <a:p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6664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81B6C78-7643-49A8-A164-F16960C7B7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2773647"/>
            <a:ext cx="7886700" cy="24552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31EB1E-BC89-4BDC-8EDD-1F57C59B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– FSM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314C4-815A-4FDF-8160-656B2639D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1C7B8-B65E-431D-A15E-98FB830F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25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BF604C-13AA-4BB5-9AC1-ADB7016093CA}"/>
              </a:ext>
            </a:extLst>
          </p:cNvPr>
          <p:cNvCxnSpPr>
            <a:cxnSpLocks/>
          </p:cNvCxnSpPr>
          <p:nvPr/>
        </p:nvCxnSpPr>
        <p:spPr>
          <a:xfrm>
            <a:off x="2133633" y="3422951"/>
            <a:ext cx="0" cy="164399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A2F8CD-222D-45D5-ACC5-A0033E3571AC}"/>
              </a:ext>
            </a:extLst>
          </p:cNvPr>
          <p:cNvCxnSpPr>
            <a:cxnSpLocks/>
          </p:cNvCxnSpPr>
          <p:nvPr/>
        </p:nvCxnSpPr>
        <p:spPr>
          <a:xfrm flipV="1">
            <a:off x="2322554" y="4876450"/>
            <a:ext cx="146338" cy="1905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60C974-CDF4-433B-A848-3BAF5C6693B1}"/>
              </a:ext>
            </a:extLst>
          </p:cNvPr>
          <p:cNvCxnSpPr>
            <a:cxnSpLocks/>
          </p:cNvCxnSpPr>
          <p:nvPr/>
        </p:nvCxnSpPr>
        <p:spPr>
          <a:xfrm flipV="1">
            <a:off x="2668168" y="4244950"/>
            <a:ext cx="0" cy="60974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C996A08-92D0-475C-BECA-ADA25D0368BB}"/>
              </a:ext>
            </a:extLst>
          </p:cNvPr>
          <p:cNvCxnSpPr>
            <a:cxnSpLocks/>
          </p:cNvCxnSpPr>
          <p:nvPr/>
        </p:nvCxnSpPr>
        <p:spPr>
          <a:xfrm>
            <a:off x="3162769" y="3585364"/>
            <a:ext cx="0" cy="148158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E99398-203D-41D0-80DF-25F8EECB6AA6}"/>
              </a:ext>
            </a:extLst>
          </p:cNvPr>
          <p:cNvCxnSpPr>
            <a:cxnSpLocks/>
          </p:cNvCxnSpPr>
          <p:nvPr/>
        </p:nvCxnSpPr>
        <p:spPr>
          <a:xfrm flipV="1">
            <a:off x="4416923" y="4038600"/>
            <a:ext cx="0" cy="8160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5B28D16-52ED-4F0F-952D-A0F56EAE3865}"/>
              </a:ext>
            </a:extLst>
          </p:cNvPr>
          <p:cNvCxnSpPr>
            <a:cxnSpLocks/>
          </p:cNvCxnSpPr>
          <p:nvPr/>
        </p:nvCxnSpPr>
        <p:spPr>
          <a:xfrm flipV="1">
            <a:off x="6224401" y="4244950"/>
            <a:ext cx="0" cy="609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389669-3E91-4C2D-8898-B80643449EEC}"/>
              </a:ext>
            </a:extLst>
          </p:cNvPr>
          <p:cNvCxnSpPr>
            <a:cxnSpLocks/>
          </p:cNvCxnSpPr>
          <p:nvPr/>
        </p:nvCxnSpPr>
        <p:spPr>
          <a:xfrm flipV="1">
            <a:off x="7096419" y="4244950"/>
            <a:ext cx="0" cy="60974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6D6BF9-2D7D-4E75-959D-015B4B47C6CE}"/>
              </a:ext>
            </a:extLst>
          </p:cNvPr>
          <p:cNvCxnSpPr>
            <a:cxnSpLocks/>
          </p:cNvCxnSpPr>
          <p:nvPr/>
        </p:nvCxnSpPr>
        <p:spPr>
          <a:xfrm>
            <a:off x="1518177" y="5298347"/>
            <a:ext cx="6854036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670D83-1868-48E4-91E5-3490D75DB100}"/>
              </a:ext>
            </a:extLst>
          </p:cNvPr>
          <p:cNvCxnSpPr>
            <a:cxnSpLocks/>
          </p:cNvCxnSpPr>
          <p:nvPr/>
        </p:nvCxnSpPr>
        <p:spPr>
          <a:xfrm flipV="1">
            <a:off x="5299340" y="4038600"/>
            <a:ext cx="0" cy="83507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71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-29520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Arithmetic Unit</a:t>
            </a:r>
            <a:endParaRPr lang="he-I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DD20EE-2266-4EE6-B93C-5686FFB0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49BF92-4F3D-4783-91DE-BDA85CFEEE0B}"/>
              </a:ext>
            </a:extLst>
          </p:cNvPr>
          <p:cNvSpPr txBox="1"/>
          <p:nvPr/>
        </p:nvSpPr>
        <p:spPr>
          <a:xfrm>
            <a:off x="132784" y="751524"/>
            <a:ext cx="3944266" cy="5693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UART3_arith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parity_clr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parity_enable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</a:p>
          <a:p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he-IL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parity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A_out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A mux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A_sel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2'd0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2'd1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2'd2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A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4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he-IL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4AD04-45D0-4DCC-BEA1-123D536410F5}"/>
              </a:ext>
            </a:extLst>
          </p:cNvPr>
          <p:cNvSpPr txBox="1"/>
          <p:nvPr/>
        </p:nvSpPr>
        <p:spPr>
          <a:xfrm>
            <a:off x="4292316" y="751524"/>
            <a:ext cx="4591898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Out mux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out_sel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2'd0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A_out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2'd1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2'd2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2'd3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parity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default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For simulation only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Parity register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parity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parity_clr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parity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parity_enable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parity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parity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A_out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965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E754E7F-A98A-4AE4-B9BE-4E940E934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650" y="3212624"/>
            <a:ext cx="7886700" cy="157734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693BFC-7745-49DE-8106-5EC0BB7FB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– Parity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016B2-D571-46A2-B847-29668D976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1707E-4B7B-432C-B94A-AA0DBE27C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A855CF-8F9C-4C06-A869-A1CEB4F5AA5C}"/>
              </a:ext>
            </a:extLst>
          </p:cNvPr>
          <p:cNvCxnSpPr>
            <a:cxnSpLocks/>
          </p:cNvCxnSpPr>
          <p:nvPr/>
        </p:nvCxnSpPr>
        <p:spPr>
          <a:xfrm>
            <a:off x="1743632" y="3554267"/>
            <a:ext cx="0" cy="117965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999996-9974-4B30-AF80-2AA4FDDE3CC6}"/>
              </a:ext>
            </a:extLst>
          </p:cNvPr>
          <p:cNvCxnSpPr>
            <a:cxnSpLocks/>
          </p:cNvCxnSpPr>
          <p:nvPr/>
        </p:nvCxnSpPr>
        <p:spPr>
          <a:xfrm>
            <a:off x="2429436" y="3819233"/>
            <a:ext cx="429179" cy="914692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9B4E5D-0AAE-45C0-85A7-A2D793B6F2AC}"/>
              </a:ext>
            </a:extLst>
          </p:cNvPr>
          <p:cNvCxnSpPr>
            <a:cxnSpLocks/>
          </p:cNvCxnSpPr>
          <p:nvPr/>
        </p:nvCxnSpPr>
        <p:spPr>
          <a:xfrm>
            <a:off x="4518873" y="4093311"/>
            <a:ext cx="369646" cy="52892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244A7A-47C1-44F8-B63D-947FB45ACBD0}"/>
              </a:ext>
            </a:extLst>
          </p:cNvPr>
          <p:cNvCxnSpPr>
            <a:cxnSpLocks/>
          </p:cNvCxnSpPr>
          <p:nvPr/>
        </p:nvCxnSpPr>
        <p:spPr>
          <a:xfrm>
            <a:off x="4518873" y="4355540"/>
            <a:ext cx="369646" cy="2667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643106-9650-427E-9ECA-C013CE129542}"/>
              </a:ext>
            </a:extLst>
          </p:cNvPr>
          <p:cNvCxnSpPr>
            <a:cxnSpLocks/>
          </p:cNvCxnSpPr>
          <p:nvPr/>
        </p:nvCxnSpPr>
        <p:spPr>
          <a:xfrm>
            <a:off x="5569602" y="4093311"/>
            <a:ext cx="358367" cy="528929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E496F8-99D7-4407-8C0A-007D2FE46A82}"/>
              </a:ext>
            </a:extLst>
          </p:cNvPr>
          <p:cNvCxnSpPr>
            <a:cxnSpLocks/>
          </p:cNvCxnSpPr>
          <p:nvPr/>
        </p:nvCxnSpPr>
        <p:spPr>
          <a:xfrm>
            <a:off x="5564839" y="4355540"/>
            <a:ext cx="363130" cy="26670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E5B4F03-9ACF-4FF4-ABBE-7E74CB454A93}"/>
              </a:ext>
            </a:extLst>
          </p:cNvPr>
          <p:cNvCxnSpPr>
            <a:cxnSpLocks/>
          </p:cNvCxnSpPr>
          <p:nvPr/>
        </p:nvCxnSpPr>
        <p:spPr>
          <a:xfrm>
            <a:off x="6621751" y="4093311"/>
            <a:ext cx="352930" cy="51202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9C9E8A-E369-4100-A18E-E26683721508}"/>
              </a:ext>
            </a:extLst>
          </p:cNvPr>
          <p:cNvCxnSpPr>
            <a:cxnSpLocks/>
          </p:cNvCxnSpPr>
          <p:nvPr/>
        </p:nvCxnSpPr>
        <p:spPr>
          <a:xfrm>
            <a:off x="6621751" y="4311592"/>
            <a:ext cx="352930" cy="2937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802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-29520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Counter</a:t>
            </a:r>
            <a:endParaRPr lang="he-I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DD20EE-2266-4EE6-B93C-5686FFB0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D892F8-0803-444D-BFD3-F64075AD9CB8}"/>
              </a:ext>
            </a:extLst>
          </p:cNvPr>
          <p:cNvSpPr txBox="1"/>
          <p:nvPr/>
        </p:nvSpPr>
        <p:spPr>
          <a:xfrm>
            <a:off x="132783" y="751525"/>
            <a:ext cx="7274696" cy="58169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UART3_counter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counter_clear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counter_done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he-IL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he-IL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logic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counter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32'd0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counter_clear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32'd0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counter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he-IL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counter_done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counter_done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05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C613967-A07F-4C13-8102-46C7BB7B5A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119" y="3045204"/>
            <a:ext cx="7393762" cy="191218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Simulations – Counter</a:t>
            </a:r>
            <a:endParaRPr lang="he-I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A5080-090F-4635-802C-1CE0B5DD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15931-BBF7-4DA7-9836-32E0FF684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29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1F85B16-1A0D-4CB4-BB1B-DBDE3399B9BE}"/>
              </a:ext>
            </a:extLst>
          </p:cNvPr>
          <p:cNvCxnSpPr>
            <a:cxnSpLocks/>
          </p:cNvCxnSpPr>
          <p:nvPr/>
        </p:nvCxnSpPr>
        <p:spPr>
          <a:xfrm>
            <a:off x="2461448" y="3537780"/>
            <a:ext cx="0" cy="1176833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7D0893-F3C9-440B-A63A-3C6F2D688D61}"/>
              </a:ext>
            </a:extLst>
          </p:cNvPr>
          <p:cNvCxnSpPr>
            <a:cxnSpLocks/>
          </p:cNvCxnSpPr>
          <p:nvPr/>
        </p:nvCxnSpPr>
        <p:spPr>
          <a:xfrm>
            <a:off x="3964561" y="4118938"/>
            <a:ext cx="607439" cy="595675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0B755B-5A4F-4919-BBA0-8B1EE8D776EB}"/>
              </a:ext>
            </a:extLst>
          </p:cNvPr>
          <p:cNvCxnSpPr>
            <a:cxnSpLocks/>
          </p:cNvCxnSpPr>
          <p:nvPr/>
        </p:nvCxnSpPr>
        <p:spPr>
          <a:xfrm>
            <a:off x="5002920" y="3925455"/>
            <a:ext cx="592537" cy="789158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EC10F5-0ED2-4A2A-97DA-29F862F3D595}"/>
              </a:ext>
            </a:extLst>
          </p:cNvPr>
          <p:cNvCxnSpPr>
            <a:cxnSpLocks/>
          </p:cNvCxnSpPr>
          <p:nvPr/>
        </p:nvCxnSpPr>
        <p:spPr>
          <a:xfrm flipV="1">
            <a:off x="5095199" y="4378034"/>
            <a:ext cx="0" cy="311211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324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FSM – reminder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Control and </a:t>
            </a:r>
            <a:r>
              <a:rPr lang="en-US" sz="3600" dirty="0" err="1">
                <a:solidFill>
                  <a:schemeClr val="bg1">
                    <a:lumMod val="75000"/>
                  </a:schemeClr>
                </a:solidFill>
              </a:rPr>
              <a:t>datapath</a:t>
            </a:r>
            <a:endParaRPr lang="en-US" sz="36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UART – reminder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Summarizing example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05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569545"/>
              </p:ext>
            </p:extLst>
          </p:nvPr>
        </p:nvGraphicFramePr>
        <p:xfrm>
          <a:off x="321734" y="751523"/>
          <a:ext cx="8627533" cy="5852160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627533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4225829">
                <a:tc>
                  <a:txBody>
                    <a:bodyPr/>
                    <a:lstStyle/>
                    <a:p>
                      <a:pPr algn="l" rtl="0"/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UART3_test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he-IL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logic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he-IL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UART3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#(.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uart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he-IL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;(</a:t>
                      </a:r>
                      <a:endParaRPr lang="he-IL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initial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he-IL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</a:t>
                      </a: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he-IL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he-IL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he-IL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he-IL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he-IL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he-IL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he-IL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3'b110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r>
                        <a:rPr lang="he-IL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he-IL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he-IL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he-IL" sz="14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he-IL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endParaRPr lang="he-IL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  <a:r>
                        <a:rPr lang="en-US" sz="14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4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rtl="0"/>
                      <a:r>
                        <a:rPr lang="en-US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he-IL" sz="14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algn="l" rtl="0"/>
                      <a:r>
                        <a:rPr lang="en-US" sz="14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endmodule</a:t>
                      </a:r>
                      <a:endParaRPr lang="en-US" sz="14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-295203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Test Bench</a:t>
            </a:r>
            <a:endParaRPr lang="he-IL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DD20EE-2266-4EE6-B93C-5686FFB0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85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croll: Vertical 25">
            <a:extLst>
              <a:ext uri="{FF2B5EF4-FFF2-40B4-BE49-F238E27FC236}">
                <a16:creationId xmlns:a16="http://schemas.microsoft.com/office/drawing/2014/main" id="{045776B8-EA53-44E9-93A6-C162B4068291}"/>
              </a:ext>
            </a:extLst>
          </p:cNvPr>
          <p:cNvSpPr/>
          <p:nvPr/>
        </p:nvSpPr>
        <p:spPr>
          <a:xfrm>
            <a:off x="2750563" y="3077363"/>
            <a:ext cx="3765968" cy="2954115"/>
          </a:xfrm>
          <a:prstGeom prst="verticalScroll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UART3_fsm </a:t>
            </a:r>
            <a:r>
              <a:rPr lang="en-US" dirty="0" err="1"/>
              <a:t>fsm_u</a:t>
            </a:r>
            <a:r>
              <a:rPr lang="en-US" dirty="0"/>
              <a:t> (…);</a:t>
            </a:r>
          </a:p>
          <a:p>
            <a:pPr algn="ctr"/>
            <a:r>
              <a:rPr lang="en-US" dirty="0"/>
              <a:t>UART3_counter </a:t>
            </a:r>
            <a:r>
              <a:rPr lang="en-US" dirty="0" err="1"/>
              <a:t>counter_u</a:t>
            </a:r>
            <a:r>
              <a:rPr lang="en-US" dirty="0"/>
              <a:t>(…);</a:t>
            </a:r>
          </a:p>
          <a:p>
            <a:pPr algn="ctr"/>
            <a:r>
              <a:rPr lang="en-US" dirty="0"/>
              <a:t>UART3_arith </a:t>
            </a:r>
            <a:r>
              <a:rPr lang="en-US" dirty="0" err="1"/>
              <a:t>arith_u</a:t>
            </a:r>
            <a:r>
              <a:rPr lang="en-US" dirty="0"/>
              <a:t>(…);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Full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0464"/>
            <a:ext cx="7886700" cy="4351338"/>
          </a:xfrm>
        </p:spPr>
        <p:txBody>
          <a:bodyPr/>
          <a:lstStyle/>
          <a:p>
            <a:pPr algn="l" rtl="0"/>
            <a:r>
              <a:rPr lang="en-US" dirty="0"/>
              <a:t>The full code is supplied with the workshop files</a:t>
            </a:r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2B16B-800E-43B6-80B6-8D6DACE05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0CCD4-4752-49EE-A8D4-E655282E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335F09-597B-447D-B4F0-62F921DC4708}"/>
              </a:ext>
            </a:extLst>
          </p:cNvPr>
          <p:cNvSpPr txBox="1"/>
          <p:nvPr/>
        </p:nvSpPr>
        <p:spPr>
          <a:xfrm>
            <a:off x="4284819" y="2746866"/>
            <a:ext cx="1060355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UART3.sv</a:t>
            </a:r>
            <a:endParaRPr lang="he-I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41BB96-F939-4A77-8C0F-7757D73B38C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738235" y="2813619"/>
            <a:ext cx="1987924" cy="15765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Scroll: Vertical 9">
            <a:extLst>
              <a:ext uri="{FF2B5EF4-FFF2-40B4-BE49-F238E27FC236}">
                <a16:creationId xmlns:a16="http://schemas.microsoft.com/office/drawing/2014/main" id="{D42439E2-DB1E-4422-96B7-20152DD41C57}"/>
              </a:ext>
            </a:extLst>
          </p:cNvPr>
          <p:cNvSpPr/>
          <p:nvPr/>
        </p:nvSpPr>
        <p:spPr>
          <a:xfrm>
            <a:off x="7611049" y="2338544"/>
            <a:ext cx="920881" cy="950149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5A6C67-62D1-4356-9098-D8DBC045DBF1}"/>
              </a:ext>
            </a:extLst>
          </p:cNvPr>
          <p:cNvSpPr txBox="1"/>
          <p:nvPr/>
        </p:nvSpPr>
        <p:spPr>
          <a:xfrm>
            <a:off x="7351894" y="2017587"/>
            <a:ext cx="151740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UART3_fsm.sv</a:t>
            </a:r>
            <a:endParaRPr lang="he-IL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E21AFB-11E5-4E43-9ECA-94979372549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058131" y="4178864"/>
            <a:ext cx="1613749" cy="4965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DC72A00-A36D-4835-B7D8-A614D5E62B22}"/>
              </a:ext>
            </a:extLst>
          </p:cNvPr>
          <p:cNvSpPr txBox="1"/>
          <p:nvPr/>
        </p:nvSpPr>
        <p:spPr>
          <a:xfrm>
            <a:off x="7238628" y="3334457"/>
            <a:ext cx="1881797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UART3_counter.sv</a:t>
            </a:r>
            <a:endParaRPr lang="he-IL" dirty="0"/>
          </a:p>
        </p:txBody>
      </p:sp>
      <p:sp>
        <p:nvSpPr>
          <p:cNvPr id="18" name="Scroll: Vertical 17">
            <a:extLst>
              <a:ext uri="{FF2B5EF4-FFF2-40B4-BE49-F238E27FC236}">
                <a16:creationId xmlns:a16="http://schemas.microsoft.com/office/drawing/2014/main" id="{A05FA812-4078-46A6-AF2B-C053AF0DA8CC}"/>
              </a:ext>
            </a:extLst>
          </p:cNvPr>
          <p:cNvSpPr/>
          <p:nvPr/>
        </p:nvSpPr>
        <p:spPr>
          <a:xfrm>
            <a:off x="7556770" y="3703789"/>
            <a:ext cx="920881" cy="950149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Scroll: Vertical 18">
            <a:extLst>
              <a:ext uri="{FF2B5EF4-FFF2-40B4-BE49-F238E27FC236}">
                <a16:creationId xmlns:a16="http://schemas.microsoft.com/office/drawing/2014/main" id="{90BFD1AC-B882-40ED-A59E-46DC5B389278}"/>
              </a:ext>
            </a:extLst>
          </p:cNvPr>
          <p:cNvSpPr/>
          <p:nvPr/>
        </p:nvSpPr>
        <p:spPr>
          <a:xfrm>
            <a:off x="7491922" y="5097657"/>
            <a:ext cx="920881" cy="950149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42B56C-7122-48BF-BE0D-7B3CE2FF4B6E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826171" y="4970750"/>
            <a:ext cx="1780861" cy="6019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1AD41B-16BB-4FFA-946B-BEF8DADF4194}"/>
              </a:ext>
            </a:extLst>
          </p:cNvPr>
          <p:cNvSpPr txBox="1"/>
          <p:nvPr/>
        </p:nvSpPr>
        <p:spPr>
          <a:xfrm>
            <a:off x="7251097" y="4777085"/>
            <a:ext cx="161820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UART3_arith.sv</a:t>
            </a:r>
            <a:endParaRPr lang="he-I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0295E1-70A5-43F8-A9CC-E7E7167D8E18}"/>
              </a:ext>
            </a:extLst>
          </p:cNvPr>
          <p:cNvSpPr txBox="1"/>
          <p:nvPr/>
        </p:nvSpPr>
        <p:spPr>
          <a:xfrm>
            <a:off x="318827" y="2932761"/>
            <a:ext cx="152977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dirty="0"/>
              <a:t>UART3_test.sv</a:t>
            </a:r>
            <a:endParaRPr lang="he-IL" dirty="0"/>
          </a:p>
        </p:txBody>
      </p:sp>
      <p:sp>
        <p:nvSpPr>
          <p:cNvPr id="31" name="Scroll: Vertical 30">
            <a:extLst>
              <a:ext uri="{FF2B5EF4-FFF2-40B4-BE49-F238E27FC236}">
                <a16:creationId xmlns:a16="http://schemas.microsoft.com/office/drawing/2014/main" id="{6064B84C-AE41-4947-96B7-48E345B596F9}"/>
              </a:ext>
            </a:extLst>
          </p:cNvPr>
          <p:cNvSpPr/>
          <p:nvPr/>
        </p:nvSpPr>
        <p:spPr>
          <a:xfrm>
            <a:off x="80180" y="3302093"/>
            <a:ext cx="2219404" cy="1668657"/>
          </a:xfrm>
          <a:prstGeom prst="verticalScrol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/>
              <a:t>UART3 </a:t>
            </a:r>
            <a:r>
              <a:rPr lang="en-US" dirty="0" err="1"/>
              <a:t>uart3</a:t>
            </a:r>
            <a:r>
              <a:rPr lang="en-US" dirty="0"/>
              <a:t> (…);</a:t>
            </a:r>
            <a:endParaRPr lang="he-IL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621A098-9EBF-48EF-AFA5-8284D0500A0B}"/>
              </a:ext>
            </a:extLst>
          </p:cNvPr>
          <p:cNvCxnSpPr>
            <a:cxnSpLocks/>
          </p:cNvCxnSpPr>
          <p:nvPr/>
        </p:nvCxnSpPr>
        <p:spPr>
          <a:xfrm flipV="1">
            <a:off x="2028466" y="4251213"/>
            <a:ext cx="1057404" cy="17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8391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Debugging Tips Video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Hardware debugging is different than software debugging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Waveform vs. tests / debug prints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The workshop code is supplied with a video which explains about debugging hardware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Common mistakes</a:t>
            </a:r>
          </a:p>
          <a:p>
            <a:pPr lvl="1"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How to track bugs using a waveform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482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15499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 Question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B11B1-1FD8-43A9-9FAC-197666BAF5E1}"/>
              </a:ext>
            </a:extLst>
          </p:cNvPr>
          <p:cNvSpPr txBox="1"/>
          <p:nvPr/>
        </p:nvSpPr>
        <p:spPr>
          <a:xfrm>
            <a:off x="1199626" y="1291905"/>
            <a:ext cx="6390838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mymodule2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out</a:t>
            </a:r>
          </a:p>
          <a:p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#(.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uut2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out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out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9B94E-44DE-48BE-907E-3F146E803FDD}"/>
              </a:ext>
            </a:extLst>
          </p:cNvPr>
          <p:cNvSpPr txBox="1"/>
          <p:nvPr/>
        </p:nvSpPr>
        <p:spPr>
          <a:xfrm>
            <a:off x="838898" y="889233"/>
            <a:ext cx="686219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After reset, how many clock cycles are between two rises of </a:t>
            </a:r>
            <a:r>
              <a:rPr lang="en-US" i="1" dirty="0"/>
              <a:t>out</a:t>
            </a:r>
            <a:r>
              <a:rPr lang="en-US" dirty="0"/>
              <a:t> signal?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802209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-154992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Exam Question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0000"/>
              </a:lnSpc>
              <a:buNone/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B11B1-1FD8-43A9-9FAC-197666BAF5E1}"/>
              </a:ext>
            </a:extLst>
          </p:cNvPr>
          <p:cNvSpPr txBox="1"/>
          <p:nvPr/>
        </p:nvSpPr>
        <p:spPr>
          <a:xfrm>
            <a:off x="67112" y="864066"/>
            <a:ext cx="5201174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mymodule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done</a:t>
            </a:r>
          </a:p>
          <a:p>
            <a:r>
              <a:rPr lang="he-IL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  <a:endParaRPr lang="he-IL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logic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@(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clk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posedge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32'd0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    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16B325-57F6-40C4-964F-94DC2CA7C6FF}"/>
              </a:ext>
            </a:extLst>
          </p:cNvPr>
          <p:cNvSpPr txBox="1"/>
          <p:nvPr/>
        </p:nvSpPr>
        <p:spPr>
          <a:xfrm>
            <a:off x="5453893" y="864066"/>
            <a:ext cx="3514987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he-I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done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   done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201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pPr eaLnBrk="1" hangingPunct="1"/>
            <a:r>
              <a:rPr lang="en-US" altLang="en-US" dirty="0"/>
              <a:t>The Exam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>
                <a:ea typeface="新細明體" pitchFamily="18" charset="-120"/>
              </a:rPr>
              <a:t>One multiple-choice question (~5 points)</a:t>
            </a:r>
          </a:p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Questions from previous exams are partially irrelevant (Verilog/VHDL)</a:t>
            </a:r>
          </a:p>
          <a:p>
            <a:pPr lvl="1">
              <a:lnSpc>
                <a:spcPct val="80000"/>
              </a:lnSpc>
            </a:pPr>
            <a:r>
              <a:rPr lang="en-US" altLang="zh-TW" dirty="0"/>
              <a:t>Preparation questions are in Moodle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/>
              <a:t>The material from the workshops and wet exercises is important. Implementation details from the wet exercises are not!</a:t>
            </a:r>
            <a:endParaRPr lang="en-US" altLang="zh-TW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r>
              <a:rPr lang="en-US" altLang="zh-TW" dirty="0">
                <a:ea typeface="新細明體" pitchFamily="18" charset="-120"/>
              </a:rPr>
              <a:t>We are available for questions in the Moodle forum</a:t>
            </a:r>
          </a:p>
          <a:p>
            <a:pPr lvl="1">
              <a:lnSpc>
                <a:spcPct val="80000"/>
              </a:lnSpc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zh-TW" sz="2800" dirty="0">
              <a:ea typeface="新細明體" pitchFamily="18" charset="-120"/>
            </a:endParaRPr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71F9015D-2E86-4A98-A269-2CCB378563E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0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32C7D-15B9-484D-A47F-2DEB6FB8F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017015"/>
            <a:ext cx="7772400" cy="934695"/>
          </a:xfrm>
        </p:spPr>
        <p:txBody>
          <a:bodyPr/>
          <a:lstStyle/>
          <a:p>
            <a:r>
              <a:rPr lang="en-US" dirty="0"/>
              <a:t>Questions?</a:t>
            </a:r>
            <a:endParaRPr lang="he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6A771-0480-40AF-8FD9-BC21348EF1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098" name="Picture 2" descr="Image result for android nandroid">
            <a:extLst>
              <a:ext uri="{FF2B5EF4-FFF2-40B4-BE49-F238E27FC236}">
                <a16:creationId xmlns:a16="http://schemas.microsoft.com/office/drawing/2014/main" id="{B14AAFC5-1D3B-4285-A434-66CAC015D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6163"/>
            <a:ext cx="91440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6384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FCA7CFA-2F21-425A-93D1-E89B4EFC89C4}" type="slidenum">
              <a:rPr lang="he-IL" altLang="en-US" sz="1050">
                <a:latin typeface="Tahoma" panose="020B0604030504040204" pitchFamily="34" charset="0"/>
              </a:rPr>
              <a:pPr/>
              <a:t>4</a:t>
            </a:fld>
            <a:endParaRPr lang="en-US" altLang="en-US" sz="1050">
              <a:latin typeface="Tahoma" panose="020B0604030504040204" pitchFamily="34" charset="0"/>
            </a:endParaRPr>
          </a:p>
        </p:txBody>
      </p:sp>
      <p:sp>
        <p:nvSpPr>
          <p:cNvPr id="12293" name="Rectangle 2"/>
          <p:cNvSpPr>
            <a:spLocks noChangeArrowheads="1"/>
          </p:cNvSpPr>
          <p:nvPr/>
        </p:nvSpPr>
        <p:spPr bwMode="auto">
          <a:xfrm>
            <a:off x="1143001" y="1549347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500"/>
          </a:p>
        </p:txBody>
      </p:sp>
      <p:sp>
        <p:nvSpPr>
          <p:cNvPr id="12294" name="Rectangle 4"/>
          <p:cNvSpPr>
            <a:spLocks noChangeArrowheads="1"/>
          </p:cNvSpPr>
          <p:nvPr/>
        </p:nvSpPr>
        <p:spPr bwMode="auto">
          <a:xfrm>
            <a:off x="1143001" y="4985490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1500"/>
          </a:p>
        </p:txBody>
      </p:sp>
      <p:graphicFrame>
        <p:nvGraphicFramePr>
          <p:cNvPr id="12290" name="Object 14"/>
          <p:cNvGraphicFramePr>
            <a:graphicFrameLocks noChangeAspect="1"/>
          </p:cNvGraphicFramePr>
          <p:nvPr/>
        </p:nvGraphicFramePr>
        <p:xfrm>
          <a:off x="2071689" y="1972866"/>
          <a:ext cx="4989910" cy="197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122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689" y="1972866"/>
                        <a:ext cx="4989910" cy="1970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15"/>
          <p:cNvGraphicFramePr>
            <a:graphicFrameLocks noChangeAspect="1"/>
          </p:cNvGraphicFramePr>
          <p:nvPr/>
        </p:nvGraphicFramePr>
        <p:xfrm>
          <a:off x="2077641" y="3971925"/>
          <a:ext cx="4989909" cy="197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VISIO" r:id="rId6" imgW="5726160" imgH="2508120" progId="Visio.Drawing.6">
                  <p:embed/>
                </p:oleObj>
              </mc:Choice>
              <mc:Fallback>
                <p:oleObj name="VISIO" r:id="rId6" imgW="5726160" imgH="2508120" progId="Visio.Drawing.6">
                  <p:embed/>
                  <p:pic>
                    <p:nvPicPr>
                      <p:cNvPr id="1229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641" y="3971925"/>
                        <a:ext cx="4989909" cy="197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6B6F3DC-AAEF-454D-9099-D313EB8B1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Reminder – What is FSM?</a:t>
            </a:r>
          </a:p>
        </p:txBody>
      </p:sp>
    </p:spTree>
    <p:extLst>
      <p:ext uri="{BB962C8B-B14F-4D97-AF65-F5344CB8AC3E}">
        <p14:creationId xmlns:p14="http://schemas.microsoft.com/office/powerpoint/2010/main" val="1027601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14">
            <a:extLst>
              <a:ext uri="{FF2B5EF4-FFF2-40B4-BE49-F238E27FC236}">
                <a16:creationId xmlns:a16="http://schemas.microsoft.com/office/drawing/2014/main" id="{56E88BF7-8E2F-4C20-8DEB-AAB4A59B7C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8444" y="4734920"/>
          <a:ext cx="4989910" cy="197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6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8" name="Object 14">
                        <a:extLst>
                          <a:ext uri="{FF2B5EF4-FFF2-40B4-BE49-F238E27FC236}">
                            <a16:creationId xmlns:a16="http://schemas.microsoft.com/office/drawing/2014/main" id="{56E88BF7-8E2F-4C20-8DEB-AAB4A59B7C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8444" y="4734920"/>
                        <a:ext cx="4989910" cy="1970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– Writing Code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Declare states used for FSM</a:t>
            </a:r>
          </a:p>
          <a:p>
            <a:pPr algn="l" rtl="0"/>
            <a:r>
              <a:rPr lang="en-US" dirty="0"/>
              <a:t>Write FSM using two procedural blocks:</a:t>
            </a:r>
          </a:p>
          <a:p>
            <a:pPr lvl="1" algn="l" rtl="0"/>
            <a:r>
              <a:rPr lang="en-US" dirty="0">
                <a:solidFill>
                  <a:srgbClr val="FF0000"/>
                </a:solidFill>
              </a:rPr>
              <a:t>Synchronous – saves current state</a:t>
            </a:r>
          </a:p>
          <a:p>
            <a:pPr lvl="1" algn="l" rtl="0"/>
            <a:r>
              <a:rPr lang="en-US" dirty="0">
                <a:solidFill>
                  <a:srgbClr val="0070C0"/>
                </a:solidFill>
              </a:rPr>
              <a:t>Asynchronous – sets next state and output signals (according to current state and optionally input signals)</a:t>
            </a:r>
          </a:p>
          <a:p>
            <a:pPr algn="l" rtl="0"/>
            <a:r>
              <a:rPr lang="en-US" dirty="0"/>
              <a:t>Other helper procedural blocks can also be used</a:t>
            </a:r>
            <a:endParaRPr lang="he-IL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25AEC3-B8FF-4DF9-A624-AC19D1D8F8BB}"/>
              </a:ext>
            </a:extLst>
          </p:cNvPr>
          <p:cNvSpPr/>
          <p:nvPr/>
        </p:nvSpPr>
        <p:spPr>
          <a:xfrm>
            <a:off x="4100660" y="6112126"/>
            <a:ext cx="1093509" cy="593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CD0AAD-356D-4A7D-8767-D290097A105D}"/>
              </a:ext>
            </a:extLst>
          </p:cNvPr>
          <p:cNvSpPr/>
          <p:nvPr/>
        </p:nvSpPr>
        <p:spPr>
          <a:xfrm>
            <a:off x="4100659" y="4734920"/>
            <a:ext cx="1093509" cy="1145404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5C228-0752-48D3-AEC0-E3D566F31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3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67" y="-161133"/>
            <a:ext cx="7886700" cy="1325563"/>
          </a:xfrm>
        </p:spPr>
        <p:txBody>
          <a:bodyPr/>
          <a:lstStyle/>
          <a:p>
            <a:r>
              <a:rPr lang="en-US" dirty="0"/>
              <a:t>FSM Template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686051" y="6368463"/>
            <a:ext cx="3086100" cy="365125"/>
          </a:xfrm>
        </p:spPr>
        <p:txBody>
          <a:bodyPr/>
          <a:lstStyle/>
          <a:p>
            <a:r>
              <a:rPr lang="en-US"/>
              <a:t>044252 - Digital Systems and Computer Structure - SystemVerilog HDL Workshop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E8315E6D-DB0A-409A-86FA-D4D3BD6242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13863" y="5337889"/>
          <a:ext cx="3356759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0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E8315E6D-DB0A-409A-86FA-D4D3BD6242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3863" y="5337889"/>
                        <a:ext cx="3356759" cy="1325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EDCD4B5-8CD7-48E1-9306-20F3988B9CD8}"/>
              </a:ext>
            </a:extLst>
          </p:cNvPr>
          <p:cNvSpPr txBox="1"/>
          <p:nvPr/>
        </p:nvSpPr>
        <p:spPr>
          <a:xfrm>
            <a:off x="480767" y="772998"/>
            <a:ext cx="8389855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my_FSM_module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input1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logic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he-IL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;(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Declaring the FSM states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idle_st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// Declaring signals for the next &amp; current state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// ...</a:t>
            </a:r>
            <a:endParaRPr lang="he-IL" b="1" dirty="0">
              <a:solidFill>
                <a:srgbClr val="00008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endParaRPr lang="he-IL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2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FSM – Synchronous Logic</a:t>
            </a:r>
            <a:endParaRPr lang="he-IL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98C913-A815-4700-8203-337313E01E08}"/>
              </a:ext>
            </a:extLst>
          </p:cNvPr>
          <p:cNvGraphicFramePr>
            <a:graphicFrameLocks noGrp="1"/>
          </p:cNvGraphicFramePr>
          <p:nvPr/>
        </p:nvGraphicFramePr>
        <p:xfrm>
          <a:off x="628649" y="1601946"/>
          <a:ext cx="8193617" cy="2904066"/>
        </p:xfrm>
        <a:graphic>
          <a:graphicData uri="http://schemas.openxmlformats.org/drawingml/2006/table">
            <a:tbl>
              <a:tblPr rtl="1" firstRow="1" bandRow="1">
                <a:tableStyleId>{616DA210-FB5B-4158-B5E0-FEB733F419BA}</a:tableStyleId>
              </a:tblPr>
              <a:tblGrid>
                <a:gridCol w="8193617">
                  <a:extLst>
                    <a:ext uri="{9D8B030D-6E8A-4147-A177-3AD203B41FA5}">
                      <a16:colId xmlns:a16="http://schemas.microsoft.com/office/drawing/2014/main" val="1304739193"/>
                    </a:ext>
                  </a:extLst>
                </a:gridCol>
              </a:tblGrid>
              <a:tr h="290406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8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// FSM synchronous procedural block.</a:t>
                      </a:r>
                    </a:p>
                    <a:p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always_ff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@(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clk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posedge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rst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1'b1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idle_st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begin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current_state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next_state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en-US" sz="1800" dirty="0">
                        <a:solidFill>
                          <a:srgbClr val="008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9772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5440D5E-FBC8-4171-8668-6AFD55BC1108}"/>
              </a:ext>
            </a:extLst>
          </p:cNvPr>
          <p:cNvSpPr/>
          <p:nvPr/>
        </p:nvSpPr>
        <p:spPr>
          <a:xfrm>
            <a:off x="5250730" y="6063518"/>
            <a:ext cx="1093509" cy="593278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D9FA8B68-099C-414D-9983-07B7D607E9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0805" y="4757590"/>
          <a:ext cx="4989910" cy="1970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D9FA8B68-099C-414D-9983-07B7D607E9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805" y="4757590"/>
                        <a:ext cx="4989910" cy="19704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D22-96E2-4063-B3D2-EBB60150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71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253AB0A-4F62-47DD-B207-4714A90A8F09}"/>
              </a:ext>
            </a:extLst>
          </p:cNvPr>
          <p:cNvSpPr txBox="1"/>
          <p:nvPr/>
        </p:nvSpPr>
        <p:spPr>
          <a:xfrm>
            <a:off x="527441" y="932811"/>
            <a:ext cx="8013702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always_comb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output1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1'b0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current_state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idle_st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...;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output1 =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pPr lvl="0" defTabSz="914400"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start_st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next_state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output1 =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lvl="0" defTabSz="914400">
              <a:defRPr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outputN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</a:p>
          <a:p>
            <a:pPr lvl="0" defTabSz="914400"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end</a:t>
            </a:r>
          </a:p>
          <a:p>
            <a:pPr lvl="0" defTabSz="914400">
              <a:defRPr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endcase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he-IL" sz="16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1545D-2B99-40F7-A8EB-986BB0082ED3}"/>
              </a:ext>
            </a:extLst>
          </p:cNvPr>
          <p:cNvSpPr/>
          <p:nvPr/>
        </p:nvSpPr>
        <p:spPr>
          <a:xfrm>
            <a:off x="5468111" y="5516557"/>
            <a:ext cx="3354156" cy="13255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49" y="-40681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FSM – Async Logic</a:t>
            </a:r>
            <a:endParaRPr lang="he-IL" dirty="0"/>
          </a:p>
        </p:txBody>
      </p:sp>
      <p:graphicFrame>
        <p:nvGraphicFramePr>
          <p:cNvPr id="7" name="Object 14">
            <a:extLst>
              <a:ext uri="{FF2B5EF4-FFF2-40B4-BE49-F238E27FC236}">
                <a16:creationId xmlns:a16="http://schemas.microsoft.com/office/drawing/2014/main" id="{9CD49350-ECC8-41BA-ADCB-1EECADFAE1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8110" y="5517586"/>
          <a:ext cx="3354156" cy="132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48" name="VISIO" r:id="rId4" imgW="5726160" imgH="2508120" progId="Visio.Drawing.6">
                  <p:embed/>
                </p:oleObj>
              </mc:Choice>
              <mc:Fallback>
                <p:oleObj name="VISIO" r:id="rId4" imgW="5726160" imgH="2508120" progId="Visio.Drawing.6">
                  <p:embed/>
                  <p:pic>
                    <p:nvPicPr>
                      <p:cNvPr id="7" name="Object 14">
                        <a:extLst>
                          <a:ext uri="{FF2B5EF4-FFF2-40B4-BE49-F238E27FC236}">
                            <a16:creationId xmlns:a16="http://schemas.microsoft.com/office/drawing/2014/main" id="{9CD49350-ECC8-41BA-ADCB-1EECADFAE1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8110" y="5517586"/>
                        <a:ext cx="3354156" cy="13245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3416F97-52A0-4595-9F60-6168218EEED3}"/>
              </a:ext>
            </a:extLst>
          </p:cNvPr>
          <p:cNvSpPr/>
          <p:nvPr/>
        </p:nvSpPr>
        <p:spPr>
          <a:xfrm>
            <a:off x="6504495" y="5429839"/>
            <a:ext cx="722937" cy="799186"/>
          </a:xfrm>
          <a:prstGeom prst="rect">
            <a:avLst/>
          </a:prstGeom>
          <a:noFill/>
          <a:ln w="3810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A68F303-7892-48DC-B4F7-A751E19428DD}"/>
              </a:ext>
            </a:extLst>
          </p:cNvPr>
          <p:cNvSpPr/>
          <p:nvPr/>
        </p:nvSpPr>
        <p:spPr>
          <a:xfrm>
            <a:off x="4468042" y="1254894"/>
            <a:ext cx="386499" cy="91156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61DA1-A09B-4AFE-8FA7-AB8AA6074FC9}"/>
              </a:ext>
            </a:extLst>
          </p:cNvPr>
          <p:cNvSpPr txBox="1"/>
          <p:nvPr/>
        </p:nvSpPr>
        <p:spPr>
          <a:xfrm>
            <a:off x="4942416" y="1526010"/>
            <a:ext cx="293839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Default Assignments</a:t>
            </a:r>
            <a:endParaRPr lang="he-I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E2A36-6AC9-4A89-85A6-64EB73EBA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B732F8B-B471-4BF3-9CF5-BFFE48878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1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FSM – reminder</a:t>
            </a:r>
          </a:p>
          <a:p>
            <a:r>
              <a:rPr lang="en-US" sz="3600" dirty="0"/>
              <a:t>Control and </a:t>
            </a:r>
            <a:r>
              <a:rPr lang="en-US" sz="3600" dirty="0" err="1"/>
              <a:t>datapath</a:t>
            </a:r>
            <a:endParaRPr lang="en-US" sz="3600" dirty="0"/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UART – reminder</a:t>
            </a:r>
          </a:p>
          <a:p>
            <a:r>
              <a:rPr lang="en-US" sz="3600" dirty="0">
                <a:solidFill>
                  <a:schemeClr val="bg1">
                    <a:lumMod val="75000"/>
                  </a:schemeClr>
                </a:solidFill>
              </a:rPr>
              <a:t>Summarizing example</a:t>
            </a:r>
          </a:p>
          <a:p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044252 - Digital Systems and Computer Structure - SystemVerilog HDL Workshop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9015D-2E86-4A98-A269-2CCB378563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83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37380</TotalTime>
  <Words>3042</Words>
  <Application>Microsoft Office PowerPoint</Application>
  <PresentationFormat>On-screen Show (4:3)</PresentationFormat>
  <Paragraphs>650</Paragraphs>
  <Slides>36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David</vt:lpstr>
      <vt:lpstr>Tahoma</vt:lpstr>
      <vt:lpstr>Times New Roman</vt:lpstr>
      <vt:lpstr>Office Theme</vt:lpstr>
      <vt:lpstr>VISIO</vt:lpstr>
      <vt:lpstr>Visio</vt:lpstr>
      <vt:lpstr>SystemVerilog HDL Workshop #5</vt:lpstr>
      <vt:lpstr>Agenda</vt:lpstr>
      <vt:lpstr>Agenda</vt:lpstr>
      <vt:lpstr>Reminder – What is FSM?</vt:lpstr>
      <vt:lpstr>FSM – Writing Code</vt:lpstr>
      <vt:lpstr>FSM Template</vt:lpstr>
      <vt:lpstr>FSM – Synchronous Logic</vt:lpstr>
      <vt:lpstr>FSM – Async Logic</vt:lpstr>
      <vt:lpstr>Agenda</vt:lpstr>
      <vt:lpstr>Control and Datapath Separation</vt:lpstr>
      <vt:lpstr>Agenda</vt:lpstr>
      <vt:lpstr>תקשורת על חוט יחיד</vt:lpstr>
      <vt:lpstr>UART – Transmitter FSM</vt:lpstr>
      <vt:lpstr>Agenda</vt:lpstr>
      <vt:lpstr>UART3 Protocol</vt:lpstr>
      <vt:lpstr>Summarizing Example: UART3 </vt:lpstr>
      <vt:lpstr>Top Level and Signal Declarations</vt:lpstr>
      <vt:lpstr>Simulations – Top Level</vt:lpstr>
      <vt:lpstr>Building the FSM </vt:lpstr>
      <vt:lpstr>UART3: FSM Design</vt:lpstr>
      <vt:lpstr>FSM</vt:lpstr>
      <vt:lpstr>FSM – Synchronous Logic</vt:lpstr>
      <vt:lpstr>FSM – Async Logic</vt:lpstr>
      <vt:lpstr>FSM – Async Logic</vt:lpstr>
      <vt:lpstr>Simulations – FSM</vt:lpstr>
      <vt:lpstr>Arithmetic Unit</vt:lpstr>
      <vt:lpstr>Simulations – Parity</vt:lpstr>
      <vt:lpstr>Counter</vt:lpstr>
      <vt:lpstr>Simulations – Counter</vt:lpstr>
      <vt:lpstr>Test Bench</vt:lpstr>
      <vt:lpstr>The Full Code</vt:lpstr>
      <vt:lpstr>Debugging Tips Video</vt:lpstr>
      <vt:lpstr>Exam Question</vt:lpstr>
      <vt:lpstr>Exam Question</vt:lpstr>
      <vt:lpstr>The Exam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Verilog HDL</dc:title>
  <dc:creator>Nimrod Wald</dc:creator>
  <cp:lastModifiedBy>adieliahu@outlook.com</cp:lastModifiedBy>
  <cp:revision>655</cp:revision>
  <dcterms:created xsi:type="dcterms:W3CDTF">2017-12-31T12:50:52Z</dcterms:created>
  <dcterms:modified xsi:type="dcterms:W3CDTF">2019-12-21T16:53:04Z</dcterms:modified>
</cp:coreProperties>
</file>