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51" d="100"/>
          <a:sy n="51" d="100"/>
        </p:scale>
        <p:origin x="51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297FC-8A65-4CF5-96C6-B14D8D4B0E9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35BFDF4-6004-4C4A-A911-AF81DF9F3E12}">
      <dgm:prSet/>
      <dgm:spPr/>
      <dgm:t>
        <a:bodyPr/>
        <a:lstStyle/>
        <a:p>
          <a:pPr>
            <a:defRPr cap="all"/>
          </a:pPr>
          <a:r>
            <a:rPr lang="en-US"/>
            <a:t>Discusses potential bias against non-native English speakers</a:t>
          </a:r>
        </a:p>
      </dgm:t>
    </dgm:pt>
    <dgm:pt modelId="{FBE5BCDF-C09B-4921-8D56-AB5D685E0827}" type="parTrans" cxnId="{8F3AB358-1B68-47F2-B857-A71CE7DAD541}">
      <dgm:prSet/>
      <dgm:spPr/>
      <dgm:t>
        <a:bodyPr/>
        <a:lstStyle/>
        <a:p>
          <a:endParaRPr lang="en-US"/>
        </a:p>
      </dgm:t>
    </dgm:pt>
    <dgm:pt modelId="{2FF2EE81-8FE4-498C-B1D8-5274EFE76E96}" type="sibTrans" cxnId="{8F3AB358-1B68-47F2-B857-A71CE7DAD541}">
      <dgm:prSet/>
      <dgm:spPr/>
      <dgm:t>
        <a:bodyPr/>
        <a:lstStyle/>
        <a:p>
          <a:endParaRPr lang="en-US"/>
        </a:p>
      </dgm:t>
    </dgm:pt>
    <dgm:pt modelId="{73F9B6B5-3A5E-4DF2-B4D3-9619ABE76EB1}">
      <dgm:prSet/>
      <dgm:spPr/>
      <dgm:t>
        <a:bodyPr/>
        <a:lstStyle/>
        <a:p>
          <a:pPr>
            <a:defRPr cap="all"/>
          </a:pPr>
          <a:r>
            <a:rPr lang="en-US"/>
            <a:t>Need for methods that minimize such biases</a:t>
          </a:r>
        </a:p>
      </dgm:t>
    </dgm:pt>
    <dgm:pt modelId="{7910CF91-F548-4B28-A956-5C84B1CB0961}" type="parTrans" cxnId="{5B2505D7-EFAF-41BD-9CB3-3094F6C0DAF9}">
      <dgm:prSet/>
      <dgm:spPr/>
      <dgm:t>
        <a:bodyPr/>
        <a:lstStyle/>
        <a:p>
          <a:endParaRPr lang="en-US"/>
        </a:p>
      </dgm:t>
    </dgm:pt>
    <dgm:pt modelId="{B2C35983-238E-46B2-8FDB-F33878597F34}" type="sibTrans" cxnId="{5B2505D7-EFAF-41BD-9CB3-3094F6C0DAF9}">
      <dgm:prSet/>
      <dgm:spPr/>
      <dgm:t>
        <a:bodyPr/>
        <a:lstStyle/>
        <a:p>
          <a:endParaRPr lang="en-US"/>
        </a:p>
      </dgm:t>
    </dgm:pt>
    <dgm:pt modelId="{1B0F9882-6D2D-41EE-92B0-73BF46456516}">
      <dgm:prSet/>
      <dgm:spPr/>
      <dgm:t>
        <a:bodyPr/>
        <a:lstStyle/>
        <a:p>
          <a:pPr>
            <a:defRPr cap="all"/>
          </a:pPr>
          <a:r>
            <a:rPr lang="en-US"/>
            <a:t>Ensuring fair treatment in AI's influence</a:t>
          </a:r>
        </a:p>
      </dgm:t>
    </dgm:pt>
    <dgm:pt modelId="{252FA860-F1AF-4966-A358-08B5CDA0D956}" type="parTrans" cxnId="{729F6A18-17D1-45C0-809F-AC9C81536537}">
      <dgm:prSet/>
      <dgm:spPr/>
      <dgm:t>
        <a:bodyPr/>
        <a:lstStyle/>
        <a:p>
          <a:endParaRPr lang="en-US"/>
        </a:p>
      </dgm:t>
    </dgm:pt>
    <dgm:pt modelId="{ACB59017-6978-4537-92A2-96406DB491FE}" type="sibTrans" cxnId="{729F6A18-17D1-45C0-809F-AC9C81536537}">
      <dgm:prSet/>
      <dgm:spPr/>
      <dgm:t>
        <a:bodyPr/>
        <a:lstStyle/>
        <a:p>
          <a:endParaRPr lang="en-US"/>
        </a:p>
      </dgm:t>
    </dgm:pt>
    <dgm:pt modelId="{895A0BB3-9EAC-410C-9818-DB27CF72E091}" type="pres">
      <dgm:prSet presAssocID="{6F3297FC-8A65-4CF5-96C6-B14D8D4B0E95}" presName="root" presStyleCnt="0">
        <dgm:presLayoutVars>
          <dgm:dir/>
          <dgm:resizeHandles val="exact"/>
        </dgm:presLayoutVars>
      </dgm:prSet>
      <dgm:spPr/>
    </dgm:pt>
    <dgm:pt modelId="{DDF5E432-D338-468F-9560-A5C74CACC045}" type="pres">
      <dgm:prSet presAssocID="{B35BFDF4-6004-4C4A-A911-AF81DF9F3E12}" presName="compNode" presStyleCnt="0"/>
      <dgm:spPr/>
    </dgm:pt>
    <dgm:pt modelId="{8E609456-252A-4654-84E6-6141FF5E9747}" type="pres">
      <dgm:prSet presAssocID="{B35BFDF4-6004-4C4A-A911-AF81DF9F3E1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39056FE-0086-4B54-9EB9-6C4351EF7F2E}" type="pres">
      <dgm:prSet presAssocID="{B35BFDF4-6004-4C4A-A911-AF81DF9F3E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0F6F0D2F-3929-40F5-AE25-CF3D8500B559}" type="pres">
      <dgm:prSet presAssocID="{B35BFDF4-6004-4C4A-A911-AF81DF9F3E12}" presName="spaceRect" presStyleCnt="0"/>
      <dgm:spPr/>
    </dgm:pt>
    <dgm:pt modelId="{053EA794-BC98-4356-9FB7-C4C92639F7E3}" type="pres">
      <dgm:prSet presAssocID="{B35BFDF4-6004-4C4A-A911-AF81DF9F3E12}" presName="textRect" presStyleLbl="revTx" presStyleIdx="0" presStyleCnt="3">
        <dgm:presLayoutVars>
          <dgm:chMax val="1"/>
          <dgm:chPref val="1"/>
        </dgm:presLayoutVars>
      </dgm:prSet>
      <dgm:spPr/>
    </dgm:pt>
    <dgm:pt modelId="{CF22F234-2B02-4644-A1E5-CF06889E1735}" type="pres">
      <dgm:prSet presAssocID="{2FF2EE81-8FE4-498C-B1D8-5274EFE76E96}" presName="sibTrans" presStyleCnt="0"/>
      <dgm:spPr/>
    </dgm:pt>
    <dgm:pt modelId="{F23E4575-35E1-4AFB-B9A1-6F5A98705092}" type="pres">
      <dgm:prSet presAssocID="{73F9B6B5-3A5E-4DF2-B4D3-9619ABE76EB1}" presName="compNode" presStyleCnt="0"/>
      <dgm:spPr/>
    </dgm:pt>
    <dgm:pt modelId="{398A66D9-2862-4EC3-8C3D-399C9BB120F5}" type="pres">
      <dgm:prSet presAssocID="{73F9B6B5-3A5E-4DF2-B4D3-9619ABE76EB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F8F3C21-ABAD-491A-94FD-9C7739CD21AF}" type="pres">
      <dgm:prSet presAssocID="{73F9B6B5-3A5E-4DF2-B4D3-9619ABE76E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1B040FC-B225-4972-999F-E6A8BC8E150F}" type="pres">
      <dgm:prSet presAssocID="{73F9B6B5-3A5E-4DF2-B4D3-9619ABE76EB1}" presName="spaceRect" presStyleCnt="0"/>
      <dgm:spPr/>
    </dgm:pt>
    <dgm:pt modelId="{01D8C457-F55C-4343-A5BE-963EE873A453}" type="pres">
      <dgm:prSet presAssocID="{73F9B6B5-3A5E-4DF2-B4D3-9619ABE76EB1}" presName="textRect" presStyleLbl="revTx" presStyleIdx="1" presStyleCnt="3">
        <dgm:presLayoutVars>
          <dgm:chMax val="1"/>
          <dgm:chPref val="1"/>
        </dgm:presLayoutVars>
      </dgm:prSet>
      <dgm:spPr/>
    </dgm:pt>
    <dgm:pt modelId="{387568BD-15BD-45CE-BC58-0C4BC27BB577}" type="pres">
      <dgm:prSet presAssocID="{B2C35983-238E-46B2-8FDB-F33878597F34}" presName="sibTrans" presStyleCnt="0"/>
      <dgm:spPr/>
    </dgm:pt>
    <dgm:pt modelId="{2A7E5744-9A70-497A-9103-038FD051400D}" type="pres">
      <dgm:prSet presAssocID="{1B0F9882-6D2D-41EE-92B0-73BF46456516}" presName="compNode" presStyleCnt="0"/>
      <dgm:spPr/>
    </dgm:pt>
    <dgm:pt modelId="{337DCE35-A97C-418C-8BE9-468A04B8980A}" type="pres">
      <dgm:prSet presAssocID="{1B0F9882-6D2D-41EE-92B0-73BF4645651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386CF5-222B-4BA5-A81F-02377EA2F9CA}" type="pres">
      <dgm:prSet presAssocID="{1B0F9882-6D2D-41EE-92B0-73BF464565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CEB20E2-101E-4005-B971-813A70F3DEAC}" type="pres">
      <dgm:prSet presAssocID="{1B0F9882-6D2D-41EE-92B0-73BF46456516}" presName="spaceRect" presStyleCnt="0"/>
      <dgm:spPr/>
    </dgm:pt>
    <dgm:pt modelId="{AB5BDB0B-454F-40A7-A2F5-40660853B76A}" type="pres">
      <dgm:prSet presAssocID="{1B0F9882-6D2D-41EE-92B0-73BF464565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9F6A18-17D1-45C0-809F-AC9C81536537}" srcId="{6F3297FC-8A65-4CF5-96C6-B14D8D4B0E95}" destId="{1B0F9882-6D2D-41EE-92B0-73BF46456516}" srcOrd="2" destOrd="0" parTransId="{252FA860-F1AF-4966-A358-08B5CDA0D956}" sibTransId="{ACB59017-6978-4537-92A2-96406DB491FE}"/>
    <dgm:cxn modelId="{8F3AB358-1B68-47F2-B857-A71CE7DAD541}" srcId="{6F3297FC-8A65-4CF5-96C6-B14D8D4B0E95}" destId="{B35BFDF4-6004-4C4A-A911-AF81DF9F3E12}" srcOrd="0" destOrd="0" parTransId="{FBE5BCDF-C09B-4921-8D56-AB5D685E0827}" sibTransId="{2FF2EE81-8FE4-498C-B1D8-5274EFE76E96}"/>
    <dgm:cxn modelId="{3DE1F088-6CF8-496F-96D5-7BA500EA6F10}" type="presOf" srcId="{73F9B6B5-3A5E-4DF2-B4D3-9619ABE76EB1}" destId="{01D8C457-F55C-4343-A5BE-963EE873A453}" srcOrd="0" destOrd="0" presId="urn:microsoft.com/office/officeart/2018/5/layout/IconLeafLabelList"/>
    <dgm:cxn modelId="{374B2DAC-AA52-4E3B-B125-D8FB379931C5}" type="presOf" srcId="{6F3297FC-8A65-4CF5-96C6-B14D8D4B0E95}" destId="{895A0BB3-9EAC-410C-9818-DB27CF72E091}" srcOrd="0" destOrd="0" presId="urn:microsoft.com/office/officeart/2018/5/layout/IconLeafLabelList"/>
    <dgm:cxn modelId="{781855D3-235B-4A20-803F-8906C9FE7237}" type="presOf" srcId="{B35BFDF4-6004-4C4A-A911-AF81DF9F3E12}" destId="{053EA794-BC98-4356-9FB7-C4C92639F7E3}" srcOrd="0" destOrd="0" presId="urn:microsoft.com/office/officeart/2018/5/layout/IconLeafLabelList"/>
    <dgm:cxn modelId="{5B2505D7-EFAF-41BD-9CB3-3094F6C0DAF9}" srcId="{6F3297FC-8A65-4CF5-96C6-B14D8D4B0E95}" destId="{73F9B6B5-3A5E-4DF2-B4D3-9619ABE76EB1}" srcOrd="1" destOrd="0" parTransId="{7910CF91-F548-4B28-A956-5C84B1CB0961}" sibTransId="{B2C35983-238E-46B2-8FDB-F33878597F34}"/>
    <dgm:cxn modelId="{891678D7-296C-44A1-AF1B-34111B8CE1BD}" type="presOf" srcId="{1B0F9882-6D2D-41EE-92B0-73BF46456516}" destId="{AB5BDB0B-454F-40A7-A2F5-40660853B76A}" srcOrd="0" destOrd="0" presId="urn:microsoft.com/office/officeart/2018/5/layout/IconLeafLabelList"/>
    <dgm:cxn modelId="{32D15DA4-A8F8-4264-85A3-B5D0E3F6F905}" type="presParOf" srcId="{895A0BB3-9EAC-410C-9818-DB27CF72E091}" destId="{DDF5E432-D338-468F-9560-A5C74CACC045}" srcOrd="0" destOrd="0" presId="urn:microsoft.com/office/officeart/2018/5/layout/IconLeafLabelList"/>
    <dgm:cxn modelId="{9CDBBB9A-BE54-4EED-80FD-20DF94968914}" type="presParOf" srcId="{DDF5E432-D338-468F-9560-A5C74CACC045}" destId="{8E609456-252A-4654-84E6-6141FF5E9747}" srcOrd="0" destOrd="0" presId="urn:microsoft.com/office/officeart/2018/5/layout/IconLeafLabelList"/>
    <dgm:cxn modelId="{663A08EE-428D-4F9F-ADAD-FB12D68C52A2}" type="presParOf" srcId="{DDF5E432-D338-468F-9560-A5C74CACC045}" destId="{439056FE-0086-4B54-9EB9-6C4351EF7F2E}" srcOrd="1" destOrd="0" presId="urn:microsoft.com/office/officeart/2018/5/layout/IconLeafLabelList"/>
    <dgm:cxn modelId="{3FDCA09D-1EE5-457B-A3FC-40D52A0828E6}" type="presParOf" srcId="{DDF5E432-D338-468F-9560-A5C74CACC045}" destId="{0F6F0D2F-3929-40F5-AE25-CF3D8500B559}" srcOrd="2" destOrd="0" presId="urn:microsoft.com/office/officeart/2018/5/layout/IconLeafLabelList"/>
    <dgm:cxn modelId="{0814CCD8-CF62-4E71-9C5F-4E883B970732}" type="presParOf" srcId="{DDF5E432-D338-468F-9560-A5C74CACC045}" destId="{053EA794-BC98-4356-9FB7-C4C92639F7E3}" srcOrd="3" destOrd="0" presId="urn:microsoft.com/office/officeart/2018/5/layout/IconLeafLabelList"/>
    <dgm:cxn modelId="{D3DBE1C7-BD97-4984-B400-221736C4D8E5}" type="presParOf" srcId="{895A0BB3-9EAC-410C-9818-DB27CF72E091}" destId="{CF22F234-2B02-4644-A1E5-CF06889E1735}" srcOrd="1" destOrd="0" presId="urn:microsoft.com/office/officeart/2018/5/layout/IconLeafLabelList"/>
    <dgm:cxn modelId="{0418A9EA-7F65-46C0-A2AF-9BCCCB2C7787}" type="presParOf" srcId="{895A0BB3-9EAC-410C-9818-DB27CF72E091}" destId="{F23E4575-35E1-4AFB-B9A1-6F5A98705092}" srcOrd="2" destOrd="0" presId="urn:microsoft.com/office/officeart/2018/5/layout/IconLeafLabelList"/>
    <dgm:cxn modelId="{F1978BD7-6BD9-41AE-907F-C302DE9B2926}" type="presParOf" srcId="{F23E4575-35E1-4AFB-B9A1-6F5A98705092}" destId="{398A66D9-2862-4EC3-8C3D-399C9BB120F5}" srcOrd="0" destOrd="0" presId="urn:microsoft.com/office/officeart/2018/5/layout/IconLeafLabelList"/>
    <dgm:cxn modelId="{26E10BA9-6CF1-41B0-A25D-B032768CF4BE}" type="presParOf" srcId="{F23E4575-35E1-4AFB-B9A1-6F5A98705092}" destId="{CF8F3C21-ABAD-491A-94FD-9C7739CD21AF}" srcOrd="1" destOrd="0" presId="urn:microsoft.com/office/officeart/2018/5/layout/IconLeafLabelList"/>
    <dgm:cxn modelId="{D9FCFF05-89DD-4A83-ADD4-44025B8CA66E}" type="presParOf" srcId="{F23E4575-35E1-4AFB-B9A1-6F5A98705092}" destId="{51B040FC-B225-4972-999F-E6A8BC8E150F}" srcOrd="2" destOrd="0" presId="urn:microsoft.com/office/officeart/2018/5/layout/IconLeafLabelList"/>
    <dgm:cxn modelId="{0CBE8020-4E09-4CF3-A2DE-F60CE8000EEC}" type="presParOf" srcId="{F23E4575-35E1-4AFB-B9A1-6F5A98705092}" destId="{01D8C457-F55C-4343-A5BE-963EE873A453}" srcOrd="3" destOrd="0" presId="urn:microsoft.com/office/officeart/2018/5/layout/IconLeafLabelList"/>
    <dgm:cxn modelId="{11006B57-A340-4DA9-908B-DE79266A5907}" type="presParOf" srcId="{895A0BB3-9EAC-410C-9818-DB27CF72E091}" destId="{387568BD-15BD-45CE-BC58-0C4BC27BB577}" srcOrd="3" destOrd="0" presId="urn:microsoft.com/office/officeart/2018/5/layout/IconLeafLabelList"/>
    <dgm:cxn modelId="{C226DFEB-823B-43AA-B29B-D223C76BFA28}" type="presParOf" srcId="{895A0BB3-9EAC-410C-9818-DB27CF72E091}" destId="{2A7E5744-9A70-497A-9103-038FD051400D}" srcOrd="4" destOrd="0" presId="urn:microsoft.com/office/officeart/2018/5/layout/IconLeafLabelList"/>
    <dgm:cxn modelId="{01853AA8-D48F-4855-A5B0-07DAF7529F8C}" type="presParOf" srcId="{2A7E5744-9A70-497A-9103-038FD051400D}" destId="{337DCE35-A97C-418C-8BE9-468A04B8980A}" srcOrd="0" destOrd="0" presId="urn:microsoft.com/office/officeart/2018/5/layout/IconLeafLabelList"/>
    <dgm:cxn modelId="{8EE50680-5D04-4745-BC93-DEAA6F317BCA}" type="presParOf" srcId="{2A7E5744-9A70-497A-9103-038FD051400D}" destId="{6A386CF5-222B-4BA5-A81F-02377EA2F9CA}" srcOrd="1" destOrd="0" presId="urn:microsoft.com/office/officeart/2018/5/layout/IconLeafLabelList"/>
    <dgm:cxn modelId="{9016F1C0-F212-4520-8482-93F48B9154A3}" type="presParOf" srcId="{2A7E5744-9A70-497A-9103-038FD051400D}" destId="{8CEB20E2-101E-4005-B971-813A70F3DEAC}" srcOrd="2" destOrd="0" presId="urn:microsoft.com/office/officeart/2018/5/layout/IconLeafLabelList"/>
    <dgm:cxn modelId="{8E6C7857-292D-4C8F-B61E-E3C131BE2DE4}" type="presParOf" srcId="{2A7E5744-9A70-497A-9103-038FD051400D}" destId="{AB5BDB0B-454F-40A7-A2F5-40660853B76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9456-252A-4654-84E6-6141FF5E9747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056FE-0086-4B54-9EB9-6C4351EF7F2E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EA794-BC98-4356-9FB7-C4C92639F7E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Discusses potential bias against non-native English speakers</a:t>
          </a:r>
        </a:p>
      </dsp:txBody>
      <dsp:txXfrm>
        <a:off x="93445" y="3018902"/>
        <a:ext cx="3206250" cy="720000"/>
      </dsp:txXfrm>
    </dsp:sp>
    <dsp:sp modelId="{398A66D9-2862-4EC3-8C3D-399C9BB120F5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F3C21-ABAD-491A-94FD-9C7739CD21A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8C457-F55C-4343-A5BE-963EE873A453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Need for methods that minimize such biases</a:t>
          </a:r>
        </a:p>
      </dsp:txBody>
      <dsp:txXfrm>
        <a:off x="3860789" y="3018902"/>
        <a:ext cx="3206250" cy="720000"/>
      </dsp:txXfrm>
    </dsp:sp>
    <dsp:sp modelId="{337DCE35-A97C-418C-8BE9-468A04B8980A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86CF5-222B-4BA5-A81F-02377EA2F9C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BDB0B-454F-40A7-A2F5-40660853B76A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Ensuring fair treatment in AI's influence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2FCF-D48A-5757-CCEA-09924F7CB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C505F-D937-7B2A-4543-894045714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FFC7-CFBF-BFF2-4197-CF4DD4D8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8178-A876-8440-FD03-8CC14D00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EF70-64D5-C09A-0031-E39D2FE6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0089-6F7C-D71F-E423-89C09A6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50812-7E93-0CA9-D40A-4A95A2181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3068-7789-1ECE-2720-40AA168B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BE476-6B1D-1739-71F6-5DB510F9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FDCF-DAEC-BEB5-8590-B6C7FAB6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7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46255-47E4-9FDF-4D5C-5A3D04390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1DF1-4B67-3145-4FB9-32A21DA98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41FA-C003-5847-E7F5-3DE0924D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B7E9-9043-0AAF-E520-E97BCC32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B7017-C100-8ED9-F756-8FD68311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872A-366B-61BC-F57F-33E317EC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FCCD-8200-44E1-3E1F-C8AA5764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464D-B0EA-3C7B-9DBA-BA902501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3511-38EC-2E14-8CB7-82F9C960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5983-4FC8-B92A-11BF-5CA168CB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3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0FC6-D916-EA8F-81BC-8FEB922D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AFD0E-892D-A5E2-C0BF-36FF30549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1D5E8-99F5-AAB7-CF54-DAF6D6C5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E3138-DEDC-80CE-D252-8548B1AF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F6A-3CEA-BDDF-9291-0E5DB2B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7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4E98-9CE9-C600-823D-5B2765B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11F4-51F7-1735-78AD-69616B249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A3408-6949-F17C-5426-D22F1A608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07CC-3095-B4A1-A7F1-29836866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191EF-E689-6BFB-2655-4AEDA541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67522-FBDE-7867-4345-53F9E3F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79F1-F46E-12F5-EFC4-DE564D27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0C3B-AD7F-6D0F-0C26-3B9EDE27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D7FE4-C3A3-075C-3E09-A352BEF81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AC23A-D5B3-F210-4F66-6BF585394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CAF9B-C98B-C9F6-6F7B-8614F11AE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05768-79C7-4C7F-46FE-4B13E2DD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19950-5F87-B173-6BF9-3E0E7035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C132B-3847-83E1-D5D1-F59D95C9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5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6972-D0CB-8B30-BC38-1C822B48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5464D-D945-A95D-8044-C4E80076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552F1-F998-1F48-5CAA-E15184CF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EE906-48BE-18FE-74DB-60893D47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20E9C-5996-2EB3-FA57-8C0D433A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EF778-7EB0-0DCB-E8EE-86C663C8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45786-EEAD-CEFF-569E-03EF271B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DEC7-09A3-DDFE-328A-8183EB4A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12D0-9E31-8E69-F8CC-64285F361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3DA59-AA50-8A74-3494-28AEEB86A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ED43-F9B9-EA86-D90D-527B080A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FDBAD-E776-F206-9F14-48E7CA5B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87DC-F8C8-DC1B-C2F6-E1C8EFC7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E2F3-ADFE-3CDC-84F9-8EA9CDD6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B4036-4568-9F05-89B3-2FBE0FA12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B2476-0DCA-DAD3-062B-98E56DB45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7FF6C-414E-0550-5A0B-C761284E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6BC14-7C25-BF20-C8D9-1A0DEEE4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8CA7F-F3B4-0428-7262-4C16A8D9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5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22018-A146-5E84-F982-EC12617F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30AF3-3C37-49CE-85D3-B2D7B66B8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9611E-5980-CBE0-BC27-619EB7BA7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CC80-D85C-44B8-998A-89135347081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5595-33CF-BA90-5D65-323AB0F2D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1EFC-5B32-9280-3E97-7166C47ED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C259-9048-4816-8157-A2F0EE6A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11.030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FA821-2F23-7002-2A35-742B90B02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1188" y="739978"/>
            <a:ext cx="6270812" cy="3004145"/>
          </a:xfrm>
        </p:spPr>
        <p:txBody>
          <a:bodyPr>
            <a:normAutofit/>
          </a:bodyPr>
          <a:lstStyle/>
          <a:p>
            <a:r>
              <a:rPr lang="en-US" sz="5100" dirty="0"/>
              <a:t>Detecting AI-Generated Text: A Novel Ensemble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9FC9-95B8-A751-0283-FBDC4F34D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Nick Kornienko</a:t>
            </a:r>
          </a:p>
        </p:txBody>
      </p:sp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0" name="Freeform: Shape 106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660+ Human Robot Handshake Illustrations, Royalty-Free Vector Graphics &amp;  Clip Art - iStock | Artificial intelligence">
            <a:extLst>
              <a:ext uri="{FF2B5EF4-FFF2-40B4-BE49-F238E27FC236}">
                <a16:creationId xmlns:a16="http://schemas.microsoft.com/office/drawing/2014/main" id="{DD3530B1-9D9A-42CE-6D1F-78F6FDD64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Freeform: Shape 105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3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5E70-532C-C784-5D20-98A07798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 Rise of Generative AI and Its Challenges</a:t>
            </a:r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F0B43C47-FFC8-A444-D585-34F63D56B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43" r="7690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FA2B-422E-9C7B-8E93-9115969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AI's ability to generate sophisticated text indistinguishable from human writing</a:t>
            </a:r>
          </a:p>
          <a:p>
            <a:r>
              <a:rPr lang="en-US" sz="2000"/>
              <a:t>Risks: Misuse for creating false information, phishing emails, and fake news</a:t>
            </a:r>
          </a:p>
          <a:p>
            <a:r>
              <a:rPr lang="en-US" sz="2000"/>
              <a:t>Current detection methods are unreliable: prone to missing AI content or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281661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05FF-A7F1-E53B-2FBE-233715F8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 New Approach to AI Text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B6C1-FB9A-8B89-FB41-871167AB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Combining predictions from multiple Large Language Models (“Ensemble”)</a:t>
            </a:r>
          </a:p>
          <a:p>
            <a:r>
              <a:rPr lang="en-US" sz="2000"/>
              <a:t>Simpler yet equally or more effective than existing methods</a:t>
            </a:r>
          </a:p>
          <a:p>
            <a:r>
              <a:rPr lang="en-US" sz="2000"/>
              <a:t>Aims to reduce false positives and misses in AI text detection</a:t>
            </a:r>
          </a:p>
        </p:txBody>
      </p:sp>
      <p:pic>
        <p:nvPicPr>
          <p:cNvPr id="20" name="Picture 19" descr="Light bulb on yellow background with sketched light beams and cord">
            <a:extLst>
              <a:ext uri="{FF2B5EF4-FFF2-40B4-BE49-F238E27FC236}">
                <a16:creationId xmlns:a16="http://schemas.microsoft.com/office/drawing/2014/main" id="{9250EF88-B643-2BCC-F6A6-494E3CECB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3" r="5805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32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A2F6C-56A6-8F5C-E87A-0ED9A729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390" y="759126"/>
            <a:ext cx="4596245" cy="1711119"/>
          </a:xfrm>
        </p:spPr>
        <p:txBody>
          <a:bodyPr anchor="ctr">
            <a:normAutofit/>
          </a:bodyPr>
          <a:lstStyle/>
          <a:p>
            <a:r>
              <a:rPr lang="en-US" sz="4000"/>
              <a:t>Testing the New Detection Method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8E2AD-4C4F-764E-99CD-8CAAE075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3" y="1258426"/>
            <a:ext cx="3872455" cy="43756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3B8E-FE8C-4774-C892-390738F9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390" y="2470244"/>
            <a:ext cx="4596245" cy="3769836"/>
          </a:xfrm>
        </p:spPr>
        <p:txBody>
          <a:bodyPr anchor="ctr">
            <a:normAutofit/>
          </a:bodyPr>
          <a:lstStyle/>
          <a:p>
            <a:r>
              <a:rPr lang="en-US" sz="2000"/>
              <a:t>Tested on four benchmark datasets for text classification</a:t>
            </a:r>
          </a:p>
          <a:p>
            <a:r>
              <a:rPr lang="en-US" sz="2000"/>
              <a:t>Improvement ranging from 0.5% to 100% over previous methods</a:t>
            </a:r>
          </a:p>
          <a:p>
            <a:r>
              <a:rPr lang="en-US" sz="2000"/>
              <a:t>Better performance using unrestricted models like LLaMA2</a:t>
            </a:r>
          </a:p>
        </p:txBody>
      </p:sp>
    </p:spTree>
    <p:extLst>
      <p:ext uri="{BB962C8B-B14F-4D97-AF65-F5344CB8AC3E}">
        <p14:creationId xmlns:p14="http://schemas.microsoft.com/office/powerpoint/2010/main" val="117823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1255C-6B7A-19CE-4775-4573B519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390" y="759126"/>
            <a:ext cx="4596245" cy="1711119"/>
          </a:xfrm>
        </p:spPr>
        <p:txBody>
          <a:bodyPr anchor="ctr">
            <a:normAutofit/>
          </a:bodyPr>
          <a:lstStyle/>
          <a:p>
            <a:r>
              <a:rPr lang="en-US" sz="4000"/>
              <a:t>Versatility of the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text detection&#10;&#10;Description automatically generated">
            <a:extLst>
              <a:ext uri="{FF2B5EF4-FFF2-40B4-BE49-F238E27FC236}">
                <a16:creationId xmlns:a16="http://schemas.microsoft.com/office/drawing/2014/main" id="{088D8C8F-CE1F-F857-F12C-87BB1BB2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3" y="1048449"/>
            <a:ext cx="3872455" cy="4795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3B36-F101-6E0C-6C8A-409DD2604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390" y="2470244"/>
            <a:ext cx="4596245" cy="3769836"/>
          </a:xfrm>
        </p:spPr>
        <p:txBody>
          <a:bodyPr anchor="ctr">
            <a:normAutofit/>
          </a:bodyPr>
          <a:lstStyle/>
          <a:p>
            <a:r>
              <a:rPr lang="en-US" sz="2000"/>
              <a:t>Successfully applied to a dataset of English essays</a:t>
            </a:r>
          </a:p>
          <a:p>
            <a:r>
              <a:rPr lang="en-US" sz="2000"/>
              <a:t>Demonstrates adaptability for various types of content</a:t>
            </a:r>
          </a:p>
          <a:p>
            <a:r>
              <a:rPr lang="en-US" sz="2000"/>
              <a:t>Potential for wide-ranging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070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74365-15AD-8BBD-9F4D-395CA32A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Fairness in AI Detection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1A51C0-6672-D7F7-6A8B-1E42FB1AC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2760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41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8BC3-1565-10BB-ED4B-344E5845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A Significant Milestone in AI Detection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86412CF-65FE-65C8-01A5-9D4FD79C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r>
              <a:rPr lang="en-US" sz="2000"/>
              <a:t>Marks a major step in accurately detecting AI-generated text</a:t>
            </a:r>
          </a:p>
          <a:p>
            <a:r>
              <a:rPr lang="en-US" sz="2000"/>
              <a:t>Enhances accessibility for a broader range of users</a:t>
            </a:r>
          </a:p>
          <a:p>
            <a:r>
              <a:rPr lang="en-US" sz="2000"/>
              <a:t>Opens doors for equitable AI text detection methods</a:t>
            </a:r>
          </a:p>
        </p:txBody>
      </p:sp>
    </p:spTree>
    <p:extLst>
      <p:ext uri="{BB962C8B-B14F-4D97-AF65-F5344CB8AC3E}">
        <p14:creationId xmlns:p14="http://schemas.microsoft.com/office/powerpoint/2010/main" val="291900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BA717-26AF-694F-3374-2257381D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Research Paper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B818-4A4E-3B26-1314-CEA667377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/>
              <a:t>“A Simple yet Efficient Ensemble Approach for AI-generated Text Detection”</a:t>
            </a:r>
          </a:p>
          <a:p>
            <a:r>
              <a:rPr lang="en-US" sz="2000" b="0" i="0" u="none" strike="noStrike">
                <a:effectLst/>
                <a:latin typeface="Söhne"/>
                <a:hlinkClick r:id="rId2"/>
              </a:rPr>
              <a:t>https://arxiv.org/abs/2311.03084</a:t>
            </a: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Detecting AI-Generated Text: A Novel Ensemble Approach</vt:lpstr>
      <vt:lpstr>The Rise of Generative AI and Its Challenges</vt:lpstr>
      <vt:lpstr>A New Approach to AI Text Detection</vt:lpstr>
      <vt:lpstr>Testing the New Detection Method</vt:lpstr>
      <vt:lpstr>Versatility of the Method</vt:lpstr>
      <vt:lpstr>Fairness in AI Detection</vt:lpstr>
      <vt:lpstr>A Significant Milestone in AI Detection</vt:lpstr>
      <vt:lpstr>Research Paper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AI-Generated Text: A Novel Ensemble Approach</dc:title>
  <dc:creator>Nick Kornienko</dc:creator>
  <cp:lastModifiedBy>Nick Kornienko</cp:lastModifiedBy>
  <cp:revision>1</cp:revision>
  <dcterms:created xsi:type="dcterms:W3CDTF">2023-11-17T05:57:31Z</dcterms:created>
  <dcterms:modified xsi:type="dcterms:W3CDTF">2023-11-17T06:10:57Z</dcterms:modified>
</cp:coreProperties>
</file>