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60" r:id="rId4"/>
    <p:sldId id="267" r:id="rId5"/>
    <p:sldId id="262" r:id="rId6"/>
    <p:sldId id="268" r:id="rId7"/>
    <p:sldId id="274" r:id="rId8"/>
    <p:sldId id="269" r:id="rId9"/>
    <p:sldId id="275" r:id="rId10"/>
    <p:sldId id="271" r:id="rId11"/>
    <p:sldId id="273" r:id="rId12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40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F79B0-B9C0-4DE6-9A11-AA3764593E11}" type="datetimeFigureOut">
              <a:rPr lang="ru-KZ" smtClean="0"/>
              <a:t>14.05.2025</a:t>
            </a:fld>
            <a:endParaRPr lang="ru-KZ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KZ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KZ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CD5C5-CC78-48E6-B4A2-B3B9B667A1B3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096180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CD5C5-CC78-48E6-B4A2-B3B9B667A1B3}" type="slidenum">
              <a:rPr lang="ru-KZ" smtClean="0"/>
              <a:t>1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28784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CD5C5-CC78-48E6-B4A2-B3B9B667A1B3}" type="slidenum">
              <a:rPr lang="ru-KZ" smtClean="0"/>
              <a:t>4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94535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7CD5C5-CC78-48E6-B4A2-B3B9B667A1B3}" type="slidenum">
              <a:rPr lang="ru-KZ" smtClean="0"/>
              <a:t>10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17525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B5F750-54DC-3726-057A-50E569EB7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8217BB-9E97-4BB2-3841-B51C59D76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7540DD-81A3-4B7C-DE8F-139AF3D09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1BEB-48B1-4DD1-8A95-5CB13468F583}" type="datetimeFigureOut">
              <a:rPr lang="ru-KZ" smtClean="0"/>
              <a:t>14.05.2025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B272EB-1C82-3C2A-3A16-E6D37ED5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6A8C53-1496-FBD2-A91B-21DD9F01E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FAD5-0F03-4350-B2FE-3463ACF357F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73140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95C802-6852-D810-96BA-9C6FF1681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FBC27E-A842-71CF-A696-F0DBD1566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8D7C2B-9848-E74C-8560-50EAF52F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1BEB-48B1-4DD1-8A95-5CB13468F583}" type="datetimeFigureOut">
              <a:rPr lang="ru-KZ" smtClean="0"/>
              <a:t>14.05.2025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970B6C-FFD3-0068-0636-D46B0CFC6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88D673-1571-B726-911A-27A39131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FAD5-0F03-4350-B2FE-3463ACF357F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26426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70CDD1C-588D-93A5-1CB2-614AE2454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9398DB-3356-6702-4616-2FC7299E2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3C8FA5-6F6D-D774-CD21-9E48D2FA9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1BEB-48B1-4DD1-8A95-5CB13468F583}" type="datetimeFigureOut">
              <a:rPr lang="ru-KZ" smtClean="0"/>
              <a:t>14.05.2025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399A15-0E9A-56CD-D8CF-817B482AB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BC2D25-FFCB-53B5-2DD0-2BC01F51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FAD5-0F03-4350-B2FE-3463ACF357F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90588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C83087-9591-14F8-D577-366BE827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E961F3-46DE-B05D-EDCC-8538FB6FA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931622-3C8A-7239-80AE-109FD05B3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1BEB-48B1-4DD1-8A95-5CB13468F583}" type="datetimeFigureOut">
              <a:rPr lang="ru-KZ" smtClean="0"/>
              <a:t>14.05.2025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85E2CA-4995-9D4C-27D4-D404DB68A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5B5777-36DF-B8C9-96D0-0A73C5B53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FAD5-0F03-4350-B2FE-3463ACF357F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4179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8D8916-1AD5-2022-40DA-1F22D91EC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02AFB0-0EB1-7E00-E0E3-8DBBC120E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B9693A-00A8-BAEC-43D6-42D678F14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1BEB-48B1-4DD1-8A95-5CB13468F583}" type="datetimeFigureOut">
              <a:rPr lang="ru-KZ" smtClean="0"/>
              <a:t>14.05.2025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20D8D5-484A-8AA5-5157-6B086F7E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BB344E-EBC3-3220-3FEF-B9271281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FAD5-0F03-4350-B2FE-3463ACF357F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083362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87731-CFF6-907C-CE5A-F19F74AF6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6230EF-3A61-A40E-5917-70E93C70B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62C850-F098-AF76-7CE0-673D0DCE8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AD9776C-C067-2177-4392-4FB4D5EE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1BEB-48B1-4DD1-8A95-5CB13468F583}" type="datetimeFigureOut">
              <a:rPr lang="ru-KZ" smtClean="0"/>
              <a:t>14.05.2025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E73821-45AF-DE01-B041-6119D22E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4E1830-6F84-7B83-5279-F29C49D8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FAD5-0F03-4350-B2FE-3463ACF357F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58304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E3CF7-25BE-8170-47AF-AAE906668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04E81C-41B7-A24D-C28B-0672BE855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BB6862-58B9-40CF-02AD-0A09AD20C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6C4F609-DAD4-BD5F-C0A6-5DBDA9B796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C8976DB-6D7A-F7F6-95E2-5408CE1D3C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C16F28-EB0D-CB5F-E262-32D3BDC3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1BEB-48B1-4DD1-8A95-5CB13468F583}" type="datetimeFigureOut">
              <a:rPr lang="ru-KZ" smtClean="0"/>
              <a:t>14.05.2025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B8E5113-4EF9-CE1A-F1DE-EB0AC2A5A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018B0A4-CCA0-36C5-9BE9-E42968AB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FAD5-0F03-4350-B2FE-3463ACF357F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0635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86A4B5-2749-A991-A970-9705B7376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BDEEC57-1093-F1DA-0899-10645DDF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1BEB-48B1-4DD1-8A95-5CB13468F583}" type="datetimeFigureOut">
              <a:rPr lang="ru-KZ" smtClean="0"/>
              <a:t>14.05.2025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C0CD78-6AA7-365E-5D8C-99B0D98D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F565510-F47F-FEE1-DCEA-94D20EBA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FAD5-0F03-4350-B2FE-3463ACF357F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32499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6E046D1-5A0F-7206-F405-ECB0ED8B0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1BEB-48B1-4DD1-8A95-5CB13468F583}" type="datetimeFigureOut">
              <a:rPr lang="ru-KZ" smtClean="0"/>
              <a:t>14.05.2025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BE6F52E-8806-EA1C-B638-D51F2604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597E49-A93A-16E1-E3E9-84891D94B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FAD5-0F03-4350-B2FE-3463ACF357F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2799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611BD-BC30-C131-3543-0F4EA8A75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95126D-3652-8BDE-A0FA-79F0A575D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4F012D-EA51-4558-3A5C-74281E750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81CC93-FFE1-CC61-1B82-E8EDB489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1BEB-48B1-4DD1-8A95-5CB13468F583}" type="datetimeFigureOut">
              <a:rPr lang="ru-KZ" smtClean="0"/>
              <a:t>14.05.2025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910CA2-619E-AF7F-E870-FA0864B0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5B8721-F735-6466-D862-868D3A2CA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FAD5-0F03-4350-B2FE-3463ACF357F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75602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BDB95D-6699-ED71-F0F4-A29982785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21E34CF-3565-B99D-42A4-0B0BFD536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24B8B51-B26F-3C0F-EB65-30EBE5419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B51F334-8074-E7BC-A34D-E7556565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E1BEB-48B1-4DD1-8A95-5CB13468F583}" type="datetimeFigureOut">
              <a:rPr lang="ru-KZ" smtClean="0"/>
              <a:t>14.05.2025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456AC4-CFBC-DC38-6EF6-67535FAC4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A57A983-79B4-3D71-0DCA-86E4C153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0FAD5-0F03-4350-B2FE-3463ACF357F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65806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B9F79-B1C4-A3B1-AFE6-15C3238D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0A8FCF-DE5D-EBD9-009F-B594E0BBC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9D89FF-E96D-3620-290D-24A46BF8A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E1BEB-48B1-4DD1-8A95-5CB13468F583}" type="datetimeFigureOut">
              <a:rPr lang="ru-KZ" smtClean="0"/>
              <a:t>14.05.2025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A77FC0-CBC0-5805-8030-887E1FB37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B14091-88E4-51D7-D6B1-C3C51DF14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0FAD5-0F03-4350-B2FE-3463ACF357FC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6195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7" Type="http://schemas.openxmlformats.org/officeDocument/2006/relationships/hyperlink" Target="https://stackoverflow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quora.com/" TargetMode="External"/><Relationship Id="rId5" Type="http://schemas.openxmlformats.org/officeDocument/2006/relationships/hyperlink" Target="https://www.deviantart.com/" TargetMode="External"/><Relationship Id="rId4" Type="http://schemas.openxmlformats.org/officeDocument/2006/relationships/hyperlink" Target="https://www.reddit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7419C74-99D2-E6C3-F509-FD573464DC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564177"/>
              </p:ext>
            </p:extLst>
          </p:nvPr>
        </p:nvGraphicFramePr>
        <p:xfrm>
          <a:off x="748862" y="181303"/>
          <a:ext cx="10791497" cy="66214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76753">
                  <a:extLst>
                    <a:ext uri="{9D8B030D-6E8A-4147-A177-3AD203B41FA5}">
                      <a16:colId xmlns:a16="http://schemas.microsoft.com/office/drawing/2014/main" val="3654516283"/>
                    </a:ext>
                  </a:extLst>
                </a:gridCol>
                <a:gridCol w="6350007">
                  <a:extLst>
                    <a:ext uri="{9D8B030D-6E8A-4147-A177-3AD203B41FA5}">
                      <a16:colId xmlns:a16="http://schemas.microsoft.com/office/drawing/2014/main" val="2057218746"/>
                    </a:ext>
                  </a:extLst>
                </a:gridCol>
                <a:gridCol w="2264737">
                  <a:extLst>
                    <a:ext uri="{9D8B030D-6E8A-4147-A177-3AD203B41FA5}">
                      <a16:colId xmlns:a16="http://schemas.microsoft.com/office/drawing/2014/main" val="2894796572"/>
                    </a:ext>
                  </a:extLst>
                </a:gridCol>
              </a:tblGrid>
              <a:tr h="2517408">
                <a:tc>
                  <a:txBody>
                    <a:bodyPr/>
                    <a:lstStyle/>
                    <a:p>
                      <a:pPr algn="ctr"/>
                      <a:endParaRPr lang="ru-KZ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KZ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Министерство науки и высшего образования Республики Казахстан</a:t>
                      </a:r>
                    </a:p>
                    <a:p>
                      <a:pPr algn="ctr"/>
                      <a:r>
                        <a:rPr lang="ru-KZ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Северо-Казахстанский государственный университет им. М. Козыбаева</a:t>
                      </a:r>
                    </a:p>
                    <a:p>
                      <a:pPr algn="ctr"/>
                      <a:r>
                        <a:rPr lang="ru-KZ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Факультет инженерии и цифровых технологий  </a:t>
                      </a:r>
                    </a:p>
                    <a:p>
                      <a:pPr algn="ctr"/>
                      <a:r>
                        <a:rPr lang="ru-KZ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Кафедра «Информационно-коммуникационные технологии»</a:t>
                      </a:r>
                    </a:p>
                    <a:p>
                      <a:pPr algn="ctr"/>
                      <a:endParaRPr lang="ru-KZ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KZ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7680825"/>
                  </a:ext>
                </a:extLst>
              </a:tr>
              <a:tr h="1238919">
                <a:tc>
                  <a:txBody>
                    <a:bodyPr/>
                    <a:lstStyle/>
                    <a:p>
                      <a:pPr algn="ctr"/>
                      <a:endParaRPr lang="ru-KZ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KZ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ТВОРЧЕСКИЙ ПРОЕКТ</a:t>
                      </a:r>
                    </a:p>
                    <a:p>
                      <a:pPr algn="ctr"/>
                      <a:r>
                        <a:rPr lang="ru-KZ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 дисциплине: Протоколы и интерфейсы компьютерных систем</a:t>
                      </a:r>
                      <a:endParaRPr lang="ru-RU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KZ" sz="140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KZ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На тему: «</a:t>
                      </a:r>
                      <a:r>
                        <a:rPr lang="ru-RU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Разработка сайта-сообщества </a:t>
                      </a: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MusicFlow</a:t>
                      </a:r>
                      <a:r>
                        <a:rPr lang="ru-KZ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»</a:t>
                      </a:r>
                    </a:p>
                    <a:p>
                      <a:pPr algn="ctr"/>
                      <a:endParaRPr lang="ru-KZ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KZ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33402"/>
                  </a:ext>
                </a:extLst>
              </a:tr>
              <a:tr h="2794247">
                <a:tc>
                  <a:txBody>
                    <a:bodyPr/>
                    <a:lstStyle/>
                    <a:p>
                      <a:pPr algn="l"/>
                      <a:r>
                        <a:rPr lang="ru-KZ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Выполнил студент группы </a:t>
                      </a:r>
                      <a:r>
                        <a:rPr lang="ru-RU" sz="14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АПО-23</a:t>
                      </a:r>
                      <a:endParaRPr lang="ru-KZ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Петропавловск, 2025</a:t>
                      </a:r>
                    </a:p>
                    <a:p>
                      <a:pPr algn="ctr"/>
                      <a:endParaRPr lang="ru-KZ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Косовский Н. Н.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/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49733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0153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727"/>
    </mc:Choice>
    <mc:Fallback>
      <p:transition spd="slow" advTm="272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24A4A-874B-CC9B-D0CF-0477038CC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904" y="365125"/>
            <a:ext cx="9202190" cy="416271"/>
          </a:xfrm>
        </p:spPr>
        <p:txBody>
          <a:bodyPr>
            <a:norm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мобильных версий страниц</a:t>
            </a:r>
            <a:endParaRPr lang="ru-K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7ABE148-93A0-2A8C-CCE3-54144EAAC4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4904" y="947732"/>
            <a:ext cx="2393352" cy="5229225"/>
          </a:xfrm>
        </p:spPr>
      </p:pic>
      <p:pic>
        <p:nvPicPr>
          <p:cNvPr id="10" name="Объект 9">
            <a:extLst>
              <a:ext uri="{FF2B5EF4-FFF2-40B4-BE49-F238E27FC236}">
                <a16:creationId xmlns:a16="http://schemas.microsoft.com/office/drawing/2014/main" id="{80A36720-6B77-748E-A2AD-F17D8AEC11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8672" y="947732"/>
            <a:ext cx="2374654" cy="5229225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2F7269D-C69B-DBE9-3B3B-C7EE3CDA6E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43943" y="947732"/>
            <a:ext cx="2353151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86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8B9D1-16CD-83BD-09A0-4D16645C0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933574-450E-5DC8-DD61-0831E1AB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3192"/>
            <a:ext cx="10515600" cy="315912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 с переходом на сайт</a:t>
            </a:r>
            <a:endParaRPr lang="ru-K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706632C-DF65-755E-24BA-84CF9A057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24852" y="868680"/>
            <a:ext cx="5342296" cy="5120640"/>
          </a:xfrm>
        </p:spPr>
      </p:pic>
    </p:spTree>
    <p:extLst>
      <p:ext uri="{BB962C8B-B14F-4D97-AF65-F5344CB8AC3E}">
        <p14:creationId xmlns:p14="http://schemas.microsoft.com/office/powerpoint/2010/main" val="1162025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C29377-3F50-57E9-1907-F4C2DFE62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131"/>
            <a:ext cx="10515600" cy="488731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</a:t>
            </a:r>
            <a:endParaRPr lang="ru-KZ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248AE9-19E9-D03E-F577-2BF58EFB4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9221"/>
            <a:ext cx="10515600" cy="5317742"/>
          </a:xfrm>
        </p:spPr>
        <p:txBody>
          <a:bodyPr/>
          <a:lstStyle/>
          <a:p>
            <a:pPr marL="0" indent="0" algn="just">
              <a:buNone/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Данный проект был разработан для людей которым интересен мир музыки. Так же данный сайт поможет начинающим музыкантам найти мотивацию развивать свой музыкальный талант. Читайте свежие новости музыкального мира и стремитесь к большему. </a:t>
            </a:r>
            <a:endParaRPr lang="ru-KZ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32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9DBE08-9A9A-519E-2DAF-2B2EA201C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076"/>
            <a:ext cx="10515600" cy="827690"/>
          </a:xfrm>
        </p:spPr>
        <p:txBody>
          <a:bodyPr/>
          <a:lstStyle/>
          <a:p>
            <a:pPr algn="just"/>
            <a:r>
              <a:rPr lang="ru-KZ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проекта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KZ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музыкального сайта-сообщества</a:t>
            </a:r>
            <a:r>
              <a:rPr lang="ru-KZ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sz="18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людей которым интересен музыкальный мир и его развитие</a:t>
            </a:r>
            <a:r>
              <a:rPr lang="en-US" sz="18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KZ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C6677A-B473-D07B-B34F-E6761E1A9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839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indent="-6350">
              <a:lnSpc>
                <a:spcPct val="110000"/>
              </a:lnSpc>
              <a:spcAft>
                <a:spcPts val="1520"/>
              </a:spcAft>
              <a:buNone/>
            </a:pPr>
            <a:r>
              <a:rPr lang="ru-KZ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 проекта: </a:t>
            </a:r>
            <a:endParaRPr lang="ru-RU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структуру веб-интерфейса, состоящую минимум из трёх логических разделов, каждый в отдельном CSS-файле и с собственной темой оформления.</a:t>
            </a:r>
          </a:p>
          <a:p>
            <a:pPr>
              <a:buFont typeface="+mj-lt"/>
              <a:buAutoNum type="arabicPeriod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 адаптивный UX-дизайн для корректного отображения интерфейса на мобильных устройствах.</a:t>
            </a:r>
          </a:p>
          <a:p>
            <a:pPr>
              <a:buFont typeface="+mj-lt"/>
              <a:buAutoNum type="arabicPeriod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интерфейс с логотипом, названием и меню навигации, в котором активный раздел визуально выделяется.</a:t>
            </a:r>
          </a:p>
          <a:p>
            <a:pPr>
              <a:buFont typeface="+mj-lt"/>
              <a:buAutoNum type="arabicPeriod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Сверстать таблицу и список с использованием CSS и художественных маркеров, а также реализовать эффекты переходов и анимации.</a:t>
            </a:r>
          </a:p>
          <a:p>
            <a:pPr>
              <a:buFont typeface="+mj-lt"/>
              <a:buAutoNum type="arabicPeriod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фотогалерею, которая отображается с использованием DHTML и содержит интерактивные элементы.</a:t>
            </a:r>
          </a:p>
          <a:p>
            <a:pPr>
              <a:buFont typeface="+mj-lt"/>
              <a:buAutoNum type="arabicPeriod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динамическое содержимое, включая интерактивные скрипты на JavaScript.</a:t>
            </a:r>
          </a:p>
          <a:p>
            <a:pPr>
              <a:buFont typeface="+mj-lt"/>
              <a:buAutoNum type="arabicPeriod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Интегрировать график chart.js, визуализирующий тематические данные проекта.</a:t>
            </a:r>
          </a:p>
          <a:p>
            <a:pPr>
              <a:buFont typeface="+mj-lt"/>
              <a:buAutoNum type="arabicPeriod"/>
            </a:pP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Опубликовать проект в интернете, предоставив доступ по QR-коду для проверки.</a:t>
            </a:r>
          </a:p>
          <a:p>
            <a:pPr indent="-6350">
              <a:lnSpc>
                <a:spcPct val="110000"/>
              </a:lnSpc>
              <a:spcAft>
                <a:spcPts val="1520"/>
              </a:spcAft>
              <a:buNone/>
            </a:pPr>
            <a:endParaRPr lang="ru-KZ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274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28DCA7-67C5-47CB-2510-A1DBE879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56813"/>
            <a:ext cx="10515600" cy="32422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аналогичных сайтов</a:t>
            </a:r>
            <a:endParaRPr lang="ru-K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E2AA76BB-4798-BFEB-03B8-2469092DC57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82894219"/>
              </p:ext>
            </p:extLst>
          </p:nvPr>
        </p:nvGraphicFramePr>
        <p:xfrm>
          <a:off x="6166659" y="1280160"/>
          <a:ext cx="5929746" cy="4297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291">
                  <a:extLst>
                    <a:ext uri="{9D8B030D-6E8A-4147-A177-3AD203B41FA5}">
                      <a16:colId xmlns:a16="http://schemas.microsoft.com/office/drawing/2014/main" val="683961660"/>
                    </a:ext>
                  </a:extLst>
                </a:gridCol>
                <a:gridCol w="988291">
                  <a:extLst>
                    <a:ext uri="{9D8B030D-6E8A-4147-A177-3AD203B41FA5}">
                      <a16:colId xmlns:a16="http://schemas.microsoft.com/office/drawing/2014/main" val="2025195626"/>
                    </a:ext>
                  </a:extLst>
                </a:gridCol>
                <a:gridCol w="988291">
                  <a:extLst>
                    <a:ext uri="{9D8B030D-6E8A-4147-A177-3AD203B41FA5}">
                      <a16:colId xmlns:a16="http://schemas.microsoft.com/office/drawing/2014/main" val="1911364073"/>
                    </a:ext>
                  </a:extLst>
                </a:gridCol>
                <a:gridCol w="988291">
                  <a:extLst>
                    <a:ext uri="{9D8B030D-6E8A-4147-A177-3AD203B41FA5}">
                      <a16:colId xmlns:a16="http://schemas.microsoft.com/office/drawing/2014/main" val="3378053841"/>
                    </a:ext>
                  </a:extLst>
                </a:gridCol>
                <a:gridCol w="988291">
                  <a:extLst>
                    <a:ext uri="{9D8B030D-6E8A-4147-A177-3AD203B41FA5}">
                      <a16:colId xmlns:a16="http://schemas.microsoft.com/office/drawing/2014/main" val="3961804563"/>
                    </a:ext>
                  </a:extLst>
                </a:gridCol>
                <a:gridCol w="988291">
                  <a:extLst>
                    <a:ext uri="{9D8B030D-6E8A-4147-A177-3AD203B41FA5}">
                      <a16:colId xmlns:a16="http://schemas.microsoft.com/office/drawing/2014/main" val="106615299"/>
                    </a:ext>
                  </a:extLst>
                </a:gridCol>
              </a:tblGrid>
              <a:tr h="147320">
                <a:tc rowSpan="2">
                  <a:txBody>
                    <a:bodyPr/>
                    <a:lstStyle/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Характеристика</a:t>
                      </a:r>
                      <a:endParaRPr lang="ru-KZ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Сайт</a:t>
                      </a:r>
                      <a:endParaRPr lang="ru-KZ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K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K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K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K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537786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1-й</a:t>
                      </a:r>
                      <a:endParaRPr lang="ru-KZ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2-ой</a:t>
                      </a:r>
                      <a:endParaRPr lang="ru-KZ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3-й</a:t>
                      </a:r>
                      <a:endParaRPr lang="ru-KZ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4-й</a:t>
                      </a:r>
                      <a:endParaRPr lang="ru-KZ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5-й</a:t>
                      </a:r>
                      <a:endParaRPr lang="ru-KZ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610527"/>
                  </a:ext>
                </a:extLst>
              </a:tr>
              <a:tr h="187960">
                <a:tc gridSpan="6"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Технологический анализ</a:t>
                      </a:r>
                      <a:endParaRPr lang="ru-KZ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K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K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K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K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K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042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Кросс-браузерность</a:t>
                      </a:r>
                      <a:endParaRPr lang="ru-KZ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99/100</a:t>
                      </a:r>
                      <a:endParaRPr lang="ru-KZ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(Корректное отображение, все интерактивные элементы работоспособны</a:t>
                      </a:r>
                      <a:endParaRPr lang="ru-KZ" sz="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98/100</a:t>
                      </a:r>
                      <a:endParaRPr lang="ru-KZ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(Корректное отображение, все интерактивные элементы работоспособны</a:t>
                      </a:r>
                      <a:endParaRPr lang="ru-KZ" sz="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97/100</a:t>
                      </a:r>
                      <a:endParaRPr lang="ru-KZ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(Корректное отображение, все интерактивные элементы работоспособны</a:t>
                      </a:r>
                      <a:endParaRPr lang="ru-KZ" sz="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98/100</a:t>
                      </a:r>
                      <a:endParaRPr lang="ru-KZ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(Корректное отображение, все интерактивные элементы работоспособны</a:t>
                      </a:r>
                      <a:endParaRPr lang="ru-KZ" sz="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98/100</a:t>
                      </a:r>
                      <a:endParaRPr lang="ru-KZ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(Корректное отображение, все интерактивные элементы работоспособны)</a:t>
                      </a:r>
                      <a:endParaRPr lang="ru-KZ" sz="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650337"/>
                  </a:ext>
                </a:extLst>
              </a:tr>
              <a:tr h="208280"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Адаптивность</a:t>
                      </a:r>
                      <a:endParaRPr lang="ru-KZ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9,5</a:t>
                      </a:r>
                      <a:endParaRPr lang="ru-KZ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6,5</a:t>
                      </a:r>
                      <a:endParaRPr lang="ru-KZ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KZ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ru-KZ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9,8</a:t>
                      </a:r>
                      <a:endParaRPr lang="ru-KZ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5220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Производительность (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LightHouse)</a:t>
                      </a:r>
                      <a:endParaRPr lang="ru-KZ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51/100</a:t>
                      </a:r>
                      <a:endParaRPr lang="ru-KZ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60/100</a:t>
                      </a:r>
                      <a:endParaRPr lang="ru-KZ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44/100</a:t>
                      </a:r>
                      <a:endParaRPr lang="ru-KZ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94/100</a:t>
                      </a:r>
                      <a:endParaRPr lang="ru-KZ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81/100</a:t>
                      </a:r>
                      <a:endParaRPr lang="ru-KZ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399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Скорость загрузки</a:t>
                      </a:r>
                      <a:r>
                        <a:rPr lang="en-US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(F) (LightHouse)</a:t>
                      </a:r>
                      <a:endParaRPr lang="ru-KZ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2,2 сек</a:t>
                      </a:r>
                      <a:endParaRPr lang="ru-KZ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сек</a:t>
                      </a:r>
                      <a:endParaRPr lang="ru-KZ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2,5 сек</a:t>
                      </a:r>
                      <a:endParaRPr lang="ru-KZ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1,4 сек</a:t>
                      </a:r>
                      <a:endParaRPr lang="ru-KZ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 сек</a:t>
                      </a:r>
                      <a:endParaRPr lang="ru-KZ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281442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Ключевые слова</a:t>
                      </a:r>
                      <a:endParaRPr lang="ru-KZ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Github, code, copilot, security, platform, issues</a:t>
                      </a:r>
                      <a:endParaRPr lang="ru-KZ" sz="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Пикабу, 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overwatch, </a:t>
                      </a: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мультитран, 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sports</a:t>
                      </a:r>
                      <a:endParaRPr lang="ru-KZ" sz="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Deviantart</a:t>
                      </a:r>
                      <a:r>
                        <a:rPr lang="ru-RU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девиантарт, 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dust-dust</a:t>
                      </a:r>
                      <a:endParaRPr lang="ru-KZ" sz="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KZ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Expert answers, questions, knowledge sharing</a:t>
                      </a:r>
                    </a:p>
                    <a:p>
                      <a:endParaRPr lang="ru-KZ" sz="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JavaScript void 0,</a:t>
                      </a:r>
                      <a:endParaRPr lang="ru-KZ" sz="1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Java, python</a:t>
                      </a:r>
                      <a:endParaRPr lang="ru-KZ" sz="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2192605"/>
                  </a:ext>
                </a:extLst>
              </a:tr>
            </a:tbl>
          </a:graphicData>
        </a:graphic>
      </p:graphicFrame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F7E9E48C-881B-DC98-F1E4-2867582BFE8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37724485"/>
              </p:ext>
            </p:extLst>
          </p:nvPr>
        </p:nvGraphicFramePr>
        <p:xfrm>
          <a:off x="95600" y="1037759"/>
          <a:ext cx="5929743" cy="47824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4323">
                  <a:extLst>
                    <a:ext uri="{9D8B030D-6E8A-4147-A177-3AD203B41FA5}">
                      <a16:colId xmlns:a16="http://schemas.microsoft.com/office/drawing/2014/main" val="3131723682"/>
                    </a:ext>
                  </a:extLst>
                </a:gridCol>
                <a:gridCol w="989084">
                  <a:extLst>
                    <a:ext uri="{9D8B030D-6E8A-4147-A177-3AD203B41FA5}">
                      <a16:colId xmlns:a16="http://schemas.microsoft.com/office/drawing/2014/main" val="1879656372"/>
                    </a:ext>
                  </a:extLst>
                </a:gridCol>
                <a:gridCol w="989084">
                  <a:extLst>
                    <a:ext uri="{9D8B030D-6E8A-4147-A177-3AD203B41FA5}">
                      <a16:colId xmlns:a16="http://schemas.microsoft.com/office/drawing/2014/main" val="1392587682"/>
                    </a:ext>
                  </a:extLst>
                </a:gridCol>
                <a:gridCol w="989084">
                  <a:extLst>
                    <a:ext uri="{9D8B030D-6E8A-4147-A177-3AD203B41FA5}">
                      <a16:colId xmlns:a16="http://schemas.microsoft.com/office/drawing/2014/main" val="1015303011"/>
                    </a:ext>
                  </a:extLst>
                </a:gridCol>
                <a:gridCol w="989084">
                  <a:extLst>
                    <a:ext uri="{9D8B030D-6E8A-4147-A177-3AD203B41FA5}">
                      <a16:colId xmlns:a16="http://schemas.microsoft.com/office/drawing/2014/main" val="2528388352"/>
                    </a:ext>
                  </a:extLst>
                </a:gridCol>
                <a:gridCol w="989084">
                  <a:extLst>
                    <a:ext uri="{9D8B030D-6E8A-4147-A177-3AD203B41FA5}">
                      <a16:colId xmlns:a16="http://schemas.microsoft.com/office/drawing/2014/main" val="296336175"/>
                    </a:ext>
                  </a:extLst>
                </a:gridCol>
              </a:tblGrid>
              <a:tr h="289668">
                <a:tc rowSpan="2">
                  <a:txBody>
                    <a:bodyPr/>
                    <a:lstStyle/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Характеристика</a:t>
                      </a:r>
                      <a:endParaRPr lang="ru-KZ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Сайт</a:t>
                      </a:r>
                      <a:endParaRPr lang="ru-KZ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K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K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K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K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3921861"/>
                  </a:ext>
                </a:extLst>
              </a:tr>
              <a:tr h="237919">
                <a:tc vMerge="1">
                  <a:txBody>
                    <a:bodyPr/>
                    <a:lstStyle/>
                    <a:p>
                      <a:endParaRPr lang="ru-K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1-й</a:t>
                      </a:r>
                      <a:endParaRPr lang="ru-KZ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2-ой</a:t>
                      </a:r>
                      <a:endParaRPr lang="ru-KZ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3-й</a:t>
                      </a:r>
                      <a:endParaRPr lang="ru-KZ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4-й</a:t>
                      </a:r>
                      <a:endParaRPr lang="ru-KZ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5-й</a:t>
                      </a:r>
                      <a:endParaRPr lang="ru-KZ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561588"/>
                  </a:ext>
                </a:extLst>
              </a:tr>
              <a:tr h="223924">
                <a:tc gridSpan="6"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Визуальный анализ</a:t>
                      </a:r>
                      <a:endParaRPr lang="ru-KZ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K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K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K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K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KZ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084717"/>
                  </a:ext>
                </a:extLst>
              </a:tr>
              <a:tr h="363876"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Адрес</a:t>
                      </a:r>
                      <a:endParaRPr lang="ru-KZ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u="sng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/>
                        </a:rPr>
                        <a:t>https://github.com</a:t>
                      </a:r>
                      <a:endParaRPr lang="ru-KZ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u="sng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4"/>
                        </a:rPr>
                        <a:t>https://www.reddit.com</a:t>
                      </a:r>
                      <a:endParaRPr lang="ru-KZ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u="sng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5"/>
                        </a:rPr>
                        <a:t>https://www.deviantart.com</a:t>
                      </a:r>
                      <a:endParaRPr lang="ru-KZ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u="sng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6"/>
                        </a:rPr>
                        <a:t>https://www.quora.com</a:t>
                      </a:r>
                      <a:r>
                        <a:rPr lang="ru-KZ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ru-KZ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u="sng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7"/>
                        </a:rPr>
                        <a:t>https://stackoverflow.com</a:t>
                      </a:r>
                      <a:r>
                        <a:rPr lang="ru-KZ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ru-KZ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8335364"/>
                  </a:ext>
                </a:extLst>
              </a:tr>
              <a:tr h="391866"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</a:t>
                      </a:r>
                      <a:endParaRPr lang="ru-KZ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</a:t>
                      </a:r>
                      <a:endParaRPr lang="ru-KZ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Reddit</a:t>
                      </a:r>
                      <a:endParaRPr lang="ru-KZ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DeviantArt</a:t>
                      </a:r>
                      <a:endParaRPr lang="ru-KZ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Quora</a:t>
                      </a:r>
                      <a:endParaRPr lang="ru-KZ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 Overflow</a:t>
                      </a:r>
                      <a:endParaRPr lang="ru-KZ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491348"/>
                  </a:ext>
                </a:extLst>
              </a:tr>
              <a:tr h="713757"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Сервисы (функционал)</a:t>
                      </a:r>
                      <a:endParaRPr lang="ru-KZ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KZ" sz="9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Репозитории, pull-requests, code review, Wiki, CI/CD интеграция</a:t>
                      </a:r>
                      <a:endParaRPr lang="ru-KZ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KZ" sz="9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Посты, комментарии, голосование, сабреддиты</a:t>
                      </a:r>
                      <a:endParaRPr lang="ru-KZ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KZ" sz="9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Галереи, портфолио, комментарии, группы</a:t>
                      </a:r>
                      <a:endParaRPr lang="ru-KZ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KZ" sz="9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Вопросы-ответы, голосование, блоги</a:t>
                      </a:r>
                      <a:endParaRPr lang="ru-KZ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KZ" sz="9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Вопросы-ответы, комментарии, голосование, репутация</a:t>
                      </a:r>
                      <a:endParaRPr lang="ru-KZ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177858"/>
                  </a:ext>
                </a:extLst>
              </a:tr>
              <a:tr h="654115"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Навигация</a:t>
                      </a:r>
                      <a:endParaRPr lang="ru-KZ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KZ" sz="9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Меню с репозиториями, пользователями, поиск по коду</a:t>
                      </a:r>
                      <a:endParaRPr lang="ru-KZ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KZ" sz="9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Лента постов, боковое меню с сабреддитами, поиск</a:t>
                      </a:r>
                      <a:endParaRPr lang="ru-KZ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KZ" sz="9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Галереи с категориями, поиск, личные страницы</a:t>
                      </a:r>
                      <a:endParaRPr lang="ru-KZ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KZ" sz="9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Главная лента с вопросами, категории, поиск</a:t>
                      </a:r>
                      <a:endParaRPr lang="ru-KZ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KZ" sz="9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Главная лента, поиск по вопросам, фильтрация</a:t>
                      </a:r>
                      <a:endParaRPr lang="ru-KZ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3545770"/>
                  </a:ext>
                </a:extLst>
              </a:tr>
              <a:tr h="335885"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логотипа</a:t>
                      </a:r>
                      <a:endParaRPr lang="ru-KZ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Графический</a:t>
                      </a:r>
                      <a:endParaRPr lang="ru-KZ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Комбинированный</a:t>
                      </a:r>
                      <a:endParaRPr lang="ru-KZ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Комбинированный</a:t>
                      </a:r>
                      <a:endParaRPr lang="ru-KZ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Текстовый</a:t>
                      </a:r>
                      <a:endParaRPr lang="ru-KZ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Комбинированный</a:t>
                      </a:r>
                      <a:endParaRPr lang="ru-KZ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9716499"/>
                  </a:ext>
                </a:extLst>
              </a:tr>
              <a:tr h="779380"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Дизайн и его элементы</a:t>
                      </a:r>
                      <a:endParaRPr lang="ru-KZ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KZ" sz="9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Минималистичный, темный/светлый режим, акцент на код</a:t>
                      </a:r>
                      <a:endParaRPr lang="ru-KZ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KZ" sz="9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Простая лента, акцент на контент, минималистичный стиль</a:t>
                      </a:r>
                      <a:endParaRPr lang="ru-KZ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KZ" sz="9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Визуально насыщенный, темный фон, акцент на изображения</a:t>
                      </a:r>
                      <a:endParaRPr lang="ru-KZ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KZ" sz="9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Чистый, удобочитаемый, белый фон, текстовый контент</a:t>
                      </a:r>
                      <a:endParaRPr lang="ru-KZ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KZ" sz="9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Лаконичный, удобный для чтения код, строгий</a:t>
                      </a:r>
                      <a:endParaRPr lang="ru-KZ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651629"/>
                  </a:ext>
                </a:extLst>
              </a:tr>
              <a:tr h="590439">
                <a:tc>
                  <a:txBody>
                    <a:bodyPr/>
                    <a:lstStyle/>
                    <a:p>
                      <a:r>
                        <a:rPr lang="ru-RU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Коэффициент привлекательности</a:t>
                      </a:r>
                      <a:endParaRPr lang="ru-KZ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KZ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7,6</a:t>
                      </a:r>
                      <a:endParaRPr lang="ru-KZ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7,6</a:t>
                      </a:r>
                      <a:endParaRPr lang="ru-KZ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6,6</a:t>
                      </a:r>
                      <a:endParaRPr lang="ru-KZ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6,3</a:t>
                      </a:r>
                      <a:endParaRPr lang="ru-KZ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9993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899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58DB4E-0008-9417-F0D2-C7CB242E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345" y="530663"/>
            <a:ext cx="10382453" cy="572923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 сайта</a:t>
            </a:r>
            <a:endParaRPr lang="ru-K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C12A91E-FFCE-91D9-A3E1-2B346D533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345" y="1221828"/>
            <a:ext cx="10382453" cy="49551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7016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C7DE24-623E-CE5C-CBCE-4A2BFCAB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8082"/>
          </a:xfrm>
        </p:spPr>
        <p:txBody>
          <a:bodyPr>
            <a:no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 главной страницы сайта</a:t>
            </a:r>
            <a:endParaRPr lang="ru-K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9E813A7-18BA-3186-4583-23EE5185A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39338"/>
            <a:ext cx="10515600" cy="5368087"/>
          </a:xfrm>
        </p:spPr>
      </p:pic>
    </p:spTree>
    <p:extLst>
      <p:ext uri="{BB962C8B-B14F-4D97-AF65-F5344CB8AC3E}">
        <p14:creationId xmlns:p14="http://schemas.microsoft.com/office/powerpoint/2010/main" val="240893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04529-3E36-92CC-F534-B82F76D53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7705B-3343-677A-C1F3-ACC4A5B1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58082"/>
          </a:xfrm>
        </p:spPr>
        <p:txBody>
          <a:bodyPr>
            <a:no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 тематического графика с помощью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chart.js</a:t>
            </a:r>
            <a:endParaRPr lang="ru-K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9A031ED-B1C9-1DD5-3A3D-A8FC7D9B4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939338"/>
            <a:ext cx="10515600" cy="5368087"/>
          </a:xfrm>
        </p:spPr>
      </p:pic>
    </p:spTree>
    <p:extLst>
      <p:ext uri="{BB962C8B-B14F-4D97-AF65-F5344CB8AC3E}">
        <p14:creationId xmlns:p14="http://schemas.microsoft.com/office/powerpoint/2010/main" val="3051449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AA1E9-A346-8393-C360-5CB44396E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 новостной страницы сайта</a:t>
            </a:r>
            <a:endParaRPr lang="ru-K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6569D4A-EBEB-68E7-DA2F-D082132F44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55964"/>
            <a:ext cx="10515600" cy="5345084"/>
          </a:xfrm>
        </p:spPr>
      </p:pic>
    </p:spTree>
    <p:extLst>
      <p:ext uri="{BB962C8B-B14F-4D97-AF65-F5344CB8AC3E}">
        <p14:creationId xmlns:p14="http://schemas.microsoft.com/office/powerpoint/2010/main" val="520776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7996A-D53B-4D66-A858-E52DB3E7F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79B57-476E-4C9C-1D30-059E6B7C6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 страницы «События» и демонстрация окна </a:t>
            </a:r>
            <a:endParaRPr lang="ru-KZ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428DA32-333D-6E5B-B473-0C3B318B32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955964"/>
            <a:ext cx="10515600" cy="5345084"/>
          </a:xfrm>
        </p:spPr>
      </p:pic>
    </p:spTree>
    <p:extLst>
      <p:ext uri="{BB962C8B-B14F-4D97-AF65-F5344CB8AC3E}">
        <p14:creationId xmlns:p14="http://schemas.microsoft.com/office/powerpoint/2010/main" val="27717067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593</Words>
  <Application>Microsoft Office PowerPoint</Application>
  <PresentationFormat>Широкоэкранный</PresentationFormat>
  <Paragraphs>141</Paragraphs>
  <Slides>11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Актуальность проекта</vt:lpstr>
      <vt:lpstr>Цель проекта разработка музыкального сайта-сообщества для людей которым интересен музыкальный мир и его развитие.</vt:lpstr>
      <vt:lpstr>Сравнительный анализ аналогичных сайтов</vt:lpstr>
      <vt:lpstr>Структурная схема сайта</vt:lpstr>
      <vt:lpstr>Скриншот главной страницы сайта</vt:lpstr>
      <vt:lpstr>Скриншот тематического графика с помощью chart.js</vt:lpstr>
      <vt:lpstr>Скриншот новостной страницы сайта</vt:lpstr>
      <vt:lpstr>Скриншот страницы «События» и демонстрация окна </vt:lpstr>
      <vt:lpstr>Скриншоты мобильных версий страниц</vt:lpstr>
      <vt:lpstr>QR-код с переходом на сайт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Косовский Николай Николаевич</dc:creator>
  <cp:lastModifiedBy>Косовский Николай Николаевич</cp:lastModifiedBy>
  <cp:revision>8</cp:revision>
  <dcterms:created xsi:type="dcterms:W3CDTF">2025-05-12T07:18:05Z</dcterms:created>
  <dcterms:modified xsi:type="dcterms:W3CDTF">2025-05-14T12:47:15Z</dcterms:modified>
</cp:coreProperties>
</file>