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552" r:id="rId5"/>
    <p:sldId id="553" r:id="rId6"/>
    <p:sldId id="554" r:id="rId7"/>
    <p:sldId id="558" r:id="rId8"/>
    <p:sldId id="555" r:id="rId9"/>
    <p:sldId id="556" r:id="rId10"/>
    <p:sldId id="563" r:id="rId11"/>
    <p:sldId id="564" r:id="rId12"/>
    <p:sldId id="565" r:id="rId13"/>
    <p:sldId id="566" r:id="rId14"/>
    <p:sldId id="567" r:id="rId15"/>
    <p:sldId id="568" r:id="rId16"/>
    <p:sldId id="557" r:id="rId17"/>
    <p:sldId id="559" r:id="rId18"/>
    <p:sldId id="561" r:id="rId19"/>
    <p:sldId id="562" r:id="rId20"/>
    <p:sldId id="560" r:id="rId21"/>
    <p:sldId id="5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1956BB"/>
    <a:srgbClr val="1F4E79"/>
    <a:srgbClr val="094F0A"/>
    <a:srgbClr val="000000"/>
    <a:srgbClr val="0CB4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6710"/>
  </p:normalViewPr>
  <p:slideViewPr>
    <p:cSldViewPr snapToGrid="0">
      <p:cViewPr varScale="1">
        <p:scale>
          <a:sx n="99" d="100"/>
          <a:sy n="99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1D460-31AA-AA48-8B85-A95AD4099CB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069DB-6536-4543-B8B8-16DF1F9F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5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69DB-6536-4543-B8B8-16DF1F9FE5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AA3732BD-8A39-2443-97DB-23369C54E1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12" t="39237" r="40916" b="24849"/>
          <a:stretch/>
        </p:blipFill>
        <p:spPr>
          <a:xfrm>
            <a:off x="0" y="0"/>
            <a:ext cx="12192000" cy="68737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3D01F1-5989-D748-84A2-1D47148B3129}"/>
              </a:ext>
            </a:extLst>
          </p:cNvPr>
          <p:cNvSpPr/>
          <p:nvPr userDrawn="1"/>
        </p:nvSpPr>
        <p:spPr>
          <a:xfrm>
            <a:off x="542487" y="4589805"/>
            <a:ext cx="467307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all" spc="300" normalizeH="0" baseline="0" noProof="0">
                <a:ln>
                  <a:noFill/>
                </a:ln>
                <a:solidFill>
                  <a:srgbClr val="1956BB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APPLIED Neural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312A9C-4ABE-3E4D-BEF9-27A320078357}"/>
              </a:ext>
            </a:extLst>
          </p:cNvPr>
          <p:cNvSpPr/>
          <p:nvPr userDrawn="1"/>
        </p:nvSpPr>
        <p:spPr>
          <a:xfrm>
            <a:off x="506942" y="5114786"/>
            <a:ext cx="3996339" cy="118600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all" spc="300" normalizeH="0" baseline="0" noProof="0">
                <a:ln>
                  <a:noFill/>
                </a:ln>
                <a:solidFill>
                  <a:srgbClr val="1956BB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018BF2-F5E2-BB4E-AFD6-D5CA3E5A1BDF}"/>
              </a:ext>
            </a:extLst>
          </p:cNvPr>
          <p:cNvCxnSpPr>
            <a:cxnSpLocks/>
          </p:cNvCxnSpPr>
          <p:nvPr userDrawn="1"/>
        </p:nvCxnSpPr>
        <p:spPr>
          <a:xfrm>
            <a:off x="625973" y="6224308"/>
            <a:ext cx="4379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0BE348-D668-264B-81DD-61448A1873FC}"/>
              </a:ext>
            </a:extLst>
          </p:cNvPr>
          <p:cNvCxnSpPr>
            <a:cxnSpLocks/>
          </p:cNvCxnSpPr>
          <p:nvPr userDrawn="1"/>
        </p:nvCxnSpPr>
        <p:spPr>
          <a:xfrm>
            <a:off x="625972" y="4582018"/>
            <a:ext cx="4379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19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15F008-B6AC-CB4F-A945-406308C4BA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27334" r="25483" b="62142"/>
          <a:stretch/>
        </p:blipFill>
        <p:spPr>
          <a:xfrm>
            <a:off x="0" y="1533029"/>
            <a:ext cx="12192000" cy="53249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D99932-44BB-5C45-92DE-1BE35DEF3E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27334" r="25483" b="62142"/>
          <a:stretch/>
        </p:blipFill>
        <p:spPr>
          <a:xfrm rot="10800000">
            <a:off x="0" y="0"/>
            <a:ext cx="12192000" cy="532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15F008-B6AC-CB4F-A945-406308C4BA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27334" r="25483" b="62142"/>
          <a:stretch/>
        </p:blipFill>
        <p:spPr>
          <a:xfrm>
            <a:off x="0" y="1533029"/>
            <a:ext cx="12192000" cy="532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91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46EB6C-CB10-7D46-A4E7-CD26E8A635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27334" r="25483" b="62142"/>
          <a:stretch/>
        </p:blipFill>
        <p:spPr>
          <a:xfrm>
            <a:off x="0" y="1533029"/>
            <a:ext cx="12192000" cy="53249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87D81-7B32-7843-AAE8-FC705D8D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FE510-A1D8-9145-B807-80A7FA645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D6409-D929-9C41-8E7E-DE7EE9E13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86000"/>
            <a:ext cx="3932237" cy="3582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3D597D-2207-B040-BF1F-DF0CE934717A}"/>
              </a:ext>
            </a:extLst>
          </p:cNvPr>
          <p:cNvCxnSpPr>
            <a:cxnSpLocks/>
          </p:cNvCxnSpPr>
          <p:nvPr userDrawn="1"/>
        </p:nvCxnSpPr>
        <p:spPr>
          <a:xfrm>
            <a:off x="839788" y="2057400"/>
            <a:ext cx="3932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244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E23F98-9300-8446-867C-3A46F68845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27334" r="25483" b="62142"/>
          <a:stretch/>
        </p:blipFill>
        <p:spPr>
          <a:xfrm>
            <a:off x="0" y="1533029"/>
            <a:ext cx="12192000" cy="53249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FE54A1-B7F8-9F42-8C3B-47169A19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E3581-2DBC-4345-A943-2B334C25B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870E9DC-A811-9049-83EF-1B22008B8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86000"/>
            <a:ext cx="3932237" cy="3582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A49CD7-A034-3F49-93B2-EB3CCC135567}"/>
              </a:ext>
            </a:extLst>
          </p:cNvPr>
          <p:cNvCxnSpPr>
            <a:cxnSpLocks/>
          </p:cNvCxnSpPr>
          <p:nvPr userDrawn="1"/>
        </p:nvCxnSpPr>
        <p:spPr>
          <a:xfrm>
            <a:off x="839788" y="2057400"/>
            <a:ext cx="3932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91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554A-52B5-5641-986E-1F295412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D58DE-1A6D-8B4E-9C68-2F202A6DB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7596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C6542-9398-E249-B7D3-B1ECA9E10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BEE50-EE91-0043-9165-7CA3CADDC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64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4DF4-105B-E14B-8C40-EF69BB912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4A9F-1FC6-2144-A478-A65C0F179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121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1AA67F-234B-3C45-ACE1-051A952C8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69874" t="57970" r="24005" b="24984"/>
          <a:stretch/>
        </p:blipFill>
        <p:spPr>
          <a:xfrm>
            <a:off x="10373710" y="3697022"/>
            <a:ext cx="1818290" cy="3429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43B95B-FA98-C24C-9A2B-122B9FD348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34950" t="40925" r="60096" b="50758"/>
          <a:stretch/>
        </p:blipFill>
        <p:spPr>
          <a:xfrm rot="5400000">
            <a:off x="10619665" y="-100888"/>
            <a:ext cx="1471448" cy="16732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D1EA73-4DA6-9848-A758-A64A83B03751}"/>
              </a:ext>
            </a:extLst>
          </p:cNvPr>
          <p:cNvCxnSpPr>
            <a:cxnSpLocks/>
          </p:cNvCxnSpPr>
          <p:nvPr userDrawn="1"/>
        </p:nvCxnSpPr>
        <p:spPr>
          <a:xfrm>
            <a:off x="964324" y="1690688"/>
            <a:ext cx="5131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4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ADF043B-BEDA-EB4C-B38D-56DEBB36AE7E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67417" y="3671600"/>
            <a:ext cx="9144000" cy="2387600"/>
          </a:xfrm>
        </p:spPr>
        <p:txBody>
          <a:bodyPr anchor="b">
            <a:normAutofit/>
          </a:bodyPr>
          <a:lstStyle>
            <a:lvl1pPr algn="l">
              <a:defRPr sz="9600" b="1" u="none">
                <a:solidFill>
                  <a:srgbClr val="1956BB"/>
                </a:solidFill>
                <a:effectLst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0F6868-2634-AB40-BBA2-5191B931B4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23" r="29820" b="1624"/>
          <a:stretch/>
        </p:blipFill>
        <p:spPr>
          <a:xfrm>
            <a:off x="1369885" y="0"/>
            <a:ext cx="10822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6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C201-780B-4C47-9046-290FA340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D85C-2D9D-C84A-B5E4-5D67C71D8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5813"/>
            <a:ext cx="5181600" cy="4121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11AF9-D1AD-A441-98AF-CEFB116C1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5811"/>
            <a:ext cx="5181600" cy="4121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5CB3D6-3E57-EC4F-9C61-2F49E310DE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69874" t="57970" r="24005" b="24984"/>
          <a:stretch/>
        </p:blipFill>
        <p:spPr>
          <a:xfrm>
            <a:off x="10373710" y="3697022"/>
            <a:ext cx="1818290" cy="342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BB6753-2AB2-4444-90F3-BA64EE268A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34950" t="40925" r="60096" b="50758"/>
          <a:stretch/>
        </p:blipFill>
        <p:spPr>
          <a:xfrm rot="5400000">
            <a:off x="10619665" y="-100888"/>
            <a:ext cx="1471448" cy="16732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80A555-875E-C84E-AC5A-30930DCC0F35}"/>
              </a:ext>
            </a:extLst>
          </p:cNvPr>
          <p:cNvCxnSpPr>
            <a:cxnSpLocks/>
          </p:cNvCxnSpPr>
          <p:nvPr userDrawn="1"/>
        </p:nvCxnSpPr>
        <p:spPr>
          <a:xfrm>
            <a:off x="964324" y="1690688"/>
            <a:ext cx="5131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69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81B277D-CAAF-6A4F-90B3-F0D1EAF7AF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27334" r="25483" b="62142"/>
          <a:stretch/>
        </p:blipFill>
        <p:spPr>
          <a:xfrm>
            <a:off x="0" y="1533029"/>
            <a:ext cx="12192000" cy="53249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71C201-780B-4C47-9046-290FA340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D85C-2D9D-C84A-B5E4-5D67C71D8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517"/>
            <a:ext cx="5181600" cy="4127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11AF9-D1AD-A441-98AF-CEFB116C1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517"/>
            <a:ext cx="5181600" cy="4127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369253-1B0D-424B-9F54-CDB21E9E7A40}"/>
              </a:ext>
            </a:extLst>
          </p:cNvPr>
          <p:cNvCxnSpPr>
            <a:cxnSpLocks/>
          </p:cNvCxnSpPr>
          <p:nvPr userDrawn="1"/>
        </p:nvCxnSpPr>
        <p:spPr>
          <a:xfrm>
            <a:off x="964324" y="1690688"/>
            <a:ext cx="5131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43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92A2-1E54-F648-9221-2B6B856F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F44A7-406F-E44C-981A-3EE738B7F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F2108-ED99-4947-AFCD-93EEAB01C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92BB4-06E4-6241-99C3-189AC7DDA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0BD26-60FF-5843-9CF0-AFE58959A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73799-A25C-E54D-9BC5-F548FB074F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27334" r="25483" b="62142"/>
          <a:stretch/>
        </p:blipFill>
        <p:spPr>
          <a:xfrm>
            <a:off x="0" y="1533029"/>
            <a:ext cx="12192000" cy="532497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CA1647-3E5B-6C48-A732-9C381E310790}"/>
              </a:ext>
            </a:extLst>
          </p:cNvPr>
          <p:cNvCxnSpPr>
            <a:cxnSpLocks/>
          </p:cNvCxnSpPr>
          <p:nvPr userDrawn="1"/>
        </p:nvCxnSpPr>
        <p:spPr>
          <a:xfrm>
            <a:off x="964324" y="1690688"/>
            <a:ext cx="5131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2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92A2-1E54-F648-9221-2B6B856F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F44A7-406F-E44C-981A-3EE738B7F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F2108-ED99-4947-AFCD-93EEAB01C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92BB4-06E4-6241-99C3-189AC7DDA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0BD26-60FF-5843-9CF0-AFE58959A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24E490-C908-BE46-BB44-D1077E510E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69874" t="57970" r="24005" b="24984"/>
          <a:stretch/>
        </p:blipFill>
        <p:spPr>
          <a:xfrm>
            <a:off x="10373710" y="3697022"/>
            <a:ext cx="1818290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1E6D26-B8F7-4048-9D90-B68776B3B3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34950" t="40925" r="60096" b="50758"/>
          <a:stretch/>
        </p:blipFill>
        <p:spPr>
          <a:xfrm rot="5400000">
            <a:off x="10619665" y="-100888"/>
            <a:ext cx="1471448" cy="16732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B44B3-CF16-6B49-874A-3C4579ECC97F}"/>
              </a:ext>
            </a:extLst>
          </p:cNvPr>
          <p:cNvCxnSpPr>
            <a:cxnSpLocks/>
          </p:cNvCxnSpPr>
          <p:nvPr userDrawn="1"/>
        </p:nvCxnSpPr>
        <p:spPr>
          <a:xfrm>
            <a:off x="964324" y="1690688"/>
            <a:ext cx="5131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83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517B-4D0C-B74A-8CE2-9AAA0944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8AAD55-FE66-5448-997D-FF4001419A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27334" r="25483" b="62142"/>
          <a:stretch/>
        </p:blipFill>
        <p:spPr>
          <a:xfrm>
            <a:off x="0" y="1533029"/>
            <a:ext cx="12192000" cy="532497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B74C-0A97-A048-9FEC-3BAF11CCFD32}"/>
              </a:ext>
            </a:extLst>
          </p:cNvPr>
          <p:cNvCxnSpPr>
            <a:cxnSpLocks/>
          </p:cNvCxnSpPr>
          <p:nvPr userDrawn="1"/>
        </p:nvCxnSpPr>
        <p:spPr>
          <a:xfrm>
            <a:off x="964324" y="1325563"/>
            <a:ext cx="5131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0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79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B197D-4058-3940-BE01-73581FA5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03B3F-C591-8F48-BE3D-5A6D80F0A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86455"/>
            <a:ext cx="10515600" cy="4190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64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2" r:id="rId5"/>
    <p:sldLayoutId id="2147483653" r:id="rId6"/>
    <p:sldLayoutId id="2147483663" r:id="rId7"/>
    <p:sldLayoutId id="2147483654" r:id="rId8"/>
    <p:sldLayoutId id="2147483655" r:id="rId9"/>
    <p:sldLayoutId id="2147483667" r:id="rId10"/>
    <p:sldLayoutId id="2147483661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small" baseline="0">
          <a:solidFill>
            <a:srgbClr val="1956B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61EF-977D-4561-8620-44351D092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err="1"/>
              <a:t>SoK</a:t>
            </a:r>
            <a:r>
              <a:rPr lang="en-US" sz="4400" dirty="0"/>
              <a:t>: Detecting Adversarial Examples Against Machine Learning Systems</a:t>
            </a:r>
            <a:br>
              <a:rPr lang="en-US" sz="4400" dirty="0"/>
            </a:br>
            <a:r>
              <a:rPr lang="en-US" sz="2400" dirty="0"/>
              <a:t>Nicholas Lunsford</a:t>
            </a:r>
          </a:p>
        </p:txBody>
      </p:sp>
    </p:spTree>
    <p:extLst>
      <p:ext uri="{BB962C8B-B14F-4D97-AF65-F5344CB8AC3E}">
        <p14:creationId xmlns:p14="http://schemas.microsoft.com/office/powerpoint/2010/main" val="314492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4BF0F-BD44-4B1F-BD9D-E5B4A9E9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UnMask</a:t>
            </a:r>
          </a:p>
        </p:txBody>
      </p:sp>
      <p:pic>
        <p:nvPicPr>
          <p:cNvPr id="6" name="Content Placeholder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5DF14DE3-8460-4213-82D9-E0DA81F17F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114890"/>
            <a:ext cx="6739128" cy="3032607"/>
          </a:xfrm>
          <a:prstGeom prst="rect">
            <a:avLst/>
          </a:pr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464E-7692-481C-AC20-21596DFF0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9128" y="2664886"/>
            <a:ext cx="4818888" cy="39594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Leverages </a:t>
            </a:r>
            <a:r>
              <a:rPr lang="en-US" sz="2000" i="1" dirty="0"/>
              <a:t>robust features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Useful, useful not robust, robust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Idea that AEs do not attack individual features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Use an object detector to extract robust features (e.g. a bird’s beak)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Compare the robust features from the sample to the expected robust features of predicted class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Jaccard similarity </a:t>
            </a:r>
            <a:r>
              <a:rPr lang="en-US" sz="2000"/>
              <a:t>score threshold </a:t>
            </a:r>
            <a:r>
              <a:rPr lang="en-US" sz="2000" dirty="0"/>
              <a:t>to make determination</a:t>
            </a: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44625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B776-FDEE-4EFB-8138-C3BFFD02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D80EC-DB14-4030-A62C-C4174413D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5812"/>
            <a:ext cx="5181600" cy="46818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Two “souls” in an AE</a:t>
            </a:r>
          </a:p>
          <a:p>
            <a:pPr lvl="1"/>
            <a:r>
              <a:rPr lang="en-US" dirty="0"/>
              <a:t>Visible, semantic content – correct label</a:t>
            </a:r>
          </a:p>
          <a:p>
            <a:pPr lvl="1"/>
            <a:r>
              <a:rPr lang="en-US" dirty="0"/>
              <a:t>Invisible perturbation – incorrect label</a:t>
            </a:r>
          </a:p>
          <a:p>
            <a:r>
              <a:rPr lang="en-US" dirty="0"/>
              <a:t>Amplify the inconsistency between these two souls by generating many “views”</a:t>
            </a:r>
          </a:p>
          <a:p>
            <a:pPr lvl="1"/>
            <a:r>
              <a:rPr lang="en-US" dirty="0"/>
              <a:t>Seeded with input, predicted label</a:t>
            </a:r>
          </a:p>
          <a:p>
            <a:r>
              <a:rPr lang="en-US" dirty="0"/>
              <a:t>Measure the discrepancies between the generated views and original sample</a:t>
            </a:r>
          </a:p>
          <a:p>
            <a:pPr lvl="1"/>
            <a:r>
              <a:rPr lang="en-US" dirty="0"/>
              <a:t>Generated views will look different than original sample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53B41DFA-AAF5-46FC-A53F-93D4D40BAC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3559" y="2055813"/>
            <a:ext cx="5160241" cy="3151187"/>
          </a:xfrm>
        </p:spPr>
      </p:pic>
    </p:spTree>
    <p:extLst>
      <p:ext uri="{BB962C8B-B14F-4D97-AF65-F5344CB8AC3E}">
        <p14:creationId xmlns:p14="http://schemas.microsoft.com/office/powerpoint/2010/main" val="314392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03BD9-9551-4577-BFA0-A6861578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Squeezing</a:t>
            </a:r>
          </a:p>
        </p:txBody>
      </p:sp>
      <p:pic>
        <p:nvPicPr>
          <p:cNvPr id="6" name="Content Placeholder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DF0F5DEF-1A6B-4119-866B-A8E75329BC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1574556"/>
            <a:ext cx="5458968" cy="3708887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9E73-71F1-4522-826A-87DB22B54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Reduce the input feature space, and therefore attack surface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Color bit depth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Smoothing</a:t>
            </a:r>
          </a:p>
          <a:p>
            <a:pPr>
              <a:lnSpc>
                <a:spcPct val="90000"/>
              </a:lnSpc>
            </a:pPr>
            <a:r>
              <a:rPr lang="en-US" sz="2000"/>
              <a:t>Compare prediction vector outputs from target model on original sample and squeezed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L-1 norm</a:t>
            </a:r>
          </a:p>
          <a:p>
            <a:pPr>
              <a:lnSpc>
                <a:spcPct val="90000"/>
              </a:lnSpc>
            </a:pPr>
            <a:r>
              <a:rPr lang="en-US" sz="2000"/>
              <a:t>Large distance score entails adversarial image</a:t>
            </a:r>
          </a:p>
        </p:txBody>
      </p:sp>
    </p:spTree>
    <p:extLst>
      <p:ext uri="{BB962C8B-B14F-4D97-AF65-F5344CB8AC3E}">
        <p14:creationId xmlns:p14="http://schemas.microsoft.com/office/powerpoint/2010/main" val="331881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944C-4D20-4990-A331-F92FECED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Reproduced </a:t>
            </a:r>
            <a:r>
              <a:rPr lang="en-US" dirty="0"/>
              <a:t>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A385-A34F-4C3B-BFA0-1B90047BD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6971" y="2480334"/>
            <a:ext cx="11758056" cy="2785728"/>
          </a:xfrm>
        </p:spPr>
      </p:pic>
    </p:spTree>
    <p:extLst>
      <p:ext uri="{BB962C8B-B14F-4D97-AF65-F5344CB8AC3E}">
        <p14:creationId xmlns:p14="http://schemas.microsoft.com/office/powerpoint/2010/main" val="307920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83E6-A3C5-49A4-9354-2819115A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6CD4-E96C-4B53-B76F-580D7C02C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More complex than MNIST, but different across defenses</a:t>
            </a:r>
          </a:p>
          <a:p>
            <a:r>
              <a:rPr lang="en-US" dirty="0"/>
              <a:t>Different attack methods evaluated</a:t>
            </a:r>
          </a:p>
          <a:p>
            <a:r>
              <a:rPr lang="en-US" dirty="0"/>
              <a:t>Different target models</a:t>
            </a:r>
          </a:p>
          <a:p>
            <a:pPr lvl="1"/>
            <a:r>
              <a:rPr lang="en-US" dirty="0" err="1"/>
              <a:t>ResNet</a:t>
            </a:r>
            <a:r>
              <a:rPr lang="en-US" dirty="0"/>
              <a:t> or </a:t>
            </a:r>
            <a:r>
              <a:rPr lang="en-US" dirty="0" err="1"/>
              <a:t>DenseNet</a:t>
            </a:r>
            <a:endParaRPr lang="en-US" dirty="0"/>
          </a:p>
          <a:p>
            <a:r>
              <a:rPr lang="en-US" dirty="0"/>
              <a:t>Reporting metrics</a:t>
            </a:r>
          </a:p>
          <a:p>
            <a:pPr lvl="1"/>
            <a:r>
              <a:rPr lang="en-US" dirty="0"/>
              <a:t>All give AU-ROC</a:t>
            </a:r>
          </a:p>
          <a:p>
            <a:pPr lvl="1"/>
            <a:r>
              <a:rPr lang="en-US" dirty="0"/>
              <a:t>Some include false adversarial examples, some do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5201-763A-4DBD-B895-0F59346C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Evening the Playing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0BDE-E4A5-4B07-85E9-8DD587BA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by confirming test results</a:t>
            </a:r>
          </a:p>
          <a:p>
            <a:pPr lvl="1"/>
            <a:r>
              <a:rPr lang="en-US" dirty="0"/>
              <a:t>Implement detections</a:t>
            </a:r>
          </a:p>
          <a:p>
            <a:pPr lvl="1"/>
            <a:r>
              <a:rPr lang="en-US" dirty="0"/>
              <a:t>Reproduce results as published</a:t>
            </a:r>
          </a:p>
          <a:p>
            <a:r>
              <a:rPr lang="en-US" dirty="0"/>
              <a:t>Evaluate detection methods equally</a:t>
            </a:r>
          </a:p>
          <a:p>
            <a:pPr lvl="1"/>
            <a:r>
              <a:rPr lang="en-US" dirty="0"/>
              <a:t>Same model</a:t>
            </a:r>
          </a:p>
          <a:p>
            <a:pPr lvl="1"/>
            <a:r>
              <a:rPr lang="en-US" dirty="0"/>
              <a:t>Same adversarial examples</a:t>
            </a:r>
          </a:p>
          <a:p>
            <a:pPr lvl="1"/>
            <a:r>
              <a:rPr lang="en-US" dirty="0"/>
              <a:t>Same metrics</a:t>
            </a:r>
          </a:p>
        </p:txBody>
      </p:sp>
    </p:spTree>
    <p:extLst>
      <p:ext uri="{BB962C8B-B14F-4D97-AF65-F5344CB8AC3E}">
        <p14:creationId xmlns:p14="http://schemas.microsoft.com/office/powerpoint/2010/main" val="4201326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3728-A778-435E-B8AC-FABF1BD1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Evaluating Evenly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4067-B5D1-47F0-B05E-295CB019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written in different libraries with different requirements</a:t>
            </a:r>
          </a:p>
          <a:p>
            <a:pPr lvl="1"/>
            <a:r>
              <a:rPr lang="en-US" dirty="0"/>
              <a:t>Working with both </a:t>
            </a:r>
            <a:r>
              <a:rPr lang="en-US" dirty="0" err="1"/>
              <a:t>Pytorch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Lack of GPU access</a:t>
            </a:r>
          </a:p>
          <a:p>
            <a:r>
              <a:rPr lang="en-US" dirty="0"/>
              <a:t>No APIs</a:t>
            </a:r>
          </a:p>
          <a:p>
            <a:r>
              <a:rPr lang="en-US" dirty="0"/>
              <a:t>Research work is not designed to be used in conjunction with other research works</a:t>
            </a:r>
          </a:p>
          <a:p>
            <a:r>
              <a:rPr lang="en-US" dirty="0" err="1"/>
              <a:t>UnMask</a:t>
            </a:r>
            <a:r>
              <a:rPr lang="en-US" dirty="0"/>
              <a:t> requires labeled bounding boxes</a:t>
            </a:r>
          </a:p>
        </p:txBody>
      </p:sp>
    </p:spTree>
    <p:extLst>
      <p:ext uri="{BB962C8B-B14F-4D97-AF65-F5344CB8AC3E}">
        <p14:creationId xmlns:p14="http://schemas.microsoft.com/office/powerpoint/2010/main" val="557030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C568-4966-4C33-B37E-C75FA4AF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0B8C1-C7C8-40F2-9065-E27DECBC3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Most effective detections might not be related to adversarial examples</a:t>
            </a:r>
          </a:p>
          <a:p>
            <a:pPr lvl="1"/>
            <a:r>
              <a:rPr lang="en-US" dirty="0"/>
              <a:t>Anomaly detection and out-of-distribution detection</a:t>
            </a:r>
          </a:p>
          <a:p>
            <a:r>
              <a:rPr lang="en-US" dirty="0"/>
              <a:t>Most proposed methods still do not contain proper evaluations</a:t>
            </a:r>
          </a:p>
          <a:p>
            <a:pPr lvl="1"/>
            <a:r>
              <a:rPr lang="en-US" dirty="0"/>
              <a:t>No adaptive adversary consideration (or strawman adversaries)</a:t>
            </a:r>
          </a:p>
          <a:p>
            <a:pPr lvl="1"/>
            <a:r>
              <a:rPr lang="en-US" dirty="0"/>
              <a:t>Weak attack methods</a:t>
            </a:r>
          </a:p>
          <a:p>
            <a:pPr lvl="1"/>
            <a:r>
              <a:rPr lang="en-US" b="1" dirty="0"/>
              <a:t>Many papers look great in an abstract, but are poor when read in detail.</a:t>
            </a:r>
          </a:p>
          <a:p>
            <a:r>
              <a:rPr lang="en-US" dirty="0"/>
              <a:t>Feature-based approaches might be most challenging for an attacker to bypass</a:t>
            </a:r>
            <a:endParaRPr lang="en-US" b="1" dirty="0"/>
          </a:p>
          <a:p>
            <a:r>
              <a:rPr lang="en-US" dirty="0"/>
              <a:t>Adversarial examples are not </a:t>
            </a:r>
            <a:r>
              <a:rPr lang="en-US" i="1" dirty="0"/>
              <a:t>easily</a:t>
            </a:r>
            <a:r>
              <a:rPr lang="en-US" dirty="0"/>
              <a:t> detected, but they </a:t>
            </a:r>
            <a:r>
              <a:rPr lang="en-US" i="1" dirty="0"/>
              <a:t>are </a:t>
            </a:r>
            <a:r>
              <a:rPr lang="en-US" dirty="0"/>
              <a:t>detectable.</a:t>
            </a:r>
          </a:p>
        </p:txBody>
      </p:sp>
    </p:spTree>
    <p:extLst>
      <p:ext uri="{BB962C8B-B14F-4D97-AF65-F5344CB8AC3E}">
        <p14:creationId xmlns:p14="http://schemas.microsoft.com/office/powerpoint/2010/main" val="338250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EF93-4367-4D7B-B04B-51A895C0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94A9B-2CFE-49D3-AB73-43294D563B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a legitimate effort at an adaptive attack.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Niche datasets should be avoided in favor of CIFAR and ImageNet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Published works should include reproducibility guidelines.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Ensemble many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7CD1B7-F5C9-433B-A62E-5476F5C0EE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055813"/>
            <a:ext cx="5181600" cy="40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1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08CDA7-F20E-4657-A2F7-99824B2F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B81371-C882-4C6A-B072-0D57301AC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55813"/>
            <a:ext cx="6338239" cy="4121150"/>
          </a:xfrm>
        </p:spPr>
        <p:txBody>
          <a:bodyPr>
            <a:normAutofit/>
          </a:bodyPr>
          <a:lstStyle/>
          <a:p>
            <a:r>
              <a:rPr lang="en-US" dirty="0"/>
              <a:t>Defenses thought of in three ways</a:t>
            </a:r>
          </a:p>
          <a:p>
            <a:pPr lvl="1"/>
            <a:r>
              <a:rPr lang="en-US" dirty="0"/>
              <a:t>Modify the model (increase robustness)</a:t>
            </a:r>
          </a:p>
          <a:p>
            <a:pPr lvl="1"/>
            <a:r>
              <a:rPr lang="en-US" dirty="0"/>
              <a:t>Manipulate Inputs (sanitize perturbations)</a:t>
            </a:r>
          </a:p>
          <a:p>
            <a:pPr lvl="1"/>
            <a:r>
              <a:rPr lang="en-US" dirty="0"/>
              <a:t>Detect Attack </a:t>
            </a:r>
          </a:p>
          <a:p>
            <a:r>
              <a:rPr lang="en-US" dirty="0"/>
              <a:t>Most focus is on robustness</a:t>
            </a:r>
          </a:p>
          <a:p>
            <a:pPr lvl="1"/>
            <a:r>
              <a:rPr lang="en-US" dirty="0" err="1"/>
              <a:t>Carlini</a:t>
            </a:r>
            <a:r>
              <a:rPr lang="en-US" dirty="0"/>
              <a:t> and Wagner, “Adversarial Examples are Not Easily Detected”</a:t>
            </a:r>
          </a:p>
          <a:p>
            <a:r>
              <a:rPr lang="en-US" dirty="0"/>
              <a:t>Still great value in the detection problem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1A8862-3344-47DB-848E-61981B20C13D}"/>
              </a:ext>
            </a:extLst>
          </p:cNvPr>
          <p:cNvSpPr/>
          <p:nvPr/>
        </p:nvSpPr>
        <p:spPr>
          <a:xfrm>
            <a:off x="7609574" y="1368425"/>
            <a:ext cx="4369870" cy="4121149"/>
          </a:xfrm>
          <a:prstGeom prst="ellipse">
            <a:avLst/>
          </a:prstGeom>
          <a:solidFill>
            <a:srgbClr val="5B9BD5">
              <a:alpha val="4117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F7A613-F419-424C-AD32-CBB80CD5D050}"/>
              </a:ext>
            </a:extLst>
          </p:cNvPr>
          <p:cNvSpPr/>
          <p:nvPr/>
        </p:nvSpPr>
        <p:spPr>
          <a:xfrm>
            <a:off x="10227645" y="2653280"/>
            <a:ext cx="1592179" cy="15514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Attack Detection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527239-5A55-44C0-9E59-33D2EBC3D7F5}"/>
              </a:ext>
            </a:extLst>
          </p:cNvPr>
          <p:cNvSpPr/>
          <p:nvPr/>
        </p:nvSpPr>
        <p:spPr>
          <a:xfrm>
            <a:off x="8202330" y="3623913"/>
            <a:ext cx="1592179" cy="15514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Manipulation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96EC5D-C630-4C19-8F20-12FD0AB8E721}"/>
              </a:ext>
            </a:extLst>
          </p:cNvPr>
          <p:cNvSpPr/>
          <p:nvPr/>
        </p:nvSpPr>
        <p:spPr>
          <a:xfrm>
            <a:off x="8418898" y="1617677"/>
            <a:ext cx="1592179" cy="15514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Robustness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6F9155-77A5-4FE9-9AD7-461E4403D18A}"/>
              </a:ext>
            </a:extLst>
          </p:cNvPr>
          <p:cNvSpPr txBox="1"/>
          <p:nvPr/>
        </p:nvSpPr>
        <p:spPr>
          <a:xfrm>
            <a:off x="8849628" y="999092"/>
            <a:ext cx="23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Adversarial Defense</a:t>
            </a:r>
          </a:p>
        </p:txBody>
      </p:sp>
    </p:spTree>
    <p:extLst>
      <p:ext uri="{BB962C8B-B14F-4D97-AF65-F5344CB8AC3E}">
        <p14:creationId xmlns:p14="http://schemas.microsoft.com/office/powerpoint/2010/main" val="307523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7B27-146C-4A7D-BD56-67686D89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Adversarial Examples are Not Easily Detected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6900E-83B6-4243-A26C-99866D4124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Carlini</a:t>
            </a:r>
            <a:r>
              <a:rPr lang="en-US" dirty="0"/>
              <a:t> and Wagner, 2018</a:t>
            </a:r>
          </a:p>
          <a:p>
            <a:r>
              <a:rPr lang="en-US" dirty="0"/>
              <a:t>Bypass 10 different detection mechanisms</a:t>
            </a:r>
          </a:p>
          <a:p>
            <a:pPr lvl="1"/>
            <a:r>
              <a:rPr lang="en-US" dirty="0"/>
              <a:t>Range of approaches/techniques</a:t>
            </a:r>
          </a:p>
          <a:p>
            <a:r>
              <a:rPr lang="en-US" dirty="0"/>
              <a:t>Speaks to the nature of adversarial examples</a:t>
            </a:r>
          </a:p>
          <a:p>
            <a:r>
              <a:rPr lang="en-US" dirty="0"/>
              <a:t>As title implies, </a:t>
            </a:r>
            <a:r>
              <a:rPr lang="en-US" b="1" dirty="0"/>
              <a:t>adversarial examples are hard to detect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04187-A03B-476C-965E-F78722DD5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67778"/>
            <a:ext cx="5181600" cy="3709184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a strong attack.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Demonstrate white-box attacks (adaptive) fail.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Report false positive and true positive rates.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on more than MNIST.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Release source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8A386-C092-40FA-83F9-A5E9B2C0BC3F}"/>
              </a:ext>
            </a:extLst>
          </p:cNvPr>
          <p:cNvSpPr txBox="1"/>
          <p:nvPr/>
        </p:nvSpPr>
        <p:spPr>
          <a:xfrm>
            <a:off x="6172200" y="1905918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01564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19A0-92C3-4C29-8D16-5BD689A1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Sourcing Proposed Detection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2F7CC4-8D54-4C69-8BDF-A3F39F1A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Filtered for papers from 2017 – 2021</a:t>
            </a:r>
          </a:p>
          <a:p>
            <a:pPr lvl="1"/>
            <a:r>
              <a:rPr lang="en-US" dirty="0"/>
              <a:t>Post C&amp;W, assumption they covered SOTA at the time</a:t>
            </a:r>
          </a:p>
          <a:p>
            <a:r>
              <a:rPr lang="en-US" dirty="0"/>
              <a:t>Perceptual data focus (static images)</a:t>
            </a:r>
          </a:p>
          <a:p>
            <a:r>
              <a:rPr lang="en-US" dirty="0"/>
              <a:t>58 papers sampled</a:t>
            </a:r>
          </a:p>
          <a:p>
            <a:r>
              <a:rPr lang="en-US" dirty="0"/>
              <a:t>Possibly missed good papers:</a:t>
            </a:r>
          </a:p>
          <a:p>
            <a:pPr lvl="1"/>
            <a:r>
              <a:rPr lang="en-US" dirty="0"/>
              <a:t>Generally only looked at papers with “adversarial example” and “detect” in title</a:t>
            </a:r>
          </a:p>
          <a:p>
            <a:pPr lvl="1"/>
            <a:r>
              <a:rPr lang="en-US" dirty="0"/>
              <a:t>Some methods for audio or video samples may transfer well to static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0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DE0367-0504-4DFE-8C87-C08E1A6F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Approaches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D34C9-B098-4C06-BB6F-4AD0C4FD6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/>
            <a:r>
              <a:rPr lang="en-US" sz="2200" dirty="0"/>
              <a:t>58 Total Papers </a:t>
            </a:r>
          </a:p>
          <a:p>
            <a:pPr marL="285750"/>
            <a:r>
              <a:rPr lang="en-US" sz="2200" dirty="0"/>
              <a:t>Not all papers fit nicely into one type of approach, this graph gives general outlook</a:t>
            </a:r>
          </a:p>
          <a:p>
            <a:pPr marL="285750"/>
            <a:r>
              <a:rPr lang="en-US" sz="2200" b="1" dirty="0"/>
              <a:t>Many papers do not follow the basic criteria outlined by C&amp;W</a:t>
            </a:r>
          </a:p>
          <a:p>
            <a:pPr marL="742950" lvl="1"/>
            <a:r>
              <a:rPr lang="en-US" sz="1800" dirty="0"/>
              <a:t>Only evaluate on MNIST</a:t>
            </a:r>
          </a:p>
          <a:p>
            <a:pPr marL="742950" lvl="1"/>
            <a:r>
              <a:rPr lang="en-US" sz="1800" dirty="0"/>
              <a:t>Use only FGSM</a:t>
            </a:r>
          </a:p>
          <a:p>
            <a:pPr marL="742950" lvl="1"/>
            <a:r>
              <a:rPr lang="en-US" sz="1800" dirty="0"/>
              <a:t>No adaptive considerations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E07984-47CD-4E6F-8A9F-D25E4AD3A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8" y="1532872"/>
            <a:ext cx="6309237" cy="379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9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6C20-6D0C-4DDB-A95D-E7FD0E6C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Featured Selections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4010D1-E174-4E6F-B8D6-56F47117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Lee, Lee, Lee and Shin (2018)</a:t>
            </a:r>
          </a:p>
          <a:p>
            <a:pPr lvl="1"/>
            <a:r>
              <a:rPr lang="en-US" dirty="0" err="1"/>
              <a:t>Mahalanobis</a:t>
            </a:r>
            <a:r>
              <a:rPr lang="en-US" dirty="0"/>
              <a:t> distance</a:t>
            </a:r>
          </a:p>
          <a:p>
            <a:r>
              <a:rPr lang="en-US" dirty="0"/>
              <a:t>Yang et al. (2020)</a:t>
            </a:r>
          </a:p>
          <a:p>
            <a:pPr lvl="1"/>
            <a:r>
              <a:rPr lang="en-US" dirty="0"/>
              <a:t>Feature attribution (ML-LOO)</a:t>
            </a:r>
          </a:p>
          <a:p>
            <a:r>
              <a:rPr lang="en-US" dirty="0"/>
              <a:t>Freitas, Chen, Wang, and Chau (2020)</a:t>
            </a:r>
          </a:p>
          <a:p>
            <a:pPr lvl="1"/>
            <a:r>
              <a:rPr lang="en-US" dirty="0"/>
              <a:t>Robust feature alignment (</a:t>
            </a:r>
            <a:r>
              <a:rPr lang="en-US" dirty="0" err="1"/>
              <a:t>UnMask</a:t>
            </a:r>
            <a:r>
              <a:rPr lang="en-US" dirty="0"/>
              <a:t>)</a:t>
            </a:r>
          </a:p>
          <a:p>
            <a:r>
              <a:rPr lang="en-US" dirty="0" err="1"/>
              <a:t>Kiani</a:t>
            </a:r>
            <a:r>
              <a:rPr lang="en-US" dirty="0"/>
              <a:t> et al. (2021)</a:t>
            </a:r>
          </a:p>
          <a:p>
            <a:pPr lvl="1"/>
            <a:r>
              <a:rPr lang="en-US" dirty="0"/>
              <a:t>Generative views and perturbation amplification (Argos)</a:t>
            </a:r>
          </a:p>
          <a:p>
            <a:r>
              <a:rPr lang="en-US" dirty="0"/>
              <a:t>Xu, Evans, and Qi (2018)</a:t>
            </a:r>
          </a:p>
          <a:p>
            <a:pPr lvl="1"/>
            <a:r>
              <a:rPr lang="en-US" dirty="0"/>
              <a:t>Feature Squeezing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5ACC1C3-78C1-4D85-AE33-322DCD65B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0" y="1558088"/>
            <a:ext cx="4989098" cy="37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0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6C20-6D0C-4DDB-A95D-E7FD0E6C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Featured Selections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DFAED96-A15C-4A02-8D85-A5C8D4719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825" y="2248970"/>
            <a:ext cx="11256349" cy="2360060"/>
          </a:xfrm>
        </p:spPr>
      </p:pic>
    </p:spTree>
    <p:extLst>
      <p:ext uri="{BB962C8B-B14F-4D97-AF65-F5344CB8AC3E}">
        <p14:creationId xmlns:p14="http://schemas.microsoft.com/office/powerpoint/2010/main" val="200264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5130C-1E3D-4A2E-A183-20167C38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Mahalanobis Distance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7F3A-62AB-461F-AD7B-492C07EF3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8640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Measure of distance between a point and distribution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Derive class-conditional Gaussian distributions from the </a:t>
            </a:r>
            <a:r>
              <a:rPr lang="en-US" sz="1800" dirty="0" err="1"/>
              <a:t>softmax</a:t>
            </a:r>
            <a:r>
              <a:rPr lang="en-US" sz="1800" dirty="0"/>
              <a:t> classifier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Add slight noise to sample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Ensemble scores from each layer of the model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Calculate </a:t>
            </a:r>
            <a:r>
              <a:rPr lang="en-US" sz="1800" dirty="0" err="1"/>
              <a:t>Mahalanobis</a:t>
            </a:r>
            <a:r>
              <a:rPr lang="en-US" sz="1800" dirty="0"/>
              <a:t> distance between sample and closest class distribution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Determine classification based on some threshold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10" name="Content Placeholder 9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AC1C9E5B-FBE2-4E51-B52A-68C7F60F2E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1090365"/>
            <a:ext cx="6903720" cy="46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3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DD03-909F-4559-9C75-81806F41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ML-LOO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C934-1FF5-4E99-B376-2C7ADEB919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Feature Attribution – scores features of an input sample based upon their importance to the sample’s classification</a:t>
            </a:r>
          </a:p>
          <a:p>
            <a:r>
              <a:rPr lang="en-US" dirty="0"/>
              <a:t>AE have large dispersion of feature attribution scores compared to natural samples</a:t>
            </a:r>
          </a:p>
          <a:p>
            <a:r>
              <a:rPr lang="en-US" dirty="0"/>
              <a:t>Quantify this dispersion and make determination based upon a threshold</a:t>
            </a:r>
          </a:p>
          <a:p>
            <a:r>
              <a:rPr lang="en-US" dirty="0"/>
              <a:t>Incorporates neurons at multiple layers, and requires logistic regression for weighting</a:t>
            </a:r>
          </a:p>
        </p:txBody>
      </p:sp>
      <p:pic>
        <p:nvPicPr>
          <p:cNvPr id="10" name="Content Placeholder 9" descr="A collage of photos&#10;&#10;Description automatically generated with low confidence">
            <a:extLst>
              <a:ext uri="{FF2B5EF4-FFF2-40B4-BE49-F238E27FC236}">
                <a16:creationId xmlns:a16="http://schemas.microsoft.com/office/drawing/2014/main" id="{F43A4738-7762-4595-A595-EAB9FDE31F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1" y="2055813"/>
            <a:ext cx="5257800" cy="375743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E6D0ED-1737-40A9-A94C-EDDCC212FA0E}"/>
              </a:ext>
            </a:extLst>
          </p:cNvPr>
          <p:cNvSpPr txBox="1"/>
          <p:nvPr/>
        </p:nvSpPr>
        <p:spPr>
          <a:xfrm>
            <a:off x="6172201" y="5813249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1: Natural Sample and Feature Attribution</a:t>
            </a:r>
          </a:p>
          <a:p>
            <a:r>
              <a:rPr lang="en-US" dirty="0"/>
              <a:t>Row 2: Adversarial Example and Feature Attribution</a:t>
            </a:r>
          </a:p>
          <a:p>
            <a:r>
              <a:rPr lang="en-US" dirty="0"/>
              <a:t>Row 3: Feature Attribution dispersions (blue – adv.)</a:t>
            </a:r>
          </a:p>
        </p:txBody>
      </p:sp>
    </p:spTree>
    <p:extLst>
      <p:ext uri="{BB962C8B-B14F-4D97-AF65-F5344CB8AC3E}">
        <p14:creationId xmlns:p14="http://schemas.microsoft.com/office/powerpoint/2010/main" val="138082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Leaders xmlns="0a8ec69c-41f4-49af-bc79-a34f85589e98" xsi:nil="true"/>
    <IsNotebookLocked xmlns="0a8ec69c-41f4-49af-bc79-a34f85589e98" xsi:nil="true"/>
    <Is_Collaboration_Space_Locked xmlns="0a8ec69c-41f4-49af-bc79-a34f85589e98" xsi:nil="true"/>
    <Templates xmlns="0a8ec69c-41f4-49af-bc79-a34f85589e98" xsi:nil="true"/>
    <Members xmlns="0a8ec69c-41f4-49af-bc79-a34f85589e98">
      <UserInfo>
        <DisplayName/>
        <AccountId xsi:nil="true"/>
        <AccountType/>
      </UserInfo>
    </Members>
    <FolderType xmlns="0a8ec69c-41f4-49af-bc79-a34f85589e98" xsi:nil="true"/>
    <Leaders xmlns="0a8ec69c-41f4-49af-bc79-a34f85589e98">
      <UserInfo>
        <DisplayName/>
        <AccountId xsi:nil="true"/>
        <AccountType/>
      </UserInfo>
    </Leaders>
    <TeamsChannelId xmlns="0a8ec69c-41f4-49af-bc79-a34f85589e98" xsi:nil="true"/>
    <Invited_Members xmlns="0a8ec69c-41f4-49af-bc79-a34f85589e98" xsi:nil="true"/>
    <Member_Groups xmlns="0a8ec69c-41f4-49af-bc79-a34f85589e98">
      <UserInfo>
        <DisplayName/>
        <AccountId xsi:nil="true"/>
        <AccountType/>
      </UserInfo>
    </Member_Groups>
    <Self_Registration_Enabled xmlns="0a8ec69c-41f4-49af-bc79-a34f85589e98" xsi:nil="true"/>
    <Has_Leaders_Only_SectionGroup xmlns="0a8ec69c-41f4-49af-bc79-a34f85589e98" xsi:nil="true"/>
    <Distribution_Groups xmlns="0a8ec69c-41f4-49af-bc79-a34f85589e98" xsi:nil="true"/>
    <AppVersion xmlns="0a8ec69c-41f4-49af-bc79-a34f85589e98" xsi:nil="true"/>
    <LMS_Mappings xmlns="0a8ec69c-41f4-49af-bc79-a34f85589e98" xsi:nil="true"/>
    <NotebookType xmlns="0a8ec69c-41f4-49af-bc79-a34f85589e98" xsi:nil="true"/>
    <CultureName xmlns="0a8ec69c-41f4-49af-bc79-a34f85589e98" xsi:nil="true"/>
    <DefaultSectionNames xmlns="0a8ec69c-41f4-49af-bc79-a34f85589e98" xsi:nil="true"/>
    <Owner xmlns="0a8ec69c-41f4-49af-bc79-a34f85589e98">
      <UserInfo>
        <DisplayName/>
        <AccountId xsi:nil="true"/>
        <AccountType/>
      </UserInfo>
    </Owner>
    <Math_Settings xmlns="0a8ec69c-41f4-49af-bc79-a34f85589e9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69A2E70748C244A4A0460865C83EA9" ma:contentTypeVersion="31" ma:contentTypeDescription="Create a new document." ma:contentTypeScope="" ma:versionID="69fb1d6d443dcdb41c7826b5692e1b1b">
  <xsd:schema xmlns:xsd="http://www.w3.org/2001/XMLSchema" xmlns:xs="http://www.w3.org/2001/XMLSchema" xmlns:p="http://schemas.microsoft.com/office/2006/metadata/properties" xmlns:ns2="0a8ec69c-41f4-49af-bc79-a34f85589e98" xmlns:ns3="12c738b1-3a7e-41e5-b8d2-f84682feb41d" targetNamespace="http://schemas.microsoft.com/office/2006/metadata/properties" ma:root="true" ma:fieldsID="1eec5af9cc12521654f155e501587bbf" ns2:_="" ns3:_="">
    <xsd:import namespace="0a8ec69c-41f4-49af-bc79-a34f85589e98"/>
    <xsd:import namespace="12c738b1-3a7e-41e5-b8d2-f84682feb41d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ec69c-41f4-49af-bc79-a34f85589e98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32" nillable="true" ma:displayName="Tags" ma:internalName="MediaServiceAutoTags" ma:readOnly="true">
      <xsd:simpleType>
        <xsd:restriction base="dms:Text"/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3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c738b1-3a7e-41e5-b8d2-f84682feb41d" elementFormDefault="qualified">
    <xsd:import namespace="http://schemas.microsoft.com/office/2006/documentManagement/types"/>
    <xsd:import namespace="http://schemas.microsoft.com/office/infopath/2007/PartnerControls"/>
    <xsd:element name="SharedWithUsers" ma:index="3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27353A-7459-4B2D-B03B-80479BD9756A}">
  <ds:schemaRefs>
    <ds:schemaRef ds:uri="0a8ec69c-41f4-49af-bc79-a34f85589e98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12c738b1-3a7e-41e5-b8d2-f84682feb41d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33A8F16-857F-49E8-8A7F-86B34BFF13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709-9FC1-46BC-B51E-6C73A56792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8ec69c-41f4-49af-bc79-a34f85589e98"/>
    <ds:schemaRef ds:uri="12c738b1-3a7e-41e5-b8d2-f84682feb4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6568</TotalTime>
  <Words>810</Words>
  <Application>Microsoft Office PowerPoint</Application>
  <PresentationFormat>Widescreen</PresentationFormat>
  <Paragraphs>129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SoK: Detecting Adversarial Examples Against Machine Learning Systems Nicholas Lunsford</vt:lpstr>
      <vt:lpstr>Problem Statement</vt:lpstr>
      <vt:lpstr>Adversarial Examples are Not Easily Detected</vt:lpstr>
      <vt:lpstr>Sourcing Proposed Detection Methods</vt:lpstr>
      <vt:lpstr>Approaches</vt:lpstr>
      <vt:lpstr>Featured Selections</vt:lpstr>
      <vt:lpstr>Featured Selections</vt:lpstr>
      <vt:lpstr>Mahalanobis Distance</vt:lpstr>
      <vt:lpstr>ML-LOO</vt:lpstr>
      <vt:lpstr>UnMask</vt:lpstr>
      <vt:lpstr>Argos</vt:lpstr>
      <vt:lpstr>Feature Squeezing</vt:lpstr>
      <vt:lpstr>Reproduced Performance</vt:lpstr>
      <vt:lpstr>Comparison Challenges</vt:lpstr>
      <vt:lpstr>Evening the Playing Field</vt:lpstr>
      <vt:lpstr>Challenges to Evaluating Evenly</vt:lpstr>
      <vt:lpstr>Conclusions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Kyle CIV</dc:creator>
  <cp:lastModifiedBy>Nicholas Lunsford</cp:lastModifiedBy>
  <cp:revision>75</cp:revision>
  <dcterms:created xsi:type="dcterms:W3CDTF">2019-11-13T03:22:30Z</dcterms:created>
  <dcterms:modified xsi:type="dcterms:W3CDTF">2021-12-13T20:57:34Z</dcterms:modified>
</cp:coreProperties>
</file>