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79" r:id="rId2"/>
    <p:sldId id="391" r:id="rId3"/>
    <p:sldId id="393" r:id="rId4"/>
    <p:sldId id="472" r:id="rId5"/>
    <p:sldId id="474" r:id="rId6"/>
    <p:sldId id="465" r:id="rId7"/>
    <p:sldId id="468" r:id="rId8"/>
    <p:sldId id="392" r:id="rId9"/>
    <p:sldId id="461" r:id="rId10"/>
    <p:sldId id="462" r:id="rId11"/>
    <p:sldId id="464" r:id="rId12"/>
    <p:sldId id="466" r:id="rId13"/>
    <p:sldId id="475" r:id="rId14"/>
    <p:sldId id="469" r:id="rId15"/>
    <p:sldId id="471" r:id="rId16"/>
    <p:sldId id="467" r:id="rId17"/>
    <p:sldId id="390" r:id="rId18"/>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D3D7"/>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7" autoAdjust="0"/>
    <p:restoredTop sz="92920" autoAdjust="0"/>
  </p:normalViewPr>
  <p:slideViewPr>
    <p:cSldViewPr showGuides="1">
      <p:cViewPr varScale="1">
        <p:scale>
          <a:sx n="111" d="100"/>
          <a:sy n="111" d="100"/>
        </p:scale>
        <p:origin x="1512" y="82"/>
      </p:cViewPr>
      <p:guideLst>
        <p:guide orient="horz" pos="2127"/>
        <p:guide pos="289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7337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古老的模型，线性。</a:t>
            </a:r>
          </a:p>
        </p:txBody>
      </p:sp>
      <p:sp>
        <p:nvSpPr>
          <p:cNvPr id="4" name="灯片编号占位符 3"/>
          <p:cNvSpPr>
            <a:spLocks noGrp="1"/>
          </p:cNvSpPr>
          <p:nvPr>
            <p:ph type="sldNum" sz="quarter" idx="10"/>
          </p:nvPr>
        </p:nvSpPr>
        <p:spPr/>
        <p:txBody>
          <a:bodyPr/>
          <a:lstStyle/>
          <a:p>
            <a:fld id="{3ACC4FEC-9D14-4B98-ADC2-6B64C4118510}" type="slidenum">
              <a:rPr lang="zh-CN" altLang="en-US" smtClean="0"/>
              <a:pPr/>
              <a:t>9</a:t>
            </a:fld>
            <a:endParaRPr lang="zh-CN" altLang="en-US"/>
          </a:p>
        </p:txBody>
      </p:sp>
    </p:spTree>
    <p:extLst>
      <p:ext uri="{BB962C8B-B14F-4D97-AF65-F5344CB8AC3E}">
        <p14:creationId xmlns:p14="http://schemas.microsoft.com/office/powerpoint/2010/main" val="324615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a:t>
            </a:r>
            <a:r>
              <a:rPr lang="en-US" altLang="zh-CN" dirty="0"/>
              <a:t>w</a:t>
            </a:r>
            <a:r>
              <a:rPr lang="zh-CN" altLang="en-US" dirty="0"/>
              <a:t>下标，下表表示的方式，影响了公式。</a:t>
            </a:r>
            <a:endParaRPr lang="en-US" altLang="zh-CN" dirty="0"/>
          </a:p>
          <a:p>
            <a:r>
              <a:rPr lang="zh-CN" altLang="en-US" dirty="0"/>
              <a:t>这种表示方式，正好可以写成</a:t>
            </a:r>
            <a:r>
              <a:rPr lang="en-US" altLang="zh-CN" baseline="0" dirty="0"/>
              <a:t>  W</a:t>
            </a:r>
            <a:r>
              <a:rPr lang="en-US" altLang="zh-CN" baseline="30000" dirty="0"/>
              <a:t>l</a:t>
            </a:r>
            <a:r>
              <a:rPr lang="en-US" altLang="zh-CN" baseline="0" dirty="0"/>
              <a:t>a</a:t>
            </a:r>
            <a:r>
              <a:rPr lang="en-US" altLang="zh-CN" baseline="30000" dirty="0"/>
              <a:t>l-1</a:t>
            </a:r>
            <a:r>
              <a:rPr lang="zh-CN" altLang="en-US" baseline="0" dirty="0"/>
              <a:t>的形式。</a:t>
            </a:r>
            <a:endParaRPr lang="zh-CN" altLang="en-US" baseline="30000" dirty="0"/>
          </a:p>
        </p:txBody>
      </p:sp>
      <p:sp>
        <p:nvSpPr>
          <p:cNvPr id="4" name="灯片编号占位符 3"/>
          <p:cNvSpPr>
            <a:spLocks noGrp="1"/>
          </p:cNvSpPr>
          <p:nvPr>
            <p:ph type="sldNum" sz="quarter" idx="10"/>
          </p:nvPr>
        </p:nvSpPr>
        <p:spPr/>
        <p:txBody>
          <a:bodyPr/>
          <a:lstStyle/>
          <a:p>
            <a:fld id="{3ACC4FEC-9D14-4B98-ADC2-6B64C4118510}" type="slidenum">
              <a:rPr lang="zh-CN" altLang="en-US" smtClean="0"/>
              <a:pPr/>
              <a:t>10</a:t>
            </a:fld>
            <a:endParaRPr lang="zh-CN" altLang="en-US"/>
          </a:p>
        </p:txBody>
      </p:sp>
    </p:spTree>
    <p:extLst>
      <p:ext uri="{BB962C8B-B14F-4D97-AF65-F5344CB8AC3E}">
        <p14:creationId xmlns:p14="http://schemas.microsoft.com/office/powerpoint/2010/main" val="176815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工程性工作，扩充了</a:t>
            </a:r>
            <a:r>
              <a:rPr lang="en-US" altLang="zh-CN" dirty="0" err="1"/>
              <a:t>NeuralSim</a:t>
            </a:r>
            <a:r>
              <a:rPr lang="zh-CN" altLang="en-US" dirty="0"/>
              <a:t>模拟器的功能，将之与常用神经网络编程框架连接起来，使其使用更加简单，并测试分析了在多种常用人工神经网络和不同神经网络参数下存算一体系统的表现和性能</a:t>
            </a:r>
          </a:p>
        </p:txBody>
      </p:sp>
    </p:spTree>
    <p:extLst>
      <p:ext uri="{BB962C8B-B14F-4D97-AF65-F5344CB8AC3E}">
        <p14:creationId xmlns:p14="http://schemas.microsoft.com/office/powerpoint/2010/main" val="265355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err="1"/>
              <a:t>NeuralSim</a:t>
            </a:r>
            <a:r>
              <a:rPr lang="zh-CN" altLang="en-US" dirty="0"/>
              <a:t>可以提供各种器件、网络参数等模拟，功能非常强大，但使用困难</a:t>
            </a:r>
          </a:p>
        </p:txBody>
      </p:sp>
    </p:spTree>
    <p:extLst>
      <p:ext uri="{BB962C8B-B14F-4D97-AF65-F5344CB8AC3E}">
        <p14:creationId xmlns:p14="http://schemas.microsoft.com/office/powerpoint/2010/main" val="150751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当前的</a:t>
            </a:r>
            <a:r>
              <a:rPr lang="en-US" altLang="zh-CN" dirty="0" err="1"/>
              <a:t>NeuralSim</a:t>
            </a:r>
            <a:r>
              <a:rPr lang="zh-CN" altLang="en-US" dirty="0"/>
              <a:t>仅支持片上推理，片上训练将在</a:t>
            </a:r>
            <a:r>
              <a:rPr lang="en-US" altLang="zh-CN" dirty="0"/>
              <a:t>2.0</a:t>
            </a:r>
            <a:r>
              <a:rPr lang="zh-CN" altLang="en-US" dirty="0"/>
              <a:t>支持</a:t>
            </a:r>
          </a:p>
        </p:txBody>
      </p:sp>
    </p:spTree>
    <p:extLst>
      <p:ext uri="{BB962C8B-B14F-4D97-AF65-F5344CB8AC3E}">
        <p14:creationId xmlns:p14="http://schemas.microsoft.com/office/powerpoint/2010/main" val="421541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
        <p:nvSpPr>
          <p:cNvPr id="2" name="Rectangle 23"/>
          <p:cNvSpPr>
            <a:spLocks noChangeArrowheads="1"/>
          </p:cNvSpPr>
          <p:nvPr/>
        </p:nvSpPr>
        <p:spPr bwMode="auto">
          <a:xfrm flipV="1">
            <a:off x="315913" y="3589338"/>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a:pPr>
            <a:endParaRPr kumimoji="1" lang="zh-CN" altLang="en-US" sz="2000" b="0"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charset="0"/>
              </a:defRPr>
            </a:lvl1pPr>
          </a:lstStyle>
          <a:p>
            <a:pPr lvl="0"/>
            <a:r>
              <a:rPr lang="zh-CN" altLang="en-US" noProof="0"/>
              <a:t>单击此处编辑母版副标题样式</a:t>
            </a:r>
          </a:p>
        </p:txBody>
      </p:sp>
      <p:sp>
        <p:nvSpPr>
          <p:cNvPr id="10" name="标题 9"/>
          <p:cNvSpPr>
            <a:spLocks noGrp="1"/>
          </p:cNvSpPr>
          <p:nvPr>
            <p:ph type="title"/>
          </p:nvPr>
        </p:nvSpPr>
        <p:spPr>
          <a:xfrm>
            <a:off x="485775" y="908720"/>
            <a:ext cx="8229600" cy="863600"/>
          </a:xfrm>
        </p:spPr>
        <p:txBody>
          <a:bodyPr/>
          <a:lstStyle/>
          <a:p>
            <a:r>
              <a:rPr lang="zh-CN" altLang="en-US" dirty="0"/>
              <a:t>单击此处编辑母版标题样式</a:t>
            </a:r>
          </a:p>
        </p:txBody>
      </p:sp>
      <p:sp>
        <p:nvSpPr>
          <p:cNvPr id="11" name="日期占位符 1"/>
          <p:cNvSpPr>
            <a:spLocks noGrp="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2"/>
          <p:cNvSpPr>
            <a:spLocks noGrp="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5"/>
          <a:stretch>
            <a:fillRect/>
          </a:stretch>
        </p:blipFill>
        <p:spPr>
          <a:xfrm>
            <a:off x="0" y="6350"/>
            <a:ext cx="9144000" cy="68453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7"/>
          <p:cNvSpPr>
            <a:spLocks noChangeArrowheads="1"/>
          </p:cNvSpPr>
          <p:nvPr/>
        </p:nvSpPr>
        <p:spPr bwMode="gray">
          <a:xfrm>
            <a:off x="442913" y="1668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www.bilibili.com/video/BV1aK4y147NB/?spm_id_from=333.851.header_right.fav_list.click&amp;vd_source=b06a9d3f01c1d32d27749da5c6df348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jpeg"/><Relationship Id="rId5" Type="http://schemas.microsoft.com/office/2007/relationships/hdphoto" Target="../media/hdphoto1.wdp"/><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
        <p:nvSpPr>
          <p:cNvPr id="16" name="标题 1"/>
          <p:cNvSpPr txBox="1"/>
          <p:nvPr/>
        </p:nvSpPr>
        <p:spPr>
          <a:xfrm>
            <a:off x="1843670" y="618124"/>
            <a:ext cx="5513809" cy="650636"/>
          </a:xfrm>
          <a:prstGeom prst="rect">
            <a:avLst/>
          </a:prstGeom>
        </p:spPr>
        <p:txBody>
          <a:bodyPr anchor="b"/>
          <a:lstStyle>
            <a:lvl1pPr algn="l" defTabSz="914400" rtl="0" eaLnBrk="1" latinLnBrk="0" hangingPunct="1">
              <a:lnSpc>
                <a:spcPct val="90000"/>
              </a:lnSpc>
              <a:spcBef>
                <a:spcPct val="0"/>
              </a:spcBef>
              <a:buNone/>
              <a:defRPr sz="3600" b="1" kern="1200">
                <a:solidFill>
                  <a:schemeClr val="accent1"/>
                </a:solidFill>
                <a:latin typeface="微软雅黑" panose="020B0503020204020204" charset="-122"/>
                <a:ea typeface="微软雅黑" panose="020B0503020204020204" charset="-122"/>
                <a:cs typeface="+mj-cs"/>
              </a:defRPr>
            </a:lvl1pPr>
          </a:lstStyle>
          <a:p>
            <a:pPr algn="ctr"/>
            <a:r>
              <a:rPr lang="zh-CN" altLang="en-US" sz="4000" b="0" dirty="0">
                <a:solidFill>
                  <a:srgbClr val="C00000"/>
                </a:solidFill>
              </a:rPr>
              <a:t>武汉光电国家研究中心</a:t>
            </a:r>
          </a:p>
        </p:txBody>
      </p:sp>
      <p:sp>
        <p:nvSpPr>
          <p:cNvPr id="6" name="标题 1"/>
          <p:cNvSpPr>
            <a:spLocks noGrp="1"/>
          </p:cNvSpPr>
          <p:nvPr>
            <p:ph type="title"/>
          </p:nvPr>
        </p:nvSpPr>
        <p:spPr>
          <a:xfrm>
            <a:off x="467544" y="2708920"/>
            <a:ext cx="8229600" cy="863600"/>
          </a:xfrm>
        </p:spPr>
        <p:txBody>
          <a:bodyPr/>
          <a:lstStyle/>
          <a:p>
            <a:r>
              <a:rPr lang="zh-CN" altLang="en-US" dirty="0">
                <a:solidFill>
                  <a:srgbClr val="002060"/>
                </a:solidFill>
              </a:rPr>
              <a:t>论文分享</a:t>
            </a:r>
          </a:p>
        </p:txBody>
      </p:sp>
      <p:sp>
        <p:nvSpPr>
          <p:cNvPr id="3" name="TextBox 2"/>
          <p:cNvSpPr txBox="1"/>
          <p:nvPr/>
        </p:nvSpPr>
        <p:spPr>
          <a:xfrm>
            <a:off x="3409642" y="4186441"/>
            <a:ext cx="1869423" cy="369332"/>
          </a:xfrm>
          <a:prstGeom prst="rect">
            <a:avLst/>
          </a:prstGeom>
          <a:noFill/>
        </p:spPr>
        <p:txBody>
          <a:bodyPr wrap="none" rtlCol="0">
            <a:spAutoFit/>
          </a:bodyPr>
          <a:lstStyle/>
          <a:p>
            <a:r>
              <a:rPr lang="zh-CN" altLang="en-US" sz="1800" b="1" dirty="0">
                <a:solidFill>
                  <a:schemeClr val="tx1"/>
                </a:solidFill>
                <a:latin typeface="微软雅黑" pitchFamily="34" charset="-122"/>
                <a:ea typeface="微软雅黑" pitchFamily="34" charset="-122"/>
              </a:rPr>
              <a:t>报告人</a:t>
            </a:r>
            <a:r>
              <a:rPr lang="zh-CN" altLang="en-US" sz="1800" dirty="0">
                <a:solidFill>
                  <a:schemeClr val="tx1"/>
                </a:solidFill>
                <a:latin typeface="微软雅黑" pitchFamily="34" charset="-122"/>
                <a:ea typeface="微软雅黑" pitchFamily="34" charset="-122"/>
              </a:rPr>
              <a:t>： 刘怡博</a:t>
            </a:r>
            <a:endParaRPr lang="en-US" altLang="zh-CN" sz="1800" dirty="0">
              <a:solidFill>
                <a:schemeClr val="tx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a:t>
            </a:r>
          </a:p>
        </p:txBody>
      </p:sp>
      <p:pic>
        <p:nvPicPr>
          <p:cNvPr id="4" name="内容占位符 3"/>
          <p:cNvPicPr>
            <a:picLocks noGrp="1" noChangeAspect="1"/>
          </p:cNvPicPr>
          <p:nvPr>
            <p:ph idx="1"/>
          </p:nvPr>
        </p:nvPicPr>
        <p:blipFill>
          <a:blip r:embed="rId3"/>
          <a:stretch>
            <a:fillRect/>
          </a:stretch>
        </p:blipFill>
        <p:spPr>
          <a:xfrm>
            <a:off x="742828" y="1988840"/>
            <a:ext cx="6000000" cy="2380952"/>
          </a:xfrm>
          <a:prstGeom prst="rect">
            <a:avLst/>
          </a:prstGeom>
        </p:spPr>
      </p:pic>
      <p:pic>
        <p:nvPicPr>
          <p:cNvPr id="5" name="图片 4"/>
          <p:cNvPicPr>
            <a:picLocks noChangeAspect="1"/>
          </p:cNvPicPr>
          <p:nvPr/>
        </p:nvPicPr>
        <p:blipFill>
          <a:blip r:embed="rId4"/>
          <a:stretch>
            <a:fillRect/>
          </a:stretch>
        </p:blipFill>
        <p:spPr>
          <a:xfrm>
            <a:off x="3563888" y="4200654"/>
            <a:ext cx="2733333" cy="742857"/>
          </a:xfrm>
          <a:prstGeom prst="rect">
            <a:avLst/>
          </a:prstGeom>
        </p:spPr>
      </p:pic>
      <p:pic>
        <p:nvPicPr>
          <p:cNvPr id="6" name="图片 5"/>
          <p:cNvPicPr>
            <a:picLocks noChangeAspect="1"/>
          </p:cNvPicPr>
          <p:nvPr/>
        </p:nvPicPr>
        <p:blipFill>
          <a:blip r:embed="rId5"/>
          <a:stretch>
            <a:fillRect/>
          </a:stretch>
        </p:blipFill>
        <p:spPr>
          <a:xfrm>
            <a:off x="3419872" y="4991157"/>
            <a:ext cx="2448272" cy="526075"/>
          </a:xfrm>
          <a:prstGeom prst="rect">
            <a:avLst/>
          </a:prstGeom>
        </p:spPr>
      </p:pic>
      <p:cxnSp>
        <p:nvCxnSpPr>
          <p:cNvPr id="8" name="直接箭头连接符 7"/>
          <p:cNvCxnSpPr>
            <a:endCxn id="5" idx="1"/>
          </p:cNvCxnSpPr>
          <p:nvPr/>
        </p:nvCxnSpPr>
        <p:spPr bwMode="auto">
          <a:xfrm>
            <a:off x="2267744" y="4200654"/>
            <a:ext cx="1296144" cy="371429"/>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bg1"/>
                </a:solidFill>
              </a14:hiddenFill>
            </a:ext>
          </a:extLst>
        </p:spPr>
      </p:cxnSp>
      <p:sp>
        <p:nvSpPr>
          <p:cNvPr id="9" name="圆角矩形 8"/>
          <p:cNvSpPr/>
          <p:nvPr/>
        </p:nvSpPr>
        <p:spPr bwMode="auto">
          <a:xfrm>
            <a:off x="1959196" y="2285436"/>
            <a:ext cx="450770" cy="2132002"/>
          </a:xfrm>
          <a:prstGeom prst="roundRect">
            <a:avLst/>
          </a:prstGeom>
          <a:noFill/>
          <a:ln>
            <a:solidFill>
              <a:schemeClr val="tx1"/>
            </a:solidFill>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rtlCol="0" anchor="t" anchorCtr="0" compatLnSpc="1">
            <a:prstTxWarp prst="textNoShape">
              <a:avLst/>
            </a:prstTxWarp>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tabLst/>
            </a:pPr>
            <a:endParaRPr kumimoji="1" lang="zh-CN" altLang="en-US" sz="2000" b="0" i="0" u="none" strike="noStrike" cap="none" normalizeH="0" baseline="0" dirty="0">
              <a:ln>
                <a:noFill/>
              </a:ln>
              <a:effectLst/>
              <a:latin typeface="Arial" panose="020B0604020202020204" pitchFamily="34" charset="0"/>
              <a:ea typeface="黑体" panose="02010609060101010101" pitchFamily="49" charset="-122"/>
            </a:endParaRPr>
          </a:p>
        </p:txBody>
      </p:sp>
      <p:cxnSp>
        <p:nvCxnSpPr>
          <p:cNvPr id="12" name="直接箭头连接符 11"/>
          <p:cNvCxnSpPr>
            <a:stCxn id="9" idx="2"/>
          </p:cNvCxnSpPr>
          <p:nvPr/>
        </p:nvCxnSpPr>
        <p:spPr bwMode="auto">
          <a:xfrm>
            <a:off x="2184581" y="4417438"/>
            <a:ext cx="1412077" cy="773312"/>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bg1"/>
                </a:solidFill>
              </a14:hiddenFill>
            </a:ext>
          </a:extLst>
        </p:spPr>
      </p:cxnSp>
      <p:sp>
        <p:nvSpPr>
          <p:cNvPr id="28" name="文本框 27"/>
          <p:cNvSpPr txBox="1"/>
          <p:nvPr/>
        </p:nvSpPr>
        <p:spPr>
          <a:xfrm>
            <a:off x="6084168" y="4377006"/>
            <a:ext cx="2031325" cy="369332"/>
          </a:xfrm>
          <a:prstGeom prst="rect">
            <a:avLst/>
          </a:prstGeom>
          <a:noFill/>
        </p:spPr>
        <p:txBody>
          <a:bodyPr wrap="none" rtlCol="0">
            <a:spAutoFit/>
          </a:bodyPr>
          <a:lstStyle/>
          <a:p>
            <a:r>
              <a:rPr lang="zh-CN" altLang="en-US" dirty="0"/>
              <a:t>加入了非线性函数</a:t>
            </a:r>
          </a:p>
        </p:txBody>
      </p:sp>
      <p:pic>
        <p:nvPicPr>
          <p:cNvPr id="3" name="图片 2"/>
          <p:cNvPicPr>
            <a:picLocks noChangeAspect="1"/>
          </p:cNvPicPr>
          <p:nvPr/>
        </p:nvPicPr>
        <p:blipFill>
          <a:blip r:embed="rId6"/>
          <a:stretch>
            <a:fillRect/>
          </a:stretch>
        </p:blipFill>
        <p:spPr>
          <a:xfrm>
            <a:off x="3563888" y="2492896"/>
            <a:ext cx="5380952" cy="3285714"/>
          </a:xfrm>
          <a:prstGeom prst="rect">
            <a:avLst/>
          </a:prstGeom>
        </p:spPr>
      </p:pic>
      <p:sp>
        <p:nvSpPr>
          <p:cNvPr id="7" name="矩形 6"/>
          <p:cNvSpPr/>
          <p:nvPr/>
        </p:nvSpPr>
        <p:spPr bwMode="auto">
          <a:xfrm>
            <a:off x="1885921" y="2285436"/>
            <a:ext cx="607208" cy="465322"/>
          </a:xfrm>
          <a:prstGeom prst="rect">
            <a:avLst/>
          </a:prstGeom>
          <a:noFill/>
          <a:ln>
            <a:solidFill>
              <a:schemeClr val="tx1"/>
            </a:solidFill>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rtlCol="0" anchor="t" anchorCtr="0" compatLnSpc="1">
            <a:prstTxWarp prst="textNoShape">
              <a:avLst/>
            </a:prstTxWarp>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tabLst/>
            </a:pPr>
            <a:endParaRPr kumimoji="1" lang="zh-CN" altLang="en-US" sz="2000" b="0" i="0" u="none" strike="noStrike" cap="none" normalizeH="0" baseline="0" dirty="0">
              <a:ln>
                <a:noFill/>
              </a:ln>
              <a:effectLst/>
              <a:latin typeface="Arial" panose="020B0604020202020204" pitchFamily="34" charset="0"/>
              <a:ea typeface="黑体" panose="02010609060101010101" pitchFamily="49" charset="-122"/>
            </a:endParaRPr>
          </a:p>
        </p:txBody>
      </p:sp>
      <p:cxnSp>
        <p:nvCxnSpPr>
          <p:cNvPr id="11" name="直接箭头连接符 10"/>
          <p:cNvCxnSpPr/>
          <p:nvPr/>
        </p:nvCxnSpPr>
        <p:spPr bwMode="auto">
          <a:xfrm>
            <a:off x="2570631" y="2492896"/>
            <a:ext cx="1713337" cy="68642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bg1"/>
                </a:solidFill>
              </a14:hiddenFill>
            </a:ext>
          </a:extLst>
        </p:spPr>
      </p:cxnSp>
    </p:spTree>
    <p:extLst>
      <p:ext uri="{BB962C8B-B14F-4D97-AF65-F5344CB8AC3E}">
        <p14:creationId xmlns:p14="http://schemas.microsoft.com/office/powerpoint/2010/main" val="137565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a:t>
            </a:r>
            <a:r>
              <a:rPr lang="zh-CN" altLang="en-US" dirty="0">
                <a:effectLst/>
              </a:rPr>
              <a:t>为何将</a:t>
            </a:r>
            <a:r>
              <a:rPr lang="en-US" altLang="zh-CN" dirty="0">
                <a:effectLst/>
              </a:rPr>
              <a:t>NN</a:t>
            </a:r>
            <a:r>
              <a:rPr lang="zh-CN" altLang="en-US" dirty="0">
                <a:effectLst/>
              </a:rPr>
              <a:t>部署到存算一体系统上？</a:t>
            </a:r>
            <a:endParaRPr lang="zh-CN" altLang="en-US" dirty="0"/>
          </a:p>
        </p:txBody>
      </p:sp>
      <p:sp>
        <p:nvSpPr>
          <p:cNvPr id="3" name="内容占位符 2">
            <a:extLst>
              <a:ext uri="{FF2B5EF4-FFF2-40B4-BE49-F238E27FC236}">
                <a16:creationId xmlns:a16="http://schemas.microsoft.com/office/drawing/2014/main" id="{FAEC815B-85CA-4035-BA77-DB43971B13E1}"/>
              </a:ext>
            </a:extLst>
          </p:cNvPr>
          <p:cNvSpPr>
            <a:spLocks noGrp="1"/>
          </p:cNvSpPr>
          <p:nvPr>
            <p:ph idx="1"/>
          </p:nvPr>
        </p:nvSpPr>
        <p:spPr>
          <a:xfrm>
            <a:off x="457200" y="1916832"/>
            <a:ext cx="8229600" cy="4309938"/>
          </a:xfrm>
        </p:spPr>
        <p:txBody>
          <a:bodyPr/>
          <a:lstStyle/>
          <a:p>
            <a:r>
              <a:rPr lang="zh-CN" altLang="en-US" sz="2000" dirty="0">
                <a:latin typeface="+mn-ea"/>
                <a:cs typeface="Calibri" panose="020F0502020204030204" pitchFamily="34" charset="0"/>
              </a:rPr>
              <a:t>神经网络中数据与权重的计算，经过数学计算，其实是矩阵向量乘法计算，正是存算一体系统最擅长的计算操作</a:t>
            </a:r>
            <a:endParaRPr lang="en-US" altLang="zh-CN" sz="2000" dirty="0">
              <a:latin typeface="+mn-ea"/>
              <a:cs typeface="Calibri" panose="020F0502020204030204" pitchFamily="34" charset="0"/>
              <a:hlinkClick r:id="rId2">
                <a:extLst>
                  <a:ext uri="{A12FA001-AC4F-418D-AE19-62706E023703}">
                    <ahyp:hlinkClr xmlns:ahyp="http://schemas.microsoft.com/office/drawing/2018/hyperlinkcolor" val="tx"/>
                  </a:ext>
                </a:extLst>
              </a:hlinkClick>
            </a:endParaRPr>
          </a:p>
          <a:p>
            <a:pPr marL="0" indent="0" algn="ctr">
              <a:buNone/>
            </a:pPr>
            <a:r>
              <a:rPr lang="zh-CN" altLang="en-US" sz="2000" dirty="0">
                <a:latin typeface="+mn-ea"/>
                <a:cs typeface="Calibri" panose="020F0502020204030204" pitchFamily="34" charset="0"/>
                <a:hlinkClick r:id="rId2"/>
              </a:rPr>
              <a:t>视频</a:t>
            </a:r>
            <a:endParaRPr lang="zh-CN" altLang="en-US" sz="2000" dirty="0">
              <a:latin typeface="+mn-ea"/>
              <a:cs typeface="Calibri" panose="020F0502020204030204" pitchFamily="34" charset="0"/>
            </a:endParaRPr>
          </a:p>
        </p:txBody>
      </p:sp>
    </p:spTree>
    <p:extLst>
      <p:ext uri="{BB962C8B-B14F-4D97-AF65-F5344CB8AC3E}">
        <p14:creationId xmlns:p14="http://schemas.microsoft.com/office/powerpoint/2010/main" val="93166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3.DNN+NeuroSim V1.0</a:t>
            </a:r>
            <a:endParaRPr lang="zh-CN" altLang="en-US" dirty="0"/>
          </a:p>
        </p:txBody>
      </p:sp>
      <p:sp>
        <p:nvSpPr>
          <p:cNvPr id="3" name="内容占位符 2">
            <a:extLst>
              <a:ext uri="{FF2B5EF4-FFF2-40B4-BE49-F238E27FC236}">
                <a16:creationId xmlns:a16="http://schemas.microsoft.com/office/drawing/2014/main" id="{C468CC03-8B46-4029-9300-98C9E705C8DA}"/>
              </a:ext>
            </a:extLst>
          </p:cNvPr>
          <p:cNvSpPr>
            <a:spLocks noGrp="1"/>
          </p:cNvSpPr>
          <p:nvPr>
            <p:ph idx="1"/>
          </p:nvPr>
        </p:nvSpPr>
        <p:spPr>
          <a:xfrm>
            <a:off x="457200" y="1916832"/>
            <a:ext cx="8507288" cy="4680520"/>
          </a:xfrm>
        </p:spPr>
        <p:txBody>
          <a:bodyPr/>
          <a:lstStyle/>
          <a:p>
            <a:r>
              <a:rPr lang="en-US" altLang="zh-CN" sz="2000" dirty="0" err="1">
                <a:latin typeface="Times New Roman" panose="02020603050405020304" pitchFamily="18" charset="0"/>
                <a:cs typeface="Times New Roman" panose="02020603050405020304" pitchFamily="18" charset="0"/>
              </a:rPr>
              <a:t>DNN+NeuroSim</a:t>
            </a:r>
            <a:r>
              <a:rPr lang="zh-CN" altLang="en-US" sz="2000" dirty="0">
                <a:latin typeface="Times New Roman" panose="02020603050405020304" pitchFamily="18" charset="0"/>
                <a:cs typeface="Times New Roman" panose="02020603050405020304" pitchFamily="18" charset="0"/>
              </a:rPr>
              <a:t>是一个集成编程框架。</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原始的</a:t>
            </a:r>
            <a:r>
              <a:rPr lang="en-US" altLang="zh-CN" sz="2000" dirty="0" err="1">
                <a:latin typeface="Times New Roman" panose="02020603050405020304" pitchFamily="18" charset="0"/>
                <a:cs typeface="Times New Roman" panose="02020603050405020304" pitchFamily="18" charset="0"/>
              </a:rPr>
              <a:t>NeuroSim</a:t>
            </a:r>
            <a:r>
              <a:rPr lang="zh-CN" altLang="en-US" sz="2000" dirty="0">
                <a:latin typeface="Times New Roman" panose="02020603050405020304" pitchFamily="18" charset="0"/>
                <a:cs typeface="Times New Roman" panose="02020603050405020304" pitchFamily="18" charset="0"/>
              </a:rPr>
              <a:t>模拟器仅提供了少量的验证性神经网络模型</a:t>
            </a:r>
            <a:r>
              <a:rPr lang="en-US" altLang="zh-CN" sz="2000" dirty="0">
                <a:latin typeface="Times New Roman" panose="02020603050405020304" pitchFamily="18" charset="0"/>
                <a:cs typeface="Times New Roman" panose="02020603050405020304" pitchFamily="18" charset="0"/>
              </a:rPr>
              <a:t>(Multi-Layer Perception, MLP)</a:t>
            </a:r>
            <a:r>
              <a:rPr lang="zh-CN" altLang="en-US" sz="2000" dirty="0">
                <a:latin typeface="Times New Roman" panose="02020603050405020304" pitchFamily="18" charset="0"/>
                <a:cs typeface="Times New Roman" panose="02020603050405020304" pitchFamily="18" charset="0"/>
              </a:rPr>
              <a:t>。本工作对其应用场景进行了扩展。</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本文主要工作：</a:t>
            </a:r>
            <a:endParaRPr lang="en-US" altLang="zh-CN" sz="2000" dirty="0">
              <a:latin typeface="Times New Roman" panose="02020603050405020304" pitchFamily="18" charset="0"/>
              <a:cs typeface="Times New Roman" panose="02020603050405020304" pitchFamily="18" charset="0"/>
            </a:endParaRPr>
          </a:p>
          <a:p>
            <a:pPr marL="357188" indent="-357188">
              <a:buSzPct val="100000"/>
              <a:buFont typeface="+mj-lt"/>
              <a:buAutoNum type="arabicPeriod"/>
            </a:pPr>
            <a:r>
              <a:rPr lang="zh-CN" altLang="en-US" sz="2000" dirty="0">
                <a:latin typeface="Times New Roman" panose="02020603050405020304" pitchFamily="18" charset="0"/>
                <a:cs typeface="Times New Roman" panose="02020603050405020304" pitchFamily="18" charset="0"/>
              </a:rPr>
              <a:t>基于</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，设计了</a:t>
            </a:r>
            <a:r>
              <a:rPr lang="zh-CN" altLang="en-US" sz="2000" dirty="0">
                <a:solidFill>
                  <a:srgbClr val="FF0000"/>
                </a:solidFill>
                <a:latin typeface="Times New Roman" panose="02020603050405020304" pitchFamily="18" charset="0"/>
                <a:cs typeface="Times New Roman" panose="02020603050405020304" pitchFamily="18" charset="0"/>
              </a:rPr>
              <a:t>将</a:t>
            </a:r>
            <a:r>
              <a:rPr lang="en-US" altLang="zh-CN" sz="2000" dirty="0" err="1">
                <a:solidFill>
                  <a:srgbClr val="FF0000"/>
                </a:solidFill>
                <a:latin typeface="Times New Roman" panose="02020603050405020304" pitchFamily="18" charset="0"/>
                <a:cs typeface="Times New Roman" panose="02020603050405020304" pitchFamily="18" charset="0"/>
              </a:rPr>
              <a:t>NeuroSim</a:t>
            </a:r>
            <a:r>
              <a:rPr lang="zh-CN" altLang="en-US" sz="2000" dirty="0">
                <a:solidFill>
                  <a:srgbClr val="FF0000"/>
                </a:solidFill>
                <a:latin typeface="Times New Roman" panose="02020603050405020304" pitchFamily="18" charset="0"/>
                <a:cs typeface="Times New Roman" panose="02020603050405020304" pitchFamily="18" charset="0"/>
              </a:rPr>
              <a:t>与流行的机器学习平台（如</a:t>
            </a:r>
            <a:r>
              <a:rPr lang="en-US" altLang="zh-CN" sz="2000" dirty="0" err="1">
                <a:solidFill>
                  <a:srgbClr val="FF0000"/>
                </a:solidFill>
                <a:latin typeface="Times New Roman" panose="02020603050405020304" pitchFamily="18" charset="0"/>
                <a:cs typeface="Times New Roman" panose="02020603050405020304" pitchFamily="18" charset="0"/>
              </a:rPr>
              <a:t>Pytorch</a:t>
            </a:r>
            <a:r>
              <a:rPr lang="zh-CN" altLang="en-US" sz="2000" dirty="0">
                <a:solidFill>
                  <a:srgbClr val="FF0000"/>
                </a:solidFill>
                <a:latin typeface="Times New Roman" panose="02020603050405020304" pitchFamily="18" charset="0"/>
                <a:cs typeface="Times New Roman" panose="02020603050405020304" pitchFamily="18" charset="0"/>
              </a:rPr>
              <a:t>和</a:t>
            </a:r>
            <a:r>
              <a:rPr lang="en-US" altLang="zh-CN" sz="2000" dirty="0">
                <a:solidFill>
                  <a:srgbClr val="FF0000"/>
                </a:solidFill>
                <a:latin typeface="Times New Roman" panose="02020603050405020304" pitchFamily="18" charset="0"/>
                <a:cs typeface="Times New Roman" panose="02020603050405020304" pitchFamily="18" charset="0"/>
              </a:rPr>
              <a:t>TensorFlow</a:t>
            </a:r>
            <a:r>
              <a:rPr lang="zh-CN" altLang="en-US" sz="2000" dirty="0">
                <a:solidFill>
                  <a:srgbClr val="FF0000"/>
                </a:solidFill>
                <a:latin typeface="Times New Roman" panose="02020603050405020304" pitchFamily="18" charset="0"/>
                <a:cs typeface="Times New Roman" panose="02020603050405020304" pitchFamily="18" charset="0"/>
              </a:rPr>
              <a:t>）连接起来</a:t>
            </a:r>
            <a:r>
              <a:rPr lang="zh-CN" altLang="en-US" sz="2000" dirty="0">
                <a:latin typeface="Times New Roman" panose="02020603050405020304" pitchFamily="18" charset="0"/>
                <a:cs typeface="Times New Roman" panose="02020603050405020304" pitchFamily="18" charset="0"/>
              </a:rPr>
              <a:t>，支持算法到硬件映射，并在硬件约束下评估芯片级性能和推理进度。</a:t>
            </a:r>
            <a:endParaRPr lang="en-US" altLang="zh-CN" sz="2000" dirty="0">
              <a:latin typeface="Times New Roman" panose="02020603050405020304" pitchFamily="18" charset="0"/>
              <a:cs typeface="Times New Roman" panose="02020603050405020304" pitchFamily="18" charset="0"/>
            </a:endParaRPr>
          </a:p>
          <a:p>
            <a:pPr marL="357188" indent="-357188">
              <a:buSzPct val="100000"/>
              <a:buFont typeface="+mj-lt"/>
              <a:buAutoNum type="arabicPeriod"/>
            </a:pPr>
            <a:r>
              <a:rPr lang="zh-CN" altLang="en-US" sz="2000" dirty="0">
                <a:solidFill>
                  <a:srgbClr val="FF0000"/>
                </a:solidFill>
                <a:latin typeface="Times New Roman" panose="02020603050405020304" pitchFamily="18" charset="0"/>
                <a:cs typeface="Times New Roman" panose="02020603050405020304" pitchFamily="18" charset="0"/>
              </a:rPr>
              <a:t>分析</a:t>
            </a:r>
            <a:r>
              <a:rPr lang="zh-CN" altLang="en-US" sz="2000" dirty="0">
                <a:latin typeface="Times New Roman" panose="02020603050405020304" pitchFamily="18" charset="0"/>
                <a:cs typeface="Times New Roman" panose="02020603050405020304" pitchFamily="18" charset="0"/>
              </a:rPr>
              <a:t>了“模拟”突触设备可靠性的影响</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以及模数转换器</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Anolog</a:t>
            </a:r>
            <a:r>
              <a:rPr lang="en-US" altLang="zh-CN" sz="2000" dirty="0">
                <a:latin typeface="Times New Roman" panose="02020603050405020304" pitchFamily="18" charset="0"/>
                <a:cs typeface="Times New Roman" panose="02020603050405020304" pitchFamily="18" charset="0"/>
              </a:rPr>
              <a:t>-to-Digital convert, ADC)</a:t>
            </a:r>
            <a:r>
              <a:rPr lang="zh-CN" altLang="en-US" sz="2000" dirty="0">
                <a:latin typeface="Times New Roman" panose="02020603050405020304" pitchFamily="18" charset="0"/>
                <a:cs typeface="Times New Roman" panose="02020603050405020304" pitchFamily="18" charset="0"/>
              </a:rPr>
              <a:t>量化对推理准确性的影响。</a:t>
            </a:r>
            <a:endParaRPr lang="en-US" altLang="zh-CN" sz="2000" dirty="0">
              <a:latin typeface="Times New Roman" panose="02020603050405020304" pitchFamily="18" charset="0"/>
              <a:cs typeface="Times New Roman" panose="02020603050405020304" pitchFamily="18" charset="0"/>
            </a:endParaRPr>
          </a:p>
          <a:p>
            <a:pPr marL="357188" indent="-357188">
              <a:buSzPct val="100000"/>
              <a:buFont typeface="+mj-lt"/>
              <a:buAutoNum type="arabicPeriod"/>
            </a:pPr>
            <a:r>
              <a:rPr lang="zh-CN" altLang="en-US" sz="2000" dirty="0">
                <a:latin typeface="Times New Roman" panose="02020603050405020304" pitchFamily="18" charset="0"/>
                <a:cs typeface="Times New Roman" panose="02020603050405020304" pitchFamily="18" charset="0"/>
              </a:rPr>
              <a:t>对基于</a:t>
            </a:r>
            <a:r>
              <a:rPr lang="en-US" altLang="zh-CN" sz="2000" dirty="0">
                <a:latin typeface="Times New Roman" panose="02020603050405020304" pitchFamily="18" charset="0"/>
                <a:cs typeface="Times New Roman" panose="02020603050405020304" pitchFamily="18" charset="0"/>
              </a:rPr>
              <a:t>SRAM</a:t>
            </a:r>
            <a:r>
              <a:rPr lang="zh-CN" altLang="en-US" sz="2000" dirty="0">
                <a:latin typeface="Times New Roman" panose="02020603050405020304" pitchFamily="18" charset="0"/>
                <a:cs typeface="Times New Roman" panose="02020603050405020304" pitchFamily="18" charset="0"/>
              </a:rPr>
              <a:t>和多种新兴非易失性设备</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包括</a:t>
            </a:r>
            <a:r>
              <a:rPr lang="en-US" altLang="zh-CN" sz="2000" dirty="0">
                <a:latin typeface="Times New Roman" panose="02020603050405020304" pitchFamily="18" charset="0"/>
                <a:cs typeface="Times New Roman" panose="02020603050405020304" pitchFamily="18" charset="0"/>
              </a:rPr>
              <a:t>RRAM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PCM</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FeFET</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ECRAM)</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CIM</a:t>
            </a:r>
            <a:r>
              <a:rPr lang="zh-CN" altLang="en-US" sz="2000" dirty="0">
                <a:latin typeface="Times New Roman" panose="02020603050405020304" pitchFamily="18" charset="0"/>
                <a:cs typeface="Times New Roman" panose="02020603050405020304" pitchFamily="18" charset="0"/>
              </a:rPr>
              <a:t>加速器进行</a:t>
            </a:r>
            <a:r>
              <a:rPr lang="zh-CN" altLang="en-US" sz="2000" dirty="0">
                <a:solidFill>
                  <a:srgbClr val="FF0000"/>
                </a:solidFill>
                <a:latin typeface="Times New Roman" panose="02020603050405020304" pitchFamily="18" charset="0"/>
                <a:cs typeface="Times New Roman" panose="02020603050405020304" pitchFamily="18" charset="0"/>
              </a:rPr>
              <a:t>基准测试</a:t>
            </a:r>
            <a:r>
              <a:rPr lang="en-US" altLang="zh-CN" sz="2000" dirty="0">
                <a:latin typeface="Times New Roman" panose="02020603050405020304" pitchFamily="18" charset="0"/>
                <a:cs typeface="Times New Roman" panose="02020603050405020304" pitchFamily="18" charset="0"/>
              </a:rPr>
              <a:t>(VGG</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ResNet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CIFAR</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ImageNet</a:t>
            </a:r>
            <a:r>
              <a:rPr lang="zh-CN" altLang="en-US" sz="2000" dirty="0">
                <a:latin typeface="Times New Roman" panose="02020603050405020304" pitchFamily="18" charset="0"/>
                <a:cs typeface="Times New Roman" panose="02020603050405020304" pitchFamily="18" charset="0"/>
              </a:rPr>
              <a:t>数据集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揭示了</a:t>
            </a:r>
            <a:r>
              <a:rPr lang="en-US" altLang="zh-CN" sz="2000" dirty="0">
                <a:latin typeface="Times New Roman" panose="02020603050405020304" pitchFamily="18" charset="0"/>
                <a:cs typeface="Times New Roman" panose="02020603050405020304" pitchFamily="18" charset="0"/>
              </a:rPr>
              <a:t>high on-state resistance</a:t>
            </a:r>
            <a:r>
              <a:rPr lang="zh-CN" altLang="en-US" sz="2000" dirty="0">
                <a:latin typeface="Times New Roman" panose="02020603050405020304" pitchFamily="18" charset="0"/>
                <a:cs typeface="Times New Roman" panose="02020603050405020304" pitchFamily="18" charset="0"/>
              </a:rPr>
              <a:t>的好处。</a:t>
            </a:r>
          </a:p>
        </p:txBody>
      </p:sp>
    </p:spTree>
    <p:extLst>
      <p:ext uri="{BB962C8B-B14F-4D97-AF65-F5344CB8AC3E}">
        <p14:creationId xmlns:p14="http://schemas.microsoft.com/office/powerpoint/2010/main" val="367083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a:t>
            </a:r>
            <a:r>
              <a:rPr lang="zh-CN" altLang="en-US" dirty="0">
                <a:effectLst/>
              </a:rPr>
              <a:t>增加功能、提高可用性</a:t>
            </a:r>
            <a:endParaRPr lang="zh-CN" altLang="en-US" dirty="0"/>
          </a:p>
        </p:txBody>
      </p:sp>
      <p:pic>
        <p:nvPicPr>
          <p:cNvPr id="3" name="图片 2">
            <a:extLst>
              <a:ext uri="{FF2B5EF4-FFF2-40B4-BE49-F238E27FC236}">
                <a16:creationId xmlns:a16="http://schemas.microsoft.com/office/drawing/2014/main" id="{906E30C0-BA16-4A4B-94C3-D707ECC5674F}"/>
              </a:ext>
            </a:extLst>
          </p:cNvPr>
          <p:cNvPicPr>
            <a:picLocks noChangeAspect="1"/>
          </p:cNvPicPr>
          <p:nvPr/>
        </p:nvPicPr>
        <p:blipFill>
          <a:blip r:embed="rId3"/>
          <a:stretch>
            <a:fillRect/>
          </a:stretch>
        </p:blipFill>
        <p:spPr>
          <a:xfrm>
            <a:off x="467544" y="1988840"/>
            <a:ext cx="2659556" cy="2692552"/>
          </a:xfrm>
          <a:prstGeom prst="rect">
            <a:avLst/>
          </a:prstGeom>
        </p:spPr>
      </p:pic>
      <p:sp>
        <p:nvSpPr>
          <p:cNvPr id="4" name="文本框 3">
            <a:extLst>
              <a:ext uri="{FF2B5EF4-FFF2-40B4-BE49-F238E27FC236}">
                <a16:creationId xmlns:a16="http://schemas.microsoft.com/office/drawing/2014/main" id="{1814EA8A-E24A-492F-8E07-4F8A9928F914}"/>
              </a:ext>
            </a:extLst>
          </p:cNvPr>
          <p:cNvSpPr txBox="1"/>
          <p:nvPr/>
        </p:nvSpPr>
        <p:spPr>
          <a:xfrm>
            <a:off x="362813" y="4769964"/>
            <a:ext cx="2841035" cy="1938992"/>
          </a:xfrm>
          <a:prstGeom prst="rect">
            <a:avLst/>
          </a:prstGeom>
          <a:noFill/>
        </p:spPr>
        <p:txBody>
          <a:bodyPr wrap="square">
            <a:spAutoFit/>
          </a:bodyPr>
          <a:lstStyle/>
          <a:p>
            <a:r>
              <a:rPr lang="zh-CN" altLang="en-US" b="0" i="0" dirty="0">
                <a:solidFill>
                  <a:srgbClr val="FF0000"/>
                </a:solidFill>
                <a:effectLst/>
                <a:latin typeface="Helvetica Neue"/>
              </a:rPr>
              <a:t>原始的</a:t>
            </a:r>
            <a:r>
              <a:rPr lang="en-US" altLang="zh-CN" b="0" i="0" dirty="0" err="1">
                <a:solidFill>
                  <a:srgbClr val="FF0000"/>
                </a:solidFill>
                <a:effectLst/>
                <a:latin typeface="Helvetica Neue"/>
              </a:rPr>
              <a:t>NeuralSim</a:t>
            </a:r>
            <a:r>
              <a:rPr lang="zh-CN" altLang="en-US" dirty="0">
                <a:solidFill>
                  <a:srgbClr val="333333"/>
                </a:solidFill>
                <a:latin typeface="Helvetica Neue"/>
              </a:rPr>
              <a:t>：</a:t>
            </a:r>
            <a:endParaRPr lang="en-US" altLang="zh-CN" dirty="0">
              <a:solidFill>
                <a:srgbClr val="333333"/>
              </a:solidFill>
              <a:latin typeface="Helvetica Neue"/>
            </a:endParaRPr>
          </a:p>
          <a:p>
            <a:r>
              <a:rPr lang="zh-CN" altLang="en-US" dirty="0">
                <a:solidFill>
                  <a:srgbClr val="333333"/>
                </a:solidFill>
                <a:latin typeface="Helvetica Neue"/>
              </a:rPr>
              <a:t>主要提供存算一体系统模拟，及极少数验证性神经网络模型，与常用神经网络编程工具连接差，使用困难。</a:t>
            </a:r>
            <a:endParaRPr lang="zh-CN" altLang="en-US" dirty="0"/>
          </a:p>
        </p:txBody>
      </p:sp>
      <p:sp>
        <p:nvSpPr>
          <p:cNvPr id="5" name="文本框 4">
            <a:extLst>
              <a:ext uri="{FF2B5EF4-FFF2-40B4-BE49-F238E27FC236}">
                <a16:creationId xmlns:a16="http://schemas.microsoft.com/office/drawing/2014/main" id="{6D14C2B2-0828-4573-AA27-B7AE08F2E7FB}"/>
              </a:ext>
            </a:extLst>
          </p:cNvPr>
          <p:cNvSpPr txBox="1"/>
          <p:nvPr/>
        </p:nvSpPr>
        <p:spPr>
          <a:xfrm>
            <a:off x="6084168" y="4725144"/>
            <a:ext cx="2841035" cy="1631216"/>
          </a:xfrm>
          <a:prstGeom prst="rect">
            <a:avLst/>
          </a:prstGeom>
          <a:noFill/>
        </p:spPr>
        <p:txBody>
          <a:bodyPr wrap="square">
            <a:spAutoFit/>
          </a:bodyPr>
          <a:lstStyle/>
          <a:p>
            <a:r>
              <a:rPr lang="en-US" altLang="zh-CN" b="0" i="0" dirty="0" err="1">
                <a:solidFill>
                  <a:srgbClr val="FF0000"/>
                </a:solidFill>
                <a:effectLst/>
                <a:latin typeface="Helvetica Neue"/>
              </a:rPr>
              <a:t>Pytorch</a:t>
            </a:r>
            <a:r>
              <a:rPr lang="zh-CN" altLang="en-US" dirty="0">
                <a:solidFill>
                  <a:srgbClr val="FF0000"/>
                </a:solidFill>
                <a:latin typeface="Helvetica Neue"/>
              </a:rPr>
              <a:t>等编程框架</a:t>
            </a:r>
            <a:r>
              <a:rPr lang="zh-CN" altLang="en-US" dirty="0">
                <a:solidFill>
                  <a:srgbClr val="333333"/>
                </a:solidFill>
                <a:latin typeface="Helvetica Neue"/>
              </a:rPr>
              <a:t>：</a:t>
            </a:r>
            <a:endParaRPr lang="en-US" altLang="zh-CN" dirty="0">
              <a:solidFill>
                <a:srgbClr val="333333"/>
              </a:solidFill>
              <a:latin typeface="Helvetica Neue"/>
            </a:endParaRPr>
          </a:p>
          <a:p>
            <a:r>
              <a:rPr lang="zh-CN" altLang="en-US" dirty="0">
                <a:solidFill>
                  <a:srgbClr val="333333"/>
                </a:solidFill>
                <a:latin typeface="Helvetica Neue"/>
              </a:rPr>
              <a:t>提供丰富的神经网络编程辅助，仅需简单设置参数即可生成人工神经网络</a:t>
            </a:r>
            <a:endParaRPr lang="zh-CN" altLang="en-US" dirty="0"/>
          </a:p>
        </p:txBody>
      </p:sp>
      <p:pic>
        <p:nvPicPr>
          <p:cNvPr id="1026" name="Picture 2" descr="PyTorch">
            <a:extLst>
              <a:ext uri="{FF2B5EF4-FFF2-40B4-BE49-F238E27FC236}">
                <a16:creationId xmlns:a16="http://schemas.microsoft.com/office/drawing/2014/main" id="{ADA8378A-2315-4D4D-882F-2703A31C92F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10261" y1="37533" x2="86381" y2="44882"/>
                        <a14:foregroundMark x1="22761" y1="54331" x2="27425" y2="54331"/>
                      </a14:backgroundRemoval>
                    </a14:imgEffect>
                  </a14:imgLayer>
                </a14:imgProps>
              </a:ext>
              <a:ext uri="{28A0092B-C50C-407E-A947-70E740481C1C}">
                <a14:useLocalDpi xmlns:a14="http://schemas.microsoft.com/office/drawing/2010/main" val="0"/>
              </a:ext>
            </a:extLst>
          </a:blip>
          <a:srcRect t="29436" b="28511"/>
          <a:stretch/>
        </p:blipFill>
        <p:spPr bwMode="auto">
          <a:xfrm>
            <a:off x="6228184" y="3795050"/>
            <a:ext cx="2408987"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a:extLst>
              <a:ext uri="{FF2B5EF4-FFF2-40B4-BE49-F238E27FC236}">
                <a16:creationId xmlns:a16="http://schemas.microsoft.com/office/drawing/2014/main" id="{FA56076B-6156-4EB7-B776-45F6FA9B2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559" y="1988840"/>
            <a:ext cx="2246239" cy="1437425"/>
          </a:xfrm>
          <a:prstGeom prst="rect">
            <a:avLst/>
          </a:prstGeom>
          <a:noFill/>
          <a:extLst>
            <a:ext uri="{909E8E84-426E-40DD-AFC4-6F175D3DCCD1}">
              <a14:hiddenFill xmlns:a14="http://schemas.microsoft.com/office/drawing/2010/main">
                <a:solidFill>
                  <a:srgbClr val="FFFFFF"/>
                </a:solidFill>
              </a14:hiddenFill>
            </a:ext>
          </a:extLst>
        </p:spPr>
      </p:pic>
      <p:sp>
        <p:nvSpPr>
          <p:cNvPr id="11" name="箭头: 左右 10">
            <a:extLst>
              <a:ext uri="{FF2B5EF4-FFF2-40B4-BE49-F238E27FC236}">
                <a16:creationId xmlns:a16="http://schemas.microsoft.com/office/drawing/2014/main" id="{90A997D9-8D0A-4E92-A044-D028C422874C}"/>
              </a:ext>
            </a:extLst>
          </p:cNvPr>
          <p:cNvSpPr/>
          <p:nvPr/>
        </p:nvSpPr>
        <p:spPr bwMode="auto">
          <a:xfrm>
            <a:off x="3415130" y="4653136"/>
            <a:ext cx="2525022" cy="720080"/>
          </a:xfrm>
          <a:prstGeom prst="leftRightArrow">
            <a:avLst/>
          </a:prstGeom>
          <a:solidFill>
            <a:schemeClr val="accent1">
              <a:lumMod val="90000"/>
            </a:schemeClr>
          </a:solidFill>
          <a:ln>
            <a:solidFill>
              <a:srgbClr val="9ED3D7"/>
            </a:solidFill>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15" name="文本框 14">
            <a:extLst>
              <a:ext uri="{FF2B5EF4-FFF2-40B4-BE49-F238E27FC236}">
                <a16:creationId xmlns:a16="http://schemas.microsoft.com/office/drawing/2014/main" id="{06636B1B-C049-45B0-86D2-5DB8D44382A0}"/>
              </a:ext>
            </a:extLst>
          </p:cNvPr>
          <p:cNvSpPr txBox="1"/>
          <p:nvPr/>
        </p:nvSpPr>
        <p:spPr>
          <a:xfrm>
            <a:off x="3419872" y="2570128"/>
            <a:ext cx="2659556" cy="1938992"/>
          </a:xfrm>
          <a:prstGeom prst="rect">
            <a:avLst/>
          </a:prstGeom>
          <a:noFill/>
        </p:spPr>
        <p:txBody>
          <a:bodyPr wrap="square">
            <a:spAutoFit/>
          </a:bodyPr>
          <a:lstStyle/>
          <a:p>
            <a:pPr>
              <a:buSzPct val="100000"/>
            </a:pPr>
            <a:r>
              <a:rPr lang="zh-CN" altLang="en-US" sz="2000" dirty="0">
                <a:solidFill>
                  <a:schemeClr val="tx1"/>
                </a:solidFill>
                <a:latin typeface="Times New Roman" panose="02020603050405020304" pitchFamily="18" charset="0"/>
                <a:cs typeface="Times New Roman" panose="02020603050405020304" pitchFamily="18" charset="0"/>
              </a:rPr>
              <a:t>将</a:t>
            </a:r>
            <a:r>
              <a:rPr lang="en-US" altLang="zh-CN" sz="2000" dirty="0" err="1">
                <a:solidFill>
                  <a:schemeClr val="tx1"/>
                </a:solidFill>
                <a:latin typeface="Times New Roman" panose="02020603050405020304" pitchFamily="18" charset="0"/>
                <a:cs typeface="Times New Roman" panose="02020603050405020304" pitchFamily="18" charset="0"/>
              </a:rPr>
              <a:t>NeuroSim</a:t>
            </a:r>
            <a:r>
              <a:rPr lang="zh-CN" altLang="en-US" sz="2000" dirty="0">
                <a:solidFill>
                  <a:schemeClr val="tx1"/>
                </a:solidFill>
                <a:latin typeface="Times New Roman" panose="02020603050405020304" pitchFamily="18" charset="0"/>
                <a:cs typeface="Times New Roman" panose="02020603050405020304" pitchFamily="18" charset="0"/>
              </a:rPr>
              <a:t>与流行的流行的机器学习平台连接起来，支持算法到硬件映射，并在硬件约束下评估芯片级性能和推理进度。</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3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836613"/>
            <a:ext cx="8579296" cy="863600"/>
          </a:xfrm>
        </p:spPr>
        <p:txBody>
          <a:bodyPr/>
          <a:lstStyle/>
          <a:p>
            <a:r>
              <a:rPr lang="en-US" altLang="zh-CN" dirty="0">
                <a:effectLst/>
              </a:rPr>
              <a:t>3.2</a:t>
            </a:r>
            <a:r>
              <a:rPr lang="zh-CN" altLang="en-US" dirty="0">
                <a:effectLst/>
              </a:rPr>
              <a:t>分析数据保持和</a:t>
            </a:r>
            <a:r>
              <a:rPr lang="en-US" altLang="zh-CN" dirty="0">
                <a:effectLst/>
              </a:rPr>
              <a:t>ADC</a:t>
            </a:r>
            <a:r>
              <a:rPr lang="zh-CN" altLang="en-US" dirty="0">
                <a:effectLst/>
              </a:rPr>
              <a:t>对准确率的影响</a:t>
            </a:r>
            <a:endParaRPr lang="zh-CN" altLang="en-US" dirty="0"/>
          </a:p>
        </p:txBody>
      </p:sp>
      <p:sp>
        <p:nvSpPr>
          <p:cNvPr id="4" name="文本框 3">
            <a:extLst>
              <a:ext uri="{FF2B5EF4-FFF2-40B4-BE49-F238E27FC236}">
                <a16:creationId xmlns:a16="http://schemas.microsoft.com/office/drawing/2014/main" id="{EC2AAB1E-2C85-443F-B7A1-F9FE870D126B}"/>
              </a:ext>
            </a:extLst>
          </p:cNvPr>
          <p:cNvSpPr txBox="1"/>
          <p:nvPr/>
        </p:nvSpPr>
        <p:spPr>
          <a:xfrm>
            <a:off x="457200" y="1916832"/>
            <a:ext cx="8435280" cy="1015663"/>
          </a:xfrm>
          <a:prstGeom prst="rect">
            <a:avLst/>
          </a:prstGeom>
          <a:noFill/>
        </p:spPr>
        <p:txBody>
          <a:bodyPr wrap="square">
            <a:spAutoFit/>
          </a:bodyPr>
          <a:lstStyle/>
          <a:p>
            <a:r>
              <a:rPr lang="zh-CN" altLang="en-US" b="0" i="0" dirty="0">
                <a:solidFill>
                  <a:srgbClr val="333333"/>
                </a:solidFill>
                <a:effectLst/>
                <a:latin typeface="Helvetica Neue"/>
              </a:rPr>
              <a:t>在</a:t>
            </a:r>
            <a:r>
              <a:rPr lang="en-US" altLang="zh-CN" b="0" i="0" dirty="0">
                <a:solidFill>
                  <a:srgbClr val="333333"/>
                </a:solidFill>
                <a:effectLst/>
                <a:latin typeface="Helvetica Neue"/>
              </a:rPr>
              <a:t>CIM </a:t>
            </a:r>
            <a:r>
              <a:rPr lang="zh-CN" altLang="en-US" b="0" i="0" dirty="0">
                <a:solidFill>
                  <a:srgbClr val="333333"/>
                </a:solidFill>
                <a:effectLst/>
                <a:latin typeface="Helvetica Neue"/>
              </a:rPr>
              <a:t>推理机中，数据保持和 </a:t>
            </a:r>
            <a:r>
              <a:rPr lang="en-US" altLang="zh-CN" b="0" i="0" dirty="0">
                <a:solidFill>
                  <a:srgbClr val="333333"/>
                </a:solidFill>
                <a:effectLst/>
                <a:latin typeface="Helvetica Neue"/>
              </a:rPr>
              <a:t>ADC </a:t>
            </a:r>
            <a:r>
              <a:rPr lang="zh-CN" altLang="en-US" b="0" i="0" dirty="0">
                <a:solidFill>
                  <a:srgbClr val="333333"/>
                </a:solidFill>
                <a:effectLst/>
                <a:latin typeface="Helvetica Neue"/>
              </a:rPr>
              <a:t>量化是导致推理精度下降的关键因素。在这里，我们评估他们的影响和基准跨技术的加速器设计基于 </a:t>
            </a:r>
            <a:r>
              <a:rPr lang="en-US" altLang="zh-CN" b="0" i="0" dirty="0">
                <a:solidFill>
                  <a:srgbClr val="333333"/>
                </a:solidFill>
                <a:effectLst/>
                <a:latin typeface="Helvetica Neue"/>
              </a:rPr>
              <a:t>VGG-8</a:t>
            </a:r>
            <a:r>
              <a:rPr lang="zh-CN" altLang="en-US" b="0" i="0" dirty="0">
                <a:solidFill>
                  <a:srgbClr val="333333"/>
                </a:solidFill>
                <a:effectLst/>
                <a:latin typeface="Helvetica Neue"/>
              </a:rPr>
              <a:t>，</a:t>
            </a:r>
            <a:r>
              <a:rPr lang="en-US" altLang="zh-CN" b="0" i="0" dirty="0">
                <a:solidFill>
                  <a:srgbClr val="333333"/>
                </a:solidFill>
                <a:effectLst/>
                <a:latin typeface="Helvetica Neue"/>
              </a:rPr>
              <a:t>CIFAR10</a:t>
            </a:r>
            <a:r>
              <a:rPr lang="zh-CN" altLang="en-US" b="0" i="0" dirty="0">
                <a:solidFill>
                  <a:srgbClr val="333333"/>
                </a:solidFill>
                <a:effectLst/>
                <a:latin typeface="Helvetica Neue"/>
              </a:rPr>
              <a:t>数据集，</a:t>
            </a:r>
            <a:r>
              <a:rPr lang="en-US" altLang="zh-CN" b="0" i="0" dirty="0">
                <a:solidFill>
                  <a:srgbClr val="333333"/>
                </a:solidFill>
                <a:effectLst/>
                <a:latin typeface="Helvetica Neue"/>
              </a:rPr>
              <a:t>8</a:t>
            </a:r>
            <a:r>
              <a:rPr lang="zh-CN" altLang="en-US" b="0" i="0" dirty="0">
                <a:solidFill>
                  <a:srgbClr val="333333"/>
                </a:solidFill>
                <a:effectLst/>
                <a:latin typeface="Helvetica Neue"/>
              </a:rPr>
              <a:t>位权重和</a:t>
            </a:r>
            <a:r>
              <a:rPr lang="en-US" altLang="zh-CN" b="0" i="0" dirty="0">
                <a:solidFill>
                  <a:srgbClr val="333333"/>
                </a:solidFill>
                <a:effectLst/>
                <a:latin typeface="Helvetica Neue"/>
              </a:rPr>
              <a:t>8</a:t>
            </a:r>
            <a:r>
              <a:rPr lang="zh-CN" altLang="en-US" b="0" i="0" dirty="0">
                <a:solidFill>
                  <a:srgbClr val="333333"/>
                </a:solidFill>
                <a:effectLst/>
                <a:latin typeface="Helvetica Neue"/>
              </a:rPr>
              <a:t>位激活精度。</a:t>
            </a:r>
            <a:endParaRPr lang="zh-CN" altLang="en-US" dirty="0"/>
          </a:p>
        </p:txBody>
      </p:sp>
      <p:sp>
        <p:nvSpPr>
          <p:cNvPr id="9" name="文本框 8">
            <a:extLst>
              <a:ext uri="{FF2B5EF4-FFF2-40B4-BE49-F238E27FC236}">
                <a16:creationId xmlns:a16="http://schemas.microsoft.com/office/drawing/2014/main" id="{ADA84D4F-046B-420B-ABB4-8E457279C85A}"/>
              </a:ext>
            </a:extLst>
          </p:cNvPr>
          <p:cNvSpPr txBox="1"/>
          <p:nvPr/>
        </p:nvSpPr>
        <p:spPr>
          <a:xfrm>
            <a:off x="457200" y="5349930"/>
            <a:ext cx="8340842" cy="707886"/>
          </a:xfrm>
          <a:prstGeom prst="rect">
            <a:avLst/>
          </a:prstGeom>
          <a:noFill/>
        </p:spPr>
        <p:txBody>
          <a:bodyPr wrap="square">
            <a:spAutoFit/>
          </a:bodyPr>
          <a:lstStyle/>
          <a:p>
            <a:r>
              <a:rPr lang="zh-CN" altLang="en-US" b="0" i="0" dirty="0">
                <a:solidFill>
                  <a:srgbClr val="333333"/>
                </a:solidFill>
                <a:effectLst/>
                <a:latin typeface="Helvetica Neue"/>
              </a:rPr>
              <a:t>图 </a:t>
            </a:r>
            <a:r>
              <a:rPr lang="en-US" altLang="zh-CN" b="0" i="0" dirty="0">
                <a:solidFill>
                  <a:srgbClr val="333333"/>
                </a:solidFill>
                <a:effectLst/>
                <a:latin typeface="Helvetica Neue"/>
              </a:rPr>
              <a:t>6</a:t>
            </a:r>
            <a:r>
              <a:rPr lang="zh-CN" altLang="en-US" b="0" i="0" dirty="0">
                <a:solidFill>
                  <a:srgbClr val="333333"/>
                </a:solidFill>
                <a:effectLst/>
                <a:latin typeface="Helvetica Neue"/>
              </a:rPr>
              <a:t>显示了 </a:t>
            </a:r>
            <a:r>
              <a:rPr lang="en-US" altLang="zh-CN" b="0" i="0" dirty="0">
                <a:solidFill>
                  <a:srgbClr val="333333"/>
                </a:solidFill>
                <a:effectLst/>
                <a:latin typeface="Helvetica Neue"/>
              </a:rPr>
              <a:t>ADC </a:t>
            </a:r>
            <a:r>
              <a:rPr lang="zh-CN" altLang="en-US" b="0" i="0" dirty="0">
                <a:solidFill>
                  <a:srgbClr val="333333"/>
                </a:solidFill>
                <a:effectLst/>
                <a:latin typeface="Helvetica Neue"/>
              </a:rPr>
              <a:t>和存储单元精度对硬件性能的影响。较高的 </a:t>
            </a:r>
            <a:r>
              <a:rPr lang="en-US" altLang="zh-CN" b="0" i="0" dirty="0">
                <a:solidFill>
                  <a:srgbClr val="333333"/>
                </a:solidFill>
                <a:effectLst/>
                <a:latin typeface="Helvetica Neue"/>
              </a:rPr>
              <a:t>ADC </a:t>
            </a:r>
            <a:r>
              <a:rPr lang="zh-CN" altLang="en-US" b="0" i="0" dirty="0">
                <a:solidFill>
                  <a:srgbClr val="333333"/>
                </a:solidFill>
                <a:effectLst/>
                <a:latin typeface="Helvetica Neue"/>
              </a:rPr>
              <a:t>精度不利于面积和能量效率，而较高的存储单元精度有利于节省外围电路。</a:t>
            </a:r>
            <a:endParaRPr lang="zh-CN" altLang="en-US" dirty="0"/>
          </a:p>
        </p:txBody>
      </p:sp>
      <p:sp>
        <p:nvSpPr>
          <p:cNvPr id="11" name="文本框 10">
            <a:extLst>
              <a:ext uri="{FF2B5EF4-FFF2-40B4-BE49-F238E27FC236}">
                <a16:creationId xmlns:a16="http://schemas.microsoft.com/office/drawing/2014/main" id="{EDA5B1B9-06F8-4478-89B0-2929F18C77A2}"/>
              </a:ext>
            </a:extLst>
          </p:cNvPr>
          <p:cNvSpPr txBox="1"/>
          <p:nvPr/>
        </p:nvSpPr>
        <p:spPr>
          <a:xfrm>
            <a:off x="457200" y="4005064"/>
            <a:ext cx="8340842" cy="1323439"/>
          </a:xfrm>
          <a:prstGeom prst="rect">
            <a:avLst/>
          </a:prstGeom>
          <a:noFill/>
        </p:spPr>
        <p:txBody>
          <a:bodyPr wrap="square">
            <a:spAutoFit/>
          </a:bodyPr>
          <a:lstStyle/>
          <a:p>
            <a:r>
              <a:rPr lang="zh-CN" altLang="en-US" b="0" i="0" dirty="0">
                <a:solidFill>
                  <a:srgbClr val="333333"/>
                </a:solidFill>
                <a:effectLst/>
                <a:latin typeface="Helvetica Neue"/>
              </a:rPr>
              <a:t>图</a:t>
            </a:r>
            <a:r>
              <a:rPr lang="en-US" altLang="zh-CN" b="0" i="0" dirty="0">
                <a:solidFill>
                  <a:srgbClr val="333333"/>
                </a:solidFill>
                <a:effectLst/>
                <a:latin typeface="Helvetica Neue"/>
              </a:rPr>
              <a:t>5</a:t>
            </a:r>
            <a:r>
              <a:rPr lang="zh-CN" altLang="en-US" b="0" i="0" dirty="0">
                <a:solidFill>
                  <a:srgbClr val="333333"/>
                </a:solidFill>
                <a:effectLst/>
                <a:latin typeface="Helvetica Neue"/>
              </a:rPr>
              <a:t>显示了增加数组大小时的权衡。阵列尺寸的增加导致芯片面积变小，但是由于大的柱电流和寄生负载电容，导致吞吐量和能量效率变差。雷达图显示，基于</a:t>
            </a:r>
            <a:r>
              <a:rPr lang="en-US" altLang="zh-CN" b="0" i="0" dirty="0">
                <a:solidFill>
                  <a:srgbClr val="333333"/>
                </a:solidFill>
                <a:effectLst/>
                <a:latin typeface="Helvetica Neue"/>
              </a:rPr>
              <a:t>128 × 128</a:t>
            </a:r>
            <a:r>
              <a:rPr lang="zh-CN" altLang="en-US" b="0" i="0" dirty="0">
                <a:solidFill>
                  <a:srgbClr val="333333"/>
                </a:solidFill>
                <a:effectLst/>
                <a:latin typeface="Helvetica Neue"/>
              </a:rPr>
              <a:t>阵列大小的</a:t>
            </a:r>
            <a:r>
              <a:rPr lang="en-US" altLang="zh-CN" b="0" i="0" dirty="0">
                <a:solidFill>
                  <a:srgbClr val="333333"/>
                </a:solidFill>
                <a:effectLst/>
                <a:latin typeface="Helvetica Neue"/>
              </a:rPr>
              <a:t>5</a:t>
            </a:r>
            <a:r>
              <a:rPr lang="zh-CN" altLang="en-US" b="0" i="0" dirty="0">
                <a:solidFill>
                  <a:srgbClr val="333333"/>
                </a:solidFill>
                <a:effectLst/>
                <a:latin typeface="Helvetica Neue"/>
              </a:rPr>
              <a:t>位 </a:t>
            </a:r>
            <a:r>
              <a:rPr lang="en-US" altLang="zh-CN" b="0" i="0" dirty="0">
                <a:solidFill>
                  <a:srgbClr val="333333"/>
                </a:solidFill>
                <a:effectLst/>
                <a:latin typeface="Helvetica Neue"/>
              </a:rPr>
              <a:t>ADC </a:t>
            </a:r>
            <a:r>
              <a:rPr lang="zh-CN" altLang="en-US" b="0" i="0" dirty="0">
                <a:solidFill>
                  <a:srgbClr val="333333"/>
                </a:solidFill>
                <a:effectLst/>
                <a:latin typeface="Helvetica Neue"/>
              </a:rPr>
              <a:t>设计在精度、能量效率、吞吐量、面积和存储器利用率之间达到了相对平衡。</a:t>
            </a:r>
            <a:endParaRPr lang="zh-CN" altLang="en-US" dirty="0"/>
          </a:p>
        </p:txBody>
      </p:sp>
      <p:sp>
        <p:nvSpPr>
          <p:cNvPr id="13" name="文本框 12">
            <a:extLst>
              <a:ext uri="{FF2B5EF4-FFF2-40B4-BE49-F238E27FC236}">
                <a16:creationId xmlns:a16="http://schemas.microsoft.com/office/drawing/2014/main" id="{BC8E5F30-D5E1-4AB4-A315-1FD846D3562A}"/>
              </a:ext>
            </a:extLst>
          </p:cNvPr>
          <p:cNvSpPr txBox="1"/>
          <p:nvPr/>
        </p:nvSpPr>
        <p:spPr>
          <a:xfrm>
            <a:off x="457200" y="2921284"/>
            <a:ext cx="8229600" cy="1015663"/>
          </a:xfrm>
          <a:prstGeom prst="rect">
            <a:avLst/>
          </a:prstGeom>
          <a:noFill/>
        </p:spPr>
        <p:txBody>
          <a:bodyPr wrap="square">
            <a:spAutoFit/>
          </a:bodyPr>
          <a:lstStyle/>
          <a:p>
            <a:r>
              <a:rPr lang="zh-CN" altLang="en-US" b="0" i="0" dirty="0">
                <a:solidFill>
                  <a:srgbClr val="333333"/>
                </a:solidFill>
                <a:effectLst/>
                <a:latin typeface="Helvetica Neue"/>
              </a:rPr>
              <a:t>图</a:t>
            </a:r>
            <a:r>
              <a:rPr lang="en-US" altLang="zh-CN" b="0" i="0" dirty="0">
                <a:solidFill>
                  <a:srgbClr val="333333"/>
                </a:solidFill>
                <a:effectLst/>
                <a:latin typeface="Helvetica Neue"/>
              </a:rPr>
              <a:t>4</a:t>
            </a:r>
            <a:r>
              <a:rPr lang="zh-CN" altLang="en-US" b="0" i="0" dirty="0">
                <a:solidFill>
                  <a:srgbClr val="333333"/>
                </a:solidFill>
                <a:effectLst/>
                <a:latin typeface="Helvetica Neue"/>
              </a:rPr>
              <a:t>显示了</a:t>
            </a:r>
            <a:r>
              <a:rPr lang="en-US" altLang="zh-CN" b="0" i="0" dirty="0">
                <a:solidFill>
                  <a:srgbClr val="333333"/>
                </a:solidFill>
                <a:effectLst/>
                <a:latin typeface="Helvetica Neue"/>
              </a:rPr>
              <a:t>1</a:t>
            </a:r>
            <a:r>
              <a:rPr lang="zh-CN" altLang="en-US" b="0" i="0" dirty="0">
                <a:solidFill>
                  <a:srgbClr val="333333"/>
                </a:solidFill>
                <a:effectLst/>
                <a:latin typeface="Helvetica Neue"/>
              </a:rPr>
              <a:t>位单元精度，对于</a:t>
            </a:r>
            <a:r>
              <a:rPr lang="en-US" altLang="zh-CN" b="0" i="0" dirty="0">
                <a:solidFill>
                  <a:srgbClr val="333333"/>
                </a:solidFill>
                <a:effectLst/>
                <a:latin typeface="Helvetica Neue"/>
              </a:rPr>
              <a:t>64 × 64</a:t>
            </a:r>
            <a:r>
              <a:rPr lang="zh-CN" altLang="en-US" b="0" i="0" dirty="0">
                <a:solidFill>
                  <a:srgbClr val="333333"/>
                </a:solidFill>
                <a:effectLst/>
                <a:latin typeface="Helvetica Neue"/>
              </a:rPr>
              <a:t>和</a:t>
            </a:r>
            <a:r>
              <a:rPr lang="en-US" altLang="zh-CN" b="0" i="0" dirty="0">
                <a:solidFill>
                  <a:srgbClr val="333333"/>
                </a:solidFill>
                <a:effectLst/>
                <a:latin typeface="Helvetica Neue"/>
              </a:rPr>
              <a:t>128 × 128</a:t>
            </a:r>
            <a:r>
              <a:rPr lang="zh-CN" altLang="en-US" b="0" i="0" dirty="0">
                <a:solidFill>
                  <a:srgbClr val="333333"/>
                </a:solidFill>
                <a:effectLst/>
                <a:latin typeface="Helvetica Neue"/>
              </a:rPr>
              <a:t>突触阵列，</a:t>
            </a:r>
            <a:r>
              <a:rPr lang="en-US" altLang="zh-CN" b="0" i="0" dirty="0">
                <a:solidFill>
                  <a:srgbClr val="333333"/>
                </a:solidFill>
                <a:effectLst/>
                <a:latin typeface="Helvetica Neue"/>
              </a:rPr>
              <a:t>4</a:t>
            </a:r>
            <a:r>
              <a:rPr lang="zh-CN" altLang="en-US" b="0" i="0" dirty="0">
                <a:solidFill>
                  <a:srgbClr val="333333"/>
                </a:solidFill>
                <a:effectLst/>
                <a:latin typeface="Helvetica Neue"/>
              </a:rPr>
              <a:t>位 </a:t>
            </a:r>
            <a:r>
              <a:rPr lang="en-US" altLang="zh-CN" b="0" i="0" dirty="0">
                <a:solidFill>
                  <a:srgbClr val="333333"/>
                </a:solidFill>
                <a:effectLst/>
                <a:latin typeface="Helvetica Neue"/>
              </a:rPr>
              <a:t>ADC </a:t>
            </a:r>
            <a:r>
              <a:rPr lang="zh-CN" altLang="en-US" b="0" i="0" dirty="0">
                <a:solidFill>
                  <a:srgbClr val="333333"/>
                </a:solidFill>
                <a:effectLst/>
                <a:latin typeface="Helvetica Neue"/>
              </a:rPr>
              <a:t>足以保证 </a:t>
            </a:r>
            <a:r>
              <a:rPr lang="en-US" altLang="zh-CN" b="0" i="0" dirty="0">
                <a:solidFill>
                  <a:srgbClr val="333333"/>
                </a:solidFill>
                <a:effectLst/>
                <a:latin typeface="Helvetica Neue"/>
              </a:rPr>
              <a:t>~ 89% </a:t>
            </a:r>
            <a:r>
              <a:rPr lang="zh-CN" altLang="en-US" b="0" i="0" dirty="0">
                <a:solidFill>
                  <a:srgbClr val="333333"/>
                </a:solidFill>
                <a:effectLst/>
                <a:latin typeface="Helvetica Neue"/>
              </a:rPr>
              <a:t>的准确性，而</a:t>
            </a:r>
            <a:r>
              <a:rPr lang="en-US" altLang="zh-CN" b="0" i="0" dirty="0">
                <a:solidFill>
                  <a:srgbClr val="333333"/>
                </a:solidFill>
                <a:effectLst/>
                <a:latin typeface="Helvetica Neue"/>
              </a:rPr>
              <a:t>5</a:t>
            </a:r>
            <a:r>
              <a:rPr lang="zh-CN" altLang="en-US" b="0" i="0" dirty="0">
                <a:solidFill>
                  <a:srgbClr val="333333"/>
                </a:solidFill>
                <a:effectLst/>
                <a:latin typeface="Helvetica Neue"/>
              </a:rPr>
              <a:t>位 </a:t>
            </a:r>
            <a:r>
              <a:rPr lang="en-US" altLang="zh-CN" b="0" i="0" dirty="0">
                <a:solidFill>
                  <a:srgbClr val="333333"/>
                </a:solidFill>
                <a:effectLst/>
                <a:latin typeface="Helvetica Neue"/>
              </a:rPr>
              <a:t>ADC </a:t>
            </a:r>
            <a:r>
              <a:rPr lang="zh-CN" altLang="en-US" b="0" i="0" dirty="0">
                <a:solidFill>
                  <a:srgbClr val="333333"/>
                </a:solidFill>
                <a:effectLst/>
                <a:latin typeface="Helvetica Neue"/>
              </a:rPr>
              <a:t>对于避免多位单元精度的显著准确性损失是必要的。</a:t>
            </a:r>
            <a:endParaRPr lang="zh-CN" altLang="en-US" dirty="0"/>
          </a:p>
        </p:txBody>
      </p:sp>
    </p:spTree>
    <p:extLst>
      <p:ext uri="{BB962C8B-B14F-4D97-AF65-F5344CB8AC3E}">
        <p14:creationId xmlns:p14="http://schemas.microsoft.com/office/powerpoint/2010/main" val="261086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3.3</a:t>
            </a:r>
            <a:r>
              <a:rPr lang="zh-CN" altLang="en-US" dirty="0">
                <a:effectLst/>
              </a:rPr>
              <a:t>一些基准测试</a:t>
            </a:r>
            <a:endParaRPr lang="zh-CN" altLang="en-US" dirty="0"/>
          </a:p>
        </p:txBody>
      </p:sp>
      <p:sp>
        <p:nvSpPr>
          <p:cNvPr id="4" name="文本框 3">
            <a:extLst>
              <a:ext uri="{FF2B5EF4-FFF2-40B4-BE49-F238E27FC236}">
                <a16:creationId xmlns:a16="http://schemas.microsoft.com/office/drawing/2014/main" id="{45C23FCC-DC99-47B3-86E3-B6A0B73CDDB6}"/>
              </a:ext>
            </a:extLst>
          </p:cNvPr>
          <p:cNvSpPr txBox="1"/>
          <p:nvPr/>
        </p:nvSpPr>
        <p:spPr>
          <a:xfrm>
            <a:off x="457200" y="2060848"/>
            <a:ext cx="8507288" cy="2862322"/>
          </a:xfrm>
          <a:prstGeom prst="rect">
            <a:avLst/>
          </a:prstGeom>
          <a:noFill/>
        </p:spPr>
        <p:txBody>
          <a:bodyPr wrap="square">
            <a:spAutoFit/>
          </a:bodyPr>
          <a:lstStyle/>
          <a:p>
            <a:r>
              <a:rPr lang="zh-CN" altLang="en-US" b="0" i="0" dirty="0">
                <a:solidFill>
                  <a:srgbClr val="333333"/>
                </a:solidFill>
                <a:effectLst/>
                <a:latin typeface="Helvetica Neue"/>
              </a:rPr>
              <a:t>为了探索该框架在大规模系统中的性能，我们将基于 </a:t>
            </a:r>
            <a:r>
              <a:rPr lang="en-US" altLang="zh-CN" b="0" i="0" dirty="0" err="1">
                <a:solidFill>
                  <a:srgbClr val="333333"/>
                </a:solidFill>
                <a:effectLst/>
                <a:latin typeface="Helvetica Neue"/>
              </a:rPr>
              <a:t>FeFET</a:t>
            </a:r>
            <a:r>
              <a:rPr lang="en-US" altLang="zh-CN" b="0" i="0" dirty="0">
                <a:solidFill>
                  <a:srgbClr val="333333"/>
                </a:solidFill>
                <a:effectLst/>
                <a:latin typeface="Helvetica Neue"/>
              </a:rPr>
              <a:t> [3]</a:t>
            </a:r>
            <a:r>
              <a:rPr lang="zh-CN" altLang="en-US" b="0" i="0" dirty="0">
                <a:solidFill>
                  <a:srgbClr val="333333"/>
                </a:solidFill>
                <a:effectLst/>
                <a:latin typeface="Helvetica Neue"/>
              </a:rPr>
              <a:t>的推理机基准测试扩展到更深层的 </a:t>
            </a:r>
            <a:r>
              <a:rPr lang="en-US" altLang="zh-CN" b="0" i="0" dirty="0">
                <a:solidFill>
                  <a:srgbClr val="333333"/>
                </a:solidFill>
                <a:effectLst/>
                <a:latin typeface="Helvetica Neue"/>
              </a:rPr>
              <a:t>DNN</a:t>
            </a:r>
            <a:r>
              <a:rPr lang="zh-CN" altLang="en-US" b="0" i="0" dirty="0">
                <a:solidFill>
                  <a:srgbClr val="333333"/>
                </a:solidFill>
                <a:effectLst/>
                <a:latin typeface="Helvetica Neue"/>
              </a:rPr>
              <a:t>，即用于 </a:t>
            </a:r>
            <a:r>
              <a:rPr lang="en-US" altLang="zh-CN" b="0" i="0" dirty="0">
                <a:solidFill>
                  <a:srgbClr val="333333"/>
                </a:solidFill>
                <a:effectLst/>
                <a:latin typeface="Helvetica Neue"/>
              </a:rPr>
              <a:t>ImageNet </a:t>
            </a:r>
            <a:r>
              <a:rPr lang="zh-CN" altLang="en-US" b="0" i="0" dirty="0">
                <a:solidFill>
                  <a:srgbClr val="333333"/>
                </a:solidFill>
                <a:effectLst/>
                <a:latin typeface="Helvetica Neue"/>
              </a:rPr>
              <a:t>的 </a:t>
            </a:r>
            <a:r>
              <a:rPr lang="en-US" altLang="zh-CN" b="0" i="0" dirty="0">
                <a:solidFill>
                  <a:srgbClr val="333333"/>
                </a:solidFill>
                <a:effectLst/>
                <a:latin typeface="Helvetica Neue"/>
              </a:rPr>
              <a:t>ResNet-18</a:t>
            </a:r>
            <a:r>
              <a:rPr lang="zh-CN" altLang="en-US" b="0" i="0" dirty="0">
                <a:solidFill>
                  <a:srgbClr val="333333"/>
                </a:solidFill>
                <a:effectLst/>
                <a:latin typeface="Helvetica Neue"/>
              </a:rPr>
              <a:t>，比较不同模拟方法的结果和运行时间。实时跟踪模拟是框架中的默认方法</a:t>
            </a:r>
            <a:r>
              <a:rPr lang="en-US" altLang="zh-CN" b="0" i="0" dirty="0">
                <a:solidFill>
                  <a:srgbClr val="333333"/>
                </a:solidFill>
                <a:effectLst/>
                <a:latin typeface="Helvetica Neue"/>
              </a:rPr>
              <a:t>(</a:t>
            </a:r>
            <a:r>
              <a:rPr lang="zh-CN" altLang="en-US" b="0" i="0" dirty="0">
                <a:solidFill>
                  <a:srgbClr val="333333"/>
                </a:solidFill>
                <a:effectLst/>
                <a:latin typeface="Helvetica Neue"/>
              </a:rPr>
              <a:t>所有跟踪都是分层传输和访问的</a:t>
            </a:r>
            <a:r>
              <a:rPr lang="en-US" altLang="zh-CN" b="0" i="0" dirty="0">
                <a:solidFill>
                  <a:srgbClr val="333333"/>
                </a:solidFill>
                <a:effectLst/>
                <a:latin typeface="Helvetica Neue"/>
              </a:rPr>
              <a:t>)</a:t>
            </a:r>
            <a:r>
              <a:rPr lang="zh-CN" altLang="en-US" b="0" i="0" dirty="0">
                <a:solidFill>
                  <a:srgbClr val="333333"/>
                </a:solidFill>
                <a:effectLst/>
                <a:latin typeface="Helvetica Neue"/>
              </a:rPr>
              <a:t>。在伪跟踪仿真中，跟踪只被访问一次，以便为每一层生成权重和激活</a:t>
            </a:r>
            <a:r>
              <a:rPr lang="en-US" altLang="zh-CN" b="0" i="0" dirty="0">
                <a:solidFill>
                  <a:srgbClr val="333333"/>
                </a:solidFill>
                <a:effectLst/>
                <a:latin typeface="Helvetica Neue"/>
              </a:rPr>
              <a:t>(</a:t>
            </a:r>
            <a:r>
              <a:rPr lang="zh-CN" altLang="en-US" b="0" i="0" dirty="0">
                <a:solidFill>
                  <a:srgbClr val="333333"/>
                </a:solidFill>
                <a:effectLst/>
                <a:latin typeface="Helvetica Neue"/>
              </a:rPr>
              <a:t>跟踪中非零值的百分比</a:t>
            </a:r>
            <a:r>
              <a:rPr lang="en-US" altLang="zh-CN" b="0" i="0" dirty="0">
                <a:solidFill>
                  <a:srgbClr val="333333"/>
                </a:solidFill>
                <a:effectLst/>
                <a:latin typeface="Helvetica Neue"/>
              </a:rPr>
              <a:t>)</a:t>
            </a:r>
            <a:r>
              <a:rPr lang="zh-CN" altLang="en-US" b="0" i="0" dirty="0">
                <a:solidFill>
                  <a:srgbClr val="333333"/>
                </a:solidFill>
                <a:effectLst/>
                <a:latin typeface="Helvetica Neue"/>
              </a:rPr>
              <a:t>的活动参数，这些活动参数作为输入分层传递，而不是大跟踪</a:t>
            </a:r>
            <a:r>
              <a:rPr lang="en-US" altLang="zh-CN" b="0" i="0" dirty="0">
                <a:solidFill>
                  <a:srgbClr val="333333"/>
                </a:solidFill>
                <a:effectLst/>
                <a:latin typeface="Helvetica Neue"/>
              </a:rPr>
              <a:t>(</a:t>
            </a:r>
            <a:r>
              <a:rPr lang="zh-CN" altLang="en-US" b="0" i="0" dirty="0">
                <a:solidFill>
                  <a:srgbClr val="333333"/>
                </a:solidFill>
                <a:effectLst/>
                <a:latin typeface="Helvetica Neue"/>
              </a:rPr>
              <a:t>以节省仿真运行时间</a:t>
            </a:r>
            <a:r>
              <a:rPr lang="en-US" altLang="zh-CN" b="0" i="0" dirty="0">
                <a:solidFill>
                  <a:srgbClr val="333333"/>
                </a:solidFill>
                <a:effectLst/>
                <a:latin typeface="Helvetica Neue"/>
              </a:rPr>
              <a:t>)</a:t>
            </a:r>
            <a:r>
              <a:rPr lang="zh-CN" altLang="en-US" b="0" i="0" dirty="0">
                <a:solidFill>
                  <a:srgbClr val="333333"/>
                </a:solidFill>
                <a:effectLst/>
                <a:latin typeface="Helvetica Neue"/>
              </a:rPr>
              <a:t>。类似地，但是没有跟踪访问，平均模拟只传递用户假定的活动参数</a:t>
            </a:r>
            <a:r>
              <a:rPr lang="en-US" altLang="zh-CN" b="0" i="0" dirty="0">
                <a:solidFill>
                  <a:srgbClr val="333333"/>
                </a:solidFill>
                <a:effectLst/>
                <a:latin typeface="Helvetica Neue"/>
              </a:rPr>
              <a:t>(</a:t>
            </a:r>
            <a:r>
              <a:rPr lang="zh-CN" altLang="en-US" b="0" i="0" dirty="0">
                <a:solidFill>
                  <a:srgbClr val="333333"/>
                </a:solidFill>
                <a:effectLst/>
                <a:latin typeface="Helvetica Neue"/>
              </a:rPr>
              <a:t>例如</a:t>
            </a:r>
            <a:r>
              <a:rPr lang="en-US" altLang="zh-CN" b="0" i="0" dirty="0">
                <a:solidFill>
                  <a:srgbClr val="333333"/>
                </a:solidFill>
                <a:effectLst/>
                <a:latin typeface="Helvetica Neue"/>
              </a:rPr>
              <a:t>50%)</a:t>
            </a:r>
            <a:r>
              <a:rPr lang="zh-CN" altLang="en-US" b="0" i="0" dirty="0">
                <a:solidFill>
                  <a:srgbClr val="333333"/>
                </a:solidFill>
                <a:effectLst/>
                <a:latin typeface="Helvetica Neue"/>
              </a:rPr>
              <a:t>。图</a:t>
            </a:r>
            <a:r>
              <a:rPr lang="en-US" altLang="zh-CN" b="0" i="0" dirty="0">
                <a:solidFill>
                  <a:srgbClr val="333333"/>
                </a:solidFill>
                <a:effectLst/>
                <a:latin typeface="Helvetica Neue"/>
              </a:rPr>
              <a:t>7</a:t>
            </a:r>
            <a:r>
              <a:rPr lang="zh-CN" altLang="en-US" b="0" i="0" dirty="0">
                <a:solidFill>
                  <a:srgbClr val="333333"/>
                </a:solidFill>
                <a:effectLst/>
                <a:latin typeface="Helvetica Neue"/>
              </a:rPr>
              <a:t>表明，在合理的运行时间下，实时跟踪框架获得了最准确的结果，而其他两种方法低估了性能</a:t>
            </a:r>
            <a:r>
              <a:rPr lang="en-US" altLang="zh-CN" b="0" i="0" dirty="0">
                <a:solidFill>
                  <a:srgbClr val="333333"/>
                </a:solidFill>
                <a:effectLst/>
                <a:latin typeface="Helvetica Neue"/>
              </a:rPr>
              <a:t>(</a:t>
            </a:r>
            <a:r>
              <a:rPr lang="zh-CN" altLang="en-US" b="0" i="0" dirty="0">
                <a:solidFill>
                  <a:srgbClr val="333333"/>
                </a:solidFill>
                <a:effectLst/>
                <a:latin typeface="Helvetica Neue"/>
              </a:rPr>
              <a:t>由于柱电流估计不准确</a:t>
            </a:r>
            <a:r>
              <a:rPr lang="en-US" altLang="zh-CN" b="0" i="0" dirty="0">
                <a:solidFill>
                  <a:srgbClr val="333333"/>
                </a:solidFill>
                <a:effectLst/>
                <a:latin typeface="Helvetica Neue"/>
              </a:rPr>
              <a:t>)</a:t>
            </a:r>
            <a:r>
              <a:rPr lang="zh-CN" altLang="en-US" b="0" i="0" dirty="0">
                <a:solidFill>
                  <a:srgbClr val="333333"/>
                </a:solidFill>
                <a:effectLst/>
                <a:latin typeface="Helvetica Neue"/>
              </a:rPr>
              <a:t>。</a:t>
            </a:r>
            <a:endParaRPr lang="zh-CN" altLang="en-US" dirty="0"/>
          </a:p>
        </p:txBody>
      </p:sp>
    </p:spTree>
    <p:extLst>
      <p:ext uri="{BB962C8B-B14F-4D97-AF65-F5344CB8AC3E}">
        <p14:creationId xmlns:p14="http://schemas.microsoft.com/office/powerpoint/2010/main" val="195413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4.DNN+NeuroSim V2.0</a:t>
            </a:r>
            <a:endParaRPr lang="zh-CN" altLang="en-US" dirty="0"/>
          </a:p>
        </p:txBody>
      </p:sp>
      <p:sp>
        <p:nvSpPr>
          <p:cNvPr id="4" name="文本框 3">
            <a:extLst>
              <a:ext uri="{FF2B5EF4-FFF2-40B4-BE49-F238E27FC236}">
                <a16:creationId xmlns:a16="http://schemas.microsoft.com/office/drawing/2014/main" id="{3C907AC2-ED08-46EF-8B59-FC9454C7DAFB}"/>
              </a:ext>
            </a:extLst>
          </p:cNvPr>
          <p:cNvSpPr txBox="1"/>
          <p:nvPr/>
        </p:nvSpPr>
        <p:spPr>
          <a:xfrm>
            <a:off x="889248" y="1772816"/>
            <a:ext cx="7427168" cy="2554545"/>
          </a:xfrm>
          <a:prstGeom prst="rect">
            <a:avLst/>
          </a:prstGeom>
          <a:noFill/>
        </p:spPr>
        <p:txBody>
          <a:bodyPr wrap="square">
            <a:spAutoFit/>
          </a:bodyPr>
          <a:lstStyle/>
          <a:p>
            <a:pPr marL="457200" indent="-457200">
              <a:buFont typeface="+mj-lt"/>
              <a:buAutoNum type="arabicPeriod"/>
            </a:pPr>
            <a:r>
              <a:rPr lang="zh-CN" altLang="en-US" b="0" i="0" dirty="0">
                <a:solidFill>
                  <a:schemeClr val="tx1"/>
                </a:solidFill>
                <a:effectLst/>
                <a:latin typeface="Times New Roman" panose="02020603050405020304" pitchFamily="18" charset="0"/>
                <a:cs typeface="Times New Roman" panose="02020603050405020304" pitchFamily="18" charset="0"/>
              </a:rPr>
              <a:t>实现了</a:t>
            </a:r>
            <a:r>
              <a:rPr lang="en-US" altLang="zh-CN" b="0" i="0" dirty="0" err="1">
                <a:solidFill>
                  <a:schemeClr val="tx1"/>
                </a:solidFill>
                <a:effectLst/>
                <a:latin typeface="Times New Roman" panose="02020603050405020304" pitchFamily="18" charset="0"/>
                <a:cs typeface="Times New Roman" panose="02020603050405020304" pitchFamily="18" charset="0"/>
              </a:rPr>
              <a:t>NeuralSim</a:t>
            </a:r>
            <a:r>
              <a:rPr lang="zh-CN" altLang="en-US" b="0" i="0" dirty="0">
                <a:solidFill>
                  <a:schemeClr val="tx1"/>
                </a:solidFill>
                <a:effectLst/>
                <a:latin typeface="Times New Roman" panose="02020603050405020304" pitchFamily="18" charset="0"/>
                <a:cs typeface="Times New Roman" panose="02020603050405020304" pitchFamily="18" charset="0"/>
              </a:rPr>
              <a:t>片上训练。</a:t>
            </a:r>
            <a:endParaRPr lang="en-US" altLang="zh-CN" b="0"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b="0" i="0" dirty="0">
                <a:solidFill>
                  <a:schemeClr val="tx1"/>
                </a:solidFill>
                <a:effectLst/>
                <a:latin typeface="Times New Roman" panose="02020603050405020304" pitchFamily="18" charset="0"/>
                <a:cs typeface="Times New Roman" panose="02020603050405020304" pitchFamily="18" charset="0"/>
              </a:rPr>
              <a:t>研究了“模拟”新兴非挥发性记忆体</a:t>
            </a:r>
            <a:r>
              <a:rPr lang="en-US" altLang="zh-CN" b="0" i="0" dirty="0">
                <a:solidFill>
                  <a:schemeClr val="tx1"/>
                </a:solidFill>
                <a:effectLst/>
                <a:latin typeface="Times New Roman" panose="02020603050405020304" pitchFamily="18" charset="0"/>
                <a:cs typeface="Times New Roman" panose="02020603050405020304" pitchFamily="18" charset="0"/>
              </a:rPr>
              <a:t>(</a:t>
            </a:r>
            <a:r>
              <a:rPr lang="en-US" altLang="zh-CN" b="0" i="0" dirty="0" err="1">
                <a:solidFill>
                  <a:schemeClr val="tx1"/>
                </a:solidFill>
                <a:effectLst/>
                <a:latin typeface="Times New Roman" panose="02020603050405020304" pitchFamily="18" charset="0"/>
                <a:cs typeface="Times New Roman" panose="02020603050405020304" pitchFamily="18" charset="0"/>
              </a:rPr>
              <a:t>eNVM</a:t>
            </a:r>
            <a:r>
              <a:rPr lang="en-US" altLang="zh-CN" b="0" i="0" dirty="0">
                <a:solidFill>
                  <a:schemeClr val="tx1"/>
                </a:solidFill>
                <a:effectLst/>
                <a:latin typeface="Times New Roman" panose="02020603050405020304" pitchFamily="18" charset="0"/>
                <a:cs typeface="Times New Roman" panose="02020603050405020304" pitchFamily="18" charset="0"/>
              </a:rPr>
              <a:t>)</a:t>
            </a:r>
            <a:r>
              <a:rPr lang="zh-CN" altLang="en-US" b="0" i="0" dirty="0">
                <a:solidFill>
                  <a:schemeClr val="tx1"/>
                </a:solidFill>
                <a:effectLst/>
                <a:latin typeface="Times New Roman" panose="02020603050405020304" pitchFamily="18" charset="0"/>
                <a:cs typeface="Times New Roman" panose="02020603050405020304" pitchFamily="18" charset="0"/>
              </a:rPr>
              <a:t>的非理想设备特性对片上</a:t>
            </a:r>
            <a:r>
              <a:rPr lang="zh-CN" altLang="en-US" dirty="0">
                <a:solidFill>
                  <a:schemeClr val="tx1"/>
                </a:solidFill>
                <a:latin typeface="Times New Roman" panose="02020603050405020304" pitchFamily="18" charset="0"/>
                <a:cs typeface="Times New Roman" panose="02020603050405020304" pitchFamily="18" charset="0"/>
              </a:rPr>
              <a:t>训练</a:t>
            </a:r>
            <a:r>
              <a:rPr lang="zh-CN" altLang="en-US" b="0" i="0" dirty="0">
                <a:solidFill>
                  <a:schemeClr val="tx1"/>
                </a:solidFill>
                <a:effectLst/>
                <a:latin typeface="Times New Roman" panose="02020603050405020304" pitchFamily="18" charset="0"/>
                <a:cs typeface="Times New Roman" panose="02020603050405020304" pitchFamily="18" charset="0"/>
              </a:rPr>
              <a:t>的影响。通过在 </a:t>
            </a:r>
            <a:r>
              <a:rPr lang="en-US" altLang="zh-CN" b="0" i="0" dirty="0" err="1">
                <a:solidFill>
                  <a:schemeClr val="tx1"/>
                </a:solidFill>
                <a:effectLst/>
                <a:latin typeface="Times New Roman" panose="02020603050405020304" pitchFamily="18" charset="0"/>
                <a:cs typeface="Times New Roman" panose="02020603050405020304" pitchFamily="18" charset="0"/>
              </a:rPr>
              <a:t>NeuroSim</a:t>
            </a:r>
            <a:r>
              <a:rPr lang="en-US" altLang="zh-CN" b="0" i="0" dirty="0">
                <a:solidFill>
                  <a:schemeClr val="tx1"/>
                </a:solidFill>
                <a:effectLst/>
                <a:latin typeface="Times New Roman" panose="02020603050405020304" pitchFamily="18" charset="0"/>
                <a:cs typeface="Times New Roman" panose="02020603050405020304" pitchFamily="18" charset="0"/>
              </a:rPr>
              <a:t> </a:t>
            </a:r>
            <a:r>
              <a:rPr lang="zh-CN" altLang="en-US" b="0" i="0" dirty="0">
                <a:solidFill>
                  <a:schemeClr val="tx1"/>
                </a:solidFill>
                <a:effectLst/>
                <a:latin typeface="Times New Roman" panose="02020603050405020304" pitchFamily="18" charset="0"/>
                <a:cs typeface="Times New Roman" panose="02020603050405020304" pitchFamily="18" charset="0"/>
              </a:rPr>
              <a:t>核心中引入权重更新的</a:t>
            </a:r>
            <a:r>
              <a:rPr lang="zh-CN" altLang="en-US" b="0" i="0" dirty="0">
                <a:solidFill>
                  <a:srgbClr val="FF0000"/>
                </a:solidFill>
                <a:effectLst/>
                <a:latin typeface="Times New Roman" panose="02020603050405020304" pitchFamily="18" charset="0"/>
                <a:cs typeface="Times New Roman" panose="02020603050405020304" pitchFamily="18" charset="0"/>
              </a:rPr>
              <a:t>非线性</a:t>
            </a:r>
            <a:r>
              <a:rPr lang="zh-CN" altLang="en-US" b="0" i="0" dirty="0">
                <a:solidFill>
                  <a:schemeClr val="tx1"/>
                </a:solidFill>
                <a:effectLst/>
                <a:latin typeface="Times New Roman" panose="02020603050405020304" pitchFamily="18" charset="0"/>
                <a:cs typeface="Times New Roman" panose="02020603050405020304" pitchFamily="18" charset="0"/>
              </a:rPr>
              <a:t>，</a:t>
            </a:r>
            <a:r>
              <a:rPr lang="zh-CN" altLang="en-US" b="0" i="0" dirty="0">
                <a:solidFill>
                  <a:srgbClr val="FF0000"/>
                </a:solidFill>
                <a:effectLst/>
                <a:latin typeface="Times New Roman" panose="02020603050405020304" pitchFamily="18" charset="0"/>
                <a:cs typeface="Times New Roman" panose="02020603050405020304" pitchFamily="18" charset="0"/>
              </a:rPr>
              <a:t>不对称</a:t>
            </a:r>
            <a:r>
              <a:rPr lang="zh-CN" altLang="en-US" b="0" i="0" dirty="0">
                <a:solidFill>
                  <a:schemeClr val="tx1"/>
                </a:solidFill>
                <a:effectLst/>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d</a:t>
            </a:r>
            <a:r>
              <a:rPr lang="en-US" altLang="zh-CN" b="0" i="0" dirty="0">
                <a:solidFill>
                  <a:srgbClr val="FF0000"/>
                </a:solidFill>
                <a:effectLst/>
                <a:latin typeface="Times New Roman" panose="02020603050405020304" pitchFamily="18" charset="0"/>
                <a:cs typeface="Times New Roman" panose="02020603050405020304" pitchFamily="18" charset="0"/>
              </a:rPr>
              <a:t>evice-to-device</a:t>
            </a:r>
            <a:r>
              <a:rPr lang="zh-CN" altLang="en-US" b="0" i="0" dirty="0">
                <a:solidFill>
                  <a:schemeClr val="tx1"/>
                </a:solidFill>
                <a:effectLst/>
                <a:latin typeface="Times New Roman" panose="02020603050405020304" pitchFamily="18" charset="0"/>
                <a:cs typeface="Times New Roman" panose="02020603050405020304" pitchFamily="18" charset="0"/>
              </a:rPr>
              <a:t>和</a:t>
            </a:r>
            <a:r>
              <a:rPr lang="en-US" altLang="zh-CN" b="0" i="0" dirty="0">
                <a:solidFill>
                  <a:srgbClr val="FF0000"/>
                </a:solidFill>
                <a:effectLst/>
                <a:latin typeface="Times New Roman" panose="02020603050405020304" pitchFamily="18" charset="0"/>
                <a:cs typeface="Times New Roman" panose="02020603050405020304" pitchFamily="18" charset="0"/>
              </a:rPr>
              <a:t>cycle-to-cycle</a:t>
            </a:r>
            <a:r>
              <a:rPr lang="zh-CN" altLang="en-US" b="0" i="0" dirty="0">
                <a:solidFill>
                  <a:schemeClr val="tx1"/>
                </a:solidFill>
                <a:effectLst/>
                <a:latin typeface="Times New Roman" panose="02020603050405020304" pitchFamily="18" charset="0"/>
                <a:cs typeface="Times New Roman" panose="02020603050405020304" pitchFamily="18" charset="0"/>
              </a:rPr>
              <a:t>的变化，以及用于误差</a:t>
            </a:r>
            <a:r>
              <a:rPr lang="en-US" altLang="zh-CN" b="0" i="0" dirty="0">
                <a:solidFill>
                  <a:schemeClr val="tx1"/>
                </a:solidFill>
                <a:effectLst/>
                <a:latin typeface="Times New Roman" panose="02020603050405020304" pitchFamily="18" charset="0"/>
                <a:cs typeface="Times New Roman" panose="02020603050405020304" pitchFamily="18" charset="0"/>
              </a:rPr>
              <a:t>/</a:t>
            </a:r>
            <a:r>
              <a:rPr lang="zh-CN" altLang="en-US" b="0" i="0" dirty="0">
                <a:solidFill>
                  <a:schemeClr val="tx1"/>
                </a:solidFill>
                <a:effectLst/>
                <a:latin typeface="Times New Roman" panose="02020603050405020304" pitchFamily="18" charset="0"/>
                <a:cs typeface="Times New Roman" panose="02020603050405020304" pitchFamily="18" charset="0"/>
              </a:rPr>
              <a:t>权重梯度计算的外围电路。</a:t>
            </a:r>
            <a:endParaRPr lang="en-US" altLang="zh-CN" b="0"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b="0" i="0" dirty="0">
                <a:solidFill>
                  <a:schemeClr val="tx1"/>
                </a:solidFill>
                <a:effectLst/>
                <a:latin typeface="Times New Roman" panose="02020603050405020304" pitchFamily="18" charset="0"/>
                <a:cs typeface="Times New Roman" panose="02020603050405020304" pitchFamily="18" charset="0"/>
              </a:rPr>
              <a:t>在 </a:t>
            </a:r>
            <a:r>
              <a:rPr lang="en-US" altLang="zh-CN" b="0" i="0" dirty="0">
                <a:solidFill>
                  <a:schemeClr val="tx1"/>
                </a:solidFill>
                <a:effectLst/>
                <a:latin typeface="Times New Roman" panose="02020603050405020304" pitchFamily="18" charset="0"/>
                <a:cs typeface="Times New Roman" panose="02020603050405020304" pitchFamily="18" charset="0"/>
              </a:rPr>
              <a:t>CIFAR-10</a:t>
            </a:r>
            <a:r>
              <a:rPr lang="zh-CN" altLang="en-US" b="0" i="0" dirty="0">
                <a:solidFill>
                  <a:schemeClr val="tx1"/>
                </a:solidFill>
                <a:effectLst/>
                <a:latin typeface="Times New Roman" panose="02020603050405020304" pitchFamily="18" charset="0"/>
                <a:cs typeface="Times New Roman" panose="02020603050405020304" pitchFamily="18" charset="0"/>
              </a:rPr>
              <a:t>数据集上基于最先进的 </a:t>
            </a:r>
            <a:r>
              <a:rPr lang="en-US" altLang="zh-CN" b="0" i="0" dirty="0">
                <a:solidFill>
                  <a:schemeClr val="tx1"/>
                </a:solidFill>
                <a:effectLst/>
                <a:latin typeface="Times New Roman" panose="02020603050405020304" pitchFamily="18" charset="0"/>
                <a:cs typeface="Times New Roman" panose="02020603050405020304" pitchFamily="18" charset="0"/>
              </a:rPr>
              <a:t>SRAM </a:t>
            </a:r>
            <a:r>
              <a:rPr lang="zh-CN" altLang="en-US" b="0" i="0" dirty="0">
                <a:solidFill>
                  <a:schemeClr val="tx1"/>
                </a:solidFill>
                <a:effectLst/>
                <a:latin typeface="Times New Roman" panose="02020603050405020304" pitchFamily="18" charset="0"/>
                <a:cs typeface="Times New Roman" panose="02020603050405020304" pitchFamily="18" charset="0"/>
              </a:rPr>
              <a:t>和 </a:t>
            </a:r>
            <a:r>
              <a:rPr lang="en-US" altLang="zh-CN" b="0" i="0" dirty="0" err="1">
                <a:solidFill>
                  <a:schemeClr val="tx1"/>
                </a:solidFill>
                <a:effectLst/>
                <a:latin typeface="Times New Roman" panose="02020603050405020304" pitchFamily="18" charset="0"/>
                <a:cs typeface="Times New Roman" panose="02020603050405020304" pitchFamily="18" charset="0"/>
              </a:rPr>
              <a:t>eNVM</a:t>
            </a:r>
            <a:r>
              <a:rPr lang="en-US" altLang="zh-CN" b="0" i="0" dirty="0">
                <a:solidFill>
                  <a:schemeClr val="tx1"/>
                </a:solidFill>
                <a:effectLst/>
                <a:latin typeface="Times New Roman" panose="02020603050405020304" pitchFamily="18" charset="0"/>
                <a:cs typeface="Times New Roman" panose="02020603050405020304" pitchFamily="18" charset="0"/>
              </a:rPr>
              <a:t> </a:t>
            </a:r>
            <a:r>
              <a:rPr lang="zh-CN" altLang="en-US" b="0" i="0" dirty="0">
                <a:solidFill>
                  <a:schemeClr val="tx1"/>
                </a:solidFill>
                <a:effectLst/>
                <a:latin typeface="Times New Roman" panose="02020603050405020304" pitchFamily="18" charset="0"/>
                <a:cs typeface="Times New Roman" panose="02020603050405020304" pitchFamily="18" charset="0"/>
              </a:rPr>
              <a:t>设备对 </a:t>
            </a:r>
            <a:r>
              <a:rPr lang="en-US" altLang="zh-CN" b="0" i="0" dirty="0">
                <a:solidFill>
                  <a:schemeClr val="tx1"/>
                </a:solidFill>
                <a:effectLst/>
                <a:latin typeface="Times New Roman" panose="02020603050405020304" pitchFamily="18" charset="0"/>
                <a:cs typeface="Times New Roman" panose="02020603050405020304" pitchFamily="18" charset="0"/>
              </a:rPr>
              <a:t>VGG-8</a:t>
            </a:r>
            <a:r>
              <a:rPr lang="zh-CN" altLang="en-US" b="0" i="0" dirty="0">
                <a:solidFill>
                  <a:schemeClr val="tx1"/>
                </a:solidFill>
                <a:effectLst/>
                <a:latin typeface="Times New Roman" panose="02020603050405020304" pitchFamily="18" charset="0"/>
                <a:cs typeface="Times New Roman" panose="02020603050405020304" pitchFamily="18" charset="0"/>
              </a:rPr>
              <a:t>的 </a:t>
            </a:r>
            <a:r>
              <a:rPr lang="en-US" altLang="zh-CN" b="0" i="0" dirty="0">
                <a:solidFill>
                  <a:schemeClr val="tx1"/>
                </a:solidFill>
                <a:effectLst/>
                <a:latin typeface="Times New Roman" panose="02020603050405020304" pitchFamily="18" charset="0"/>
                <a:cs typeface="Times New Roman" panose="02020603050405020304" pitchFamily="18" charset="0"/>
              </a:rPr>
              <a:t>CIM </a:t>
            </a:r>
            <a:r>
              <a:rPr lang="zh-CN" altLang="en-US" b="0" i="0" dirty="0">
                <a:solidFill>
                  <a:schemeClr val="tx1"/>
                </a:solidFill>
                <a:effectLst/>
                <a:latin typeface="Times New Roman" panose="02020603050405020304" pitchFamily="18" charset="0"/>
                <a:cs typeface="Times New Roman" panose="02020603050405020304" pitchFamily="18" charset="0"/>
              </a:rPr>
              <a:t>加速器进行了基准测试，揭示了用于芯片上训练的突触设备的关键规格。</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5FA7F43-23E7-42E4-8C34-4EEFA0D2A388}"/>
              </a:ext>
            </a:extLst>
          </p:cNvPr>
          <p:cNvSpPr txBox="1"/>
          <p:nvPr/>
        </p:nvSpPr>
        <p:spPr>
          <a:xfrm>
            <a:off x="889248" y="4442336"/>
            <a:ext cx="8003232" cy="1938992"/>
          </a:xfrm>
          <a:prstGeom prst="rect">
            <a:avLst/>
          </a:prstGeom>
          <a:noFill/>
        </p:spPr>
        <p:txBody>
          <a:bodyPr wrap="square">
            <a:spAutoFit/>
          </a:bodyPr>
          <a:lstStyle/>
          <a:p>
            <a:r>
              <a:rPr lang="zh-CN" altLang="en-US" dirty="0">
                <a:solidFill>
                  <a:srgbClr val="333333"/>
                </a:solidFill>
                <a:latin typeface="Times New Roman" panose="02020603050405020304" pitchFamily="18" charset="0"/>
                <a:cs typeface="Times New Roman" panose="02020603050405020304" pitchFamily="18" charset="0"/>
              </a:rPr>
              <a:t>论文的章节简介：</a:t>
            </a:r>
            <a:endParaRPr lang="en-US" altLang="zh-CN" dirty="0">
              <a:solidFill>
                <a:srgbClr val="333333"/>
              </a:solidFill>
              <a:latin typeface="Times New Roman" panose="02020603050405020304" pitchFamily="18" charset="0"/>
              <a:cs typeface="Times New Roman" panose="02020603050405020304" pitchFamily="18" charset="0"/>
            </a:endParaRPr>
          </a:p>
          <a:p>
            <a:r>
              <a:rPr lang="zh-CN" altLang="en-US" dirty="0">
                <a:solidFill>
                  <a:srgbClr val="333333"/>
                </a:solidFill>
                <a:latin typeface="Times New Roman" panose="02020603050405020304" pitchFamily="18" charset="0"/>
                <a:cs typeface="Times New Roman" panose="02020603050405020304" pitchFamily="18" charset="0"/>
              </a:rPr>
              <a:t>第二节：介绍了</a:t>
            </a:r>
            <a:r>
              <a:rPr lang="en-US" altLang="zh-CN" dirty="0" err="1">
                <a:solidFill>
                  <a:srgbClr val="333333"/>
                </a:solidFill>
                <a:latin typeface="Times New Roman" panose="02020603050405020304" pitchFamily="18" charset="0"/>
                <a:cs typeface="Times New Roman" panose="02020603050405020304" pitchFamily="18" charset="0"/>
              </a:rPr>
              <a:t>DNN+NeuroSim</a:t>
            </a:r>
            <a:r>
              <a:rPr lang="en-US" altLang="zh-CN" dirty="0">
                <a:solidFill>
                  <a:srgbClr val="333333"/>
                </a:solidFill>
                <a:latin typeface="Times New Roman" panose="02020603050405020304" pitchFamily="18" charset="0"/>
                <a:cs typeface="Times New Roman" panose="02020603050405020304" pitchFamily="18" charset="0"/>
              </a:rPr>
              <a:t> V2.0</a:t>
            </a:r>
            <a:r>
              <a:rPr lang="zh-CN" altLang="en-US" dirty="0">
                <a:solidFill>
                  <a:srgbClr val="333333"/>
                </a:solidFill>
                <a:latin typeface="Times New Roman" panose="02020603050405020304" pitchFamily="18" charset="0"/>
                <a:cs typeface="Times New Roman" panose="02020603050405020304" pitchFamily="18" charset="0"/>
              </a:rPr>
              <a:t>的框架结构。 </a:t>
            </a:r>
            <a:endParaRPr lang="en-US" altLang="zh-CN" dirty="0">
              <a:solidFill>
                <a:srgbClr val="333333"/>
              </a:solidFill>
              <a:latin typeface="Times New Roman" panose="02020603050405020304" pitchFamily="18" charset="0"/>
              <a:cs typeface="Times New Roman" panose="02020603050405020304" pitchFamily="18" charset="0"/>
            </a:endParaRPr>
          </a:p>
          <a:p>
            <a:r>
              <a:rPr lang="zh-CN" altLang="en-US" dirty="0">
                <a:solidFill>
                  <a:srgbClr val="333333"/>
                </a:solidFill>
                <a:latin typeface="Times New Roman" panose="02020603050405020304" pitchFamily="18" charset="0"/>
                <a:cs typeface="Times New Roman" panose="02020603050405020304" pitchFamily="18" charset="0"/>
              </a:rPr>
              <a:t>第三节：描述了⽀持深度 </a:t>
            </a:r>
            <a:r>
              <a:rPr lang="en-US" altLang="zh-CN" dirty="0">
                <a:solidFill>
                  <a:srgbClr val="333333"/>
                </a:solidFill>
                <a:latin typeface="Times New Roman" panose="02020603050405020304" pitchFamily="18" charset="0"/>
                <a:cs typeface="Times New Roman" panose="02020603050405020304" pitchFamily="18" charset="0"/>
              </a:rPr>
              <a:t>CNN </a:t>
            </a:r>
            <a:r>
              <a:rPr lang="zh-CN" altLang="en-US" dirty="0">
                <a:solidFill>
                  <a:srgbClr val="333333"/>
                </a:solidFill>
                <a:latin typeface="Times New Roman" panose="02020603050405020304" pitchFamily="18" charset="0"/>
                <a:cs typeface="Times New Roman" panose="02020603050405020304" pitchFamily="18" charset="0"/>
              </a:rPr>
              <a:t>中的前馈和反向传播计算的详细架构。</a:t>
            </a:r>
            <a:endParaRPr lang="en-US" altLang="zh-CN" dirty="0">
              <a:solidFill>
                <a:srgbClr val="333333"/>
              </a:solidFill>
              <a:latin typeface="Times New Roman" panose="02020603050405020304" pitchFamily="18" charset="0"/>
              <a:cs typeface="Times New Roman" panose="02020603050405020304" pitchFamily="18" charset="0"/>
            </a:endParaRPr>
          </a:p>
          <a:p>
            <a:r>
              <a:rPr lang="zh-CN" altLang="en-US" dirty="0">
                <a:solidFill>
                  <a:srgbClr val="333333"/>
                </a:solidFill>
                <a:latin typeface="Times New Roman" panose="02020603050405020304" pitchFamily="18" charset="0"/>
                <a:cs typeface="Times New Roman" panose="02020603050405020304" pitchFamily="18" charset="0"/>
              </a:rPr>
              <a:t>第四节：讨论了 </a:t>
            </a:r>
            <a:r>
              <a:rPr lang="en-US" altLang="zh-CN" dirty="0">
                <a:solidFill>
                  <a:srgbClr val="333333"/>
                </a:solidFill>
                <a:latin typeface="Times New Roman" panose="02020603050405020304" pitchFamily="18" charset="0"/>
                <a:cs typeface="Times New Roman" panose="02020603050405020304" pitchFamily="18" charset="0"/>
              </a:rPr>
              <a:t>CIM </a:t>
            </a:r>
            <a:r>
              <a:rPr lang="zh-CN" altLang="en-US" dirty="0">
                <a:solidFill>
                  <a:srgbClr val="333333"/>
                </a:solidFill>
                <a:latin typeface="Times New Roman" panose="02020603050405020304" pitchFamily="18" charset="0"/>
                <a:cs typeface="Times New Roman" panose="02020603050405020304" pitchFamily="18" charset="0"/>
              </a:rPr>
              <a:t>加速器在使用多功能突触设备的片上训练中的基准测试结果。</a:t>
            </a:r>
            <a:endParaRPr lang="en-US" altLang="zh-CN" dirty="0">
              <a:solidFill>
                <a:srgbClr val="333333"/>
              </a:solidFill>
              <a:latin typeface="Times New Roman" panose="02020603050405020304" pitchFamily="18" charset="0"/>
              <a:cs typeface="Times New Roman" panose="02020603050405020304" pitchFamily="18" charset="0"/>
            </a:endParaRPr>
          </a:p>
          <a:p>
            <a:r>
              <a:rPr lang="zh-CN" altLang="en-US" dirty="0">
                <a:solidFill>
                  <a:srgbClr val="333333"/>
                </a:solidFill>
                <a:latin typeface="Times New Roman" panose="02020603050405020304" pitchFamily="18" charset="0"/>
                <a:cs typeface="Times New Roman" panose="02020603050405020304" pitchFamily="18" charset="0"/>
              </a:rPr>
              <a:t>第五节：总结了这项工作。</a:t>
            </a:r>
          </a:p>
        </p:txBody>
      </p:sp>
    </p:spTree>
    <p:extLst>
      <p:ext uri="{BB962C8B-B14F-4D97-AF65-F5344CB8AC3E}">
        <p14:creationId xmlns:p14="http://schemas.microsoft.com/office/powerpoint/2010/main" val="278486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a:t>
            </a:r>
            <a:endParaRPr lang="zh-CN" altLang="en-US" dirty="0"/>
          </a:p>
        </p:txBody>
      </p:sp>
      <p:sp>
        <p:nvSpPr>
          <p:cNvPr id="3" name="内容占位符 2"/>
          <p:cNvSpPr>
            <a:spLocks noGrp="1"/>
          </p:cNvSpPr>
          <p:nvPr>
            <p:ph idx="1"/>
          </p:nvPr>
        </p:nvSpPr>
        <p:spPr>
          <a:xfrm>
            <a:off x="457200" y="2420888"/>
            <a:ext cx="8229600" cy="3168352"/>
          </a:xfrm>
        </p:spPr>
        <p:txBody>
          <a:bodyPr/>
          <a:lstStyle/>
          <a:p>
            <a:pPr marL="0" indent="0" algn="ctr">
              <a:buNone/>
            </a:pPr>
            <a:r>
              <a:rPr lang="en-US" altLang="zh-CN" sz="4400" dirty="0"/>
              <a:t>THANK YOU</a:t>
            </a:r>
          </a:p>
          <a:p>
            <a:pPr marL="0" indent="0" algn="ctr">
              <a:buNone/>
            </a:pPr>
            <a:endParaRPr lang="en-US" altLang="zh-CN" sz="4400" dirty="0"/>
          </a:p>
          <a:p>
            <a:pPr marL="0" indent="0" algn="ctr">
              <a:buNone/>
            </a:pPr>
            <a:r>
              <a:rPr lang="en-US" altLang="zh-CN" sz="4400" dirty="0"/>
              <a:t>Q&amp;A</a:t>
            </a:r>
            <a:endParaRPr lang="zh-CN" altLang="en-US" sz="4400" dirty="0"/>
          </a:p>
        </p:txBody>
      </p:sp>
    </p:spTree>
    <p:extLst>
      <p:ext uri="{BB962C8B-B14F-4D97-AF65-F5344CB8AC3E}">
        <p14:creationId xmlns:p14="http://schemas.microsoft.com/office/powerpoint/2010/main" val="67934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知识结构</a:t>
            </a:r>
          </a:p>
        </p:txBody>
      </p:sp>
      <p:pic>
        <p:nvPicPr>
          <p:cNvPr id="4" name="图片 3">
            <a:extLst>
              <a:ext uri="{FF2B5EF4-FFF2-40B4-BE49-F238E27FC236}">
                <a16:creationId xmlns:a16="http://schemas.microsoft.com/office/drawing/2014/main" id="{4D8892A9-B840-46C2-A4FF-99780E95C463}"/>
              </a:ext>
            </a:extLst>
          </p:cNvPr>
          <p:cNvPicPr>
            <a:picLocks noChangeAspect="1"/>
          </p:cNvPicPr>
          <p:nvPr/>
        </p:nvPicPr>
        <p:blipFill>
          <a:blip r:embed="rId2"/>
          <a:stretch>
            <a:fillRect/>
          </a:stretch>
        </p:blipFill>
        <p:spPr>
          <a:xfrm>
            <a:off x="388257" y="2119609"/>
            <a:ext cx="8367485" cy="3901778"/>
          </a:xfrm>
          <a:prstGeom prst="rect">
            <a:avLst/>
          </a:prstGeom>
        </p:spPr>
      </p:pic>
    </p:spTree>
    <p:extLst>
      <p:ext uri="{BB962C8B-B14F-4D97-AF65-F5344CB8AC3E}">
        <p14:creationId xmlns:p14="http://schemas.microsoft.com/office/powerpoint/2010/main" val="264233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什么是存算一体？</a:t>
            </a:r>
          </a:p>
        </p:txBody>
      </p:sp>
      <p:pic>
        <p:nvPicPr>
          <p:cNvPr id="3" name="图片 2">
            <a:extLst>
              <a:ext uri="{FF2B5EF4-FFF2-40B4-BE49-F238E27FC236}">
                <a16:creationId xmlns:a16="http://schemas.microsoft.com/office/drawing/2014/main" id="{2391DFFB-018F-4199-9A6E-2074CBBE02F5}"/>
              </a:ext>
            </a:extLst>
          </p:cNvPr>
          <p:cNvPicPr>
            <a:picLocks noChangeAspect="1"/>
          </p:cNvPicPr>
          <p:nvPr/>
        </p:nvPicPr>
        <p:blipFill>
          <a:blip r:embed="rId2"/>
          <a:stretch>
            <a:fillRect/>
          </a:stretch>
        </p:blipFill>
        <p:spPr>
          <a:xfrm>
            <a:off x="0" y="2294932"/>
            <a:ext cx="9143999" cy="4374428"/>
          </a:xfrm>
          <a:prstGeom prst="rect">
            <a:avLst/>
          </a:prstGeom>
        </p:spPr>
      </p:pic>
      <p:sp>
        <p:nvSpPr>
          <p:cNvPr id="4" name="Text Box 17">
            <a:extLst>
              <a:ext uri="{FF2B5EF4-FFF2-40B4-BE49-F238E27FC236}">
                <a16:creationId xmlns:a16="http://schemas.microsoft.com/office/drawing/2014/main" id="{74C5F884-E2C4-4C66-87EF-9A8479AEB86E}"/>
              </a:ext>
            </a:extLst>
          </p:cNvPr>
          <p:cNvSpPr txBox="1">
            <a:spLocks noChangeArrowheads="1"/>
          </p:cNvSpPr>
          <p:nvPr/>
        </p:nvSpPr>
        <p:spPr bwMode="auto">
          <a:xfrm>
            <a:off x="29704" y="1772816"/>
            <a:ext cx="9144000"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eaLnBrk="1" hangingPunct="1">
              <a:defRPr/>
            </a:pPr>
            <a:r>
              <a:rPr lang="zh-CN" altLang="en-US" sz="3200" b="1" dirty="0">
                <a:solidFill>
                  <a:srgbClr val="000066"/>
                </a:solidFill>
                <a:effectLst>
                  <a:outerShdw blurRad="38100" dist="38100" dir="2700000" algn="tl">
                    <a:srgbClr val="C0C0C0"/>
                  </a:outerShdw>
                </a:effectLst>
                <a:latin typeface="Microsoft YaHei" charset="0"/>
                <a:ea typeface="Microsoft YaHei" charset="0"/>
                <a:cs typeface="Microsoft YaHei" charset="0"/>
              </a:rPr>
              <a:t>冯诺依曼瓶颈（存储墙）</a:t>
            </a:r>
            <a:endParaRPr kumimoji="0"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Microsoft YaHei" charset="0"/>
              <a:ea typeface="Microsoft YaHei" charset="0"/>
              <a:cs typeface="Microsoft YaHei" charset="0"/>
            </a:endParaRPr>
          </a:p>
        </p:txBody>
      </p:sp>
    </p:spTree>
    <p:extLst>
      <p:ext uri="{BB962C8B-B14F-4D97-AF65-F5344CB8AC3E}">
        <p14:creationId xmlns:p14="http://schemas.microsoft.com/office/powerpoint/2010/main" val="168837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忆阻器</a:t>
            </a:r>
          </a:p>
        </p:txBody>
      </p:sp>
      <p:sp>
        <p:nvSpPr>
          <p:cNvPr id="3" name="TextBox 216">
            <a:extLst>
              <a:ext uri="{FF2B5EF4-FFF2-40B4-BE49-F238E27FC236}">
                <a16:creationId xmlns:a16="http://schemas.microsoft.com/office/drawing/2014/main" id="{DF06D43E-D0F9-4CD2-BA33-EF4FC594958D}"/>
              </a:ext>
            </a:extLst>
          </p:cNvPr>
          <p:cNvSpPr txBox="1"/>
          <p:nvPr/>
        </p:nvSpPr>
        <p:spPr>
          <a:xfrm>
            <a:off x="200350" y="3635282"/>
            <a:ext cx="2425837" cy="646331"/>
          </a:xfrm>
          <a:prstGeom prst="rect">
            <a:avLst/>
          </a:prstGeom>
          <a:noFill/>
        </p:spPr>
        <p:txBody>
          <a:bodyPr wrap="square" rtlCol="0">
            <a:spAutoFit/>
          </a:bodyPr>
          <a:lstStyle/>
          <a:p>
            <a:pPr algn="ctr" eaLnBrk="1" fontAlgn="auto" hangingPunct="1">
              <a:spcBef>
                <a:spcPts val="0"/>
              </a:spcBef>
              <a:spcAft>
                <a:spcPts val="0"/>
              </a:spcAft>
            </a:pPr>
            <a:r>
              <a:rPr lang="zh-CN" altLang="en-US" sz="1800" dirty="0">
                <a:solidFill>
                  <a:srgbClr val="000000"/>
                </a:solidFill>
                <a:latin typeface="微软雅黑" panose="020B0503020204020204" pitchFamily="34" charset="-122"/>
                <a:ea typeface="微软雅黑" panose="020B0503020204020204" pitchFamily="34" charset="-122"/>
              </a:rPr>
              <a:t>存储层面</a:t>
            </a:r>
            <a:r>
              <a:rPr lang="en-US" sz="1800" dirty="0">
                <a:solidFill>
                  <a:srgbClr val="000000"/>
                </a:solidFill>
                <a:latin typeface="微软雅黑" panose="020B0503020204020204" pitchFamily="34" charset="-122"/>
                <a:ea typeface="微软雅黑" panose="020B0503020204020204" pitchFamily="34" charset="-122"/>
              </a:rPr>
              <a:t>: </a:t>
            </a:r>
          </a:p>
          <a:p>
            <a:pPr algn="ctr" eaLnBrk="1" fontAlgn="auto" hangingPunct="1">
              <a:spcBef>
                <a:spcPts val="0"/>
              </a:spcBef>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高密度</a:t>
            </a:r>
            <a:r>
              <a:rPr lang="en-US"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C00000"/>
                </a:solidFill>
                <a:latin typeface="微软雅黑" panose="020B0503020204020204" pitchFamily="34" charset="-122"/>
                <a:ea typeface="微软雅黑" panose="020B0503020204020204" pitchFamily="34" charset="-122"/>
              </a:rPr>
              <a:t>片上存储</a:t>
            </a:r>
            <a:endParaRPr lang="en-US" sz="1800" b="1" dirty="0">
              <a:solidFill>
                <a:srgbClr val="C00000"/>
              </a:solidFill>
              <a:latin typeface="微软雅黑" panose="020B0503020204020204" pitchFamily="34" charset="-122"/>
              <a:ea typeface="微软雅黑" panose="020B0503020204020204" pitchFamily="34" charset="-122"/>
            </a:endParaRPr>
          </a:p>
        </p:txBody>
      </p:sp>
      <p:sp>
        <p:nvSpPr>
          <p:cNvPr id="4" name="TextBox 218">
            <a:extLst>
              <a:ext uri="{FF2B5EF4-FFF2-40B4-BE49-F238E27FC236}">
                <a16:creationId xmlns:a16="http://schemas.microsoft.com/office/drawing/2014/main" id="{08C0A0FD-5450-4D6F-B3A8-F2EAF5F9A3E4}"/>
              </a:ext>
            </a:extLst>
          </p:cNvPr>
          <p:cNvSpPr txBox="1"/>
          <p:nvPr/>
        </p:nvSpPr>
        <p:spPr>
          <a:xfrm>
            <a:off x="6237545" y="3922023"/>
            <a:ext cx="2717014" cy="369332"/>
          </a:xfrm>
          <a:prstGeom prst="rect">
            <a:avLst/>
          </a:prstGeom>
          <a:noFill/>
        </p:spPr>
        <p:txBody>
          <a:bodyPr wrap="square" rtlCol="0">
            <a:spAutoFit/>
          </a:bodyPr>
          <a:lstStyle/>
          <a:p>
            <a:pPr algn="ctr" eaLnBrk="1" fontAlgn="auto" hangingPunct="1">
              <a:spcBef>
                <a:spcPts val="0"/>
              </a:spcBef>
              <a:spcAft>
                <a:spcPts val="0"/>
              </a:spcAft>
            </a:pPr>
            <a:r>
              <a:rPr lang="zh-CN" altLang="en-US" sz="1800" dirty="0">
                <a:solidFill>
                  <a:srgbClr val="000000"/>
                </a:solidFill>
                <a:latin typeface="微软雅黑" panose="020B0503020204020204" pitchFamily="34" charset="-122"/>
                <a:ea typeface="微软雅黑" panose="020B0503020204020204" pitchFamily="34" charset="-122"/>
              </a:rPr>
              <a:t>可调电阻</a:t>
            </a:r>
            <a:endParaRPr lang="en-US" sz="1800" dirty="0">
              <a:solidFill>
                <a:srgbClr val="000000"/>
              </a:solidFill>
              <a:latin typeface="微软雅黑" panose="020B0503020204020204" pitchFamily="34" charset="-122"/>
              <a:ea typeface="微软雅黑" panose="020B0503020204020204" pitchFamily="34" charset="-122"/>
            </a:endParaRPr>
          </a:p>
        </p:txBody>
      </p:sp>
      <p:pic>
        <p:nvPicPr>
          <p:cNvPr id="5" name="Picture 219">
            <a:extLst>
              <a:ext uri="{FF2B5EF4-FFF2-40B4-BE49-F238E27FC236}">
                <a16:creationId xmlns:a16="http://schemas.microsoft.com/office/drawing/2014/main" id="{F0F18262-8252-4D29-8332-252944D371E4}"/>
              </a:ext>
            </a:extLst>
          </p:cNvPr>
          <p:cNvPicPr>
            <a:picLocks noChangeAspect="1"/>
          </p:cNvPicPr>
          <p:nvPr/>
        </p:nvPicPr>
        <p:blipFill>
          <a:blip r:embed="rId2"/>
          <a:stretch>
            <a:fillRect/>
          </a:stretch>
        </p:blipFill>
        <p:spPr>
          <a:xfrm>
            <a:off x="3097777" y="1879277"/>
            <a:ext cx="2733532" cy="1362758"/>
          </a:xfrm>
          <a:prstGeom prst="rect">
            <a:avLst/>
          </a:prstGeom>
        </p:spPr>
      </p:pic>
      <p:sp>
        <p:nvSpPr>
          <p:cNvPr id="6" name="TextBox 220">
            <a:extLst>
              <a:ext uri="{FF2B5EF4-FFF2-40B4-BE49-F238E27FC236}">
                <a16:creationId xmlns:a16="http://schemas.microsoft.com/office/drawing/2014/main" id="{A67978A0-3C54-4822-B64C-AC983B655366}"/>
              </a:ext>
            </a:extLst>
          </p:cNvPr>
          <p:cNvSpPr txBox="1"/>
          <p:nvPr/>
        </p:nvSpPr>
        <p:spPr>
          <a:xfrm>
            <a:off x="3023367" y="3922023"/>
            <a:ext cx="3077426" cy="369332"/>
          </a:xfrm>
          <a:prstGeom prst="rect">
            <a:avLst/>
          </a:prstGeom>
          <a:noFill/>
        </p:spPr>
        <p:txBody>
          <a:bodyPr wrap="square" rtlCol="0">
            <a:spAutoFit/>
          </a:bodyPr>
          <a:lstStyle/>
          <a:p>
            <a:pPr algn="ctr" eaLnBrk="1" fontAlgn="auto" hangingPunct="1">
              <a:spcBef>
                <a:spcPts val="0"/>
              </a:spcBef>
              <a:spcAft>
                <a:spcPts val="0"/>
              </a:spcAft>
            </a:pPr>
            <a:r>
              <a:rPr lang="zh-CN" altLang="en-US" sz="1800" dirty="0">
                <a:solidFill>
                  <a:srgbClr val="000000"/>
                </a:solidFill>
                <a:latin typeface="微软雅黑" panose="020B0503020204020204" pitchFamily="34" charset="-122"/>
                <a:ea typeface="微软雅黑" panose="020B0503020204020204" pitchFamily="34" charset="-122"/>
              </a:rPr>
              <a:t>紧凑的单元结构</a:t>
            </a:r>
            <a:endParaRPr lang="en-US" sz="1800" dirty="0">
              <a:solidFill>
                <a:srgbClr val="000000"/>
              </a:solidFill>
              <a:latin typeface="微软雅黑" panose="020B0503020204020204" pitchFamily="34" charset="-122"/>
              <a:ea typeface="微软雅黑" panose="020B0503020204020204" pitchFamily="34" charset="-122"/>
            </a:endParaRPr>
          </a:p>
        </p:txBody>
      </p:sp>
      <p:grpSp>
        <p:nvGrpSpPr>
          <p:cNvPr id="7" name="Group 232">
            <a:extLst>
              <a:ext uri="{FF2B5EF4-FFF2-40B4-BE49-F238E27FC236}">
                <a16:creationId xmlns:a16="http://schemas.microsoft.com/office/drawing/2014/main" id="{9FEB8361-0E90-4AC5-8EF6-8D84BA34903C}"/>
              </a:ext>
            </a:extLst>
          </p:cNvPr>
          <p:cNvGrpSpPr/>
          <p:nvPr/>
        </p:nvGrpSpPr>
        <p:grpSpPr>
          <a:xfrm>
            <a:off x="6761489" y="1447160"/>
            <a:ext cx="1585823" cy="1944797"/>
            <a:chOff x="9522675" y="1072873"/>
            <a:chExt cx="1585823" cy="1944797"/>
          </a:xfrm>
        </p:grpSpPr>
        <p:pic>
          <p:nvPicPr>
            <p:cNvPr id="8" name="Picture 222">
              <a:extLst>
                <a:ext uri="{FF2B5EF4-FFF2-40B4-BE49-F238E27FC236}">
                  <a16:creationId xmlns:a16="http://schemas.microsoft.com/office/drawing/2014/main" id="{A76246EB-23BC-4741-B52D-B5AD4E9E3D20}"/>
                </a:ext>
              </a:extLst>
            </p:cNvPr>
            <p:cNvPicPr>
              <a:picLocks noChangeAspect="1"/>
            </p:cNvPicPr>
            <p:nvPr/>
          </p:nvPicPr>
          <p:blipFill>
            <a:blip r:embed="rId3"/>
            <a:stretch>
              <a:fillRect/>
            </a:stretch>
          </p:blipFill>
          <p:spPr>
            <a:xfrm>
              <a:off x="9522675" y="1689008"/>
              <a:ext cx="1585822" cy="1328662"/>
            </a:xfrm>
            <a:prstGeom prst="rect">
              <a:avLst/>
            </a:prstGeom>
          </p:spPr>
        </p:pic>
        <p:sp>
          <p:nvSpPr>
            <p:cNvPr id="9" name="Right Brace 223">
              <a:extLst>
                <a:ext uri="{FF2B5EF4-FFF2-40B4-BE49-F238E27FC236}">
                  <a16:creationId xmlns:a16="http://schemas.microsoft.com/office/drawing/2014/main" id="{2817AD1E-F351-4E68-A474-F1636CC30330}"/>
                </a:ext>
              </a:extLst>
            </p:cNvPr>
            <p:cNvSpPr/>
            <p:nvPr/>
          </p:nvSpPr>
          <p:spPr>
            <a:xfrm rot="16200000">
              <a:off x="10230334" y="742208"/>
              <a:ext cx="170505" cy="1585822"/>
            </a:xfrm>
            <a:prstGeom prst="rightBrace">
              <a:avLst/>
            </a:prstGeom>
            <a:noFill/>
            <a:ln w="38100" cap="flat" cmpd="sng" algn="ctr">
              <a:solidFill>
                <a:srgbClr val="E48312">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0" name="TextBox 225">
              <a:extLst>
                <a:ext uri="{FF2B5EF4-FFF2-40B4-BE49-F238E27FC236}">
                  <a16:creationId xmlns:a16="http://schemas.microsoft.com/office/drawing/2014/main" id="{5D96B58D-F671-4E16-9499-30B8BCA28B70}"/>
                </a:ext>
              </a:extLst>
            </p:cNvPr>
            <p:cNvSpPr txBox="1"/>
            <p:nvPr/>
          </p:nvSpPr>
          <p:spPr>
            <a:xfrm>
              <a:off x="9814621" y="1072873"/>
              <a:ext cx="1001927"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mn-ea"/>
                </a:rPr>
                <a:t>States</a:t>
              </a:r>
            </a:p>
          </p:txBody>
        </p:sp>
      </p:grpSp>
      <p:sp>
        <p:nvSpPr>
          <p:cNvPr id="11" name="Plus 226">
            <a:extLst>
              <a:ext uri="{FF2B5EF4-FFF2-40B4-BE49-F238E27FC236}">
                <a16:creationId xmlns:a16="http://schemas.microsoft.com/office/drawing/2014/main" id="{DA17A952-BD41-467E-971B-B04B3CBF21A1}"/>
              </a:ext>
            </a:extLst>
          </p:cNvPr>
          <p:cNvSpPr>
            <a:spLocks noChangeAspect="1"/>
          </p:cNvSpPr>
          <p:nvPr/>
        </p:nvSpPr>
        <p:spPr>
          <a:xfrm>
            <a:off x="5831309" y="2217680"/>
            <a:ext cx="685800" cy="677577"/>
          </a:xfrm>
          <a:prstGeom prst="mathPlus">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230">
            <a:extLst>
              <a:ext uri="{FF2B5EF4-FFF2-40B4-BE49-F238E27FC236}">
                <a16:creationId xmlns:a16="http://schemas.microsoft.com/office/drawing/2014/main" id="{7F764736-66A8-4758-9E46-0A1C9809F8DA}"/>
              </a:ext>
            </a:extLst>
          </p:cNvPr>
          <p:cNvGrpSpPr/>
          <p:nvPr/>
        </p:nvGrpSpPr>
        <p:grpSpPr>
          <a:xfrm>
            <a:off x="58561" y="2016684"/>
            <a:ext cx="2016223" cy="1374969"/>
            <a:chOff x="452538" y="1546246"/>
            <a:chExt cx="3074127" cy="2033441"/>
          </a:xfrm>
        </p:grpSpPr>
        <p:grpSp>
          <p:nvGrpSpPr>
            <p:cNvPr id="13" name="Group 229">
              <a:extLst>
                <a:ext uri="{FF2B5EF4-FFF2-40B4-BE49-F238E27FC236}">
                  <a16:creationId xmlns:a16="http://schemas.microsoft.com/office/drawing/2014/main" id="{AC8919C7-2366-46F2-95E9-2F0997A697E6}"/>
                </a:ext>
              </a:extLst>
            </p:cNvPr>
            <p:cNvGrpSpPr/>
            <p:nvPr/>
          </p:nvGrpSpPr>
          <p:grpSpPr>
            <a:xfrm>
              <a:off x="1697865" y="1546246"/>
              <a:ext cx="1828800" cy="1549400"/>
              <a:chOff x="1408692" y="1319892"/>
              <a:chExt cx="1828800" cy="1549400"/>
            </a:xfrm>
          </p:grpSpPr>
          <p:cxnSp>
            <p:nvCxnSpPr>
              <p:cNvPr id="15" name="Straight Connector 191">
                <a:extLst>
                  <a:ext uri="{FF2B5EF4-FFF2-40B4-BE49-F238E27FC236}">
                    <a16:creationId xmlns:a16="http://schemas.microsoft.com/office/drawing/2014/main" id="{75B2879F-B4C7-4BCF-B6E5-D6E797436659}"/>
                  </a:ext>
                </a:extLst>
              </p:cNvPr>
              <p:cNvCxnSpPr/>
              <p:nvPr/>
            </p:nvCxnSpPr>
            <p:spPr>
              <a:xfrm>
                <a:off x="1408692" y="1660837"/>
                <a:ext cx="1828800" cy="0"/>
              </a:xfrm>
              <a:prstGeom prst="line">
                <a:avLst/>
              </a:prstGeom>
              <a:solidFill>
                <a:srgbClr val="BD582C">
                  <a:alpha val="20000"/>
                </a:srgbClr>
              </a:solidFill>
              <a:ln w="63500" cap="flat" cmpd="sng" algn="ctr">
                <a:solidFill>
                  <a:srgbClr val="000000"/>
                </a:solidFill>
                <a:prstDash val="solid"/>
              </a:ln>
              <a:effectLst>
                <a:outerShdw blurRad="50800" dist="50800" dir="5400000" algn="ctr" rotWithShape="0">
                  <a:srgbClr val="000000">
                    <a:lumMod val="50000"/>
                    <a:lumOff val="50000"/>
                  </a:srgbClr>
                </a:outerShdw>
              </a:effectLst>
            </p:spPr>
          </p:cxnSp>
          <p:cxnSp>
            <p:nvCxnSpPr>
              <p:cNvPr id="16" name="Straight Connector 192">
                <a:extLst>
                  <a:ext uri="{FF2B5EF4-FFF2-40B4-BE49-F238E27FC236}">
                    <a16:creationId xmlns:a16="http://schemas.microsoft.com/office/drawing/2014/main" id="{7A36C8E9-C123-49E3-92D3-83D9D2F568E6}"/>
                  </a:ext>
                </a:extLst>
              </p:cNvPr>
              <p:cNvCxnSpPr/>
              <p:nvPr/>
            </p:nvCxnSpPr>
            <p:spPr>
              <a:xfrm flipV="1">
                <a:off x="2867404" y="1319892"/>
                <a:ext cx="0" cy="1549400"/>
              </a:xfrm>
              <a:prstGeom prst="line">
                <a:avLst/>
              </a:prstGeom>
              <a:solidFill>
                <a:srgbClr val="BD582C">
                  <a:alpha val="20000"/>
                </a:srgbClr>
              </a:solidFill>
              <a:ln w="63500" cap="flat" cmpd="sng" algn="ctr">
                <a:solidFill>
                  <a:srgbClr val="000000"/>
                </a:solidFill>
                <a:prstDash val="solid"/>
              </a:ln>
              <a:effectLst>
                <a:outerShdw blurRad="50800" dist="50800" dir="5400000" algn="ctr" rotWithShape="0">
                  <a:srgbClr val="000000">
                    <a:lumMod val="50000"/>
                    <a:lumOff val="50000"/>
                  </a:srgbClr>
                </a:outerShdw>
              </a:effectLst>
            </p:spPr>
          </p:cxnSp>
          <p:grpSp>
            <p:nvGrpSpPr>
              <p:cNvPr id="17" name="Group 193">
                <a:extLst>
                  <a:ext uri="{FF2B5EF4-FFF2-40B4-BE49-F238E27FC236}">
                    <a16:creationId xmlns:a16="http://schemas.microsoft.com/office/drawing/2014/main" id="{093F74C0-4B3C-478D-BA41-6384000720D9}"/>
                  </a:ext>
                </a:extLst>
              </p:cNvPr>
              <p:cNvGrpSpPr/>
              <p:nvPr/>
            </p:nvGrpSpPr>
            <p:grpSpPr>
              <a:xfrm>
                <a:off x="1878875" y="1704162"/>
                <a:ext cx="970248" cy="733115"/>
                <a:chOff x="1285995" y="1488983"/>
                <a:chExt cx="210482" cy="152963"/>
              </a:xfrm>
            </p:grpSpPr>
            <p:cxnSp>
              <p:nvCxnSpPr>
                <p:cNvPr id="18" name="Straight Connector 194">
                  <a:extLst>
                    <a:ext uri="{FF2B5EF4-FFF2-40B4-BE49-F238E27FC236}">
                      <a16:creationId xmlns:a16="http://schemas.microsoft.com/office/drawing/2014/main" id="{26DAEB0A-CFAC-4D4B-92E9-BD9B315E818F}"/>
                    </a:ext>
                  </a:extLst>
                </p:cNvPr>
                <p:cNvCxnSpPr/>
                <p:nvPr/>
              </p:nvCxnSpPr>
              <p:spPr bwMode="auto">
                <a:xfrm>
                  <a:off x="1285995" y="1488983"/>
                  <a:ext cx="42010" cy="27455"/>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19" name="Straight Connector 195">
                  <a:extLst>
                    <a:ext uri="{FF2B5EF4-FFF2-40B4-BE49-F238E27FC236}">
                      <a16:creationId xmlns:a16="http://schemas.microsoft.com/office/drawing/2014/main" id="{367EDB76-49F3-4679-8623-45276F4C703F}"/>
                    </a:ext>
                  </a:extLst>
                </p:cNvPr>
                <p:cNvCxnSpPr/>
                <p:nvPr/>
              </p:nvCxnSpPr>
              <p:spPr bwMode="auto">
                <a:xfrm flipV="1">
                  <a:off x="1323822" y="1503429"/>
                  <a:ext cx="28101" cy="13302"/>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20" name="Straight Connector 196">
                  <a:extLst>
                    <a:ext uri="{FF2B5EF4-FFF2-40B4-BE49-F238E27FC236}">
                      <a16:creationId xmlns:a16="http://schemas.microsoft.com/office/drawing/2014/main" id="{269DB511-2585-4331-BF0F-EEBCC7FFA76C}"/>
                    </a:ext>
                  </a:extLst>
                </p:cNvPr>
                <p:cNvCxnSpPr/>
                <p:nvPr/>
              </p:nvCxnSpPr>
              <p:spPr bwMode="auto">
                <a:xfrm rot="18190015" flipH="1">
                  <a:off x="1309005" y="1524753"/>
                  <a:ext cx="79988" cy="45086"/>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21" name="Straight Connector 197">
                  <a:extLst>
                    <a:ext uri="{FF2B5EF4-FFF2-40B4-BE49-F238E27FC236}">
                      <a16:creationId xmlns:a16="http://schemas.microsoft.com/office/drawing/2014/main" id="{8A89D2FB-1324-4F3A-A6A0-DE460A715347}"/>
                    </a:ext>
                  </a:extLst>
                </p:cNvPr>
                <p:cNvCxnSpPr/>
                <p:nvPr/>
              </p:nvCxnSpPr>
              <p:spPr bwMode="auto">
                <a:xfrm rot="7390015" flipH="1" flipV="1">
                  <a:off x="1346953" y="1546755"/>
                  <a:ext cx="79988" cy="43531"/>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22" name="Straight Connector 198">
                  <a:extLst>
                    <a:ext uri="{FF2B5EF4-FFF2-40B4-BE49-F238E27FC236}">
                      <a16:creationId xmlns:a16="http://schemas.microsoft.com/office/drawing/2014/main" id="{457F766D-E93A-4D0B-A1A6-A6150FC4ED8A}"/>
                    </a:ext>
                  </a:extLst>
                </p:cNvPr>
                <p:cNvCxnSpPr/>
                <p:nvPr/>
              </p:nvCxnSpPr>
              <p:spPr bwMode="auto">
                <a:xfrm rot="18190015" flipH="1">
                  <a:off x="1383185" y="1568136"/>
                  <a:ext cx="79988" cy="45086"/>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23" name="Straight Connector 199">
                  <a:extLst>
                    <a:ext uri="{FF2B5EF4-FFF2-40B4-BE49-F238E27FC236}">
                      <a16:creationId xmlns:a16="http://schemas.microsoft.com/office/drawing/2014/main" id="{D22E2264-56A2-4FC1-867B-0BCC7AE1DFDE}"/>
                    </a:ext>
                  </a:extLst>
                </p:cNvPr>
                <p:cNvCxnSpPr/>
                <p:nvPr/>
              </p:nvCxnSpPr>
              <p:spPr bwMode="auto">
                <a:xfrm rot="7390015" flipH="1" flipV="1">
                  <a:off x="1424488" y="1610289"/>
                  <a:ext cx="39994" cy="23320"/>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cxnSp>
              <p:nvCxnSpPr>
                <p:cNvPr id="24" name="Straight Connector 200">
                  <a:extLst>
                    <a:ext uri="{FF2B5EF4-FFF2-40B4-BE49-F238E27FC236}">
                      <a16:creationId xmlns:a16="http://schemas.microsoft.com/office/drawing/2014/main" id="{C17D0916-6D4E-4EB6-9EA8-4150DBC0C91E}"/>
                    </a:ext>
                  </a:extLst>
                </p:cNvPr>
                <p:cNvCxnSpPr/>
                <p:nvPr/>
              </p:nvCxnSpPr>
              <p:spPr bwMode="auto">
                <a:xfrm>
                  <a:off x="1462528" y="1607499"/>
                  <a:ext cx="33949" cy="22187"/>
                </a:xfrm>
                <a:prstGeom prst="line">
                  <a:avLst/>
                </a:prstGeom>
                <a:noFill/>
                <a:ln w="76200" cap="flat" cmpd="sng" algn="ctr">
                  <a:solidFill>
                    <a:srgbClr val="C00000"/>
                  </a:solidFill>
                  <a:prstDash val="solid"/>
                </a:ln>
                <a:effectLst/>
                <a:scene3d>
                  <a:camera prst="orthographicFront"/>
                  <a:lightRig rig="threePt" dir="t"/>
                </a:scene3d>
                <a:sp3d contourW="12700">
                  <a:bevelT prst="relaxedInset"/>
                  <a:contourClr>
                    <a:srgbClr val="C00000"/>
                  </a:contourClr>
                </a:sp3d>
              </p:spPr>
            </p:cxnSp>
          </p:grpSp>
        </p:grpSp>
        <p:sp>
          <p:nvSpPr>
            <p:cNvPr id="14" name="TextBox 228">
              <a:extLst>
                <a:ext uri="{FF2B5EF4-FFF2-40B4-BE49-F238E27FC236}">
                  <a16:creationId xmlns:a16="http://schemas.microsoft.com/office/drawing/2014/main" id="{FF23210E-D5B8-433A-9524-E3F554C19F8D}"/>
                </a:ext>
              </a:extLst>
            </p:cNvPr>
            <p:cNvSpPr txBox="1"/>
            <p:nvPr/>
          </p:nvSpPr>
          <p:spPr>
            <a:xfrm>
              <a:off x="452538" y="2350726"/>
              <a:ext cx="2685757" cy="12289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Memristor = Memory + Resistor</a:t>
              </a:r>
            </a:p>
          </p:txBody>
        </p:sp>
      </p:grpSp>
      <p:sp>
        <p:nvSpPr>
          <p:cNvPr id="25" name="Equal 233">
            <a:extLst>
              <a:ext uri="{FF2B5EF4-FFF2-40B4-BE49-F238E27FC236}">
                <a16:creationId xmlns:a16="http://schemas.microsoft.com/office/drawing/2014/main" id="{D8750627-9682-4A4A-8FC6-ACC0CAA6EAA3}"/>
              </a:ext>
            </a:extLst>
          </p:cNvPr>
          <p:cNvSpPr>
            <a:spLocks noChangeAspect="1"/>
          </p:cNvSpPr>
          <p:nvPr/>
        </p:nvSpPr>
        <p:spPr>
          <a:xfrm>
            <a:off x="2379761" y="2301968"/>
            <a:ext cx="685800" cy="596525"/>
          </a:xfrm>
          <a:prstGeom prst="mathEqual">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grpSp>
        <p:nvGrpSpPr>
          <p:cNvPr id="26" name="Group 250">
            <a:extLst>
              <a:ext uri="{FF2B5EF4-FFF2-40B4-BE49-F238E27FC236}">
                <a16:creationId xmlns:a16="http://schemas.microsoft.com/office/drawing/2014/main" id="{19BB55C7-9541-4B3F-88FA-51D8979C28DB}"/>
              </a:ext>
            </a:extLst>
          </p:cNvPr>
          <p:cNvGrpSpPr/>
          <p:nvPr/>
        </p:nvGrpSpPr>
        <p:grpSpPr>
          <a:xfrm>
            <a:off x="355356" y="4309700"/>
            <a:ext cx="2425832" cy="1626088"/>
            <a:chOff x="597490" y="4088522"/>
            <a:chExt cx="4604029" cy="2214878"/>
          </a:xfrm>
        </p:grpSpPr>
        <p:sp>
          <p:nvSpPr>
            <p:cNvPr id="27" name="TextBox 242">
              <a:extLst>
                <a:ext uri="{FF2B5EF4-FFF2-40B4-BE49-F238E27FC236}">
                  <a16:creationId xmlns:a16="http://schemas.microsoft.com/office/drawing/2014/main" id="{CBF96E2F-39A5-4159-A0A8-A4D8603FD16C}"/>
                </a:ext>
              </a:extLst>
            </p:cNvPr>
            <p:cNvSpPr txBox="1"/>
            <p:nvPr/>
          </p:nvSpPr>
          <p:spPr>
            <a:xfrm>
              <a:off x="597490" y="4799465"/>
              <a:ext cx="4604029" cy="7965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rgbClr val="000000"/>
                  </a:solidFill>
                  <a:latin typeface="微软雅黑" panose="020B0503020204020204" pitchFamily="34" charset="-122"/>
                  <a:ea typeface="微软雅黑" panose="020B0503020204020204" pitchFamily="34" charset="-122"/>
                </a:rPr>
                <a:t>阵列密度</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160MB/mm</a:t>
              </a:r>
              <a:r>
                <a:rPr kumimoji="0" lang="en-US" sz="16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2</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减少片外数据访问</a:t>
              </a:r>
              <a:endPar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8" name="Straight Arrow Connector 243">
              <a:extLst>
                <a:ext uri="{FF2B5EF4-FFF2-40B4-BE49-F238E27FC236}">
                  <a16:creationId xmlns:a16="http://schemas.microsoft.com/office/drawing/2014/main" id="{8B3261D0-320F-48B8-BD7E-BA54612864D6}"/>
                </a:ext>
              </a:extLst>
            </p:cNvPr>
            <p:cNvCxnSpPr/>
            <p:nvPr/>
          </p:nvCxnSpPr>
          <p:spPr>
            <a:xfrm>
              <a:off x="2633401" y="4088522"/>
              <a:ext cx="0" cy="550735"/>
            </a:xfrm>
            <a:prstGeom prst="straightConnector1">
              <a:avLst/>
            </a:prstGeom>
            <a:noFill/>
            <a:ln w="50800" cap="flat" cmpd="sng" algn="ctr">
              <a:solidFill>
                <a:srgbClr val="000000"/>
              </a:solidFill>
              <a:prstDash val="solid"/>
              <a:tailEnd type="triangle"/>
            </a:ln>
            <a:effectLst/>
          </p:spPr>
        </p:cxnSp>
        <p:sp>
          <p:nvSpPr>
            <p:cNvPr id="29" name="TextBox 244">
              <a:extLst>
                <a:ext uri="{FF2B5EF4-FFF2-40B4-BE49-F238E27FC236}">
                  <a16:creationId xmlns:a16="http://schemas.microsoft.com/office/drawing/2014/main" id="{B72E5DE7-B74B-4504-BD29-0AF377F097CC}"/>
                </a:ext>
              </a:extLst>
            </p:cNvPr>
            <p:cNvSpPr txBox="1"/>
            <p:nvPr/>
          </p:nvSpPr>
          <p:spPr>
            <a:xfrm>
              <a:off x="1339407" y="5591950"/>
              <a:ext cx="2527493" cy="6288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&gt;100×</a:t>
              </a:r>
            </a:p>
          </p:txBody>
        </p:sp>
        <p:sp>
          <p:nvSpPr>
            <p:cNvPr id="30" name="Rounded Rectangle 245">
              <a:extLst>
                <a:ext uri="{FF2B5EF4-FFF2-40B4-BE49-F238E27FC236}">
                  <a16:creationId xmlns:a16="http://schemas.microsoft.com/office/drawing/2014/main" id="{B586753A-8E24-4D00-B8C9-FC5D38B27E2D}"/>
                </a:ext>
              </a:extLst>
            </p:cNvPr>
            <p:cNvSpPr/>
            <p:nvPr/>
          </p:nvSpPr>
          <p:spPr>
            <a:xfrm>
              <a:off x="597491" y="4714876"/>
              <a:ext cx="4488860" cy="1588524"/>
            </a:xfrm>
            <a:prstGeom prst="roundRect">
              <a:avLst>
                <a:gd name="adj" fmla="val 10356"/>
              </a:avLst>
            </a:prstGeom>
            <a:noFill/>
            <a:ln w="38100" cap="flat" cmpd="sng" algn="ctr">
              <a:solidFill>
                <a:srgbClr val="C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1" name="Group 249">
            <a:extLst>
              <a:ext uri="{FF2B5EF4-FFF2-40B4-BE49-F238E27FC236}">
                <a16:creationId xmlns:a16="http://schemas.microsoft.com/office/drawing/2014/main" id="{DAB323D1-0487-4D19-80DA-349C4F592BDC}"/>
              </a:ext>
            </a:extLst>
          </p:cNvPr>
          <p:cNvGrpSpPr/>
          <p:nvPr/>
        </p:nvGrpSpPr>
        <p:grpSpPr>
          <a:xfrm>
            <a:off x="3326322" y="4778594"/>
            <a:ext cx="3045876" cy="1160208"/>
            <a:chOff x="3145082" y="4235342"/>
            <a:chExt cx="3138060" cy="1160208"/>
          </a:xfrm>
        </p:grpSpPr>
        <p:sp>
          <p:nvSpPr>
            <p:cNvPr id="32" name="TextBox 234">
              <a:extLst>
                <a:ext uri="{FF2B5EF4-FFF2-40B4-BE49-F238E27FC236}">
                  <a16:creationId xmlns:a16="http://schemas.microsoft.com/office/drawing/2014/main" id="{73AF3791-C7CF-421C-910F-DBAF658B8AC1}"/>
                </a:ext>
              </a:extLst>
            </p:cNvPr>
            <p:cNvSpPr txBox="1"/>
            <p:nvPr/>
          </p:nvSpPr>
          <p:spPr>
            <a:xfrm>
              <a:off x="3205716" y="4296115"/>
              <a:ext cx="3077426"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单元面积：</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4F</a:t>
              </a:r>
              <a:r>
                <a:rPr kumimoji="0" lang="en-US" sz="16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2</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vs 120F</a:t>
              </a:r>
              <a:r>
                <a:rPr kumimoji="0" lang="en-US" sz="16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2 </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CMOS (SRAM)</a:t>
              </a:r>
            </a:p>
          </p:txBody>
        </p:sp>
        <p:sp>
          <p:nvSpPr>
            <p:cNvPr id="33" name="TextBox 236">
              <a:extLst>
                <a:ext uri="{FF2B5EF4-FFF2-40B4-BE49-F238E27FC236}">
                  <a16:creationId xmlns:a16="http://schemas.microsoft.com/office/drawing/2014/main" id="{B4405DD3-3FCA-4DAD-A4F9-CF5AB5BE25FF}"/>
                </a:ext>
              </a:extLst>
            </p:cNvPr>
            <p:cNvSpPr txBox="1"/>
            <p:nvPr/>
          </p:nvSpPr>
          <p:spPr>
            <a:xfrm>
              <a:off x="3938475" y="4858356"/>
              <a:ext cx="147953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30×</a:t>
              </a:r>
            </a:p>
          </p:txBody>
        </p:sp>
        <p:sp>
          <p:nvSpPr>
            <p:cNvPr id="34" name="Rounded Rectangle 246">
              <a:extLst>
                <a:ext uri="{FF2B5EF4-FFF2-40B4-BE49-F238E27FC236}">
                  <a16:creationId xmlns:a16="http://schemas.microsoft.com/office/drawing/2014/main" id="{064F1A67-BABE-4461-99A8-3BDC8B7A2410}"/>
                </a:ext>
              </a:extLst>
            </p:cNvPr>
            <p:cNvSpPr/>
            <p:nvPr/>
          </p:nvSpPr>
          <p:spPr>
            <a:xfrm>
              <a:off x="3145082" y="4235342"/>
              <a:ext cx="2517789" cy="1160208"/>
            </a:xfrm>
            <a:prstGeom prst="roundRect">
              <a:avLst>
                <a:gd name="adj" fmla="val 7201"/>
              </a:avLst>
            </a:prstGeom>
            <a:noFill/>
            <a:ln w="38100" cap="flat" cmpd="sng" algn="ctr">
              <a:solidFill>
                <a:srgbClr val="C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5" name="Group 248">
            <a:extLst>
              <a:ext uri="{FF2B5EF4-FFF2-40B4-BE49-F238E27FC236}">
                <a16:creationId xmlns:a16="http://schemas.microsoft.com/office/drawing/2014/main" id="{CA894893-2C16-4C7D-906B-2DC9D61D1763}"/>
              </a:ext>
            </a:extLst>
          </p:cNvPr>
          <p:cNvGrpSpPr/>
          <p:nvPr/>
        </p:nvGrpSpPr>
        <p:grpSpPr>
          <a:xfrm>
            <a:off x="6169742" y="4744065"/>
            <a:ext cx="2794721" cy="1191723"/>
            <a:chOff x="6223130" y="4414113"/>
            <a:chExt cx="2787533" cy="1170554"/>
          </a:xfrm>
        </p:grpSpPr>
        <p:sp>
          <p:nvSpPr>
            <p:cNvPr id="36" name="TextBox 235">
              <a:extLst>
                <a:ext uri="{FF2B5EF4-FFF2-40B4-BE49-F238E27FC236}">
                  <a16:creationId xmlns:a16="http://schemas.microsoft.com/office/drawing/2014/main" id="{C7D9B4DD-C16D-4F5C-B88F-F1D9DCA391EF}"/>
                </a:ext>
              </a:extLst>
            </p:cNvPr>
            <p:cNvSpPr txBox="1"/>
            <p:nvPr/>
          </p:nvSpPr>
          <p:spPr>
            <a:xfrm>
              <a:off x="6278596" y="4468828"/>
              <a:ext cx="2596924" cy="601178"/>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2-6</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比特每个单元 </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vs 1</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比特每单元</a:t>
              </a: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CMOS (SRAM)</a:t>
              </a:r>
              <a:endParaRPr kumimoji="0" lang="en-US" sz="16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TextBox 237">
              <a:extLst>
                <a:ext uri="{FF2B5EF4-FFF2-40B4-BE49-F238E27FC236}">
                  <a16:creationId xmlns:a16="http://schemas.microsoft.com/office/drawing/2014/main" id="{C9AD8D44-DDE4-4603-8794-A767EE6A12A0}"/>
                </a:ext>
              </a:extLst>
            </p:cNvPr>
            <p:cNvSpPr txBox="1"/>
            <p:nvPr/>
          </p:nvSpPr>
          <p:spPr>
            <a:xfrm>
              <a:off x="7317023" y="5036297"/>
              <a:ext cx="82612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6×</a:t>
              </a:r>
            </a:p>
          </p:txBody>
        </p:sp>
        <p:sp>
          <p:nvSpPr>
            <p:cNvPr id="38" name="Rounded Rectangle 247">
              <a:extLst>
                <a:ext uri="{FF2B5EF4-FFF2-40B4-BE49-F238E27FC236}">
                  <a16:creationId xmlns:a16="http://schemas.microsoft.com/office/drawing/2014/main" id="{66B50C3C-F80E-4B68-98D5-B322D19F5FAE}"/>
                </a:ext>
              </a:extLst>
            </p:cNvPr>
            <p:cNvSpPr/>
            <p:nvPr/>
          </p:nvSpPr>
          <p:spPr>
            <a:xfrm>
              <a:off x="6223130" y="4414113"/>
              <a:ext cx="2787533" cy="1170554"/>
            </a:xfrm>
            <a:prstGeom prst="roundRect">
              <a:avLst>
                <a:gd name="adj" fmla="val 7970"/>
              </a:avLst>
            </a:prstGeom>
            <a:noFill/>
            <a:ln w="38100" cap="flat" cmpd="sng" algn="ctr">
              <a:solidFill>
                <a:srgbClr val="C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39" name="Straight Arrow Connector 243">
            <a:extLst>
              <a:ext uri="{FF2B5EF4-FFF2-40B4-BE49-F238E27FC236}">
                <a16:creationId xmlns:a16="http://schemas.microsoft.com/office/drawing/2014/main" id="{3E175832-706E-4146-B01C-9B6D9390A956}"/>
              </a:ext>
            </a:extLst>
          </p:cNvPr>
          <p:cNvCxnSpPr/>
          <p:nvPr/>
        </p:nvCxnSpPr>
        <p:spPr>
          <a:xfrm>
            <a:off x="4518626" y="4269039"/>
            <a:ext cx="0" cy="404331"/>
          </a:xfrm>
          <a:prstGeom prst="straightConnector1">
            <a:avLst/>
          </a:prstGeom>
          <a:noFill/>
          <a:ln w="50800" cap="flat" cmpd="sng" algn="ctr">
            <a:solidFill>
              <a:srgbClr val="000000"/>
            </a:solidFill>
            <a:prstDash val="solid"/>
            <a:tailEnd type="triangle"/>
          </a:ln>
          <a:effectLst/>
        </p:spPr>
      </p:cxnSp>
      <p:cxnSp>
        <p:nvCxnSpPr>
          <p:cNvPr id="40" name="Straight Arrow Connector 243">
            <a:extLst>
              <a:ext uri="{FF2B5EF4-FFF2-40B4-BE49-F238E27FC236}">
                <a16:creationId xmlns:a16="http://schemas.microsoft.com/office/drawing/2014/main" id="{8655E4A7-7C06-40B2-ABAA-9FCE0BA8F7B1}"/>
              </a:ext>
            </a:extLst>
          </p:cNvPr>
          <p:cNvCxnSpPr/>
          <p:nvPr/>
        </p:nvCxnSpPr>
        <p:spPr>
          <a:xfrm>
            <a:off x="7553577" y="4315729"/>
            <a:ext cx="0" cy="404331"/>
          </a:xfrm>
          <a:prstGeom prst="straightConnector1">
            <a:avLst/>
          </a:prstGeom>
          <a:noFill/>
          <a:ln w="50800" cap="flat" cmpd="sng" algn="ctr">
            <a:solidFill>
              <a:srgbClr val="000000"/>
            </a:solidFill>
            <a:prstDash val="solid"/>
            <a:tailEnd type="triangle"/>
          </a:ln>
          <a:effectLst/>
        </p:spPr>
      </p:cxnSp>
    </p:spTree>
    <p:extLst>
      <p:ext uri="{BB962C8B-B14F-4D97-AF65-F5344CB8AC3E}">
        <p14:creationId xmlns:p14="http://schemas.microsoft.com/office/powerpoint/2010/main" val="20262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Crossbar</a:t>
            </a:r>
            <a:r>
              <a:rPr lang="zh-CN" altLang="en-US" dirty="0">
                <a:effectLst/>
              </a:rPr>
              <a:t>原位计算</a:t>
            </a:r>
            <a:endParaRPr lang="zh-CN" altLang="en-US" dirty="0"/>
          </a:p>
        </p:txBody>
      </p:sp>
      <p:pic>
        <p:nvPicPr>
          <p:cNvPr id="3" name="图片 2">
            <a:extLst>
              <a:ext uri="{FF2B5EF4-FFF2-40B4-BE49-F238E27FC236}">
                <a16:creationId xmlns:a16="http://schemas.microsoft.com/office/drawing/2014/main" id="{AA323EB1-9B36-4FA2-A0A3-922571E79B82}"/>
              </a:ext>
            </a:extLst>
          </p:cNvPr>
          <p:cNvPicPr>
            <a:picLocks noChangeAspect="1"/>
          </p:cNvPicPr>
          <p:nvPr/>
        </p:nvPicPr>
        <p:blipFill>
          <a:blip r:embed="rId2"/>
          <a:stretch>
            <a:fillRect/>
          </a:stretch>
        </p:blipFill>
        <p:spPr>
          <a:xfrm>
            <a:off x="536435" y="1786115"/>
            <a:ext cx="2091349" cy="1570877"/>
          </a:xfrm>
          <a:prstGeom prst="rect">
            <a:avLst/>
          </a:prstGeom>
        </p:spPr>
      </p:pic>
      <p:pic>
        <p:nvPicPr>
          <p:cNvPr id="4" name="图片 3">
            <a:extLst>
              <a:ext uri="{FF2B5EF4-FFF2-40B4-BE49-F238E27FC236}">
                <a16:creationId xmlns:a16="http://schemas.microsoft.com/office/drawing/2014/main" id="{CCFE310E-FDBE-4231-9621-3483F8C16341}"/>
              </a:ext>
            </a:extLst>
          </p:cNvPr>
          <p:cNvPicPr>
            <a:picLocks noChangeAspect="1"/>
          </p:cNvPicPr>
          <p:nvPr/>
        </p:nvPicPr>
        <p:blipFill>
          <a:blip r:embed="rId3"/>
          <a:stretch>
            <a:fillRect/>
          </a:stretch>
        </p:blipFill>
        <p:spPr>
          <a:xfrm>
            <a:off x="3355585" y="1854080"/>
            <a:ext cx="2368543" cy="3663151"/>
          </a:xfrm>
          <a:prstGeom prst="rect">
            <a:avLst/>
          </a:prstGeom>
        </p:spPr>
      </p:pic>
      <p:pic>
        <p:nvPicPr>
          <p:cNvPr id="5" name="图片 4">
            <a:extLst>
              <a:ext uri="{FF2B5EF4-FFF2-40B4-BE49-F238E27FC236}">
                <a16:creationId xmlns:a16="http://schemas.microsoft.com/office/drawing/2014/main" id="{016F0CBE-D6AA-453C-BF88-7100242D1786}"/>
              </a:ext>
            </a:extLst>
          </p:cNvPr>
          <p:cNvPicPr>
            <a:picLocks noChangeAspect="1"/>
          </p:cNvPicPr>
          <p:nvPr/>
        </p:nvPicPr>
        <p:blipFill>
          <a:blip r:embed="rId4"/>
          <a:stretch>
            <a:fillRect/>
          </a:stretch>
        </p:blipFill>
        <p:spPr>
          <a:xfrm>
            <a:off x="5220072" y="1744461"/>
            <a:ext cx="3868788" cy="3916787"/>
          </a:xfrm>
          <a:prstGeom prst="rect">
            <a:avLst/>
          </a:prstGeom>
        </p:spPr>
      </p:pic>
      <p:sp>
        <p:nvSpPr>
          <p:cNvPr id="6" name="TextBox 157">
            <a:extLst>
              <a:ext uri="{FF2B5EF4-FFF2-40B4-BE49-F238E27FC236}">
                <a16:creationId xmlns:a16="http://schemas.microsoft.com/office/drawing/2014/main" id="{58D0CB97-0362-4A24-B6A0-D32A32D8E1C2}"/>
              </a:ext>
            </a:extLst>
          </p:cNvPr>
          <p:cNvSpPr txBox="1"/>
          <p:nvPr/>
        </p:nvSpPr>
        <p:spPr>
          <a:xfrm>
            <a:off x="449533" y="3284984"/>
            <a:ext cx="2553446" cy="830997"/>
          </a:xfrm>
          <a:prstGeom prst="rect">
            <a:avLst/>
          </a:prstGeom>
          <a:noFill/>
        </p:spPr>
        <p:txBody>
          <a:bodyPr wrap="square" rtlCol="0">
            <a:spAutoFit/>
          </a:bodyPr>
          <a:lstStyle/>
          <a:p>
            <a:pPr algn="ctr" eaLnBrk="1" fontAlgn="auto" hangingPunct="1">
              <a:spcBef>
                <a:spcPts val="0"/>
              </a:spcBef>
              <a:spcAft>
                <a:spcPts val="0"/>
              </a:spcAft>
            </a:pPr>
            <a:r>
              <a:rPr lang="en-US" sz="2400" dirty="0">
                <a:solidFill>
                  <a:srgbClr val="000000"/>
                </a:solidFill>
                <a:latin typeface="Calibri" panose="020F0502020204030204"/>
                <a:ea typeface="+mn-ea"/>
              </a:rPr>
              <a:t> </a:t>
            </a:r>
            <a:r>
              <a:rPr lang="zh-CN" altLang="en-US" sz="2400" dirty="0">
                <a:solidFill>
                  <a:srgbClr val="000000"/>
                </a:solidFill>
                <a:latin typeface="微软雅黑" panose="020B0503020204020204" pitchFamily="34" charset="-122"/>
                <a:ea typeface="微软雅黑" panose="020B0503020204020204" pitchFamily="34" charset="-122"/>
              </a:rPr>
              <a:t>计算层面</a:t>
            </a:r>
            <a:r>
              <a:rPr lang="en-US" sz="2400" dirty="0">
                <a:solidFill>
                  <a:srgbClr val="000000"/>
                </a:solidFill>
                <a:latin typeface="Calibri" panose="020F0502020204030204"/>
                <a:ea typeface="+mn-ea"/>
              </a:rPr>
              <a:t>:</a:t>
            </a:r>
          </a:p>
          <a:p>
            <a:pPr algn="ctr" eaLnBrk="1" fontAlgn="auto" hangingPunct="1">
              <a:spcBef>
                <a:spcPts val="0"/>
              </a:spcBef>
              <a:spcAft>
                <a:spcPts val="0"/>
              </a:spcAft>
            </a:pPr>
            <a:r>
              <a:rPr lang="zh-CN" altLang="en-US" sz="2400" dirty="0">
                <a:solidFill>
                  <a:srgbClr val="C00000"/>
                </a:solidFill>
                <a:latin typeface="微软雅黑" panose="020B0503020204020204" pitchFamily="34" charset="-122"/>
                <a:ea typeface="微软雅黑" panose="020B0503020204020204" pitchFamily="34" charset="-122"/>
              </a:rPr>
              <a:t>模拟域乘法</a:t>
            </a:r>
            <a:r>
              <a:rPr lang="en-US" sz="2400" dirty="0">
                <a:solidFill>
                  <a:srgbClr val="C00000"/>
                </a:solidFill>
                <a:latin typeface="微软雅黑" panose="020B0503020204020204" pitchFamily="34" charset="-122"/>
                <a:ea typeface="微软雅黑" panose="020B0503020204020204" pitchFamily="34" charset="-122"/>
              </a:rPr>
              <a:t> </a:t>
            </a:r>
          </a:p>
        </p:txBody>
      </p:sp>
      <p:sp>
        <p:nvSpPr>
          <p:cNvPr id="7" name="TextBox 251">
            <a:extLst>
              <a:ext uri="{FF2B5EF4-FFF2-40B4-BE49-F238E27FC236}">
                <a16:creationId xmlns:a16="http://schemas.microsoft.com/office/drawing/2014/main" id="{25B3A0A5-91DA-44B1-B879-E511C345B178}"/>
              </a:ext>
            </a:extLst>
          </p:cNvPr>
          <p:cNvSpPr txBox="1"/>
          <p:nvPr/>
        </p:nvSpPr>
        <p:spPr>
          <a:xfrm>
            <a:off x="3176378" y="5605741"/>
            <a:ext cx="2475742" cy="461665"/>
          </a:xfrm>
          <a:prstGeom prst="rect">
            <a:avLst/>
          </a:prstGeom>
          <a:noFill/>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模拟域点积运算</a:t>
            </a:r>
            <a:endParaRPr lang="en-US" sz="2400" dirty="0">
              <a:solidFill>
                <a:srgbClr val="C00000"/>
              </a:solidFill>
              <a:latin typeface="微软雅黑" panose="020B0503020204020204" pitchFamily="34" charset="-122"/>
              <a:ea typeface="微软雅黑" panose="020B0503020204020204" pitchFamily="34" charset="-122"/>
            </a:endParaRPr>
          </a:p>
        </p:txBody>
      </p:sp>
      <p:sp>
        <p:nvSpPr>
          <p:cNvPr id="8" name="TextBox 251">
            <a:extLst>
              <a:ext uri="{FF2B5EF4-FFF2-40B4-BE49-F238E27FC236}">
                <a16:creationId xmlns:a16="http://schemas.microsoft.com/office/drawing/2014/main" id="{5FAA5B5C-1AE2-4059-85D0-08CAFB98ED56}"/>
              </a:ext>
            </a:extLst>
          </p:cNvPr>
          <p:cNvSpPr txBox="1"/>
          <p:nvPr/>
        </p:nvSpPr>
        <p:spPr>
          <a:xfrm>
            <a:off x="5724128" y="5991690"/>
            <a:ext cx="3868788" cy="830997"/>
          </a:xfrm>
          <a:prstGeom prst="rect">
            <a:avLst/>
          </a:prstGeom>
          <a:noFill/>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模拟域矩阵向量乘法</a:t>
            </a:r>
            <a:endParaRPr lang="en-US" altLang="zh-CN" sz="2400" dirty="0">
              <a:solidFill>
                <a:srgbClr val="C00000"/>
              </a:solidFill>
              <a:latin typeface="微软雅黑" panose="020B0503020204020204" pitchFamily="34" charset="-122"/>
              <a:ea typeface="微软雅黑" panose="020B0503020204020204" pitchFamily="34" charset="-122"/>
            </a:endParaRPr>
          </a:p>
          <a:p>
            <a:r>
              <a:rPr lang="en-US" sz="2400" dirty="0">
                <a:solidFill>
                  <a:srgbClr val="C00000"/>
                </a:solidFill>
                <a:latin typeface="微软雅黑" panose="020B0503020204020204" pitchFamily="34" charset="-122"/>
                <a:ea typeface="微软雅黑" panose="020B0503020204020204" pitchFamily="34" charset="-122"/>
              </a:rPr>
              <a:t>O(</a:t>
            </a:r>
            <a:r>
              <a:rPr lang="en-US" altLang="zh-CN" sz="2400" dirty="0">
                <a:solidFill>
                  <a:srgbClr val="C00000"/>
                </a:solidFill>
                <a:latin typeface="微软雅黑" panose="020B0503020204020204" pitchFamily="34" charset="-122"/>
                <a:ea typeface="微软雅黑" panose="020B0503020204020204" pitchFamily="34" charset="-122"/>
              </a:rPr>
              <a:t>n</a:t>
            </a:r>
            <a:r>
              <a:rPr lang="en-US" altLang="zh-CN" sz="2400" baseline="30000" dirty="0">
                <a:solidFill>
                  <a:srgbClr val="C00000"/>
                </a:solidFill>
                <a:latin typeface="微软雅黑" panose="020B0503020204020204" pitchFamily="34" charset="-122"/>
                <a:ea typeface="微软雅黑" panose="020B0503020204020204" pitchFamily="34" charset="-122"/>
              </a:rPr>
              <a:t>2</a:t>
            </a:r>
            <a:r>
              <a:rPr lang="en-US"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a:t>
            </a:r>
            <a:r>
              <a:rPr lang="en-US" sz="2400" dirty="0">
                <a:solidFill>
                  <a:srgbClr val="C00000"/>
                </a:solidFill>
                <a:latin typeface="微软雅黑" panose="020B0503020204020204" pitchFamily="34" charset="-122"/>
                <a:ea typeface="微软雅黑" panose="020B0503020204020204" pitchFamily="34" charset="-122"/>
              </a:rPr>
              <a:t>O(1)</a:t>
            </a:r>
          </a:p>
        </p:txBody>
      </p:sp>
      <p:grpSp>
        <p:nvGrpSpPr>
          <p:cNvPr id="9" name="Group 2">
            <a:extLst>
              <a:ext uri="{FF2B5EF4-FFF2-40B4-BE49-F238E27FC236}">
                <a16:creationId xmlns:a16="http://schemas.microsoft.com/office/drawing/2014/main" id="{DC270A15-825B-49D8-A8AE-130D4C7CBBFB}"/>
              </a:ext>
            </a:extLst>
          </p:cNvPr>
          <p:cNvGrpSpPr/>
          <p:nvPr/>
        </p:nvGrpSpPr>
        <p:grpSpPr>
          <a:xfrm>
            <a:off x="342029" y="4115981"/>
            <a:ext cx="3203849" cy="2727848"/>
            <a:chOff x="-568680" y="4456115"/>
            <a:chExt cx="5414702" cy="3201213"/>
          </a:xfrm>
        </p:grpSpPr>
        <p:sp>
          <p:nvSpPr>
            <p:cNvPr id="10" name="TextBox 283">
              <a:extLst>
                <a:ext uri="{FF2B5EF4-FFF2-40B4-BE49-F238E27FC236}">
                  <a16:creationId xmlns:a16="http://schemas.microsoft.com/office/drawing/2014/main" id="{58764775-8A84-48FF-84FC-1BA7904132DB}"/>
                </a:ext>
              </a:extLst>
            </p:cNvPr>
            <p:cNvSpPr txBox="1"/>
            <p:nvPr/>
          </p:nvSpPr>
          <p:spPr>
            <a:xfrm>
              <a:off x="-240202" y="5195362"/>
              <a:ext cx="5086224" cy="14301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模拟域</a:t>
              </a:r>
              <a:r>
                <a:rPr kumimoji="0" lang="en-US" sz="2400" b="0" i="0" u="none" strike="noStrike" kern="0" cap="none" spc="0" normalizeH="0" baseline="0" noProof="0" dirty="0">
                  <a:ln>
                    <a:noFill/>
                  </a:ln>
                  <a:solidFill>
                    <a:srgbClr val="000000"/>
                  </a:solidFill>
                  <a:effectLst/>
                  <a:uLnTx/>
                  <a:uFillTx/>
                  <a:latin typeface="Calibri" panose="020F0502020204030204"/>
                  <a:ea typeface="+mn-ea"/>
                </a:rPr>
                <a:t>MVM: 1.34pJ/op*</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高效计算</a:t>
              </a:r>
              <a:endParaRPr kumimoji="0" 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 name="Straight Arrow Connector 284">
              <a:extLst>
                <a:ext uri="{FF2B5EF4-FFF2-40B4-BE49-F238E27FC236}">
                  <a16:creationId xmlns:a16="http://schemas.microsoft.com/office/drawing/2014/main" id="{27928560-C0F3-4CC8-8172-B51910665F73}"/>
                </a:ext>
              </a:extLst>
            </p:cNvPr>
            <p:cNvCxnSpPr/>
            <p:nvPr/>
          </p:nvCxnSpPr>
          <p:spPr>
            <a:xfrm>
              <a:off x="1803572" y="4456115"/>
              <a:ext cx="0" cy="550736"/>
            </a:xfrm>
            <a:prstGeom prst="straightConnector1">
              <a:avLst/>
            </a:prstGeom>
            <a:noFill/>
            <a:ln w="50800" cap="flat" cmpd="sng" algn="ctr">
              <a:solidFill>
                <a:srgbClr val="000000"/>
              </a:solidFill>
              <a:prstDash val="solid"/>
              <a:tailEnd type="triangle"/>
            </a:ln>
            <a:effectLst/>
          </p:spPr>
        </p:cxnSp>
        <p:sp>
          <p:nvSpPr>
            <p:cNvPr id="12" name="Rounded Rectangle 286">
              <a:extLst>
                <a:ext uri="{FF2B5EF4-FFF2-40B4-BE49-F238E27FC236}">
                  <a16:creationId xmlns:a16="http://schemas.microsoft.com/office/drawing/2014/main" id="{11550C95-5FA2-4981-86C4-0E29A2C9A451}"/>
                </a:ext>
              </a:extLst>
            </p:cNvPr>
            <p:cNvSpPr/>
            <p:nvPr/>
          </p:nvSpPr>
          <p:spPr>
            <a:xfrm>
              <a:off x="-401389" y="5082469"/>
              <a:ext cx="4424011" cy="2033226"/>
            </a:xfrm>
            <a:prstGeom prst="roundRect">
              <a:avLst>
                <a:gd name="adj" fmla="val 10356"/>
              </a:avLst>
            </a:prstGeom>
            <a:noFill/>
            <a:ln w="38100" cap="flat" cmpd="sng" algn="ctr">
              <a:solidFill>
                <a:srgbClr val="C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287">
              <a:extLst>
                <a:ext uri="{FF2B5EF4-FFF2-40B4-BE49-F238E27FC236}">
                  <a16:creationId xmlns:a16="http://schemas.microsoft.com/office/drawing/2014/main" id="{BD8C8072-2D65-44C8-814F-B09D415B4E85}"/>
                </a:ext>
              </a:extLst>
            </p:cNvPr>
            <p:cNvSpPr txBox="1"/>
            <p:nvPr/>
          </p:nvSpPr>
          <p:spPr>
            <a:xfrm>
              <a:off x="796705" y="6402272"/>
              <a:ext cx="2611399" cy="696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&gt;4×</a:t>
              </a:r>
            </a:p>
          </p:txBody>
        </p:sp>
        <p:sp>
          <p:nvSpPr>
            <p:cNvPr id="14" name="TextBox 288">
              <a:extLst>
                <a:ext uri="{FF2B5EF4-FFF2-40B4-BE49-F238E27FC236}">
                  <a16:creationId xmlns:a16="http://schemas.microsoft.com/office/drawing/2014/main" id="{D30C8E9A-6241-4C44-BE2D-A1E4F2059F36}"/>
                </a:ext>
              </a:extLst>
            </p:cNvPr>
            <p:cNvSpPr txBox="1"/>
            <p:nvPr/>
          </p:nvSpPr>
          <p:spPr>
            <a:xfrm>
              <a:off x="-568680" y="7107284"/>
              <a:ext cx="4925209" cy="5500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mn-ea"/>
                </a:rPr>
                <a:t>*</a:t>
              </a:r>
              <a:r>
                <a:rPr kumimoji="0" 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32nm </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工艺</a:t>
              </a:r>
              <a:endParaRPr kumimoji="0" 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6D3D52D-445C-4065-AD44-FB026C72CB97}"/>
                  </a:ext>
                </a:extLst>
              </p:cNvPr>
              <p:cNvSpPr txBox="1"/>
              <p:nvPr/>
            </p:nvSpPr>
            <p:spPr>
              <a:xfrm>
                <a:off x="6231697" y="5373217"/>
                <a:ext cx="1652671" cy="553998"/>
              </a:xfrm>
              <a:prstGeom prst="rect">
                <a:avLst/>
              </a:prstGeom>
              <a:noFill/>
            </p:spPr>
            <p:txBody>
              <a:bodyPr wrap="squar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rPr>
                        <m:t>𝐼</m:t>
                      </m:r>
                      <m:r>
                        <a:rPr lang="en-US" altLang="zh-CN" sz="2400" i="1">
                          <a:solidFill>
                            <a:schemeClr val="tx1"/>
                          </a:solidFill>
                          <a:latin typeface="Cambria Math" panose="02040503050406030204" pitchFamily="18" charset="0"/>
                          <a:ea typeface="微软雅黑" panose="020B0503020204020204" pitchFamily="34" charset="-122"/>
                        </a:rPr>
                        <m:t>=</m:t>
                      </m:r>
                      <m:sSup>
                        <m:sSupPr>
                          <m:ctrlPr>
                            <a:rPr lang="en-US" altLang="zh-CN" sz="2400" i="1" smtClean="0">
                              <a:solidFill>
                                <a:schemeClr val="tx1"/>
                              </a:solidFill>
                              <a:latin typeface="Cambria Math" panose="02040503050406030204" pitchFamily="18" charset="0"/>
                              <a:ea typeface="微软雅黑" panose="020B0503020204020204" pitchFamily="34" charset="-122"/>
                            </a:rPr>
                          </m:ctrlPr>
                        </m:sSupPr>
                        <m:e>
                          <m:r>
                            <a:rPr lang="en-US" altLang="zh-CN" sz="2400" b="0" i="1" smtClean="0">
                              <a:solidFill>
                                <a:schemeClr val="tx1"/>
                              </a:solidFill>
                              <a:latin typeface="Cambria Math" panose="02040503050406030204" pitchFamily="18" charset="0"/>
                              <a:ea typeface="微软雅黑" panose="020B0503020204020204" pitchFamily="34" charset="-122"/>
                            </a:rPr>
                            <m:t>𝐺</m:t>
                          </m:r>
                        </m:e>
                        <m:sup>
                          <m:r>
                            <a:rPr lang="en-US" altLang="zh-CN" sz="2400" b="0" i="1" smtClean="0">
                              <a:solidFill>
                                <a:schemeClr val="tx1"/>
                              </a:solidFill>
                              <a:latin typeface="Cambria Math" panose="02040503050406030204" pitchFamily="18" charset="0"/>
                              <a:ea typeface="微软雅黑" panose="020B0503020204020204" pitchFamily="34" charset="-122"/>
                            </a:rPr>
                            <m:t>𝑇</m:t>
                          </m:r>
                        </m:sup>
                      </m:sSup>
                      <m:r>
                        <a:rPr lang="en-US" altLang="zh-CN" sz="2400" b="0" i="1" smtClean="0">
                          <a:solidFill>
                            <a:schemeClr val="tx1"/>
                          </a:solidFill>
                          <a:latin typeface="Cambria Math" panose="02040503050406030204" pitchFamily="18" charset="0"/>
                          <a:ea typeface="微软雅黑" panose="020B0503020204020204" pitchFamily="34" charset="-122"/>
                        </a:rPr>
                        <m:t>𝑉</m:t>
                      </m:r>
                    </m:oMath>
                  </m:oMathPara>
                </a14:m>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26D3D52D-445C-4065-AD44-FB026C72CB97}"/>
                  </a:ext>
                </a:extLst>
              </p:cNvPr>
              <p:cNvSpPr txBox="1">
                <a:spLocks noRot="1" noChangeAspect="1" noMove="1" noResize="1" noEditPoints="1" noAdjustHandles="1" noChangeArrowheads="1" noChangeShapeType="1" noTextEdit="1"/>
              </p:cNvSpPr>
              <p:nvPr/>
            </p:nvSpPr>
            <p:spPr>
              <a:xfrm>
                <a:off x="6231697" y="5373217"/>
                <a:ext cx="1652671" cy="55399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322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a:t>
            </a:r>
            <a:r>
              <a:rPr lang="zh-CN" altLang="en-US" dirty="0">
                <a:effectLst/>
              </a:rPr>
              <a:t>什么是</a:t>
            </a:r>
            <a:r>
              <a:rPr lang="en-US" altLang="zh-CN" dirty="0" err="1">
                <a:effectLst/>
              </a:rPr>
              <a:t>NeuroSim</a:t>
            </a:r>
            <a:r>
              <a:rPr lang="zh-CN" altLang="en-US" dirty="0">
                <a:effectLst/>
              </a:rPr>
              <a:t>？</a:t>
            </a:r>
            <a:endParaRPr lang="zh-CN" altLang="en-US" dirty="0"/>
          </a:p>
        </p:txBody>
      </p:sp>
      <p:sp>
        <p:nvSpPr>
          <p:cNvPr id="3" name="内容占位符 2">
            <a:extLst>
              <a:ext uri="{FF2B5EF4-FFF2-40B4-BE49-F238E27FC236}">
                <a16:creationId xmlns:a16="http://schemas.microsoft.com/office/drawing/2014/main" id="{FAEC815B-85CA-4035-BA77-DB43971B13E1}"/>
              </a:ext>
            </a:extLst>
          </p:cNvPr>
          <p:cNvSpPr>
            <a:spLocks noGrp="1"/>
          </p:cNvSpPr>
          <p:nvPr>
            <p:ph idx="1"/>
          </p:nvPr>
        </p:nvSpPr>
        <p:spPr>
          <a:xfrm>
            <a:off x="457200" y="1916832"/>
            <a:ext cx="7931224" cy="4309938"/>
          </a:xfrm>
        </p:spPr>
        <p:txBody>
          <a:bodyPr/>
          <a:lstStyle/>
          <a:p>
            <a:r>
              <a:rPr lang="zh-CN" altLang="en-US" sz="2000" dirty="0">
                <a:latin typeface="+mn-ea"/>
                <a:cs typeface="Calibri" panose="020F0502020204030204" pitchFamily="34" charset="0"/>
              </a:rPr>
              <a:t>当前忆阻器器件尚不完善，且灵活性较差</a:t>
            </a:r>
            <a:endParaRPr lang="en-US" altLang="zh-CN" sz="2000" dirty="0">
              <a:latin typeface="+mn-ea"/>
              <a:cs typeface="Calibri" panose="020F0502020204030204" pitchFamily="34" charset="0"/>
            </a:endParaRPr>
          </a:p>
          <a:p>
            <a:r>
              <a:rPr lang="zh-CN" altLang="en-US" sz="2000" dirty="0">
                <a:latin typeface="+mn-ea"/>
                <a:cs typeface="Calibri" panose="020F0502020204030204" pitchFamily="34" charset="0"/>
              </a:rPr>
              <a:t>定制芯片成本高、周期长</a:t>
            </a:r>
            <a:endParaRPr lang="en-US" altLang="zh-CN" sz="2000" dirty="0">
              <a:latin typeface="+mn-ea"/>
              <a:cs typeface="Calibri" panose="020F0502020204030204" pitchFamily="34" charset="0"/>
            </a:endParaRPr>
          </a:p>
          <a:p>
            <a:pPr marL="0" indent="0">
              <a:buNone/>
            </a:pPr>
            <a:endParaRPr lang="en-US" altLang="zh-CN" sz="2000" dirty="0">
              <a:latin typeface="+mn-ea"/>
              <a:cs typeface="Calibri" panose="020F0502020204030204" pitchFamily="34" charset="0"/>
            </a:endParaRPr>
          </a:p>
          <a:p>
            <a:pPr marL="0" indent="0">
              <a:buNone/>
            </a:pPr>
            <a:r>
              <a:rPr lang="zh-CN" altLang="en-US" sz="2000" dirty="0">
                <a:latin typeface="Times New Roman" panose="02020603050405020304" pitchFamily="18" charset="0"/>
                <a:cs typeface="Times New Roman" panose="02020603050405020304" pitchFamily="18" charset="0"/>
              </a:rPr>
              <a:t>因此当前对于存算一体的研究，大部分都是使用忆阻器仿真平台，如</a:t>
            </a:r>
            <a:r>
              <a:rPr lang="en-US" altLang="zh-CN" sz="2000" dirty="0">
                <a:latin typeface="Times New Roman" panose="02020603050405020304" pitchFamily="18" charset="0"/>
                <a:cs typeface="Times New Roman" panose="02020603050405020304" pitchFamily="18" charset="0"/>
              </a:rPr>
              <a:t>IBM</a:t>
            </a:r>
            <a:r>
              <a:rPr lang="zh-CN" altLang="en-US" sz="2000" dirty="0">
                <a:latin typeface="Times New Roman" panose="02020603050405020304" pitchFamily="18" charset="0"/>
                <a:cs typeface="Times New Roman" panose="02020603050405020304" pitchFamily="18" charset="0"/>
              </a:rPr>
              <a:t>公司的</a:t>
            </a:r>
            <a:r>
              <a:rPr lang="en-US" altLang="zh-CN" sz="2000" dirty="0">
                <a:latin typeface="Times New Roman" panose="02020603050405020304" pitchFamily="18" charset="0"/>
                <a:cs typeface="Times New Roman" panose="02020603050405020304" pitchFamily="18" charset="0"/>
              </a:rPr>
              <a:t>AWK</a:t>
            </a:r>
            <a:r>
              <a:rPr lang="zh-CN" altLang="en-US" sz="2000" dirty="0">
                <a:latin typeface="Times New Roman" panose="02020603050405020304" pitchFamily="18" charset="0"/>
                <a:cs typeface="Times New Roman" panose="02020603050405020304" pitchFamily="18" charset="0"/>
              </a:rPr>
              <a:t>模拟器、</a:t>
            </a:r>
            <a:r>
              <a:rPr lang="en-US" altLang="zh-CN" sz="2000" dirty="0">
                <a:latin typeface="Times New Roman" panose="02020603050405020304" pitchFamily="18" charset="0"/>
                <a:cs typeface="Times New Roman" panose="02020603050405020304" pitchFamily="18" charset="0"/>
              </a:rPr>
              <a:t>Georgia Institute of Technology</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NeuralSim</a:t>
            </a:r>
            <a:r>
              <a:rPr lang="zh-CN" altLang="en-US" sz="2000" dirty="0">
                <a:latin typeface="Times New Roman" panose="02020603050405020304" pitchFamily="18" charset="0"/>
                <a:cs typeface="Times New Roman" panose="02020603050405020304" pitchFamily="18" charset="0"/>
              </a:rPr>
              <a:t>、本实验的</a:t>
            </a:r>
            <a:r>
              <a:rPr lang="en-US" altLang="zh-CN" sz="2000" dirty="0" err="1">
                <a:latin typeface="Times New Roman" panose="02020603050405020304" pitchFamily="18" charset="0"/>
                <a:cs typeface="Times New Roman" panose="02020603050405020304" pitchFamily="18" charset="0"/>
              </a:rPr>
              <a:t>PimTorch</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PySim</a:t>
            </a:r>
            <a:r>
              <a:rPr lang="zh-CN" altLang="en-US" sz="2000" dirty="0">
                <a:latin typeface="Times New Roman" panose="02020603050405020304" pitchFamily="18" charset="0"/>
                <a:cs typeface="Times New Roman" panose="02020603050405020304" pitchFamily="18" charset="0"/>
              </a:rPr>
              <a:t>等。</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最新发布的</a:t>
            </a:r>
            <a:r>
              <a:rPr lang="en-US" altLang="zh-CN" sz="2000" dirty="0">
                <a:latin typeface="Times New Roman" panose="02020603050405020304" pitchFamily="18" charset="0"/>
                <a:cs typeface="Times New Roman" panose="02020603050405020304" pitchFamily="18" charset="0"/>
              </a:rPr>
              <a:t>3D+NeuroSim</a:t>
            </a:r>
            <a:r>
              <a:rPr lang="zh-CN" altLang="en-US" sz="2000" dirty="0">
                <a:latin typeface="Times New Roman" panose="02020603050405020304" pitchFamily="18" charset="0"/>
                <a:cs typeface="Times New Roman" panose="02020603050405020304" pitchFamily="18" charset="0"/>
              </a:rPr>
              <a:t>支持各种设备技术，包括</a:t>
            </a:r>
            <a:r>
              <a:rPr lang="en-US" altLang="zh-CN" sz="2000" dirty="0">
                <a:latin typeface="Times New Roman" panose="02020603050405020304" pitchFamily="18" charset="0"/>
                <a:cs typeface="Times New Roman" panose="02020603050405020304" pitchFamily="18" charset="0"/>
              </a:rPr>
              <a:t>SRAM</a:t>
            </a:r>
            <a:r>
              <a:rPr lang="zh-CN" altLang="en-US" sz="2000" dirty="0">
                <a:latin typeface="Times New Roman" panose="02020603050405020304" pitchFamily="18" charset="0"/>
                <a:cs typeface="Times New Roman" panose="02020603050405020304" pitchFamily="18" charset="0"/>
              </a:rPr>
              <a:t>、基于电阻开关的新兴非易失性存储器</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如</a:t>
            </a:r>
            <a:r>
              <a:rPr lang="en-US" altLang="zh-CN" sz="2000" dirty="0">
                <a:latin typeface="Times New Roman" panose="02020603050405020304" pitchFamily="18" charset="0"/>
                <a:cs typeface="Times New Roman" panose="02020603050405020304" pitchFamily="18" charset="0"/>
              </a:rPr>
              <a:t>RRAM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PCM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STT-MRAM)</a:t>
            </a:r>
            <a:r>
              <a:rPr lang="zh-CN" altLang="en-US" sz="2000" dirty="0">
                <a:latin typeface="Times New Roman" panose="02020603050405020304" pitchFamily="18" charset="0"/>
                <a:cs typeface="Times New Roman" panose="02020603050405020304" pitchFamily="18" charset="0"/>
              </a:rPr>
              <a:t>存储器和铁电</a:t>
            </a:r>
            <a:r>
              <a:rPr lang="en-US" altLang="zh-CN" sz="2000" dirty="0">
                <a:latin typeface="Times New Roman" panose="02020603050405020304" pitchFamily="18" charset="0"/>
                <a:cs typeface="Times New Roman" panose="02020603050405020304" pitchFamily="18" charset="0"/>
              </a:rPr>
              <a:t>FET(</a:t>
            </a:r>
            <a:r>
              <a:rPr lang="en-US" altLang="zh-CN" sz="2000" dirty="0" err="1">
                <a:latin typeface="Times New Roman" panose="02020603050405020304" pitchFamily="18" charset="0"/>
                <a:cs typeface="Times New Roman" panose="02020603050405020304" pitchFamily="18" charset="0"/>
              </a:rPr>
              <a:t>FeFET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NeuroSim</a:t>
            </a:r>
            <a:r>
              <a:rPr lang="zh-CN" altLang="en-US" sz="2000" dirty="0">
                <a:latin typeface="Times New Roman" panose="02020603050405020304" pitchFamily="18" charset="0"/>
                <a:cs typeface="Times New Roman" panose="02020603050405020304" pitchFamily="18" charset="0"/>
              </a:rPr>
              <a:t>是一个电路级宏模型，用于对电路启发架构（包括内存阵列、外围逻辑和互连路由）进行基准测试，包括电路级性能指标，如芯片区域、延迟、动态能量和泄漏功率。</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75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a:t>
            </a:r>
            <a:r>
              <a:rPr lang="zh-CN" altLang="en-US" dirty="0">
                <a:effectLst/>
              </a:rPr>
              <a:t>什么是</a:t>
            </a:r>
            <a:r>
              <a:rPr lang="en-US" altLang="zh-CN" dirty="0" err="1">
                <a:effectLst/>
              </a:rPr>
              <a:t>NeuroSim</a:t>
            </a:r>
            <a:r>
              <a:rPr lang="zh-CN" altLang="en-US" dirty="0">
                <a:effectLst/>
              </a:rPr>
              <a:t>？</a:t>
            </a:r>
            <a:endParaRPr lang="zh-CN" altLang="en-US" dirty="0"/>
          </a:p>
        </p:txBody>
      </p:sp>
      <p:sp>
        <p:nvSpPr>
          <p:cNvPr id="3" name="内容占位符 2">
            <a:extLst>
              <a:ext uri="{FF2B5EF4-FFF2-40B4-BE49-F238E27FC236}">
                <a16:creationId xmlns:a16="http://schemas.microsoft.com/office/drawing/2014/main" id="{FAEC815B-85CA-4035-BA77-DB43971B13E1}"/>
              </a:ext>
            </a:extLst>
          </p:cNvPr>
          <p:cNvSpPr>
            <a:spLocks noGrp="1"/>
          </p:cNvSpPr>
          <p:nvPr>
            <p:ph idx="1"/>
          </p:nvPr>
        </p:nvSpPr>
        <p:spPr>
          <a:xfrm>
            <a:off x="457200" y="1916832"/>
            <a:ext cx="7931224" cy="4309938"/>
          </a:xfrm>
        </p:spPr>
        <p:txBody>
          <a:bodyPr/>
          <a:lstStyle/>
          <a:p>
            <a:pPr marL="0" indent="0">
              <a:buNone/>
            </a:pPr>
            <a:r>
              <a:rPr lang="zh-CN" altLang="en-US" sz="2000" dirty="0">
                <a:latin typeface="Times New Roman" panose="02020603050405020304" pitchFamily="18" charset="0"/>
                <a:cs typeface="Times New Roman" panose="02020603050405020304" pitchFamily="18" charset="0"/>
              </a:rPr>
              <a:t>可以理解为，这个工具可以对不同架构的电路进行指标量化。该平台从</a:t>
            </a:r>
            <a:r>
              <a:rPr lang="zh-CN" altLang="en-US" sz="2000" dirty="0">
                <a:solidFill>
                  <a:srgbClr val="FF0000"/>
                </a:solidFill>
                <a:latin typeface="Times New Roman" panose="02020603050405020304" pitchFamily="18" charset="0"/>
                <a:cs typeface="Times New Roman" panose="02020603050405020304" pitchFamily="18" charset="0"/>
              </a:rPr>
              <a:t>器件级</a:t>
            </a:r>
            <a:r>
              <a:rPr lang="zh-CN" altLang="en-US" sz="2000" dirty="0">
                <a:latin typeface="Times New Roman" panose="02020603050405020304" pitchFamily="18" charset="0"/>
                <a:cs typeface="Times New Roman" panose="02020603050405020304" pitchFamily="18" charset="0"/>
              </a:rPr>
              <a:t>（晶体管技术和存储单元模型）到</a:t>
            </a:r>
            <a:r>
              <a:rPr lang="zh-CN" altLang="en-US" sz="2000" dirty="0">
                <a:solidFill>
                  <a:srgbClr val="FF0000"/>
                </a:solidFill>
                <a:latin typeface="Times New Roman" panose="02020603050405020304" pitchFamily="18" charset="0"/>
                <a:cs typeface="Times New Roman" panose="02020603050405020304" pitchFamily="18" charset="0"/>
              </a:rPr>
              <a:t>电路级</a:t>
            </a:r>
            <a:r>
              <a:rPr lang="zh-CN" altLang="en-US" sz="2000" dirty="0">
                <a:latin typeface="Times New Roman" panose="02020603050405020304" pitchFamily="18" charset="0"/>
                <a:cs typeface="Times New Roman" panose="02020603050405020304" pitchFamily="18" charset="0"/>
              </a:rPr>
              <a:t>（突触阵列结构和神经元外围），再到</a:t>
            </a:r>
            <a:r>
              <a:rPr lang="zh-CN" altLang="en-US" sz="2000" dirty="0">
                <a:solidFill>
                  <a:srgbClr val="FF0000"/>
                </a:solidFill>
                <a:latin typeface="Times New Roman" panose="02020603050405020304" pitchFamily="18" charset="0"/>
                <a:cs typeface="Times New Roman" panose="02020603050405020304" pitchFamily="18" charset="0"/>
              </a:rPr>
              <a:t>芯片级</a:t>
            </a:r>
            <a:r>
              <a:rPr lang="zh-CN" altLang="en-US" sz="2000" dirty="0">
                <a:latin typeface="Times New Roman" panose="02020603050405020304" pitchFamily="18" charset="0"/>
                <a:cs typeface="Times New Roman" panose="02020603050405020304" pitchFamily="18" charset="0"/>
              </a:rPr>
              <a:t>（由多个子阵列构建的处理元件</a:t>
            </a:r>
            <a:r>
              <a:rPr lang="en-US" altLang="zh-CN" sz="2000" dirty="0">
                <a:latin typeface="Times New Roman" panose="02020603050405020304" pitchFamily="18" charset="0"/>
                <a:cs typeface="Times New Roman" panose="02020603050405020304" pitchFamily="18" charset="0"/>
              </a:rPr>
              <a:t>Tile</a:t>
            </a:r>
            <a:r>
              <a:rPr lang="zh-CN" altLang="en-US" sz="2000" dirty="0">
                <a:latin typeface="Times New Roman" panose="02020603050405020304" pitchFamily="18" charset="0"/>
                <a:cs typeface="Times New Roman" panose="02020603050405020304" pitchFamily="18" charset="0"/>
              </a:rPr>
              <a:t>）进行了仿真。以及全局互连和缓冲区，然后到算法层（不同的卷积神经网络拓扑），能够在推理运行时对推理精度和电路级性能指标进行指令准确评估。</a:t>
            </a:r>
            <a:endParaRPr lang="zh-CN" altLang="en-US" sz="900" dirty="0"/>
          </a:p>
          <a:p>
            <a:pPr marL="0" indent="0">
              <a:buNone/>
            </a:pPr>
            <a:endParaRPr lang="en-US"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277E010-CC72-4CC6-AE94-ED652118C02D}"/>
              </a:ext>
            </a:extLst>
          </p:cNvPr>
          <p:cNvPicPr>
            <a:picLocks noChangeAspect="1"/>
          </p:cNvPicPr>
          <p:nvPr/>
        </p:nvPicPr>
        <p:blipFill>
          <a:blip r:embed="rId2"/>
          <a:stretch>
            <a:fillRect/>
          </a:stretch>
        </p:blipFill>
        <p:spPr>
          <a:xfrm>
            <a:off x="1547664" y="3865008"/>
            <a:ext cx="6302286" cy="2331922"/>
          </a:xfrm>
          <a:prstGeom prst="rect">
            <a:avLst/>
          </a:prstGeom>
        </p:spPr>
      </p:pic>
    </p:spTree>
    <p:extLst>
      <p:ext uri="{BB962C8B-B14F-4D97-AF65-F5344CB8AC3E}">
        <p14:creationId xmlns:p14="http://schemas.microsoft.com/office/powerpoint/2010/main" val="34631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什么是</a:t>
            </a:r>
            <a:r>
              <a:rPr lang="en-US" altLang="zh-CN" dirty="0"/>
              <a:t>Neural Network</a:t>
            </a:r>
            <a:r>
              <a:rPr lang="zh-CN" altLang="en-US" dirty="0"/>
              <a:t>？</a:t>
            </a:r>
          </a:p>
        </p:txBody>
      </p:sp>
      <p:sp>
        <p:nvSpPr>
          <p:cNvPr id="3" name="内容占位符 2">
            <a:extLst>
              <a:ext uri="{FF2B5EF4-FFF2-40B4-BE49-F238E27FC236}">
                <a16:creationId xmlns:a16="http://schemas.microsoft.com/office/drawing/2014/main" id="{FAEC815B-85CA-4035-BA77-DB43971B13E1}"/>
              </a:ext>
            </a:extLst>
          </p:cNvPr>
          <p:cNvSpPr>
            <a:spLocks noGrp="1"/>
          </p:cNvSpPr>
          <p:nvPr>
            <p:ph idx="1"/>
          </p:nvPr>
        </p:nvSpPr>
        <p:spPr>
          <a:xfrm>
            <a:off x="457200" y="1916832"/>
            <a:ext cx="8229600" cy="4309938"/>
          </a:xfrm>
        </p:spPr>
        <p:txBody>
          <a:bodyPr/>
          <a:lstStyle/>
          <a:p>
            <a:r>
              <a:rPr lang="en-US" altLang="zh-CN" sz="2000" dirty="0">
                <a:latin typeface="+mn-ea"/>
                <a:cs typeface="Calibri" panose="020F0502020204030204" pitchFamily="34" charset="0"/>
              </a:rPr>
              <a:t>3</a:t>
            </a:r>
            <a:r>
              <a:rPr lang="zh-CN" altLang="en-US" sz="2000" dirty="0">
                <a:latin typeface="+mn-ea"/>
                <a:cs typeface="Calibri" panose="020F0502020204030204" pitchFamily="34" charset="0"/>
              </a:rPr>
              <a:t>个因素以二进制变量</a:t>
            </a:r>
            <a:r>
              <a:rPr lang="en-US" altLang="zh-CN" sz="2000" dirty="0">
                <a:latin typeface="+mn-ea"/>
                <a:cs typeface="Calibri" panose="020F0502020204030204" pitchFamily="34" charset="0"/>
              </a:rPr>
              <a:t>x1</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x2</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x3</a:t>
            </a:r>
            <a:r>
              <a:rPr lang="zh-CN" altLang="en-US" sz="2000" dirty="0">
                <a:latin typeface="+mn-ea"/>
                <a:cs typeface="Calibri" panose="020F0502020204030204" pitchFamily="34" charset="0"/>
              </a:rPr>
              <a:t>表示</a:t>
            </a:r>
            <a:endParaRPr lang="en-US" altLang="zh-CN" sz="2000" dirty="0">
              <a:latin typeface="+mn-ea"/>
              <a:cs typeface="Calibri" panose="020F0502020204030204" pitchFamily="34" charset="0"/>
            </a:endParaRPr>
          </a:p>
          <a:p>
            <a:pPr lvl="1"/>
            <a:r>
              <a:rPr lang="zh-CN" altLang="en-US" sz="1600" dirty="0">
                <a:latin typeface="+mn-ea"/>
                <a:cs typeface="Calibri" panose="020F0502020204030204" pitchFamily="34" charset="0"/>
              </a:rPr>
              <a:t>例如</a:t>
            </a:r>
            <a:r>
              <a:rPr lang="en-US" altLang="zh-CN" sz="1600" dirty="0">
                <a:latin typeface="+mn-ea"/>
                <a:cs typeface="Calibri" panose="020F0502020204030204" pitchFamily="34" charset="0"/>
              </a:rPr>
              <a:t>x1==1 </a:t>
            </a:r>
            <a:r>
              <a:rPr lang="zh-CN" altLang="en-US" sz="1600" dirty="0">
                <a:latin typeface="+mn-ea"/>
                <a:cs typeface="Calibri" panose="020F0502020204030204" pitchFamily="34" charset="0"/>
              </a:rPr>
              <a:t>天气好， </a:t>
            </a:r>
            <a:r>
              <a:rPr lang="en-US" altLang="zh-CN" sz="1600" dirty="0">
                <a:latin typeface="+mn-ea"/>
                <a:cs typeface="Calibri" panose="020F0502020204030204" pitchFamily="34" charset="0"/>
              </a:rPr>
              <a:t>x2==0 </a:t>
            </a:r>
            <a:r>
              <a:rPr lang="zh-CN" altLang="en-US" sz="1600" dirty="0">
                <a:latin typeface="+mn-ea"/>
                <a:cs typeface="Calibri" panose="020F0502020204030204" pitchFamily="34" charset="0"/>
              </a:rPr>
              <a:t>没人陪，</a:t>
            </a:r>
            <a:r>
              <a:rPr lang="en-US" altLang="zh-CN" sz="1600" dirty="0">
                <a:latin typeface="+mn-ea"/>
                <a:cs typeface="Calibri" panose="020F0502020204030204" pitchFamily="34" charset="0"/>
              </a:rPr>
              <a:t>x3==1 </a:t>
            </a:r>
            <a:r>
              <a:rPr lang="zh-CN" altLang="en-US" sz="1600" dirty="0">
                <a:latin typeface="+mn-ea"/>
                <a:cs typeface="Calibri" panose="020F0502020204030204" pitchFamily="34" charset="0"/>
              </a:rPr>
              <a:t>评价好</a:t>
            </a:r>
            <a:endParaRPr lang="en-US" altLang="zh-CN" sz="1600" dirty="0">
              <a:latin typeface="+mn-ea"/>
              <a:cs typeface="Calibri" panose="020F0502020204030204" pitchFamily="34" charset="0"/>
            </a:endParaRPr>
          </a:p>
          <a:p>
            <a:r>
              <a:rPr lang="zh-CN" altLang="en-US" sz="2000" dirty="0">
                <a:latin typeface="+mn-ea"/>
                <a:cs typeface="Calibri" panose="020F0502020204030204" pitchFamily="34" charset="0"/>
              </a:rPr>
              <a:t>不同的权值</a:t>
            </a:r>
            <a:r>
              <a:rPr lang="en-US" altLang="zh-CN" sz="2000" dirty="0">
                <a:latin typeface="+mn-ea"/>
                <a:cs typeface="Calibri" panose="020F0502020204030204" pitchFamily="34" charset="0"/>
              </a:rPr>
              <a:t>w1</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w2</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w3</a:t>
            </a:r>
            <a:r>
              <a:rPr lang="zh-CN" altLang="en-US" sz="2000" dirty="0">
                <a:latin typeface="+mn-ea"/>
                <a:cs typeface="Calibri" panose="020F0502020204030204" pitchFamily="34" charset="0"/>
              </a:rPr>
              <a:t>，表示了该因素的重要程度。</a:t>
            </a:r>
            <a:endParaRPr lang="en-US" altLang="zh-CN" sz="2000" dirty="0">
              <a:latin typeface="+mn-ea"/>
              <a:cs typeface="Calibri" panose="020F0502020204030204" pitchFamily="34" charset="0"/>
            </a:endParaRPr>
          </a:p>
          <a:p>
            <a:r>
              <a:rPr lang="zh-CN" altLang="en-US" sz="2000" dirty="0">
                <a:latin typeface="+mn-ea"/>
                <a:cs typeface="Calibri" panose="020F0502020204030204" pitchFamily="34" charset="0"/>
              </a:rPr>
              <a:t>通过改变权值和阈值，就完全是不同的决策策略。</a:t>
            </a:r>
            <a:endParaRPr lang="en-US" altLang="zh-CN" sz="2000" dirty="0">
              <a:latin typeface="+mn-ea"/>
              <a:cs typeface="Calibri" panose="020F0502020204030204" pitchFamily="34" charset="0"/>
            </a:endParaRPr>
          </a:p>
          <a:p>
            <a:pPr lvl="1"/>
            <a:endParaRPr lang="en-US" altLang="zh-CN" sz="1600" dirty="0">
              <a:latin typeface="+mn-ea"/>
              <a:cs typeface="Calibri" panose="020F0502020204030204" pitchFamily="34" charset="0"/>
            </a:endParaRPr>
          </a:p>
          <a:p>
            <a:endParaRPr lang="zh-CN" altLang="en-US" sz="2000" dirty="0">
              <a:latin typeface="+mn-ea"/>
              <a:cs typeface="Calibri" panose="020F0502020204030204" pitchFamily="34" charset="0"/>
            </a:endParaRPr>
          </a:p>
        </p:txBody>
      </p:sp>
    </p:spTree>
    <p:extLst>
      <p:ext uri="{BB962C8B-B14F-4D97-AF65-F5344CB8AC3E}">
        <p14:creationId xmlns:p14="http://schemas.microsoft.com/office/powerpoint/2010/main" val="202076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感知机</a:t>
            </a:r>
          </a:p>
        </p:txBody>
      </p:sp>
      <p:sp>
        <p:nvSpPr>
          <p:cNvPr id="3" name="内容占位符 2"/>
          <p:cNvSpPr>
            <a:spLocks noGrp="1"/>
          </p:cNvSpPr>
          <p:nvPr>
            <p:ph idx="1"/>
          </p:nvPr>
        </p:nvSpPr>
        <p:spPr>
          <a:xfrm>
            <a:off x="457200" y="4653136"/>
            <a:ext cx="8229600" cy="1573634"/>
          </a:xfrm>
        </p:spPr>
        <p:txBody>
          <a:bodyPr/>
          <a:lstStyle/>
          <a:p>
            <a:r>
              <a:rPr lang="en-US" altLang="zh-CN" sz="2000" dirty="0">
                <a:latin typeface="+mn-ea"/>
                <a:cs typeface="Calibri" panose="020F0502020204030204" pitchFamily="34" charset="0"/>
              </a:rPr>
              <a:t>3</a:t>
            </a:r>
            <a:r>
              <a:rPr lang="zh-CN" altLang="en-US" sz="2000" dirty="0">
                <a:latin typeface="+mn-ea"/>
                <a:cs typeface="Calibri" panose="020F0502020204030204" pitchFamily="34" charset="0"/>
              </a:rPr>
              <a:t>个因素以二进制变量</a:t>
            </a:r>
            <a:r>
              <a:rPr lang="en-US" altLang="zh-CN" sz="2000" dirty="0">
                <a:latin typeface="+mn-ea"/>
                <a:cs typeface="Calibri" panose="020F0502020204030204" pitchFamily="34" charset="0"/>
              </a:rPr>
              <a:t>x1</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x2</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x3</a:t>
            </a:r>
            <a:r>
              <a:rPr lang="zh-CN" altLang="en-US" sz="2000" dirty="0">
                <a:latin typeface="+mn-ea"/>
                <a:cs typeface="Calibri" panose="020F0502020204030204" pitchFamily="34" charset="0"/>
              </a:rPr>
              <a:t>表示</a:t>
            </a:r>
            <a:endParaRPr lang="en-US" altLang="zh-CN" sz="2000" dirty="0">
              <a:latin typeface="+mn-ea"/>
              <a:cs typeface="Calibri" panose="020F0502020204030204" pitchFamily="34" charset="0"/>
            </a:endParaRPr>
          </a:p>
          <a:p>
            <a:pPr lvl="1"/>
            <a:r>
              <a:rPr lang="zh-CN" altLang="en-US" sz="1600" dirty="0">
                <a:latin typeface="+mn-ea"/>
                <a:cs typeface="Calibri" panose="020F0502020204030204" pitchFamily="34" charset="0"/>
              </a:rPr>
              <a:t>例如</a:t>
            </a:r>
            <a:r>
              <a:rPr lang="en-US" altLang="zh-CN" sz="1600" dirty="0">
                <a:latin typeface="+mn-ea"/>
                <a:cs typeface="Calibri" panose="020F0502020204030204" pitchFamily="34" charset="0"/>
              </a:rPr>
              <a:t>x1==1 </a:t>
            </a:r>
            <a:r>
              <a:rPr lang="zh-CN" altLang="en-US" sz="1600" dirty="0">
                <a:latin typeface="+mn-ea"/>
                <a:cs typeface="Calibri" panose="020F0502020204030204" pitchFamily="34" charset="0"/>
              </a:rPr>
              <a:t>天气好， </a:t>
            </a:r>
            <a:r>
              <a:rPr lang="en-US" altLang="zh-CN" sz="1600" dirty="0">
                <a:latin typeface="+mn-ea"/>
                <a:cs typeface="Calibri" panose="020F0502020204030204" pitchFamily="34" charset="0"/>
              </a:rPr>
              <a:t>x2==0 </a:t>
            </a:r>
            <a:r>
              <a:rPr lang="zh-CN" altLang="en-US" sz="1600" dirty="0">
                <a:latin typeface="+mn-ea"/>
                <a:cs typeface="Calibri" panose="020F0502020204030204" pitchFamily="34" charset="0"/>
              </a:rPr>
              <a:t>没人陪，</a:t>
            </a:r>
            <a:r>
              <a:rPr lang="en-US" altLang="zh-CN" sz="1600" dirty="0">
                <a:latin typeface="+mn-ea"/>
                <a:cs typeface="Calibri" panose="020F0502020204030204" pitchFamily="34" charset="0"/>
              </a:rPr>
              <a:t>x3==1 </a:t>
            </a:r>
            <a:r>
              <a:rPr lang="zh-CN" altLang="en-US" sz="1600" dirty="0">
                <a:latin typeface="+mn-ea"/>
                <a:cs typeface="Calibri" panose="020F0502020204030204" pitchFamily="34" charset="0"/>
              </a:rPr>
              <a:t>评价好</a:t>
            </a:r>
            <a:endParaRPr lang="en-US" altLang="zh-CN" sz="1600" dirty="0">
              <a:latin typeface="+mn-ea"/>
              <a:cs typeface="Calibri" panose="020F0502020204030204" pitchFamily="34" charset="0"/>
            </a:endParaRPr>
          </a:p>
          <a:p>
            <a:r>
              <a:rPr lang="zh-CN" altLang="en-US" sz="2000" dirty="0">
                <a:latin typeface="+mn-ea"/>
                <a:cs typeface="Calibri" panose="020F0502020204030204" pitchFamily="34" charset="0"/>
              </a:rPr>
              <a:t>不同的权值</a:t>
            </a:r>
            <a:r>
              <a:rPr lang="en-US" altLang="zh-CN" sz="2000" dirty="0">
                <a:latin typeface="+mn-ea"/>
                <a:cs typeface="Calibri" panose="020F0502020204030204" pitchFamily="34" charset="0"/>
              </a:rPr>
              <a:t>w1</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w2</a:t>
            </a:r>
            <a:r>
              <a:rPr lang="zh-CN" altLang="en-US" sz="2000" dirty="0">
                <a:latin typeface="+mn-ea"/>
                <a:cs typeface="Calibri" panose="020F0502020204030204" pitchFamily="34" charset="0"/>
              </a:rPr>
              <a:t>、</a:t>
            </a:r>
            <a:r>
              <a:rPr lang="en-US" altLang="zh-CN" sz="2000" dirty="0">
                <a:latin typeface="+mn-ea"/>
                <a:cs typeface="Calibri" panose="020F0502020204030204" pitchFamily="34" charset="0"/>
              </a:rPr>
              <a:t>w3</a:t>
            </a:r>
            <a:r>
              <a:rPr lang="zh-CN" altLang="en-US" sz="2000" dirty="0">
                <a:latin typeface="+mn-ea"/>
                <a:cs typeface="Calibri" panose="020F0502020204030204" pitchFamily="34" charset="0"/>
              </a:rPr>
              <a:t>，表示了该因素的重要程度。</a:t>
            </a:r>
            <a:endParaRPr lang="en-US" altLang="zh-CN" sz="2000" dirty="0">
              <a:latin typeface="+mn-ea"/>
              <a:cs typeface="Calibri" panose="020F0502020204030204" pitchFamily="34" charset="0"/>
            </a:endParaRPr>
          </a:p>
          <a:p>
            <a:r>
              <a:rPr lang="zh-CN" altLang="en-US" sz="2000" dirty="0">
                <a:latin typeface="+mn-ea"/>
                <a:cs typeface="Calibri" panose="020F0502020204030204" pitchFamily="34" charset="0"/>
              </a:rPr>
              <a:t>通过改变权值和阈值，就完全是不同的决策策略。</a:t>
            </a:r>
            <a:endParaRPr lang="en-US" altLang="zh-CN" sz="2000" dirty="0">
              <a:latin typeface="+mn-ea"/>
              <a:cs typeface="Calibri" panose="020F0502020204030204" pitchFamily="34" charset="0"/>
            </a:endParaRPr>
          </a:p>
          <a:p>
            <a:pPr lvl="1"/>
            <a:endParaRPr lang="en-US" altLang="zh-CN" sz="1600" dirty="0">
              <a:latin typeface="+mn-ea"/>
              <a:cs typeface="Calibri" panose="020F0502020204030204" pitchFamily="34" charset="0"/>
            </a:endParaRPr>
          </a:p>
          <a:p>
            <a:endParaRPr lang="zh-CN" altLang="en-US" sz="2000" dirty="0">
              <a:latin typeface="+mn-ea"/>
              <a:cs typeface="Calibri" panose="020F0502020204030204" pitchFamily="34" charset="0"/>
            </a:endParaRPr>
          </a:p>
        </p:txBody>
      </p:sp>
      <p:pic>
        <p:nvPicPr>
          <p:cNvPr id="4" name="图片 3"/>
          <p:cNvPicPr>
            <a:picLocks noChangeAspect="1"/>
          </p:cNvPicPr>
          <p:nvPr/>
        </p:nvPicPr>
        <p:blipFill>
          <a:blip r:embed="rId3"/>
          <a:stretch>
            <a:fillRect/>
          </a:stretch>
        </p:blipFill>
        <p:spPr>
          <a:xfrm>
            <a:off x="971600" y="1990615"/>
            <a:ext cx="2904762" cy="1380952"/>
          </a:xfrm>
          <a:prstGeom prst="rect">
            <a:avLst/>
          </a:prstGeom>
        </p:spPr>
      </p:pic>
      <p:pic>
        <p:nvPicPr>
          <p:cNvPr id="5" name="图片 4"/>
          <p:cNvPicPr>
            <a:picLocks noChangeAspect="1"/>
          </p:cNvPicPr>
          <p:nvPr/>
        </p:nvPicPr>
        <p:blipFill>
          <a:blip r:embed="rId4"/>
          <a:stretch>
            <a:fillRect/>
          </a:stretch>
        </p:blipFill>
        <p:spPr>
          <a:xfrm>
            <a:off x="671600" y="3573016"/>
            <a:ext cx="3504762" cy="695238"/>
          </a:xfrm>
          <a:prstGeom prst="rect">
            <a:avLst/>
          </a:prstGeom>
        </p:spPr>
      </p:pic>
      <p:sp>
        <p:nvSpPr>
          <p:cNvPr id="6" name="文本框 5"/>
          <p:cNvSpPr txBox="1"/>
          <p:nvPr/>
        </p:nvSpPr>
        <p:spPr>
          <a:xfrm>
            <a:off x="5436096" y="2452229"/>
            <a:ext cx="2380780" cy="1477328"/>
          </a:xfrm>
          <a:prstGeom prst="rect">
            <a:avLst/>
          </a:prstGeom>
          <a:noFill/>
        </p:spPr>
        <p:txBody>
          <a:bodyPr wrap="none" rtlCol="0">
            <a:spAutoFit/>
          </a:bodyPr>
          <a:lstStyle/>
          <a:p>
            <a:r>
              <a:rPr lang="en-US" altLang="zh-CN" dirty="0"/>
              <a:t>X1 : </a:t>
            </a:r>
            <a:r>
              <a:rPr lang="zh-CN" altLang="en-US" dirty="0"/>
              <a:t>天气好么？</a:t>
            </a:r>
            <a:endParaRPr lang="en-US" altLang="zh-CN" dirty="0"/>
          </a:p>
          <a:p>
            <a:r>
              <a:rPr lang="en-US" altLang="zh-CN" dirty="0"/>
              <a:t>X2: </a:t>
            </a:r>
            <a:r>
              <a:rPr lang="zh-CN" altLang="en-US" dirty="0"/>
              <a:t>有人一块去看么？</a:t>
            </a:r>
            <a:endParaRPr lang="en-US" altLang="zh-CN" dirty="0"/>
          </a:p>
          <a:p>
            <a:r>
              <a:rPr lang="en-US" altLang="zh-CN" dirty="0"/>
              <a:t>X3: </a:t>
            </a:r>
            <a:r>
              <a:rPr lang="zh-CN" altLang="en-US" dirty="0"/>
              <a:t>电影评价怎么样？</a:t>
            </a:r>
            <a:endParaRPr lang="en-US" altLang="zh-CN" dirty="0"/>
          </a:p>
          <a:p>
            <a:endParaRPr lang="en-US" altLang="zh-CN" dirty="0"/>
          </a:p>
          <a:p>
            <a:r>
              <a:rPr lang="en-US" altLang="zh-CN" dirty="0"/>
              <a:t>Output:</a:t>
            </a:r>
            <a:r>
              <a:rPr lang="zh-CN" altLang="en-US" dirty="0"/>
              <a:t>是否去看电影</a:t>
            </a:r>
          </a:p>
        </p:txBody>
      </p:sp>
    </p:spTree>
    <p:extLst>
      <p:ext uri="{BB962C8B-B14F-4D97-AF65-F5344CB8AC3E}">
        <p14:creationId xmlns:p14="http://schemas.microsoft.com/office/powerpoint/2010/main" val="1448855340"/>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1513</Words>
  <Application>Microsoft Office PowerPoint</Application>
  <PresentationFormat>全屏显示(4:3)</PresentationFormat>
  <Paragraphs>102</Paragraphs>
  <Slides>17</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Helvetica Neue</vt:lpstr>
      <vt:lpstr>黑体</vt:lpstr>
      <vt:lpstr>微软雅黑</vt:lpstr>
      <vt:lpstr>微软雅黑</vt:lpstr>
      <vt:lpstr>Arial</vt:lpstr>
      <vt:lpstr>Berlin Sans FB</vt:lpstr>
      <vt:lpstr>Calibri</vt:lpstr>
      <vt:lpstr>Cambria Math</vt:lpstr>
      <vt:lpstr>Comic Sans MS</vt:lpstr>
      <vt:lpstr>Lucida Sans</vt:lpstr>
      <vt:lpstr>Tahoma</vt:lpstr>
      <vt:lpstr>Times</vt:lpstr>
      <vt:lpstr>Times New Roman</vt:lpstr>
      <vt:lpstr>Wingdings</vt:lpstr>
      <vt:lpstr>1_自定义设计方案</vt:lpstr>
      <vt:lpstr>论文分享</vt:lpstr>
      <vt:lpstr>知识结构</vt:lpstr>
      <vt:lpstr>1.1什么是存算一体？</vt:lpstr>
      <vt:lpstr>忆阻器</vt:lpstr>
      <vt:lpstr>Crossbar原位计算</vt:lpstr>
      <vt:lpstr>1.2什么是NeuroSim？</vt:lpstr>
      <vt:lpstr>1.2什么是NeuroSim？</vt:lpstr>
      <vt:lpstr>2.1什么是Neural Network？</vt:lpstr>
      <vt:lpstr>感知机</vt:lpstr>
      <vt:lpstr>神经网络</vt:lpstr>
      <vt:lpstr>2.2为何将NN部署到存算一体系统上？</vt:lpstr>
      <vt:lpstr>3.DNN+NeuroSim V1.0</vt:lpstr>
      <vt:lpstr>3.1增加功能、提高可用性</vt:lpstr>
      <vt:lpstr>3.2分析数据保持和ADC对准确率的影响</vt:lpstr>
      <vt:lpstr>3.3一些基准测试</vt:lpstr>
      <vt:lpstr>4.DNN+NeuroSim V2.0</vt:lpstr>
      <vt:lpstr>Over</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Yans</dc:creator>
  <cp:lastModifiedBy>刘 怡博</cp:lastModifiedBy>
  <cp:revision>733</cp:revision>
  <dcterms:created xsi:type="dcterms:W3CDTF">2007-06-21T01:14:00Z</dcterms:created>
  <dcterms:modified xsi:type="dcterms:W3CDTF">2022-11-16T11:43:50Z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