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2918400"/>
  <p:notesSz cx="7019925" cy="9305925"/>
  <p:defaultTextStyle>
    <a:defPPr>
      <a:defRPr lang="en-US"/>
    </a:defPPr>
    <a:lvl1pPr algn="l" rtl="0" fontAlgn="base">
      <a:spcBef>
        <a:spcPct val="0"/>
      </a:spcBef>
      <a:spcAft>
        <a:spcPct val="0"/>
      </a:spcAft>
      <a:defRPr sz="2400" kern="1200">
        <a:solidFill>
          <a:schemeClr val="tx1"/>
        </a:solidFill>
        <a:latin typeface="Arial" charset="0"/>
        <a:ea typeface="ヒラギノ角ゴ Pro W3" pitchFamily="37" charset="-128"/>
        <a:cs typeface="+mn-cs"/>
      </a:defRPr>
    </a:lvl1pPr>
    <a:lvl2pPr marL="457166" algn="l" rtl="0" fontAlgn="base">
      <a:spcBef>
        <a:spcPct val="0"/>
      </a:spcBef>
      <a:spcAft>
        <a:spcPct val="0"/>
      </a:spcAft>
      <a:defRPr sz="2400" kern="1200">
        <a:solidFill>
          <a:schemeClr val="tx1"/>
        </a:solidFill>
        <a:latin typeface="Arial" charset="0"/>
        <a:ea typeface="ヒラギノ角ゴ Pro W3" pitchFamily="37" charset="-128"/>
        <a:cs typeface="+mn-cs"/>
      </a:defRPr>
    </a:lvl2pPr>
    <a:lvl3pPr marL="914332" algn="l" rtl="0" fontAlgn="base">
      <a:spcBef>
        <a:spcPct val="0"/>
      </a:spcBef>
      <a:spcAft>
        <a:spcPct val="0"/>
      </a:spcAft>
      <a:defRPr sz="2400" kern="1200">
        <a:solidFill>
          <a:schemeClr val="tx1"/>
        </a:solidFill>
        <a:latin typeface="Arial" charset="0"/>
        <a:ea typeface="ヒラギノ角ゴ Pro W3" pitchFamily="37" charset="-128"/>
        <a:cs typeface="+mn-cs"/>
      </a:defRPr>
    </a:lvl3pPr>
    <a:lvl4pPr marL="1371498" algn="l" rtl="0" fontAlgn="base">
      <a:spcBef>
        <a:spcPct val="0"/>
      </a:spcBef>
      <a:spcAft>
        <a:spcPct val="0"/>
      </a:spcAft>
      <a:defRPr sz="2400" kern="1200">
        <a:solidFill>
          <a:schemeClr val="tx1"/>
        </a:solidFill>
        <a:latin typeface="Arial" charset="0"/>
        <a:ea typeface="ヒラギノ角ゴ Pro W3" pitchFamily="37" charset="-128"/>
        <a:cs typeface="+mn-cs"/>
      </a:defRPr>
    </a:lvl4pPr>
    <a:lvl5pPr marL="1828663" algn="l" rtl="0" fontAlgn="base">
      <a:spcBef>
        <a:spcPct val="0"/>
      </a:spcBef>
      <a:spcAft>
        <a:spcPct val="0"/>
      </a:spcAft>
      <a:defRPr sz="2400" kern="1200">
        <a:solidFill>
          <a:schemeClr val="tx1"/>
        </a:solidFill>
        <a:latin typeface="Arial" charset="0"/>
        <a:ea typeface="ヒラギノ角ゴ Pro W3" pitchFamily="37" charset="-128"/>
        <a:cs typeface="+mn-cs"/>
      </a:defRPr>
    </a:lvl5pPr>
    <a:lvl6pPr marL="2285829" algn="l" defTabSz="914332" rtl="0" eaLnBrk="1" latinLnBrk="0" hangingPunct="1">
      <a:defRPr sz="2400" kern="1200">
        <a:solidFill>
          <a:schemeClr val="tx1"/>
        </a:solidFill>
        <a:latin typeface="Arial" charset="0"/>
        <a:ea typeface="ヒラギノ角ゴ Pro W3" pitchFamily="37" charset="-128"/>
        <a:cs typeface="+mn-cs"/>
      </a:defRPr>
    </a:lvl6pPr>
    <a:lvl7pPr marL="2742995" algn="l" defTabSz="914332" rtl="0" eaLnBrk="1" latinLnBrk="0" hangingPunct="1">
      <a:defRPr sz="2400" kern="1200">
        <a:solidFill>
          <a:schemeClr val="tx1"/>
        </a:solidFill>
        <a:latin typeface="Arial" charset="0"/>
        <a:ea typeface="ヒラギノ角ゴ Pro W3" pitchFamily="37" charset="-128"/>
        <a:cs typeface="+mn-cs"/>
      </a:defRPr>
    </a:lvl7pPr>
    <a:lvl8pPr marL="3200161" algn="l" defTabSz="914332" rtl="0" eaLnBrk="1" latinLnBrk="0" hangingPunct="1">
      <a:defRPr sz="2400" kern="1200">
        <a:solidFill>
          <a:schemeClr val="tx1"/>
        </a:solidFill>
        <a:latin typeface="Arial" charset="0"/>
        <a:ea typeface="ヒラギノ角ゴ Pro W3" pitchFamily="37" charset="-128"/>
        <a:cs typeface="+mn-cs"/>
      </a:defRPr>
    </a:lvl8pPr>
    <a:lvl9pPr marL="3657326" algn="l" defTabSz="914332" rtl="0" eaLnBrk="1" latinLnBrk="0" hangingPunct="1">
      <a:defRPr sz="2400" kern="1200">
        <a:solidFill>
          <a:schemeClr val="tx1"/>
        </a:solidFill>
        <a:latin typeface="Arial" charset="0"/>
        <a:ea typeface="ヒラギノ角ゴ Pro W3" pitchFamily="37" charset="-128"/>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2096" userDrawn="1">
          <p15:clr>
            <a:srgbClr val="A4A3A4"/>
          </p15:clr>
        </p15:guide>
      </p15:sldGuideLst>
    </p:ext>
    <p:ext uri="{2D200454-40CA-4A62-9FC3-DE9A4176ACB9}">
      <p15:notesGuideLst xmlns:p15="http://schemas.microsoft.com/office/powerpoint/2012/main" xmlns="">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8376"/>
    <a:srgbClr val="8C0C04"/>
    <a:srgbClr val="FFFFFF"/>
    <a:srgbClr val="FB7871"/>
    <a:srgbClr val="FFD5D5"/>
    <a:srgbClr val="02109A"/>
    <a:srgbClr val="8BD0FF"/>
    <a:srgbClr val="8DD1FF"/>
    <a:srgbClr val="FFD062"/>
    <a:srgbClr val="8E0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43" autoAdjust="0"/>
    <p:restoredTop sz="94799" autoAdjust="0"/>
  </p:normalViewPr>
  <p:slideViewPr>
    <p:cSldViewPr snapToGrid="0">
      <p:cViewPr>
        <p:scale>
          <a:sx n="25" d="100"/>
          <a:sy n="25" d="100"/>
        </p:scale>
        <p:origin x="-2224" y="-144"/>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4" d="100"/>
          <a:sy n="84" d="100"/>
        </p:scale>
        <p:origin x="-3132" y="-96"/>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defTabSz="932464" eaLnBrk="0" hangingPunct="0">
              <a:defRPr sz="1200"/>
            </a:lvl1pPr>
          </a:lstStyle>
          <a:p>
            <a:endParaRPr lang="en-US" dirty="0"/>
          </a:p>
        </p:txBody>
      </p:sp>
      <p:sp>
        <p:nvSpPr>
          <p:cNvPr id="3" name="Date Placeholder 2"/>
          <p:cNvSpPr>
            <a:spLocks noGrp="1"/>
          </p:cNvSpPr>
          <p:nvPr>
            <p:ph type="dt" sz="quarter" idx="1"/>
          </p:nvPr>
        </p:nvSpPr>
        <p:spPr bwMode="auto">
          <a:xfrm>
            <a:off x="3976564"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algn="r" defTabSz="932464" eaLnBrk="0" hangingPunct="0">
              <a:defRPr sz="1200"/>
            </a:lvl1pPr>
          </a:lstStyle>
          <a:p>
            <a:fld id="{7EF1F304-A8A3-4BE9-AE94-E1307BAFED6D}" type="datetime1">
              <a:rPr lang="en-US"/>
              <a:pPr/>
              <a:t>4/17/16</a:t>
            </a:fld>
            <a:endParaRPr lang="en-US" dirty="0"/>
          </a:p>
        </p:txBody>
      </p:sp>
      <p:sp>
        <p:nvSpPr>
          <p:cNvPr id="4" name="Footer Placeholder 3"/>
          <p:cNvSpPr>
            <a:spLocks noGrp="1"/>
          </p:cNvSpPr>
          <p:nvPr>
            <p:ph type="ftr" sz="quarter" idx="2"/>
          </p:nvPr>
        </p:nvSpPr>
        <p:spPr bwMode="auto">
          <a:xfrm>
            <a:off x="0"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defTabSz="932464" eaLnBrk="0" hangingPunct="0">
              <a:defRPr sz="1200"/>
            </a:lvl1pPr>
          </a:lstStyle>
          <a:p>
            <a:endParaRPr lang="en-US" dirty="0"/>
          </a:p>
        </p:txBody>
      </p:sp>
      <p:sp>
        <p:nvSpPr>
          <p:cNvPr id="5" name="Slide Number Placeholder 4"/>
          <p:cNvSpPr>
            <a:spLocks noGrp="1"/>
          </p:cNvSpPr>
          <p:nvPr>
            <p:ph type="sldNum" sz="quarter" idx="3"/>
          </p:nvPr>
        </p:nvSpPr>
        <p:spPr bwMode="auto">
          <a:xfrm>
            <a:off x="3976564"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algn="r" defTabSz="932464" eaLnBrk="0" hangingPunct="0">
              <a:defRPr sz="1200"/>
            </a:lvl1pPr>
          </a:lstStyle>
          <a:p>
            <a:fld id="{D115C92B-9C49-4757-A3CF-0A139437B702}" type="slidenum">
              <a:rPr lang="en-US"/>
              <a:pPr/>
              <a:t>‹#›</a:t>
            </a:fld>
            <a:endParaRPr lang="en-US" dirty="0"/>
          </a:p>
        </p:txBody>
      </p:sp>
    </p:spTree>
    <p:extLst>
      <p:ext uri="{BB962C8B-B14F-4D97-AF65-F5344CB8AC3E}">
        <p14:creationId xmlns:p14="http://schemas.microsoft.com/office/powerpoint/2010/main" val="3541688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defTabSz="932464" eaLnBrk="0" hangingPunct="0">
              <a:defRPr sz="1200"/>
            </a:lvl1pPr>
          </a:lstStyle>
          <a:p>
            <a:endParaRPr lang="en-US" dirty="0"/>
          </a:p>
        </p:txBody>
      </p:sp>
      <p:sp>
        <p:nvSpPr>
          <p:cNvPr id="3" name="Date Placeholder 2"/>
          <p:cNvSpPr>
            <a:spLocks noGrp="1"/>
          </p:cNvSpPr>
          <p:nvPr>
            <p:ph type="dt" idx="1"/>
          </p:nvPr>
        </p:nvSpPr>
        <p:spPr bwMode="auto">
          <a:xfrm>
            <a:off x="3976564" y="0"/>
            <a:ext cx="3041968" cy="465114"/>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lvl1pPr algn="r" defTabSz="932464" eaLnBrk="0" hangingPunct="0">
              <a:defRPr sz="1200"/>
            </a:lvl1pPr>
          </a:lstStyle>
          <a:p>
            <a:fld id="{F787F4C0-851C-4089-8556-9E360571CF64}" type="datetime1">
              <a:rPr lang="en-US"/>
              <a:pPr/>
              <a:t>4/17/16</a:t>
            </a:fld>
            <a:endParaRPr lang="en-US" dirty="0"/>
          </a:p>
        </p:txBody>
      </p:sp>
      <p:sp>
        <p:nvSpPr>
          <p:cNvPr id="4" name="Slide Image Placeholder 3"/>
          <p:cNvSpPr>
            <a:spLocks noGrp="1" noRot="1" noChangeAspect="1"/>
          </p:cNvSpPr>
          <p:nvPr>
            <p:ph type="sldImg" idx="2"/>
          </p:nvPr>
        </p:nvSpPr>
        <p:spPr bwMode="auto">
          <a:xfrm>
            <a:off x="1474788" y="698500"/>
            <a:ext cx="4070350" cy="3489325"/>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1993" y="4420406"/>
            <a:ext cx="5615940" cy="4187393"/>
          </a:xfrm>
          <a:prstGeom prst="rect">
            <a:avLst/>
          </a:prstGeom>
          <a:noFill/>
          <a:ln w="9525">
            <a:noFill/>
            <a:miter lim="800000"/>
            <a:headEnd/>
            <a:tailEnd/>
          </a:ln>
        </p:spPr>
        <p:txBody>
          <a:bodyPr vert="horz" wrap="square" lIns="93269" tIns="46634" rIns="93269" bIns="4663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bwMode="auto">
          <a:xfrm>
            <a:off x="0"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defTabSz="932464" eaLnBrk="0" hangingPunct="0">
              <a:defRPr sz="1200"/>
            </a:lvl1pPr>
          </a:lstStyle>
          <a:p>
            <a:endParaRPr lang="en-US" dirty="0"/>
          </a:p>
        </p:txBody>
      </p:sp>
      <p:sp>
        <p:nvSpPr>
          <p:cNvPr id="7" name="Slide Number Placeholder 6"/>
          <p:cNvSpPr>
            <a:spLocks noGrp="1"/>
          </p:cNvSpPr>
          <p:nvPr>
            <p:ph type="sldNum" sz="quarter" idx="5"/>
          </p:nvPr>
        </p:nvSpPr>
        <p:spPr bwMode="auto">
          <a:xfrm>
            <a:off x="3976564" y="8838991"/>
            <a:ext cx="3041968" cy="465114"/>
          </a:xfrm>
          <a:prstGeom prst="rect">
            <a:avLst/>
          </a:prstGeom>
          <a:noFill/>
          <a:ln w="9525">
            <a:noFill/>
            <a:miter lim="800000"/>
            <a:headEnd/>
            <a:tailEnd/>
          </a:ln>
        </p:spPr>
        <p:txBody>
          <a:bodyPr vert="horz" wrap="square" lIns="93269" tIns="46634" rIns="93269" bIns="46634" numCol="1" anchor="b" anchorCtr="0" compatLnSpc="1">
            <a:prstTxWarp prst="textNoShape">
              <a:avLst/>
            </a:prstTxWarp>
          </a:bodyPr>
          <a:lstStyle>
            <a:lvl1pPr algn="r" defTabSz="932464" eaLnBrk="0" hangingPunct="0">
              <a:defRPr sz="1200"/>
            </a:lvl1pPr>
          </a:lstStyle>
          <a:p>
            <a:fld id="{82144336-A54D-456E-ABC9-A2B7ABE57430}" type="slidenum">
              <a:rPr lang="en-US"/>
              <a:pPr/>
              <a:t>‹#›</a:t>
            </a:fld>
            <a:endParaRPr lang="en-US" dirty="0"/>
          </a:p>
        </p:txBody>
      </p:sp>
    </p:spTree>
    <p:extLst>
      <p:ext uri="{BB962C8B-B14F-4D97-AF65-F5344CB8AC3E}">
        <p14:creationId xmlns:p14="http://schemas.microsoft.com/office/powerpoint/2010/main" val="4020941618"/>
      </p:ext>
    </p:extLst>
  </p:cSld>
  <p:clrMap bg1="lt1" tx1="dk1" bg2="lt2" tx2="dk2" accent1="accent1" accent2="accent2" accent3="accent3" accent4="accent4" accent5="accent5" accent6="accent6" hlink="hlink" folHlink="folHlink"/>
  <p:notesStyle>
    <a:lvl1pPr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ＭＳ Ｐゴシック" pitchFamily="80" charset="-128"/>
      </a:defRPr>
    </a:lvl1pPr>
    <a:lvl2pPr marL="457166"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2pPr>
    <a:lvl3pPr marL="914332"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3pPr>
    <a:lvl4pPr marL="1371498"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4pPr>
    <a:lvl5pPr marL="1828663" algn="l" defTabSz="457166" rtl="0" eaLnBrk="0" fontAlgn="base" hangingPunct="0">
      <a:spcBef>
        <a:spcPct val="30000"/>
      </a:spcBef>
      <a:spcAft>
        <a:spcPct val="0"/>
      </a:spcAft>
      <a:defRPr sz="1200" kern="1200">
        <a:solidFill>
          <a:schemeClr val="tx1"/>
        </a:solidFill>
        <a:latin typeface="+mn-lt"/>
        <a:ea typeface="ＭＳ Ｐゴシック" pitchFamily="80" charset="-128"/>
        <a:cs typeface="+mn-cs"/>
      </a:defRPr>
    </a:lvl5pPr>
    <a:lvl6pPr marL="2285829" algn="l" defTabSz="457166" rtl="0" eaLnBrk="1" latinLnBrk="0" hangingPunct="1">
      <a:defRPr sz="1200" kern="1200">
        <a:solidFill>
          <a:schemeClr val="tx1"/>
        </a:solidFill>
        <a:latin typeface="+mn-lt"/>
        <a:ea typeface="+mn-ea"/>
        <a:cs typeface="+mn-cs"/>
      </a:defRPr>
    </a:lvl6pPr>
    <a:lvl7pPr marL="2742995" algn="l" defTabSz="457166" rtl="0" eaLnBrk="1" latinLnBrk="0" hangingPunct="1">
      <a:defRPr sz="1200" kern="1200">
        <a:solidFill>
          <a:schemeClr val="tx1"/>
        </a:solidFill>
        <a:latin typeface="+mn-lt"/>
        <a:ea typeface="+mn-ea"/>
        <a:cs typeface="+mn-cs"/>
      </a:defRPr>
    </a:lvl7pPr>
    <a:lvl8pPr marL="3200161" algn="l" defTabSz="457166" rtl="0" eaLnBrk="1" latinLnBrk="0" hangingPunct="1">
      <a:defRPr sz="1200" kern="1200">
        <a:solidFill>
          <a:schemeClr val="tx1"/>
        </a:solidFill>
        <a:latin typeface="+mn-lt"/>
        <a:ea typeface="+mn-ea"/>
        <a:cs typeface="+mn-cs"/>
      </a:defRPr>
    </a:lvl8pPr>
    <a:lvl9pPr marL="3657326" algn="l" defTabSz="4571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xfrm>
            <a:off x="1474788" y="698500"/>
            <a:ext cx="4070350" cy="3489325"/>
          </a:xfrm>
          <a:ln/>
        </p:spPr>
      </p:sp>
      <p:sp>
        <p:nvSpPr>
          <p:cNvPr id="16387" name="Notes Placeholder 2"/>
          <p:cNvSpPr>
            <a:spLocks noGrp="1"/>
          </p:cNvSpPr>
          <p:nvPr>
            <p:ph type="body" idx="1"/>
          </p:nvPr>
        </p:nvSpPr>
        <p:spPr/>
        <p:txBody>
          <a:bodyPr/>
          <a:lstStyle/>
          <a:p>
            <a:r>
              <a:rPr lang="en-US" dirty="0" smtClean="0">
                <a:ea typeface="ＭＳ Ｐゴシック" pitchFamily="37" charset="-128"/>
              </a:rPr>
              <a:t>Photos should be at least 300dpi, but not more than 5-12 mgs each.  Your page is set to be enlarged 200% so do not change the page size to fit another poster size. Please call me and I will help you with a new page size if desired. Lisa 792-4724</a:t>
            </a:r>
          </a:p>
          <a:p>
            <a:r>
              <a:rPr lang="en-US" dirty="0" smtClean="0">
                <a:ea typeface="ＭＳ Ｐゴシック" pitchFamily="37" charset="-128"/>
              </a:rPr>
              <a:t>Please note this is only a template for you to start with. You can change the font size, colors, column widths and the number of columns. </a:t>
            </a:r>
          </a:p>
        </p:txBody>
      </p:sp>
      <p:sp>
        <p:nvSpPr>
          <p:cNvPr id="16388" name="Slide Number Placeholder 3"/>
          <p:cNvSpPr>
            <a:spLocks noGrp="1"/>
          </p:cNvSpPr>
          <p:nvPr>
            <p:ph type="sldNum" sz="quarter" idx="5"/>
          </p:nvPr>
        </p:nvSpPr>
        <p:spPr>
          <a:noFill/>
        </p:spPr>
        <p:txBody>
          <a:bodyPr/>
          <a:lstStyle/>
          <a:p>
            <a:fld id="{8C951E82-5A95-4C5E-88DC-6B693123C730}" type="slidenum">
              <a:rPr lang="en-US"/>
              <a:pPr/>
              <a:t>1</a:t>
            </a:fld>
            <a:endParaRPr lang="en-US" dirty="0"/>
          </a:p>
        </p:txBody>
      </p:sp>
    </p:spTree>
    <p:extLst>
      <p:ext uri="{BB962C8B-B14F-4D97-AF65-F5344CB8AC3E}">
        <p14:creationId xmlns:p14="http://schemas.microsoft.com/office/powerpoint/2010/main" val="204176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67286"/>
            <a:ext cx="32644080" cy="5772151"/>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5261659"/>
            <a:ext cx="26883360" cy="6883977"/>
          </a:xfrm>
        </p:spPr>
        <p:txBody>
          <a:bodyPr/>
          <a:lstStyle>
            <a:lvl1pPr marL="0" indent="0" algn="ctr">
              <a:buNone/>
              <a:defRPr/>
            </a:lvl1pPr>
            <a:lvl2pPr marL="457158" indent="0" algn="ctr">
              <a:buNone/>
              <a:defRPr/>
            </a:lvl2pPr>
            <a:lvl3pPr marL="914315" indent="0" algn="ctr">
              <a:buNone/>
              <a:defRPr/>
            </a:lvl3pPr>
            <a:lvl4pPr marL="1371473" indent="0" algn="ctr">
              <a:buNone/>
              <a:defRPr/>
            </a:lvl4pPr>
            <a:lvl5pPr marL="1828631" indent="0" algn="ctr">
              <a:buNone/>
              <a:defRPr/>
            </a:lvl5pPr>
            <a:lvl6pPr marL="2285788" indent="0" algn="ctr">
              <a:buNone/>
              <a:defRPr/>
            </a:lvl6pPr>
            <a:lvl7pPr marL="2742946" indent="0" algn="ctr">
              <a:buNone/>
              <a:defRPr/>
            </a:lvl7pPr>
            <a:lvl8pPr marL="3200104" indent="0" algn="ctr">
              <a:buNone/>
              <a:defRPr/>
            </a:lvl8pPr>
            <a:lvl9pPr marL="3657261"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9B9BFACB-DE6A-4EF7-8524-6FE71C714DBC}" type="slidenum">
              <a:rPr lang="en-US"/>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5BFF86B9-60D3-4EA9-BD89-AB5BC9AA015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420" y="2395109"/>
            <a:ext cx="8161020" cy="215455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80360" y="2395109"/>
            <a:ext cx="24269700" cy="215455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85D19FA3-DB84-41E0-80C9-7C5ED87F4FB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01BDEE53-94D2-49EF-8874-DCB1E11FA893}"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17306059"/>
            <a:ext cx="32644080" cy="535131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1414416"/>
            <a:ext cx="32644080" cy="5891645"/>
          </a:xfrm>
        </p:spPr>
        <p:txBody>
          <a:bodyPr anchor="b"/>
          <a:lstStyle>
            <a:lvl1pPr marL="0" indent="0">
              <a:buNone/>
              <a:defRPr sz="2000"/>
            </a:lvl1pPr>
            <a:lvl2pPr marL="457158" indent="0">
              <a:buNone/>
              <a:defRPr sz="1800"/>
            </a:lvl2pPr>
            <a:lvl3pPr marL="914315" indent="0">
              <a:buNone/>
              <a:defRPr sz="1600"/>
            </a:lvl3pPr>
            <a:lvl4pPr marL="1371473" indent="0">
              <a:buNone/>
              <a:defRPr sz="1400"/>
            </a:lvl4pPr>
            <a:lvl5pPr marL="1828631" indent="0">
              <a:buNone/>
              <a:defRPr sz="1400"/>
            </a:lvl5pPr>
            <a:lvl6pPr marL="2285788" indent="0">
              <a:buNone/>
              <a:defRPr sz="1400"/>
            </a:lvl6pPr>
            <a:lvl7pPr marL="2742946" indent="0">
              <a:buNone/>
              <a:defRPr sz="1400"/>
            </a:lvl7pPr>
            <a:lvl8pPr marL="3200104" indent="0">
              <a:buNone/>
              <a:defRPr sz="1400"/>
            </a:lvl8pPr>
            <a:lvl9pPr marL="3657261"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D22BCCDD-F6E5-4B9C-A2B6-8F897A0678F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80360" y="7780204"/>
            <a:ext cx="16215360" cy="161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309080" y="7780204"/>
            <a:ext cx="16215360" cy="161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4B92DEF-C84C-43D2-9685-2861F19D3658}"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078062"/>
            <a:ext cx="34564320" cy="44888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6029326"/>
            <a:ext cx="16968789" cy="2512001"/>
          </a:xfrm>
        </p:spPr>
        <p:txBody>
          <a:bodyPr anchor="b"/>
          <a:lstStyle>
            <a:lvl1pPr marL="0" indent="0">
              <a:buNone/>
              <a:defRPr sz="2400" b="1"/>
            </a:lvl1pPr>
            <a:lvl2pPr marL="457158" indent="0">
              <a:buNone/>
              <a:defRPr sz="2000" b="1"/>
            </a:lvl2pPr>
            <a:lvl3pPr marL="914315" indent="0">
              <a:buNone/>
              <a:defRPr sz="1800" b="1"/>
            </a:lvl3pPr>
            <a:lvl4pPr marL="1371473" indent="0">
              <a:buNone/>
              <a:defRPr sz="1600" b="1"/>
            </a:lvl4pPr>
            <a:lvl5pPr marL="1828631" indent="0">
              <a:buNone/>
              <a:defRPr sz="1600" b="1"/>
            </a:lvl5pPr>
            <a:lvl6pPr marL="2285788" indent="0">
              <a:buNone/>
              <a:defRPr sz="1600" b="1"/>
            </a:lvl6pPr>
            <a:lvl7pPr marL="2742946" indent="0">
              <a:buNone/>
              <a:defRPr sz="1600" b="1"/>
            </a:lvl7pPr>
            <a:lvl8pPr marL="3200104" indent="0">
              <a:buNone/>
              <a:defRPr sz="1600" b="1"/>
            </a:lvl8pPr>
            <a:lvl9pPr marL="36572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243" y="8541337"/>
            <a:ext cx="16968789" cy="15518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029326"/>
            <a:ext cx="16975455" cy="2512001"/>
          </a:xfrm>
        </p:spPr>
        <p:txBody>
          <a:bodyPr anchor="b"/>
          <a:lstStyle>
            <a:lvl1pPr marL="0" indent="0">
              <a:buNone/>
              <a:defRPr sz="2400" b="1"/>
            </a:lvl1pPr>
            <a:lvl2pPr marL="457158" indent="0">
              <a:buNone/>
              <a:defRPr sz="2000" b="1"/>
            </a:lvl2pPr>
            <a:lvl3pPr marL="914315" indent="0">
              <a:buNone/>
              <a:defRPr sz="1800" b="1"/>
            </a:lvl3pPr>
            <a:lvl4pPr marL="1371473" indent="0">
              <a:buNone/>
              <a:defRPr sz="1600" b="1"/>
            </a:lvl4pPr>
            <a:lvl5pPr marL="1828631" indent="0">
              <a:buNone/>
              <a:defRPr sz="1600" b="1"/>
            </a:lvl5pPr>
            <a:lvl6pPr marL="2285788" indent="0">
              <a:buNone/>
              <a:defRPr sz="1600" b="1"/>
            </a:lvl6pPr>
            <a:lvl7pPr marL="2742946" indent="0">
              <a:buNone/>
              <a:defRPr sz="1600" b="1"/>
            </a:lvl7pPr>
            <a:lvl8pPr marL="3200104" indent="0">
              <a:buNone/>
              <a:defRPr sz="1600" b="1"/>
            </a:lvl8pPr>
            <a:lvl9pPr marL="36572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107" y="8541337"/>
            <a:ext cx="16975455" cy="15518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8CDB18CA-A12B-4D4C-92A8-BC9D4360D240}"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7ED36642-EA80-475F-BDE2-889C23AB6582}"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35004D4F-B018-4F32-8C0F-81CEBDE0F76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072867"/>
            <a:ext cx="12634914" cy="456420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210" y="1072871"/>
            <a:ext cx="21469350" cy="229872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0" y="5637069"/>
            <a:ext cx="12634914" cy="18423082"/>
          </a:xfrm>
        </p:spPr>
        <p:txBody>
          <a:bodyPr/>
          <a:lstStyle>
            <a:lvl1pPr marL="0" indent="0">
              <a:buNone/>
              <a:defRPr sz="1400"/>
            </a:lvl1pPr>
            <a:lvl2pPr marL="457158" indent="0">
              <a:buNone/>
              <a:defRPr sz="1200"/>
            </a:lvl2pPr>
            <a:lvl3pPr marL="914315" indent="0">
              <a:buNone/>
              <a:defRPr sz="1000"/>
            </a:lvl3pPr>
            <a:lvl4pPr marL="1371473" indent="0">
              <a:buNone/>
              <a:defRPr sz="900"/>
            </a:lvl4pPr>
            <a:lvl5pPr marL="1828631" indent="0">
              <a:buNone/>
              <a:defRPr sz="900"/>
            </a:lvl5pPr>
            <a:lvl6pPr marL="2285788" indent="0">
              <a:buNone/>
              <a:defRPr sz="900"/>
            </a:lvl6pPr>
            <a:lvl7pPr marL="2742946" indent="0">
              <a:buNone/>
              <a:defRPr sz="900"/>
            </a:lvl7pPr>
            <a:lvl8pPr marL="3200104" indent="0">
              <a:buNone/>
              <a:defRPr sz="900"/>
            </a:lvl8pPr>
            <a:lvl9pPr marL="3657261"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8F5635B6-061D-42DA-BD06-42F393CEB04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18854304"/>
            <a:ext cx="23042880" cy="222365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609" y="2405496"/>
            <a:ext cx="23042880" cy="16160462"/>
          </a:xfrm>
        </p:spPr>
        <p:txBody>
          <a:bodyPr/>
          <a:lstStyle>
            <a:lvl1pPr marL="0" indent="0">
              <a:buNone/>
              <a:defRPr sz="3200"/>
            </a:lvl1pPr>
            <a:lvl2pPr marL="457158" indent="0">
              <a:buNone/>
              <a:defRPr sz="2800"/>
            </a:lvl2pPr>
            <a:lvl3pPr marL="914315" indent="0">
              <a:buNone/>
              <a:defRPr sz="2400"/>
            </a:lvl3pPr>
            <a:lvl4pPr marL="1371473" indent="0">
              <a:buNone/>
              <a:defRPr sz="2000"/>
            </a:lvl4pPr>
            <a:lvl5pPr marL="1828631" indent="0">
              <a:buNone/>
              <a:defRPr sz="2000"/>
            </a:lvl5pPr>
            <a:lvl6pPr marL="2285788" indent="0">
              <a:buNone/>
              <a:defRPr sz="2000"/>
            </a:lvl6pPr>
            <a:lvl7pPr marL="2742946" indent="0">
              <a:buNone/>
              <a:defRPr sz="2000"/>
            </a:lvl7pPr>
            <a:lvl8pPr marL="3200104" indent="0">
              <a:buNone/>
              <a:defRPr sz="2000"/>
            </a:lvl8pPr>
            <a:lvl9pPr marL="3657261" indent="0">
              <a:buNone/>
              <a:defRPr sz="2000"/>
            </a:lvl9pPr>
          </a:lstStyle>
          <a:p>
            <a:pPr lvl="0"/>
            <a:endParaRPr lang="en-US" noProof="0" dirty="0" smtClean="0"/>
          </a:p>
        </p:txBody>
      </p:sp>
      <p:sp>
        <p:nvSpPr>
          <p:cNvPr id="4" name="Text Placeholder 3"/>
          <p:cNvSpPr>
            <a:spLocks noGrp="1"/>
          </p:cNvSpPr>
          <p:nvPr>
            <p:ph type="body" sz="half" idx="2"/>
          </p:nvPr>
        </p:nvSpPr>
        <p:spPr>
          <a:xfrm>
            <a:off x="7527609" y="21077959"/>
            <a:ext cx="23042880" cy="3161434"/>
          </a:xfrm>
        </p:spPr>
        <p:txBody>
          <a:bodyPr/>
          <a:lstStyle>
            <a:lvl1pPr marL="0" indent="0">
              <a:buNone/>
              <a:defRPr sz="1400"/>
            </a:lvl1pPr>
            <a:lvl2pPr marL="457158" indent="0">
              <a:buNone/>
              <a:defRPr sz="1200"/>
            </a:lvl2pPr>
            <a:lvl3pPr marL="914315" indent="0">
              <a:buNone/>
              <a:defRPr sz="1000"/>
            </a:lvl3pPr>
            <a:lvl4pPr marL="1371473" indent="0">
              <a:buNone/>
              <a:defRPr sz="900"/>
            </a:lvl4pPr>
            <a:lvl5pPr marL="1828631" indent="0">
              <a:buNone/>
              <a:defRPr sz="900"/>
            </a:lvl5pPr>
            <a:lvl6pPr marL="2285788" indent="0">
              <a:buNone/>
              <a:defRPr sz="900"/>
            </a:lvl6pPr>
            <a:lvl7pPr marL="2742946" indent="0">
              <a:buNone/>
              <a:defRPr sz="900"/>
            </a:lvl7pPr>
            <a:lvl8pPr marL="3200104" indent="0">
              <a:buNone/>
              <a:defRPr sz="900"/>
            </a:lvl8pPr>
            <a:lvl9pPr marL="3657261"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79F6D958-DB52-4797-B811-8A7A6A40029D}"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996" y="2927640"/>
            <a:ext cx="32644821" cy="5486400"/>
          </a:xfrm>
          <a:prstGeom prst="rect">
            <a:avLst/>
          </a:prstGeom>
          <a:noFill/>
          <a:ln w="9525">
            <a:noFill/>
            <a:miter lim="800000"/>
            <a:headEnd/>
            <a:tailEnd/>
          </a:ln>
        </p:spPr>
        <p:txBody>
          <a:bodyPr vert="horz" wrap="square" lIns="250791" tIns="125395" rIns="250791" bIns="12539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996" y="9510281"/>
            <a:ext cx="32644821" cy="19750519"/>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990" y="29990768"/>
            <a:ext cx="8001000"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eaLnBrk="0" hangingPunct="0">
              <a:defRPr sz="3800"/>
            </a:lvl1pPr>
          </a:lstStyle>
          <a:p>
            <a:endParaRPr lang="en-US" dirty="0"/>
          </a:p>
        </p:txBody>
      </p:sp>
      <p:sp>
        <p:nvSpPr>
          <p:cNvPr id="1029" name="Rectangle 5"/>
          <p:cNvSpPr>
            <a:spLocks noGrp="1" noChangeArrowheads="1"/>
          </p:cNvSpPr>
          <p:nvPr>
            <p:ph type="ftr" sz="quarter" idx="3"/>
          </p:nvPr>
        </p:nvSpPr>
        <p:spPr bwMode="auto">
          <a:xfrm>
            <a:off x="13122017" y="29990768"/>
            <a:ext cx="12160779"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algn="ctr" eaLnBrk="0" hangingPunct="0">
              <a:defRPr sz="3800"/>
            </a:lvl1pPr>
          </a:lstStyle>
          <a:p>
            <a:endParaRPr lang="en-US" dirty="0"/>
          </a:p>
        </p:txBody>
      </p:sp>
      <p:sp>
        <p:nvSpPr>
          <p:cNvPr id="1030" name="Rectangle 6"/>
          <p:cNvSpPr>
            <a:spLocks noGrp="1" noChangeArrowheads="1"/>
          </p:cNvSpPr>
          <p:nvPr>
            <p:ph type="sldNum" sz="quarter" idx="4"/>
          </p:nvPr>
        </p:nvSpPr>
        <p:spPr bwMode="auto">
          <a:xfrm>
            <a:off x="27523811" y="29990768"/>
            <a:ext cx="8001000" cy="2197677"/>
          </a:xfrm>
          <a:prstGeom prst="rect">
            <a:avLst/>
          </a:prstGeom>
          <a:noFill/>
          <a:ln w="9525">
            <a:noFill/>
            <a:miter lim="800000"/>
            <a:headEnd/>
            <a:tailEnd/>
          </a:ln>
        </p:spPr>
        <p:txBody>
          <a:bodyPr vert="horz" wrap="square" lIns="250791" tIns="125395" rIns="250791" bIns="125395" numCol="1" anchor="t" anchorCtr="0" compatLnSpc="1">
            <a:prstTxWarp prst="textNoShape">
              <a:avLst/>
            </a:prstTxWarp>
          </a:bodyPr>
          <a:lstStyle>
            <a:lvl1pPr algn="r" eaLnBrk="0" hangingPunct="0">
              <a:defRPr sz="3800"/>
            </a:lvl1pPr>
          </a:lstStyle>
          <a:p>
            <a:fld id="{483BD376-73B9-46C6-B3B3-2C67C9BE8591}"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508017" rtl="0" eaLnBrk="0" fontAlgn="base" hangingPunct="0">
        <a:spcBef>
          <a:spcPct val="0"/>
        </a:spcBef>
        <a:spcAft>
          <a:spcPct val="0"/>
        </a:spcAft>
        <a:defRPr sz="12099">
          <a:solidFill>
            <a:schemeClr val="tx2"/>
          </a:solidFill>
          <a:latin typeface="+mj-lt"/>
          <a:ea typeface="+mj-ea"/>
          <a:cs typeface="+mj-cs"/>
        </a:defRPr>
      </a:lvl1pPr>
      <a:lvl2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2pPr>
      <a:lvl3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3pPr>
      <a:lvl4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4pPr>
      <a:lvl5pPr algn="ctr" defTabSz="2508017" rtl="0" eaLnBrk="0" fontAlgn="base" hangingPunct="0">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5pPr>
      <a:lvl6pPr marL="457158"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6pPr>
      <a:lvl7pPr marL="914315"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7pPr>
      <a:lvl8pPr marL="1371473"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8pPr>
      <a:lvl9pPr marL="1828631" algn="ctr" defTabSz="2508017" rtl="0" fontAlgn="base">
        <a:spcBef>
          <a:spcPct val="0"/>
        </a:spcBef>
        <a:spcAft>
          <a:spcPct val="0"/>
        </a:spcAft>
        <a:defRPr sz="12099">
          <a:solidFill>
            <a:schemeClr val="tx2"/>
          </a:solidFill>
          <a:latin typeface="Arial" pitchFamily="80" charset="0"/>
          <a:ea typeface="ヒラギノ角ゴ Pro W3" pitchFamily="80" charset="-128"/>
          <a:cs typeface="ヒラギノ角ゴ Pro W3" pitchFamily="80" charset="-128"/>
        </a:defRPr>
      </a:lvl9pPr>
    </p:titleStyle>
    <p:bodyStyle>
      <a:lvl1pPr marL="939712" indent="-939712" algn="l" defTabSz="2508017" rtl="0" eaLnBrk="0" fontAlgn="base" hangingPunct="0">
        <a:spcBef>
          <a:spcPct val="20000"/>
        </a:spcBef>
        <a:spcAft>
          <a:spcPct val="0"/>
        </a:spcAft>
        <a:buChar char="•"/>
        <a:defRPr sz="8800">
          <a:solidFill>
            <a:schemeClr val="tx1"/>
          </a:solidFill>
          <a:latin typeface="+mn-lt"/>
          <a:ea typeface="+mn-ea"/>
          <a:cs typeface="+mn-cs"/>
        </a:defRPr>
      </a:lvl1pPr>
      <a:lvl2pPr marL="2038160" indent="-784153" algn="l" defTabSz="2508017" rtl="0" eaLnBrk="0" fontAlgn="base" hangingPunct="0">
        <a:spcBef>
          <a:spcPct val="20000"/>
        </a:spcBef>
        <a:spcAft>
          <a:spcPct val="0"/>
        </a:spcAft>
        <a:buChar char="–"/>
        <a:defRPr sz="7700">
          <a:solidFill>
            <a:schemeClr val="tx1"/>
          </a:solidFill>
          <a:latin typeface="+mn-lt"/>
          <a:ea typeface="+mn-ea"/>
          <a:cs typeface="+mn-cs"/>
        </a:defRPr>
      </a:lvl2pPr>
      <a:lvl3pPr marL="3135022" indent="-627004" algn="l" defTabSz="2508017" rtl="0" eaLnBrk="0" fontAlgn="base" hangingPunct="0">
        <a:spcBef>
          <a:spcPct val="20000"/>
        </a:spcBef>
        <a:spcAft>
          <a:spcPct val="0"/>
        </a:spcAft>
        <a:buChar char="•"/>
        <a:defRPr sz="6599">
          <a:solidFill>
            <a:schemeClr val="tx1"/>
          </a:solidFill>
          <a:latin typeface="+mn-lt"/>
          <a:ea typeface="+mn-ea"/>
          <a:cs typeface="+mn-cs"/>
        </a:defRPr>
      </a:lvl3pPr>
      <a:lvl4pPr marL="4389031" indent="-627004" algn="l" defTabSz="2508017" rtl="0" eaLnBrk="0" fontAlgn="base" hangingPunct="0">
        <a:spcBef>
          <a:spcPct val="20000"/>
        </a:spcBef>
        <a:spcAft>
          <a:spcPct val="0"/>
        </a:spcAft>
        <a:buChar char="–"/>
        <a:defRPr sz="5500">
          <a:solidFill>
            <a:schemeClr val="tx1"/>
          </a:solidFill>
          <a:latin typeface="+mn-lt"/>
          <a:ea typeface="+mn-ea"/>
          <a:cs typeface="+mn-cs"/>
        </a:defRPr>
      </a:lvl4pPr>
      <a:lvl5pPr marL="5643040" indent="-627004" algn="l" defTabSz="2508017" rtl="0" eaLnBrk="0" fontAlgn="base" hangingPunct="0">
        <a:spcBef>
          <a:spcPct val="20000"/>
        </a:spcBef>
        <a:spcAft>
          <a:spcPct val="0"/>
        </a:spcAft>
        <a:buChar char="»"/>
        <a:defRPr sz="5500">
          <a:solidFill>
            <a:schemeClr val="tx1"/>
          </a:solidFill>
          <a:latin typeface="+mn-lt"/>
          <a:ea typeface="+mn-ea"/>
          <a:cs typeface="+mn-cs"/>
        </a:defRPr>
      </a:lvl5pPr>
      <a:lvl6pPr marL="6100197" indent="-627004" algn="l" defTabSz="2508017" rtl="0" fontAlgn="base">
        <a:spcBef>
          <a:spcPct val="20000"/>
        </a:spcBef>
        <a:spcAft>
          <a:spcPct val="0"/>
        </a:spcAft>
        <a:buChar char="»"/>
        <a:defRPr sz="5500">
          <a:solidFill>
            <a:schemeClr val="tx1"/>
          </a:solidFill>
          <a:latin typeface="+mn-lt"/>
          <a:ea typeface="+mn-ea"/>
          <a:cs typeface="+mn-cs"/>
        </a:defRPr>
      </a:lvl6pPr>
      <a:lvl7pPr marL="6557355" indent="-627004" algn="l" defTabSz="2508017" rtl="0" fontAlgn="base">
        <a:spcBef>
          <a:spcPct val="20000"/>
        </a:spcBef>
        <a:spcAft>
          <a:spcPct val="0"/>
        </a:spcAft>
        <a:buChar char="»"/>
        <a:defRPr sz="5500">
          <a:solidFill>
            <a:schemeClr val="tx1"/>
          </a:solidFill>
          <a:latin typeface="+mn-lt"/>
          <a:ea typeface="+mn-ea"/>
          <a:cs typeface="+mn-cs"/>
        </a:defRPr>
      </a:lvl7pPr>
      <a:lvl8pPr marL="7014513" indent="-627004" algn="l" defTabSz="2508017" rtl="0" fontAlgn="base">
        <a:spcBef>
          <a:spcPct val="20000"/>
        </a:spcBef>
        <a:spcAft>
          <a:spcPct val="0"/>
        </a:spcAft>
        <a:buChar char="»"/>
        <a:defRPr sz="5500">
          <a:solidFill>
            <a:schemeClr val="tx1"/>
          </a:solidFill>
          <a:latin typeface="+mn-lt"/>
          <a:ea typeface="+mn-ea"/>
          <a:cs typeface="+mn-cs"/>
        </a:defRPr>
      </a:lvl8pPr>
      <a:lvl9pPr marL="7471669" indent="-627004" algn="l" defTabSz="2508017" rtl="0" fontAlgn="base">
        <a:spcBef>
          <a:spcPct val="20000"/>
        </a:spcBef>
        <a:spcAft>
          <a:spcPct val="0"/>
        </a:spcAft>
        <a:buChar char="»"/>
        <a:defRPr sz="5500">
          <a:solidFill>
            <a:schemeClr val="tx1"/>
          </a:solidFill>
          <a:latin typeface="+mn-lt"/>
          <a:ea typeface="+mn-ea"/>
          <a:cs typeface="+mn-cs"/>
        </a:defRPr>
      </a:lvl9pPr>
    </p:bodyStyle>
    <p:otherStyle>
      <a:defPPr>
        <a:defRPr lang="en-US"/>
      </a:defPPr>
      <a:lvl1pPr marL="0" algn="l" defTabSz="457158" rtl="0" eaLnBrk="1" latinLnBrk="0" hangingPunct="1">
        <a:defRPr sz="1800" kern="1200">
          <a:solidFill>
            <a:schemeClr val="tx1"/>
          </a:solidFill>
          <a:latin typeface="+mn-lt"/>
          <a:ea typeface="+mn-ea"/>
          <a:cs typeface="+mn-cs"/>
        </a:defRPr>
      </a:lvl1pPr>
      <a:lvl2pPr marL="457158" algn="l" defTabSz="457158" rtl="0" eaLnBrk="1" latinLnBrk="0" hangingPunct="1">
        <a:defRPr sz="1800" kern="1200">
          <a:solidFill>
            <a:schemeClr val="tx1"/>
          </a:solidFill>
          <a:latin typeface="+mn-lt"/>
          <a:ea typeface="+mn-ea"/>
          <a:cs typeface="+mn-cs"/>
        </a:defRPr>
      </a:lvl2pPr>
      <a:lvl3pPr marL="914315" algn="l" defTabSz="457158" rtl="0" eaLnBrk="1" latinLnBrk="0" hangingPunct="1">
        <a:defRPr sz="1800" kern="1200">
          <a:solidFill>
            <a:schemeClr val="tx1"/>
          </a:solidFill>
          <a:latin typeface="+mn-lt"/>
          <a:ea typeface="+mn-ea"/>
          <a:cs typeface="+mn-cs"/>
        </a:defRPr>
      </a:lvl3pPr>
      <a:lvl4pPr marL="1371473" algn="l" defTabSz="457158" rtl="0" eaLnBrk="1" latinLnBrk="0" hangingPunct="1">
        <a:defRPr sz="1800" kern="1200">
          <a:solidFill>
            <a:schemeClr val="tx1"/>
          </a:solidFill>
          <a:latin typeface="+mn-lt"/>
          <a:ea typeface="+mn-ea"/>
          <a:cs typeface="+mn-cs"/>
        </a:defRPr>
      </a:lvl4pPr>
      <a:lvl5pPr marL="1828631" algn="l" defTabSz="457158" rtl="0" eaLnBrk="1" latinLnBrk="0" hangingPunct="1">
        <a:defRPr sz="1800" kern="1200">
          <a:solidFill>
            <a:schemeClr val="tx1"/>
          </a:solidFill>
          <a:latin typeface="+mn-lt"/>
          <a:ea typeface="+mn-ea"/>
          <a:cs typeface="+mn-cs"/>
        </a:defRPr>
      </a:lvl5pPr>
      <a:lvl6pPr marL="2285788" algn="l" defTabSz="457158" rtl="0" eaLnBrk="1" latinLnBrk="0" hangingPunct="1">
        <a:defRPr sz="1800" kern="1200">
          <a:solidFill>
            <a:schemeClr val="tx1"/>
          </a:solidFill>
          <a:latin typeface="+mn-lt"/>
          <a:ea typeface="+mn-ea"/>
          <a:cs typeface="+mn-cs"/>
        </a:defRPr>
      </a:lvl6pPr>
      <a:lvl7pPr marL="2742946" algn="l" defTabSz="457158" rtl="0" eaLnBrk="1" latinLnBrk="0" hangingPunct="1">
        <a:defRPr sz="1800" kern="1200">
          <a:solidFill>
            <a:schemeClr val="tx1"/>
          </a:solidFill>
          <a:latin typeface="+mn-lt"/>
          <a:ea typeface="+mn-ea"/>
          <a:cs typeface="+mn-cs"/>
        </a:defRPr>
      </a:lvl7pPr>
      <a:lvl8pPr marL="3200104" algn="l" defTabSz="457158" rtl="0" eaLnBrk="1" latinLnBrk="0" hangingPunct="1">
        <a:defRPr sz="1800" kern="1200">
          <a:solidFill>
            <a:schemeClr val="tx1"/>
          </a:solidFill>
          <a:latin typeface="+mn-lt"/>
          <a:ea typeface="+mn-ea"/>
          <a:cs typeface="+mn-cs"/>
        </a:defRPr>
      </a:lvl8pPr>
      <a:lvl9pPr marL="3657261" algn="l" defTabSz="4571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alpha val="83000"/>
              </a:schemeClr>
            </a:gs>
            <a:gs pos="100000">
              <a:srgbClr val="FFFFFF"/>
            </a:gs>
            <a:gs pos="69000">
              <a:schemeClr val="accent6">
                <a:lumMod val="40000"/>
                <a:lumOff val="6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29" name="Picture 28" descr="AliceSmoo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634" y="26879555"/>
            <a:ext cx="4762195" cy="4650311"/>
          </a:xfrm>
          <a:prstGeom prst="rect">
            <a:avLst/>
          </a:prstGeom>
        </p:spPr>
      </p:pic>
      <p:pic>
        <p:nvPicPr>
          <p:cNvPr id="11" name="Picture 10" descr="Screen-Shot-2015-11-06-at-8.03.47-AM-1024x4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8667" y="29606190"/>
            <a:ext cx="7038712" cy="2838855"/>
          </a:xfrm>
          <a:prstGeom prst="rect">
            <a:avLst/>
          </a:prstGeom>
        </p:spPr>
      </p:pic>
      <p:sp>
        <p:nvSpPr>
          <p:cNvPr id="15362" name="Rectangle 4"/>
          <p:cNvSpPr>
            <a:spLocks noChangeArrowheads="1"/>
          </p:cNvSpPr>
          <p:nvPr/>
        </p:nvSpPr>
        <p:spPr bwMode="auto">
          <a:xfrm>
            <a:off x="0" y="0"/>
            <a:ext cx="38404800" cy="3823206"/>
          </a:xfrm>
          <a:prstGeom prst="rect">
            <a:avLst/>
          </a:prstGeom>
          <a:solidFill>
            <a:schemeClr val="accent2"/>
          </a:solidFill>
          <a:ln w="9525">
            <a:noFill/>
            <a:miter lim="800000"/>
            <a:headEnd/>
            <a:tailEnd/>
          </a:ln>
        </p:spPr>
        <p:txBody>
          <a:bodyPr lIns="137154" tIns="91440" rIns="137154" bIns="68577" anchor="ctr"/>
          <a:lstStyle/>
          <a:p>
            <a:pPr algn="ctr"/>
            <a:r>
              <a:rPr lang="en-US" sz="6000" dirty="0" smtClean="0">
                <a:solidFill>
                  <a:srgbClr val="A6A6A6"/>
                </a:solidFill>
              </a:rPr>
              <a:t>Put your title here</a:t>
            </a:r>
            <a:endParaRPr lang="en-US" sz="6000" dirty="0">
              <a:solidFill>
                <a:srgbClr val="A6A6A6"/>
              </a:solidFill>
            </a:endParaRPr>
          </a:p>
          <a:p>
            <a:pPr algn="ctr">
              <a:spcBef>
                <a:spcPts val="600"/>
              </a:spcBef>
            </a:pPr>
            <a:r>
              <a:rPr lang="en-US" sz="4000" b="1" dirty="0" smtClean="0">
                <a:solidFill>
                  <a:srgbClr val="A6A6A6"/>
                </a:solidFill>
              </a:rPr>
              <a:t>Nicholas Levitt</a:t>
            </a:r>
            <a:r>
              <a:rPr lang="en-US" sz="4000" b="1" baseline="30000" dirty="0" smtClean="0">
                <a:solidFill>
                  <a:srgbClr val="A6A6A6"/>
                </a:solidFill>
              </a:rPr>
              <a:t>1</a:t>
            </a:r>
            <a:endParaRPr lang="en-US" sz="4000" baseline="30000" dirty="0">
              <a:solidFill>
                <a:srgbClr val="A6A6A6"/>
              </a:solidFill>
            </a:endParaRPr>
          </a:p>
          <a:p>
            <a:pPr algn="ctr" defTabSz="4703326"/>
            <a:r>
              <a:rPr lang="en-US" sz="2800" baseline="30000" dirty="0" smtClean="0">
                <a:solidFill>
                  <a:srgbClr val="A6A6A6"/>
                </a:solidFill>
              </a:rPr>
              <a:t>1</a:t>
            </a:r>
            <a:r>
              <a:rPr lang="en-US" sz="2800" dirty="0" smtClean="0">
                <a:solidFill>
                  <a:srgbClr val="A6A6A6"/>
                </a:solidFill>
              </a:rPr>
              <a:t>Department of Computer Science, College </a:t>
            </a:r>
            <a:r>
              <a:rPr lang="en-US" sz="2800" dirty="0">
                <a:solidFill>
                  <a:srgbClr val="A6A6A6"/>
                </a:solidFill>
              </a:rPr>
              <a:t>of Charleston, Charleston, </a:t>
            </a:r>
            <a:r>
              <a:rPr lang="en-US" sz="2800" dirty="0" smtClean="0">
                <a:solidFill>
                  <a:srgbClr val="A6A6A6"/>
                </a:solidFill>
              </a:rPr>
              <a:t>SC</a:t>
            </a:r>
            <a:endParaRPr lang="en-US" sz="2800" dirty="0">
              <a:solidFill>
                <a:srgbClr val="A6A6A6"/>
              </a:solidFill>
            </a:endParaRPr>
          </a:p>
        </p:txBody>
      </p:sp>
      <p:sp>
        <p:nvSpPr>
          <p:cNvPr id="15366" name="Rectangle 25"/>
          <p:cNvSpPr>
            <a:spLocks noChangeArrowheads="1"/>
          </p:cNvSpPr>
          <p:nvPr/>
        </p:nvSpPr>
        <p:spPr bwMode="auto">
          <a:xfrm>
            <a:off x="567268" y="4148778"/>
            <a:ext cx="11661159"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MOTIVATION AND INTRODUCTION</a:t>
            </a:r>
            <a:endParaRPr lang="en-US" sz="4400" dirty="0">
              <a:solidFill>
                <a:schemeClr val="bg1"/>
              </a:solidFill>
            </a:endParaRPr>
          </a:p>
        </p:txBody>
      </p:sp>
      <p:sp>
        <p:nvSpPr>
          <p:cNvPr id="15385" name="Rectangle 25"/>
          <p:cNvSpPr>
            <a:spLocks noChangeArrowheads="1"/>
          </p:cNvSpPr>
          <p:nvPr/>
        </p:nvSpPr>
        <p:spPr bwMode="auto">
          <a:xfrm>
            <a:off x="0" y="-114302"/>
            <a:ext cx="38404800" cy="19202400"/>
          </a:xfrm>
          <a:prstGeom prst="rect">
            <a:avLst/>
          </a:prstGeom>
          <a:noFill/>
          <a:ln w="9525">
            <a:noFill/>
            <a:miter lim="800000"/>
            <a:headEnd/>
            <a:tailEnd/>
          </a:ln>
          <a:effectLst/>
        </p:spPr>
        <p:txBody>
          <a:bodyPr wrap="none" lIns="91436" tIns="45718" rIns="91436" bIns="45718" anchor="ctr"/>
          <a:lstStyle/>
          <a:p>
            <a:endParaRPr lang="en-US" dirty="0"/>
          </a:p>
        </p:txBody>
      </p:sp>
      <p:sp>
        <p:nvSpPr>
          <p:cNvPr id="66" name="Rectangle 25"/>
          <p:cNvSpPr>
            <a:spLocks noChangeArrowheads="1"/>
          </p:cNvSpPr>
          <p:nvPr/>
        </p:nvSpPr>
        <p:spPr bwMode="auto">
          <a:xfrm>
            <a:off x="26350806" y="16111555"/>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DISCUSSION AND FUTURE WORK</a:t>
            </a:r>
            <a:endParaRPr lang="en-US" sz="4400" dirty="0">
              <a:solidFill>
                <a:schemeClr val="bg1"/>
              </a:solidFill>
            </a:endParaRPr>
          </a:p>
        </p:txBody>
      </p:sp>
      <p:sp>
        <p:nvSpPr>
          <p:cNvPr id="68" name="Rectangle 25"/>
          <p:cNvSpPr>
            <a:spLocks noChangeArrowheads="1"/>
          </p:cNvSpPr>
          <p:nvPr/>
        </p:nvSpPr>
        <p:spPr bwMode="auto">
          <a:xfrm>
            <a:off x="26350806" y="30370500"/>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a:solidFill>
                  <a:schemeClr val="bg1"/>
                </a:solidFill>
              </a:rPr>
              <a:t>ACKNOWLEDGEMENTS</a:t>
            </a:r>
            <a:endParaRPr lang="en-US" sz="4400" dirty="0">
              <a:solidFill>
                <a:schemeClr val="bg1"/>
              </a:solidFill>
            </a:endParaRPr>
          </a:p>
        </p:txBody>
      </p:sp>
      <p:sp>
        <p:nvSpPr>
          <p:cNvPr id="148" name="Rectangle 25"/>
          <p:cNvSpPr>
            <a:spLocks noChangeArrowheads="1"/>
          </p:cNvSpPr>
          <p:nvPr/>
        </p:nvSpPr>
        <p:spPr bwMode="auto">
          <a:xfrm>
            <a:off x="440824" y="9628369"/>
            <a:ext cx="11713960"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a:solidFill>
                  <a:schemeClr val="bg1"/>
                </a:solidFill>
              </a:rPr>
              <a:t>METHODS</a:t>
            </a:r>
            <a:endParaRPr lang="en-US" sz="4400" dirty="0">
              <a:solidFill>
                <a:schemeClr val="bg1"/>
              </a:solidFill>
            </a:endParaRPr>
          </a:p>
        </p:txBody>
      </p:sp>
      <p:pic>
        <p:nvPicPr>
          <p:cNvPr id="1026" name="Picture 2" descr="http://today.cofc.edu/wp-content/uploads/2014/08/CofC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57" y="813258"/>
            <a:ext cx="4926579" cy="22859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2" name="Rectangle 25"/>
          <p:cNvSpPr>
            <a:spLocks noChangeArrowheads="1"/>
          </p:cNvSpPr>
          <p:nvPr/>
        </p:nvSpPr>
        <p:spPr bwMode="auto">
          <a:xfrm>
            <a:off x="12666133" y="4146868"/>
            <a:ext cx="13191067"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RESULTS</a:t>
            </a:r>
            <a:endParaRPr lang="en-US" sz="4400" dirty="0">
              <a:solidFill>
                <a:schemeClr val="bg1"/>
              </a:solidFill>
            </a:endParaRPr>
          </a:p>
        </p:txBody>
      </p:sp>
      <p:sp>
        <p:nvSpPr>
          <p:cNvPr id="115" name="Rectangle 25"/>
          <p:cNvSpPr>
            <a:spLocks noChangeArrowheads="1"/>
          </p:cNvSpPr>
          <p:nvPr/>
        </p:nvSpPr>
        <p:spPr bwMode="auto">
          <a:xfrm>
            <a:off x="26350807" y="25954567"/>
            <a:ext cx="11713464"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400" b="1" dirty="0" smtClean="0">
                <a:solidFill>
                  <a:schemeClr val="bg1"/>
                </a:solidFill>
              </a:rPr>
              <a:t>REFERENCES</a:t>
            </a:r>
            <a:endParaRPr lang="en-US" sz="4400" dirty="0">
              <a:solidFill>
                <a:schemeClr val="bg1"/>
              </a:solidFill>
            </a:endParaRPr>
          </a:p>
        </p:txBody>
      </p:sp>
      <p:sp>
        <p:nvSpPr>
          <p:cNvPr id="3" name="TextBox 2"/>
          <p:cNvSpPr txBox="1"/>
          <p:nvPr/>
        </p:nvSpPr>
        <p:spPr>
          <a:xfrm>
            <a:off x="575733" y="5164667"/>
            <a:ext cx="11650134" cy="3939540"/>
          </a:xfrm>
          <a:prstGeom prst="rect">
            <a:avLst/>
          </a:prstGeom>
          <a:noFill/>
        </p:spPr>
        <p:txBody>
          <a:bodyPr wrap="square" rtlCol="0">
            <a:spAutoFit/>
          </a:bodyPr>
          <a:lstStyle/>
          <a:p>
            <a:r>
              <a:rPr lang="en-US" sz="2500" dirty="0" smtClean="0">
                <a:solidFill>
                  <a:srgbClr val="000000"/>
                </a:solidFill>
              </a:rPr>
              <a:t>The perception of </a:t>
            </a:r>
            <a:r>
              <a:rPr lang="en-US" sz="2500" dirty="0">
                <a:solidFill>
                  <a:srgbClr val="000000"/>
                </a:solidFill>
              </a:rPr>
              <a:t>emotion </a:t>
            </a:r>
            <a:r>
              <a:rPr lang="en-US" sz="2500" dirty="0" smtClean="0">
                <a:solidFill>
                  <a:srgbClr val="000000"/>
                </a:solidFill>
              </a:rPr>
              <a:t>in spoken language is largely based on context clues: facial expressions, body language, volume, etc. In written language however, none of these clues exist, there are just words on a page. </a:t>
            </a:r>
          </a:p>
          <a:p>
            <a:r>
              <a:rPr lang="en-US" sz="2500" dirty="0">
                <a:solidFill>
                  <a:srgbClr val="000000"/>
                </a:solidFill>
              </a:rPr>
              <a:t>If a model can be trained to predict emotion experienced based off only written words, then theoretically that model could </a:t>
            </a:r>
            <a:r>
              <a:rPr lang="en-US" sz="2500" dirty="0" smtClean="0">
                <a:solidFill>
                  <a:srgbClr val="000000"/>
                </a:solidFill>
              </a:rPr>
              <a:t>be </a:t>
            </a:r>
            <a:r>
              <a:rPr lang="en-US" sz="2500" dirty="0">
                <a:solidFill>
                  <a:srgbClr val="000000"/>
                </a:solidFill>
              </a:rPr>
              <a:t>applied to works of literary fiction to map the emotional landscape of a story. </a:t>
            </a:r>
            <a:endParaRPr lang="en-US" sz="2500" dirty="0" smtClean="0">
              <a:solidFill>
                <a:srgbClr val="000000"/>
              </a:solidFill>
            </a:endParaRPr>
          </a:p>
          <a:p>
            <a:r>
              <a:rPr lang="en-US" sz="2500" dirty="0" smtClean="0">
                <a:solidFill>
                  <a:srgbClr val="000000"/>
                </a:solidFill>
              </a:rPr>
              <a:t>This experiment set out to try to employ machine learning techniques to simulate the perception of emotion in written language, more specifically, the perception of joy, fear, anger, sadness, disgust, shame and guilt in works of literary fiction, and visualize the results.</a:t>
            </a:r>
          </a:p>
        </p:txBody>
      </p:sp>
      <p:sp>
        <p:nvSpPr>
          <p:cNvPr id="6" name="TextBox 5"/>
          <p:cNvSpPr txBox="1"/>
          <p:nvPr/>
        </p:nvSpPr>
        <p:spPr>
          <a:xfrm>
            <a:off x="575733" y="10735734"/>
            <a:ext cx="11633200" cy="19035980"/>
          </a:xfrm>
          <a:prstGeom prst="rect">
            <a:avLst/>
          </a:prstGeom>
          <a:noFill/>
        </p:spPr>
        <p:txBody>
          <a:bodyPr wrap="square" rtlCol="0">
            <a:spAutoFit/>
          </a:bodyPr>
          <a:lstStyle/>
          <a:p>
            <a:r>
              <a:rPr lang="en-US" sz="2500" dirty="0" smtClean="0">
                <a:solidFill>
                  <a:srgbClr val="000000"/>
                </a:solidFill>
              </a:rPr>
              <a:t>The International Survey </a:t>
            </a:r>
            <a:r>
              <a:rPr lang="en-US" sz="2500" dirty="0">
                <a:solidFill>
                  <a:srgbClr val="000000"/>
                </a:solidFill>
              </a:rPr>
              <a:t>On Emotion Antecedents And </a:t>
            </a:r>
            <a:r>
              <a:rPr lang="en-US" sz="2500" dirty="0" smtClean="0">
                <a:solidFill>
                  <a:srgbClr val="000000"/>
                </a:solidFill>
              </a:rPr>
              <a:t>Reactions (ISEAR)</a:t>
            </a:r>
            <a:r>
              <a:rPr lang="en-US" sz="2500" baseline="30000" dirty="0" smtClean="0">
                <a:solidFill>
                  <a:srgbClr val="000000"/>
                </a:solidFill>
              </a:rPr>
              <a:t>1</a:t>
            </a:r>
            <a:r>
              <a:rPr lang="en-US" sz="2500" dirty="0" smtClean="0">
                <a:solidFill>
                  <a:srgbClr val="000000"/>
                </a:solidFill>
              </a:rPr>
              <a:t> is a study done by Affective Sciences in which over 3000 persons were asked to report on situations in which they had experienced one of seven major emotions. The dataset is composed of 7666 individual observations. Each observation consists of the emotion experienced, a brief recount of the situation, and over 40 other variables such as sex, age and country of the reporter, intensity of the emotion felt and reaction to the situation.</a:t>
            </a:r>
          </a:p>
          <a:p>
            <a:r>
              <a:rPr lang="en-US" sz="2500" dirty="0" smtClean="0">
                <a:solidFill>
                  <a:srgbClr val="000000"/>
                </a:solidFill>
              </a:rPr>
              <a:t>This experiment focused only on the emotion experienced and the recount of the situation. All recounts are told in first-person and rarely span more than three sentences:</a:t>
            </a:r>
          </a:p>
          <a:p>
            <a:endParaRPr lang="en-US" sz="2500" dirty="0" smtClean="0">
              <a:solidFill>
                <a:srgbClr val="000000"/>
              </a:solidFill>
            </a:endParaRPr>
          </a:p>
          <a:p>
            <a:pPr algn="ctr"/>
            <a:r>
              <a:rPr lang="en-US" sz="2500" dirty="0">
                <a:solidFill>
                  <a:srgbClr val="000000"/>
                </a:solidFill>
              </a:rPr>
              <a:t>	</a:t>
            </a:r>
            <a:r>
              <a:rPr lang="en-US" sz="2500" dirty="0" smtClean="0">
                <a:solidFill>
                  <a:srgbClr val="000000"/>
                </a:solidFill>
              </a:rPr>
              <a:t>“I </a:t>
            </a:r>
            <a:r>
              <a:rPr lang="en-US" sz="2500" dirty="0">
                <a:solidFill>
                  <a:srgbClr val="000000"/>
                </a:solidFill>
              </a:rPr>
              <a:t>woke up in the middle of the night of a nightmare, I was alone</a:t>
            </a:r>
            <a:r>
              <a:rPr lang="en-US" sz="2500" dirty="0" smtClean="0">
                <a:solidFill>
                  <a:srgbClr val="000000"/>
                </a:solidFill>
              </a:rPr>
              <a:t>, </a:t>
            </a:r>
            <a:r>
              <a:rPr lang="en-US" sz="2500" dirty="0">
                <a:solidFill>
                  <a:srgbClr val="000000"/>
                </a:solidFill>
              </a:rPr>
              <a:t>it was very quiet and very dark</a:t>
            </a:r>
            <a:r>
              <a:rPr lang="en-US" sz="2500" dirty="0" smtClean="0">
                <a:solidFill>
                  <a:srgbClr val="000000"/>
                </a:solidFill>
              </a:rPr>
              <a:t>.”</a:t>
            </a:r>
          </a:p>
          <a:p>
            <a:pPr algn="ctr"/>
            <a:r>
              <a:rPr lang="en-US" sz="2500" dirty="0" smtClean="0">
                <a:solidFill>
                  <a:srgbClr val="000000"/>
                </a:solidFill>
              </a:rPr>
              <a:t>“New year's eve 1983/1984, I met my girlfriend.  We stood on the steps outside her parents home and I kissed her for the first time.”</a:t>
            </a:r>
          </a:p>
          <a:p>
            <a:pPr algn="ctr"/>
            <a:endParaRPr lang="en-US" sz="2500" dirty="0" smtClean="0">
              <a:solidFill>
                <a:srgbClr val="000000"/>
              </a:solidFill>
            </a:endParaRPr>
          </a:p>
          <a:p>
            <a:r>
              <a:rPr lang="en-US" sz="2500" dirty="0" smtClean="0">
                <a:solidFill>
                  <a:srgbClr val="000000"/>
                </a:solidFill>
              </a:rPr>
              <a:t>All models were coded for in Python and trained and tested on the ISEAR dataset.</a:t>
            </a:r>
          </a:p>
          <a:p>
            <a:endParaRPr lang="en-US" sz="2500" dirty="0">
              <a:solidFill>
                <a:srgbClr val="000000"/>
              </a:solidFill>
            </a:endParaRPr>
          </a:p>
          <a:p>
            <a:r>
              <a:rPr lang="en-US" sz="2500" b="1" dirty="0" smtClean="0">
                <a:solidFill>
                  <a:srgbClr val="000000"/>
                </a:solidFill>
              </a:rPr>
              <a:t>Naïve Bag-Of-Words </a:t>
            </a:r>
          </a:p>
          <a:p>
            <a:r>
              <a:rPr lang="en-US" sz="2500" dirty="0" smtClean="0">
                <a:solidFill>
                  <a:srgbClr val="000000"/>
                </a:solidFill>
              </a:rPr>
              <a:t>The first model tested was a bare-bones bag-of-words, trained on two-thirds of the data and tested on the remaining one-third. The algorithm partitions the ISEAR dataset by emotion and parses through each individual emotional dataset creating a dictionary of counts. The algorithm then parses through each individual sentence in the testing set and, using the dictionary of counts, tallies how many times each word appeared in each emotional dataset. The sentence as a whole is then predicted to be whichever emotion occurs most frequently:</a:t>
            </a:r>
          </a:p>
          <a:p>
            <a:endParaRPr lang="en-US" sz="2200" dirty="0" smtClean="0">
              <a:solidFill>
                <a:srgbClr val="000000"/>
              </a:solidFill>
            </a:endParaRPr>
          </a:p>
          <a:p>
            <a:pPr algn="ctr"/>
            <a:r>
              <a:rPr lang="en-US" sz="2200" dirty="0" smtClean="0">
                <a:solidFill>
                  <a:srgbClr val="000000"/>
                </a:solidFill>
              </a:rPr>
              <a:t>“When </a:t>
            </a:r>
            <a:r>
              <a:rPr lang="en-US" sz="2200" dirty="0">
                <a:solidFill>
                  <a:srgbClr val="000000"/>
                </a:solidFill>
              </a:rPr>
              <a:t>I got admission in </a:t>
            </a:r>
            <a:r>
              <a:rPr lang="en-US" sz="2200" dirty="0" err="1">
                <a:solidFill>
                  <a:srgbClr val="000000"/>
                </a:solidFill>
              </a:rPr>
              <a:t>M.Sc</a:t>
            </a:r>
            <a:r>
              <a:rPr lang="en-US" sz="2200" dirty="0">
                <a:solidFill>
                  <a:srgbClr val="000000"/>
                </a:solidFill>
              </a:rPr>
              <a:t> (I) Organic Chemistry, I was </a:t>
            </a:r>
            <a:r>
              <a:rPr lang="en-US" sz="2200" dirty="0" smtClean="0">
                <a:solidFill>
                  <a:srgbClr val="000000"/>
                </a:solidFill>
              </a:rPr>
              <a:t>very </a:t>
            </a:r>
            <a:r>
              <a:rPr lang="en-US" sz="2200" dirty="0">
                <a:solidFill>
                  <a:srgbClr val="000000"/>
                </a:solidFill>
              </a:rPr>
              <a:t>happy</a:t>
            </a:r>
            <a:r>
              <a:rPr lang="en-US" sz="2200" dirty="0" smtClean="0">
                <a:solidFill>
                  <a:srgbClr val="000000"/>
                </a:solidFill>
              </a:rPr>
              <a:t>.”</a:t>
            </a:r>
          </a:p>
          <a:p>
            <a:pPr algn="ctr"/>
            <a:endParaRPr lang="en-US" sz="2000" dirty="0">
              <a:solidFill>
                <a:srgbClr val="000000"/>
              </a:solidFill>
            </a:endParaRPr>
          </a:p>
          <a:p>
            <a:pPr algn="ctr"/>
            <a:r>
              <a:rPr lang="en-US" sz="2200" dirty="0" smtClean="0">
                <a:solidFill>
                  <a:srgbClr val="000000"/>
                </a:solidFill>
              </a:rPr>
              <a:t>[Joy, Fear, Anger, Sadness, Disgust, Shame, Guilt] = [</a:t>
            </a:r>
            <a:r>
              <a:rPr lang="en-US" sz="2200" b="1" dirty="0">
                <a:solidFill>
                  <a:srgbClr val="000000"/>
                </a:solidFill>
              </a:rPr>
              <a:t>154</a:t>
            </a:r>
            <a:r>
              <a:rPr lang="en-US" sz="2200" dirty="0">
                <a:solidFill>
                  <a:srgbClr val="000000"/>
                </a:solidFill>
              </a:rPr>
              <a:t>, 49, 65, 38, 34, 36, 49</a:t>
            </a:r>
            <a:r>
              <a:rPr lang="en-US" sz="2200" dirty="0" smtClean="0">
                <a:solidFill>
                  <a:srgbClr val="000000"/>
                </a:solidFill>
              </a:rPr>
              <a:t>]        Joy</a:t>
            </a:r>
          </a:p>
          <a:p>
            <a:pPr algn="ctr"/>
            <a:endParaRPr lang="en-US" sz="2000" dirty="0" smtClean="0">
              <a:solidFill>
                <a:srgbClr val="000000"/>
              </a:solidFill>
            </a:endParaRPr>
          </a:p>
          <a:p>
            <a:r>
              <a:rPr lang="en-US" sz="2500" b="1" dirty="0" smtClean="0">
                <a:solidFill>
                  <a:srgbClr val="000000"/>
                </a:solidFill>
              </a:rPr>
              <a:t>Support Vector Machine</a:t>
            </a:r>
          </a:p>
          <a:p>
            <a:r>
              <a:rPr lang="en-US" sz="2500" dirty="0" smtClean="0">
                <a:solidFill>
                  <a:srgbClr val="000000"/>
                </a:solidFill>
              </a:rPr>
              <a:t>The second model tested was a support vector machine (SVM). Using the </a:t>
            </a:r>
            <a:r>
              <a:rPr lang="en-US" sz="2500" dirty="0" err="1" smtClean="0">
                <a:solidFill>
                  <a:srgbClr val="000000"/>
                </a:solidFill>
              </a:rPr>
              <a:t>scikit</a:t>
            </a:r>
            <a:r>
              <a:rPr lang="en-US" sz="2500" dirty="0" smtClean="0">
                <a:solidFill>
                  <a:srgbClr val="000000"/>
                </a:solidFill>
              </a:rPr>
              <a:t>-learn module</a:t>
            </a:r>
            <a:r>
              <a:rPr lang="en-US" sz="2500" baseline="30000" dirty="0" smtClean="0">
                <a:solidFill>
                  <a:srgbClr val="000000"/>
                </a:solidFill>
              </a:rPr>
              <a:t>2</a:t>
            </a:r>
            <a:r>
              <a:rPr lang="en-US" sz="2500" dirty="0" smtClean="0">
                <a:solidFill>
                  <a:srgbClr val="000000"/>
                </a:solidFill>
              </a:rPr>
              <a:t> a pipeline is built to tokenize the situations from the ISEAR dataset and build a dictionary of counts, transform the counts from occurrences to frequencies if applicable, and finally build a classifier using the training data.</a:t>
            </a:r>
          </a:p>
          <a:p>
            <a:r>
              <a:rPr lang="en-US" sz="2500" dirty="0" smtClean="0">
                <a:solidFill>
                  <a:srgbClr val="000000"/>
                </a:solidFill>
              </a:rPr>
              <a:t>The SVM is trained and tested using a 10-fold cross validation, with parameter tuning for determining if the model should be trained on every word individually or on pairings of two adjacent words, if the model should transform counts to frequencies, and if the model should include a penalty parameter of either .001 or .01. </a:t>
            </a:r>
          </a:p>
          <a:p>
            <a:endParaRPr lang="en-US" sz="2500" dirty="0">
              <a:solidFill>
                <a:srgbClr val="000000"/>
              </a:solidFill>
            </a:endParaRPr>
          </a:p>
          <a:p>
            <a:r>
              <a:rPr lang="en-US" sz="2500" b="1" dirty="0" smtClean="0">
                <a:solidFill>
                  <a:srgbClr val="000000"/>
                </a:solidFill>
              </a:rPr>
              <a:t>Convoluted Neural Net</a:t>
            </a:r>
            <a:endParaRPr lang="en-US" sz="2500" dirty="0" smtClean="0">
              <a:solidFill>
                <a:srgbClr val="000000"/>
              </a:solidFill>
            </a:endParaRPr>
          </a:p>
          <a:p>
            <a:r>
              <a:rPr lang="en-US" sz="2500" dirty="0" smtClean="0">
                <a:solidFill>
                  <a:srgbClr val="000000"/>
                </a:solidFill>
              </a:rPr>
              <a:t>The third model tested was a convoluted neural net (CNN). The code is built upon an initial </a:t>
            </a:r>
            <a:r>
              <a:rPr lang="en-US" sz="2500" dirty="0">
                <a:solidFill>
                  <a:srgbClr val="000000"/>
                </a:solidFill>
              </a:rPr>
              <a:t>implementation of the </a:t>
            </a:r>
            <a:r>
              <a:rPr lang="en-US" sz="2500" dirty="0" err="1">
                <a:solidFill>
                  <a:srgbClr val="000000"/>
                </a:solidFill>
              </a:rPr>
              <a:t>TensorFlow</a:t>
            </a:r>
            <a:r>
              <a:rPr lang="en-US" sz="2500" dirty="0">
                <a:solidFill>
                  <a:srgbClr val="000000"/>
                </a:solidFill>
              </a:rPr>
              <a:t> </a:t>
            </a:r>
            <a:r>
              <a:rPr lang="en-US" sz="2500" dirty="0" smtClean="0">
                <a:solidFill>
                  <a:srgbClr val="000000"/>
                </a:solidFill>
              </a:rPr>
              <a:t>module</a:t>
            </a:r>
            <a:endParaRPr lang="en-US" sz="2500" dirty="0">
              <a:solidFill>
                <a:srgbClr val="000000"/>
              </a:solidFill>
            </a:endParaRPr>
          </a:p>
          <a:p>
            <a:r>
              <a:rPr lang="en-US" sz="2500" dirty="0" smtClean="0">
                <a:solidFill>
                  <a:srgbClr val="000000"/>
                </a:solidFill>
              </a:rPr>
              <a:t>designed by Denny </a:t>
            </a:r>
            <a:r>
              <a:rPr lang="en-US" sz="2500" dirty="0" err="1" smtClean="0">
                <a:solidFill>
                  <a:srgbClr val="000000"/>
                </a:solidFill>
              </a:rPr>
              <a:t>Britz</a:t>
            </a:r>
            <a:r>
              <a:rPr lang="en-US" sz="2500" dirty="0" smtClean="0">
                <a:solidFill>
                  <a:srgbClr val="000000"/>
                </a:solidFill>
              </a:rPr>
              <a:t> and made available on Github</a:t>
            </a:r>
            <a:r>
              <a:rPr lang="en-US" sz="2500" baseline="30000" dirty="0" smtClean="0">
                <a:solidFill>
                  <a:srgbClr val="000000"/>
                </a:solidFill>
              </a:rPr>
              <a:t>3</a:t>
            </a:r>
            <a:r>
              <a:rPr lang="en-US" sz="2500" dirty="0" smtClean="0">
                <a:solidFill>
                  <a:srgbClr val="000000"/>
                </a:solidFill>
              </a:rPr>
              <a:t>, it is </a:t>
            </a:r>
          </a:p>
          <a:p>
            <a:r>
              <a:rPr lang="en-US" sz="2500" dirty="0" smtClean="0">
                <a:solidFill>
                  <a:srgbClr val="000000"/>
                </a:solidFill>
              </a:rPr>
              <a:t>based loosely off of Yoon Kim’s CNN from his paper </a:t>
            </a:r>
            <a:r>
              <a:rPr lang="en-US" sz="2500" i="1" dirty="0">
                <a:solidFill>
                  <a:srgbClr val="000000"/>
                </a:solidFill>
              </a:rPr>
              <a:t>Convolutional Neural Networks for Sentence </a:t>
            </a:r>
            <a:r>
              <a:rPr lang="en-US" sz="2500" i="1" dirty="0" smtClean="0">
                <a:solidFill>
                  <a:srgbClr val="000000"/>
                </a:solidFill>
              </a:rPr>
              <a:t>Classification</a:t>
            </a:r>
            <a:r>
              <a:rPr lang="en-US" sz="2500" i="1" baseline="30000" dirty="0" smtClean="0">
                <a:solidFill>
                  <a:srgbClr val="000000"/>
                </a:solidFill>
              </a:rPr>
              <a:t>4</a:t>
            </a:r>
            <a:r>
              <a:rPr lang="en-US" sz="2500" dirty="0" smtClean="0">
                <a:solidFill>
                  <a:srgbClr val="000000"/>
                </a:solidFill>
              </a:rPr>
              <a:t>. The model was trained on two-thirds of the data and tested on the remaining one-third.</a:t>
            </a:r>
          </a:p>
        </p:txBody>
      </p:sp>
      <p:sp>
        <p:nvSpPr>
          <p:cNvPr id="7" name="Down Arrow 6"/>
          <p:cNvSpPr/>
          <p:nvPr/>
        </p:nvSpPr>
        <p:spPr bwMode="auto">
          <a:xfrm>
            <a:off x="6299199" y="21743144"/>
            <a:ext cx="186268" cy="372534"/>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9" name="Right Arrow 8"/>
          <p:cNvSpPr/>
          <p:nvPr/>
        </p:nvSpPr>
        <p:spPr bwMode="auto">
          <a:xfrm>
            <a:off x="10929502" y="22128396"/>
            <a:ext cx="500295" cy="19242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13" name="TextBox 12"/>
          <p:cNvSpPr txBox="1"/>
          <p:nvPr/>
        </p:nvSpPr>
        <p:spPr>
          <a:xfrm>
            <a:off x="3261162" y="32455947"/>
            <a:ext cx="6045721" cy="307777"/>
          </a:xfrm>
          <a:prstGeom prst="rect">
            <a:avLst/>
          </a:prstGeom>
          <a:noFill/>
        </p:spPr>
        <p:txBody>
          <a:bodyPr wrap="none" rtlCol="0">
            <a:spAutoFit/>
          </a:bodyPr>
          <a:lstStyle/>
          <a:p>
            <a:r>
              <a:rPr lang="en-US" sz="1400" dirty="0">
                <a:solidFill>
                  <a:srgbClr val="000000"/>
                </a:solidFill>
              </a:rPr>
              <a:t>Kim, Y. (2014). Convolutional Neural Networks for Sentence Classification</a:t>
            </a:r>
          </a:p>
        </p:txBody>
      </p:sp>
      <p:graphicFrame>
        <p:nvGraphicFramePr>
          <p:cNvPr id="15" name="Table 14"/>
          <p:cNvGraphicFramePr>
            <a:graphicFrameLocks noGrp="1"/>
          </p:cNvGraphicFramePr>
          <p:nvPr>
            <p:extLst>
              <p:ext uri="{D42A27DB-BD31-4B8C-83A1-F6EECF244321}">
                <p14:modId xmlns:p14="http://schemas.microsoft.com/office/powerpoint/2010/main" val="3281351602"/>
              </p:ext>
            </p:extLst>
          </p:nvPr>
        </p:nvGraphicFramePr>
        <p:xfrm>
          <a:off x="14416949" y="5217685"/>
          <a:ext cx="9696117" cy="1614989"/>
        </p:xfrm>
        <a:graphic>
          <a:graphicData uri="http://schemas.openxmlformats.org/drawingml/2006/table">
            <a:tbl>
              <a:tblPr firstRow="1" bandRow="1">
                <a:tableStyleId>{5C22544A-7EE6-4342-B048-85BDC9FD1C3A}</a:tableStyleId>
              </a:tblPr>
              <a:tblGrid>
                <a:gridCol w="3232039"/>
                <a:gridCol w="3232039"/>
                <a:gridCol w="3232039"/>
              </a:tblGrid>
              <a:tr h="578670">
                <a:tc>
                  <a:txBody>
                    <a:bodyPr/>
                    <a:lstStyle/>
                    <a:p>
                      <a:r>
                        <a:rPr lang="en-US" sz="2800" dirty="0" smtClean="0"/>
                        <a:t>ACCURACY</a:t>
                      </a:r>
                      <a:endParaRPr lang="en-US" sz="2800" dirty="0"/>
                    </a:p>
                  </a:txBody>
                  <a:tcPr/>
                </a:tc>
                <a:tc>
                  <a:txBody>
                    <a:bodyPr/>
                    <a:lstStyle/>
                    <a:p>
                      <a:endParaRPr lang="en-US" sz="2800" dirty="0"/>
                    </a:p>
                  </a:txBody>
                  <a:tcPr/>
                </a:tc>
                <a:tc>
                  <a:txBody>
                    <a:bodyPr/>
                    <a:lstStyle/>
                    <a:p>
                      <a:pPr algn="r"/>
                      <a:endParaRPr lang="en-US" sz="2800" dirty="0"/>
                    </a:p>
                  </a:txBody>
                  <a:tcPr/>
                </a:tc>
              </a:tr>
              <a:tr h="480023">
                <a:tc>
                  <a:txBody>
                    <a:bodyPr/>
                    <a:lstStyle/>
                    <a:p>
                      <a:r>
                        <a:rPr lang="en-US" sz="2800" dirty="0" smtClean="0"/>
                        <a:t>BAG-OF-WORDS</a:t>
                      </a:r>
                      <a:endParaRPr lang="en-US" sz="2800" dirty="0"/>
                    </a:p>
                  </a:txBody>
                  <a:tcPr/>
                </a:tc>
                <a:tc>
                  <a:txBody>
                    <a:bodyPr/>
                    <a:lstStyle/>
                    <a:p>
                      <a:r>
                        <a:rPr lang="en-US" sz="2800" dirty="0" smtClean="0"/>
                        <a:t>SVM</a:t>
                      </a:r>
                      <a:endParaRPr lang="en-US" sz="2800" dirty="0"/>
                    </a:p>
                  </a:txBody>
                  <a:tcPr/>
                </a:tc>
                <a:tc>
                  <a:txBody>
                    <a:bodyPr/>
                    <a:lstStyle/>
                    <a:p>
                      <a:r>
                        <a:rPr lang="en-US" sz="2800" dirty="0" smtClean="0"/>
                        <a:t>CNN</a:t>
                      </a:r>
                      <a:endParaRPr lang="en-US" sz="2800" dirty="0"/>
                    </a:p>
                  </a:txBody>
                  <a:tcPr/>
                </a:tc>
              </a:tr>
              <a:tr h="480023">
                <a:tc>
                  <a:txBody>
                    <a:bodyPr/>
                    <a:lstStyle/>
                    <a:p>
                      <a:r>
                        <a:rPr lang="en-US" sz="2800" dirty="0" smtClean="0"/>
                        <a:t>0.470</a:t>
                      </a:r>
                      <a:endParaRPr lang="en-US" sz="2800" dirty="0"/>
                    </a:p>
                  </a:txBody>
                  <a:tcPr/>
                </a:tc>
                <a:tc>
                  <a:txBody>
                    <a:bodyPr/>
                    <a:lstStyle/>
                    <a:p>
                      <a:r>
                        <a:rPr lang="en-US" sz="2800" dirty="0" smtClean="0"/>
                        <a:t>0.580</a:t>
                      </a:r>
                      <a:endParaRPr lang="en-US" sz="2800" dirty="0"/>
                    </a:p>
                  </a:txBody>
                  <a:tcPr/>
                </a:tc>
                <a:tc>
                  <a:txBody>
                    <a:bodyPr/>
                    <a:lstStyle/>
                    <a:p>
                      <a:r>
                        <a:rPr lang="en-US" sz="2800" dirty="0" smtClean="0"/>
                        <a:t>0.511</a:t>
                      </a:r>
                      <a:endParaRPr lang="en-US" sz="2800" dirty="0"/>
                    </a:p>
                  </a:txBody>
                  <a:tcPr/>
                </a:tc>
              </a:tr>
            </a:tbl>
          </a:graphicData>
        </a:graphic>
      </p:graphicFrame>
      <p:sp>
        <p:nvSpPr>
          <p:cNvPr id="16" name="TextBox 15"/>
          <p:cNvSpPr txBox="1"/>
          <p:nvPr/>
        </p:nvSpPr>
        <p:spPr>
          <a:xfrm>
            <a:off x="12661293" y="7404357"/>
            <a:ext cx="13200072" cy="3939540"/>
          </a:xfrm>
          <a:prstGeom prst="rect">
            <a:avLst/>
          </a:prstGeom>
          <a:noFill/>
        </p:spPr>
        <p:txBody>
          <a:bodyPr wrap="square" rtlCol="0">
            <a:spAutoFit/>
          </a:bodyPr>
          <a:lstStyle/>
          <a:p>
            <a:r>
              <a:rPr lang="en-US" sz="2500" dirty="0" smtClean="0">
                <a:solidFill>
                  <a:schemeClr val="bg1"/>
                </a:solidFill>
              </a:rPr>
              <a:t>As can be seen from the above table, the SVM outperformed the other two models with an accuracy rate of 0.580, roughly </a:t>
            </a:r>
            <a:r>
              <a:rPr lang="en-US" sz="2500" dirty="0">
                <a:solidFill>
                  <a:schemeClr val="bg1"/>
                </a:solidFill>
              </a:rPr>
              <a:t>four times better than random chance (~.143)</a:t>
            </a:r>
            <a:r>
              <a:rPr lang="en-US" sz="2500" dirty="0" smtClean="0">
                <a:solidFill>
                  <a:schemeClr val="bg1"/>
                </a:solidFill>
              </a:rPr>
              <a:t>. As a result, all further testing and visualization has been done using only the SVM model.</a:t>
            </a:r>
          </a:p>
          <a:p>
            <a:r>
              <a:rPr lang="en-US" sz="2500" dirty="0" smtClean="0">
                <a:solidFill>
                  <a:schemeClr val="bg1"/>
                </a:solidFill>
              </a:rPr>
              <a:t> </a:t>
            </a:r>
          </a:p>
          <a:p>
            <a:r>
              <a:rPr lang="en-US" sz="2500" dirty="0" smtClean="0">
                <a:solidFill>
                  <a:schemeClr val="bg1"/>
                </a:solidFill>
              </a:rPr>
              <a:t>Some of the results are interesting from a semantics point-of-view. For example, as can be seen in Figure 2, joyful statements are misclassified </a:t>
            </a:r>
            <a:r>
              <a:rPr lang="en-US" sz="2500" dirty="0">
                <a:solidFill>
                  <a:schemeClr val="bg1"/>
                </a:solidFill>
              </a:rPr>
              <a:t>more often </a:t>
            </a:r>
            <a:r>
              <a:rPr lang="en-US" sz="2500" dirty="0" smtClean="0">
                <a:solidFill>
                  <a:schemeClr val="bg1"/>
                </a:solidFill>
              </a:rPr>
              <a:t>as sadness than as any other emotion, and vice-versa. Shame and guilt are the most often misclassified emotions, both most commonly misclassified as anger. This may show an inter-relatedness between these three emotions in terms of how they are viewed from a first-person point of view; shame and guilt may be a sort of anger at the self.</a:t>
            </a:r>
            <a:endParaRPr lang="en-US" sz="2500" dirty="0">
              <a:solidFill>
                <a:schemeClr val="bg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565937261"/>
              </p:ext>
            </p:extLst>
          </p:nvPr>
        </p:nvGraphicFramePr>
        <p:xfrm>
          <a:off x="12661899" y="11315670"/>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213360">
                <a:tc gridSpan="6">
                  <a:txBody>
                    <a:bodyPr/>
                    <a:lstStyle/>
                    <a:p>
                      <a:r>
                        <a:rPr lang="en-US" dirty="0" smtClean="0"/>
                        <a:t>JOY</a:t>
                      </a:r>
                      <a:r>
                        <a:rPr lang="en-US" baseline="0" dirty="0" smtClean="0"/>
                        <a:t> MISCLASSIFICATION RATE (0.261)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pPr algn="r"/>
                      <a:endParaRPr lang="en-US" dirty="0"/>
                    </a:p>
                  </a:txBody>
                  <a:tcPr/>
                </a:tc>
              </a:tr>
              <a:tr h="361526">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61526">
                <a:tc>
                  <a:txBody>
                    <a:bodyPr/>
                    <a:lstStyle/>
                    <a:p>
                      <a:r>
                        <a:rPr lang="en-US" dirty="0" smtClean="0"/>
                        <a:t>0.203</a:t>
                      </a:r>
                      <a:endParaRPr lang="en-US" dirty="0"/>
                    </a:p>
                  </a:txBody>
                  <a:tcPr/>
                </a:tc>
                <a:tc>
                  <a:txBody>
                    <a:bodyPr/>
                    <a:lstStyle/>
                    <a:p>
                      <a:r>
                        <a:rPr lang="en-US" dirty="0" smtClean="0"/>
                        <a:t>0.217</a:t>
                      </a:r>
                      <a:endParaRPr lang="en-US" dirty="0"/>
                    </a:p>
                  </a:txBody>
                  <a:tcPr/>
                </a:tc>
                <a:tc>
                  <a:txBody>
                    <a:bodyPr/>
                    <a:lstStyle/>
                    <a:p>
                      <a:r>
                        <a:rPr lang="en-US" dirty="0" smtClean="0"/>
                        <a:t>0.377</a:t>
                      </a:r>
                      <a:endParaRPr lang="en-US" dirty="0"/>
                    </a:p>
                  </a:txBody>
                  <a:tcPr/>
                </a:tc>
                <a:tc>
                  <a:txBody>
                    <a:bodyPr/>
                    <a:lstStyle/>
                    <a:p>
                      <a:r>
                        <a:rPr lang="en-US" dirty="0" smtClean="0"/>
                        <a:t>0.101</a:t>
                      </a:r>
                      <a:endParaRPr lang="en-US" dirty="0"/>
                    </a:p>
                  </a:txBody>
                  <a:tcPr/>
                </a:tc>
                <a:tc>
                  <a:txBody>
                    <a:bodyPr/>
                    <a:lstStyle/>
                    <a:p>
                      <a:r>
                        <a:rPr lang="en-US" dirty="0" smtClean="0"/>
                        <a:t>0.043</a:t>
                      </a:r>
                      <a:endParaRPr lang="en-US" dirty="0"/>
                    </a:p>
                  </a:txBody>
                  <a:tcPr/>
                </a:tc>
                <a:tc>
                  <a:txBody>
                    <a:bodyPr/>
                    <a:lstStyle/>
                    <a:p>
                      <a:r>
                        <a:rPr lang="en-US" dirty="0" smtClean="0"/>
                        <a:t>0.058</a:t>
                      </a:r>
                      <a:endParaRPr lang="en-US"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816215935"/>
              </p:ext>
            </p:extLst>
          </p:nvPr>
        </p:nvGraphicFramePr>
        <p:xfrm>
          <a:off x="12661899" y="124713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65760">
                <a:tc gridSpan="6">
                  <a:txBody>
                    <a:bodyPr/>
                    <a:lstStyle/>
                    <a:p>
                      <a:r>
                        <a:rPr lang="en-US" dirty="0" smtClean="0"/>
                        <a:t>FEAR</a:t>
                      </a:r>
                      <a:r>
                        <a:rPr lang="en-US" baseline="0" dirty="0" smtClean="0"/>
                        <a:t> MISCLASSIFICATION RATE (0.327)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65760">
                <a:tc>
                  <a:txBody>
                    <a:bodyPr/>
                    <a:lstStyle/>
                    <a:p>
                      <a:r>
                        <a:rPr lang="en-US" dirty="0" smtClean="0"/>
                        <a:t>JOY</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65760">
                <a:tc>
                  <a:txBody>
                    <a:bodyPr/>
                    <a:lstStyle/>
                    <a:p>
                      <a:r>
                        <a:rPr lang="en-US" dirty="0" smtClean="0"/>
                        <a:t>0.281</a:t>
                      </a:r>
                      <a:endParaRPr lang="en-US" dirty="0"/>
                    </a:p>
                  </a:txBody>
                  <a:tcPr/>
                </a:tc>
                <a:tc>
                  <a:txBody>
                    <a:bodyPr/>
                    <a:lstStyle/>
                    <a:p>
                      <a:r>
                        <a:rPr lang="en-US" dirty="0" smtClean="0"/>
                        <a:t>0.229</a:t>
                      </a:r>
                      <a:endParaRPr lang="en-US" dirty="0"/>
                    </a:p>
                  </a:txBody>
                  <a:tcPr/>
                </a:tc>
                <a:tc>
                  <a:txBody>
                    <a:bodyPr/>
                    <a:lstStyle/>
                    <a:p>
                      <a:r>
                        <a:rPr lang="en-US" dirty="0" smtClean="0"/>
                        <a:t>0.198</a:t>
                      </a:r>
                      <a:endParaRPr lang="en-US" dirty="0"/>
                    </a:p>
                  </a:txBody>
                  <a:tcPr/>
                </a:tc>
                <a:tc>
                  <a:txBody>
                    <a:bodyPr/>
                    <a:lstStyle/>
                    <a:p>
                      <a:r>
                        <a:rPr lang="en-US" dirty="0" smtClean="0"/>
                        <a:t>0.146</a:t>
                      </a:r>
                      <a:endParaRPr lang="en-US" dirty="0"/>
                    </a:p>
                  </a:txBody>
                  <a:tcPr/>
                </a:tc>
                <a:tc>
                  <a:txBody>
                    <a:bodyPr/>
                    <a:lstStyle/>
                    <a:p>
                      <a:r>
                        <a:rPr lang="en-US" dirty="0" smtClean="0"/>
                        <a:t>0.063</a:t>
                      </a:r>
                      <a:endParaRPr lang="en-US" dirty="0"/>
                    </a:p>
                  </a:txBody>
                  <a:tcPr/>
                </a:tc>
                <a:tc>
                  <a:txBody>
                    <a:bodyPr/>
                    <a:lstStyle/>
                    <a:p>
                      <a:r>
                        <a:rPr lang="en-US" dirty="0" smtClean="0"/>
                        <a:t>0.083</a:t>
                      </a:r>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409112447"/>
              </p:ext>
            </p:extLst>
          </p:nvPr>
        </p:nvGraphicFramePr>
        <p:xfrm>
          <a:off x="12661898" y="136397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54627">
                <a:tc gridSpan="6">
                  <a:txBody>
                    <a:bodyPr/>
                    <a:lstStyle/>
                    <a:p>
                      <a:r>
                        <a:rPr lang="en-US" dirty="0" smtClean="0"/>
                        <a:t>ANGER </a:t>
                      </a:r>
                      <a:r>
                        <a:rPr lang="en-US" baseline="0" dirty="0" smtClean="0"/>
                        <a:t>MISCLASSIFICATION RATE (0.463)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35462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54627">
                <a:tc>
                  <a:txBody>
                    <a:bodyPr/>
                    <a:lstStyle/>
                    <a:p>
                      <a:r>
                        <a:rPr lang="en-US" dirty="0" smtClean="0"/>
                        <a:t>0.183</a:t>
                      </a:r>
                      <a:endParaRPr lang="en-US" dirty="0"/>
                    </a:p>
                  </a:txBody>
                  <a:tcPr/>
                </a:tc>
                <a:tc>
                  <a:txBody>
                    <a:bodyPr/>
                    <a:lstStyle/>
                    <a:p>
                      <a:r>
                        <a:rPr lang="en-US" dirty="0" smtClean="0"/>
                        <a:t>0.206</a:t>
                      </a:r>
                      <a:endParaRPr lang="en-US" dirty="0"/>
                    </a:p>
                  </a:txBody>
                  <a:tcPr/>
                </a:tc>
                <a:tc>
                  <a:txBody>
                    <a:bodyPr/>
                    <a:lstStyle/>
                    <a:p>
                      <a:r>
                        <a:rPr lang="en-US" dirty="0" smtClean="0"/>
                        <a:t>0.238</a:t>
                      </a:r>
                      <a:endParaRPr lang="en-US" dirty="0"/>
                    </a:p>
                  </a:txBody>
                  <a:tcPr/>
                </a:tc>
                <a:tc>
                  <a:txBody>
                    <a:bodyPr/>
                    <a:lstStyle/>
                    <a:p>
                      <a:r>
                        <a:rPr lang="en-US" dirty="0" smtClean="0"/>
                        <a:t>0.183</a:t>
                      </a:r>
                      <a:endParaRPr lang="en-US" dirty="0"/>
                    </a:p>
                  </a:txBody>
                  <a:tcPr/>
                </a:tc>
                <a:tc>
                  <a:txBody>
                    <a:bodyPr/>
                    <a:lstStyle/>
                    <a:p>
                      <a:r>
                        <a:rPr lang="en-US" dirty="0" smtClean="0"/>
                        <a:t>0.103</a:t>
                      </a:r>
                      <a:endParaRPr lang="en-US" dirty="0"/>
                    </a:p>
                  </a:txBody>
                  <a:tcPr/>
                </a:tc>
                <a:tc>
                  <a:txBody>
                    <a:bodyPr/>
                    <a:lstStyle/>
                    <a:p>
                      <a:r>
                        <a:rPr lang="en-US" dirty="0" smtClean="0"/>
                        <a:t>0.087</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706159266"/>
              </p:ext>
            </p:extLst>
          </p:nvPr>
        </p:nvGraphicFramePr>
        <p:xfrm>
          <a:off x="12661899" y="14820869"/>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331893">
                <a:tc gridSpan="6">
                  <a:txBody>
                    <a:bodyPr/>
                    <a:lstStyle/>
                    <a:p>
                      <a:r>
                        <a:rPr lang="en-US" baseline="0" dirty="0" smtClean="0"/>
                        <a:t>SADNESS MISCLASSIFICATION RATE (0.477)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31893">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31893">
                <a:tc>
                  <a:txBody>
                    <a:bodyPr/>
                    <a:lstStyle/>
                    <a:p>
                      <a:r>
                        <a:rPr lang="en-US" dirty="0" smtClean="0"/>
                        <a:t>0.280</a:t>
                      </a:r>
                      <a:endParaRPr lang="en-US" dirty="0"/>
                    </a:p>
                  </a:txBody>
                  <a:tcPr/>
                </a:tc>
                <a:tc>
                  <a:txBody>
                    <a:bodyPr/>
                    <a:lstStyle/>
                    <a:p>
                      <a:r>
                        <a:rPr lang="en-US" dirty="0" smtClean="0"/>
                        <a:t>0.243</a:t>
                      </a:r>
                      <a:endParaRPr lang="en-US" dirty="0"/>
                    </a:p>
                  </a:txBody>
                  <a:tcPr/>
                </a:tc>
                <a:tc>
                  <a:txBody>
                    <a:bodyPr/>
                    <a:lstStyle/>
                    <a:p>
                      <a:r>
                        <a:rPr lang="en-US" dirty="0" smtClean="0"/>
                        <a:t>0.229</a:t>
                      </a:r>
                      <a:endParaRPr lang="en-US" dirty="0"/>
                    </a:p>
                  </a:txBody>
                  <a:tcPr/>
                </a:tc>
                <a:tc>
                  <a:txBody>
                    <a:bodyPr/>
                    <a:lstStyle/>
                    <a:p>
                      <a:r>
                        <a:rPr lang="en-US" dirty="0" smtClean="0"/>
                        <a:t>0.075</a:t>
                      </a:r>
                      <a:endParaRPr lang="en-US" dirty="0"/>
                    </a:p>
                  </a:txBody>
                  <a:tcPr/>
                </a:tc>
                <a:tc>
                  <a:txBody>
                    <a:bodyPr/>
                    <a:lstStyle/>
                    <a:p>
                      <a:r>
                        <a:rPr lang="en-US" dirty="0" smtClean="0"/>
                        <a:t>0.056</a:t>
                      </a:r>
                      <a:endParaRPr lang="en-US" dirty="0"/>
                    </a:p>
                  </a:txBody>
                  <a:tcPr/>
                </a:tc>
                <a:tc>
                  <a:txBody>
                    <a:bodyPr/>
                    <a:lstStyle/>
                    <a:p>
                      <a:r>
                        <a:rPr lang="en-US" dirty="0" smtClean="0"/>
                        <a:t>0.047</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63565146"/>
              </p:ext>
            </p:extLst>
          </p:nvPr>
        </p:nvGraphicFramePr>
        <p:xfrm>
          <a:off x="12661902" y="15989269"/>
          <a:ext cx="13195296" cy="1097280"/>
        </p:xfrm>
        <a:graphic>
          <a:graphicData uri="http://schemas.openxmlformats.org/drawingml/2006/table">
            <a:tbl>
              <a:tblPr firstRow="1" bandRow="1">
                <a:tableStyleId>{5C22544A-7EE6-4342-B048-85BDC9FD1C3A}</a:tableStyleId>
              </a:tblPr>
              <a:tblGrid>
                <a:gridCol w="2199216"/>
                <a:gridCol w="2199216"/>
                <a:gridCol w="2199216"/>
                <a:gridCol w="2199216"/>
                <a:gridCol w="2199216"/>
                <a:gridCol w="2199216"/>
              </a:tblGrid>
              <a:tr h="348826">
                <a:tc gridSpan="6">
                  <a:txBody>
                    <a:bodyPr/>
                    <a:lstStyle/>
                    <a:p>
                      <a:r>
                        <a:rPr lang="en-US" dirty="0" smtClean="0"/>
                        <a:t>DISGUST</a:t>
                      </a:r>
                      <a:r>
                        <a:rPr lang="en-US" baseline="0" dirty="0" smtClean="0"/>
                        <a:t> MISCLASSIFICATION RATE (0.463)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48826">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tc>
                  <a:txBody>
                    <a:bodyPr/>
                    <a:lstStyle/>
                    <a:p>
                      <a:r>
                        <a:rPr lang="en-US" dirty="0" smtClean="0"/>
                        <a:t>GUILT</a:t>
                      </a:r>
                      <a:endParaRPr lang="en-US" dirty="0"/>
                    </a:p>
                  </a:txBody>
                  <a:tcPr/>
                </a:tc>
              </a:tr>
              <a:tr h="348826">
                <a:tc>
                  <a:txBody>
                    <a:bodyPr/>
                    <a:lstStyle/>
                    <a:p>
                      <a:r>
                        <a:rPr lang="en-US" dirty="0" smtClean="0"/>
                        <a:t>0.181</a:t>
                      </a:r>
                      <a:endParaRPr lang="en-US" dirty="0"/>
                    </a:p>
                  </a:txBody>
                  <a:tcPr/>
                </a:tc>
                <a:tc>
                  <a:txBody>
                    <a:bodyPr/>
                    <a:lstStyle/>
                    <a:p>
                      <a:r>
                        <a:rPr lang="en-US" dirty="0" smtClean="0"/>
                        <a:t>0.153</a:t>
                      </a:r>
                      <a:endParaRPr lang="en-US" dirty="0"/>
                    </a:p>
                  </a:txBody>
                  <a:tcPr/>
                </a:tc>
                <a:tc>
                  <a:txBody>
                    <a:bodyPr/>
                    <a:lstStyle/>
                    <a:p>
                      <a:r>
                        <a:rPr lang="en-US" dirty="0" smtClean="0"/>
                        <a:t>0.386</a:t>
                      </a:r>
                      <a:endParaRPr lang="en-US" dirty="0"/>
                    </a:p>
                  </a:txBody>
                  <a:tcPr/>
                </a:tc>
                <a:tc>
                  <a:txBody>
                    <a:bodyPr/>
                    <a:lstStyle/>
                    <a:p>
                      <a:r>
                        <a:rPr lang="en-US" dirty="0" smtClean="0"/>
                        <a:t>0.130</a:t>
                      </a:r>
                      <a:endParaRPr lang="en-US" dirty="0"/>
                    </a:p>
                  </a:txBody>
                  <a:tcPr/>
                </a:tc>
                <a:tc>
                  <a:txBody>
                    <a:bodyPr/>
                    <a:lstStyle/>
                    <a:p>
                      <a:r>
                        <a:rPr lang="en-US" dirty="0" smtClean="0"/>
                        <a:t>0.107</a:t>
                      </a:r>
                      <a:endParaRPr lang="en-US" dirty="0"/>
                    </a:p>
                  </a:txBody>
                  <a:tcPr/>
                </a:tc>
                <a:tc>
                  <a:txBody>
                    <a:bodyPr/>
                    <a:lstStyle/>
                    <a:p>
                      <a:r>
                        <a:rPr lang="en-US" dirty="0" smtClean="0"/>
                        <a:t>0.042</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265797696"/>
              </p:ext>
            </p:extLst>
          </p:nvPr>
        </p:nvGraphicFramePr>
        <p:xfrm>
          <a:off x="12661902" y="17144970"/>
          <a:ext cx="13195296" cy="1097280"/>
        </p:xfrm>
        <a:graphic>
          <a:graphicData uri="http://schemas.openxmlformats.org/drawingml/2006/table">
            <a:tbl>
              <a:tblPr firstRow="1" bandRow="1">
                <a:tableStyleId>{5C22544A-7EE6-4342-B048-85BDC9FD1C3A}</a:tableStyleId>
              </a:tblPr>
              <a:tblGrid>
                <a:gridCol w="2199216"/>
                <a:gridCol w="2199216"/>
                <a:gridCol w="2199216"/>
                <a:gridCol w="2199216"/>
                <a:gridCol w="2199216"/>
                <a:gridCol w="2199216"/>
              </a:tblGrid>
              <a:tr h="323427">
                <a:tc gridSpan="6">
                  <a:txBody>
                    <a:bodyPr/>
                    <a:lstStyle/>
                    <a:p>
                      <a:r>
                        <a:rPr lang="en-US" dirty="0" smtClean="0"/>
                        <a:t>SHAME </a:t>
                      </a:r>
                      <a:r>
                        <a:rPr lang="en-US" baseline="0" dirty="0" smtClean="0"/>
                        <a:t>MISCLASSIFICATION RATE (0.648)</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2342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tc>
                  <a:txBody>
                    <a:bodyPr/>
                    <a:lstStyle/>
                    <a:p>
                      <a:r>
                        <a:rPr lang="en-US" dirty="0" smtClean="0"/>
                        <a:t>DISGUST</a:t>
                      </a:r>
                      <a:endParaRPr lang="en-US" dirty="0"/>
                    </a:p>
                  </a:txBody>
                  <a:tcPr/>
                </a:tc>
                <a:tc>
                  <a:txBody>
                    <a:bodyPr/>
                    <a:lstStyle/>
                    <a:p>
                      <a:r>
                        <a:rPr lang="en-US" dirty="0" smtClean="0"/>
                        <a:t>GUILT</a:t>
                      </a:r>
                      <a:endParaRPr lang="en-US" dirty="0"/>
                    </a:p>
                  </a:txBody>
                  <a:tcPr/>
                </a:tc>
              </a:tr>
              <a:tr h="323427">
                <a:tc>
                  <a:txBody>
                    <a:bodyPr/>
                    <a:lstStyle/>
                    <a:p>
                      <a:r>
                        <a:rPr lang="en-US" dirty="0" smtClean="0"/>
                        <a:t>0.190</a:t>
                      </a:r>
                      <a:endParaRPr lang="en-US" dirty="0"/>
                    </a:p>
                  </a:txBody>
                  <a:tcPr/>
                </a:tc>
                <a:tc>
                  <a:txBody>
                    <a:bodyPr/>
                    <a:lstStyle/>
                    <a:p>
                      <a:r>
                        <a:rPr lang="en-US" dirty="0" smtClean="0"/>
                        <a:t>0.151</a:t>
                      </a:r>
                      <a:endParaRPr lang="en-US" dirty="0"/>
                    </a:p>
                  </a:txBody>
                  <a:tcPr/>
                </a:tc>
                <a:tc>
                  <a:txBody>
                    <a:bodyPr/>
                    <a:lstStyle/>
                    <a:p>
                      <a:r>
                        <a:rPr lang="en-US" dirty="0" smtClean="0"/>
                        <a:t>0.310</a:t>
                      </a:r>
                      <a:endParaRPr lang="en-US" dirty="0"/>
                    </a:p>
                  </a:txBody>
                  <a:tcPr/>
                </a:tc>
                <a:tc>
                  <a:txBody>
                    <a:bodyPr/>
                    <a:lstStyle/>
                    <a:p>
                      <a:r>
                        <a:rPr lang="en-US" dirty="0" smtClean="0"/>
                        <a:t>0.120</a:t>
                      </a:r>
                      <a:endParaRPr lang="en-US" dirty="0"/>
                    </a:p>
                  </a:txBody>
                  <a:tcPr/>
                </a:tc>
                <a:tc>
                  <a:txBody>
                    <a:bodyPr/>
                    <a:lstStyle/>
                    <a:p>
                      <a:r>
                        <a:rPr lang="en-US" dirty="0" smtClean="0"/>
                        <a:t>0.120</a:t>
                      </a:r>
                      <a:endParaRPr lang="en-US" dirty="0"/>
                    </a:p>
                  </a:txBody>
                  <a:tcPr/>
                </a:tc>
                <a:tc>
                  <a:txBody>
                    <a:bodyPr/>
                    <a:lstStyle/>
                    <a:p>
                      <a:r>
                        <a:rPr lang="en-US" dirty="0" smtClean="0"/>
                        <a:t>0.108</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431461308"/>
              </p:ext>
            </p:extLst>
          </p:nvPr>
        </p:nvGraphicFramePr>
        <p:xfrm>
          <a:off x="12661898" y="18300670"/>
          <a:ext cx="13195302" cy="1097280"/>
        </p:xfrm>
        <a:graphic>
          <a:graphicData uri="http://schemas.openxmlformats.org/drawingml/2006/table">
            <a:tbl>
              <a:tblPr firstRow="1" bandRow="1">
                <a:tableStyleId>{5C22544A-7EE6-4342-B048-85BDC9FD1C3A}</a:tableStyleId>
              </a:tblPr>
              <a:tblGrid>
                <a:gridCol w="2199217"/>
                <a:gridCol w="2199217"/>
                <a:gridCol w="2199217"/>
                <a:gridCol w="2199217"/>
                <a:gridCol w="2199217"/>
                <a:gridCol w="2199217"/>
              </a:tblGrid>
              <a:tr h="258247">
                <a:tc gridSpan="6">
                  <a:txBody>
                    <a:bodyPr/>
                    <a:lstStyle/>
                    <a:p>
                      <a:r>
                        <a:rPr lang="en-US" dirty="0" smtClean="0"/>
                        <a:t>GUILT </a:t>
                      </a:r>
                      <a:r>
                        <a:rPr lang="en-US" baseline="0" dirty="0" smtClean="0"/>
                        <a:t>MISCLASSIFICATION RATE (0.657)</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258247">
                <a:tc>
                  <a:txBody>
                    <a:bodyPr/>
                    <a:lstStyle/>
                    <a:p>
                      <a:r>
                        <a:rPr lang="en-US" dirty="0" smtClean="0"/>
                        <a:t>JOY</a:t>
                      </a:r>
                      <a:endParaRPr lang="en-US" dirty="0"/>
                    </a:p>
                  </a:txBody>
                  <a:tcPr/>
                </a:tc>
                <a:tc>
                  <a:txBody>
                    <a:bodyPr/>
                    <a:lstStyle/>
                    <a:p>
                      <a:r>
                        <a:rPr lang="en-US" dirty="0" smtClean="0"/>
                        <a:t>FEAR</a:t>
                      </a:r>
                      <a:endParaRPr lang="en-US" dirty="0"/>
                    </a:p>
                  </a:txBody>
                  <a:tcPr/>
                </a:tc>
                <a:tc>
                  <a:txBody>
                    <a:bodyPr/>
                    <a:lstStyle/>
                    <a:p>
                      <a:r>
                        <a:rPr lang="en-US" dirty="0" smtClean="0"/>
                        <a:t>ANGER</a:t>
                      </a:r>
                      <a:endParaRPr lang="en-US" dirty="0"/>
                    </a:p>
                  </a:txBody>
                  <a:tcPr/>
                </a:tc>
                <a:tc>
                  <a:txBody>
                    <a:bodyPr/>
                    <a:lstStyle/>
                    <a:p>
                      <a:r>
                        <a:rPr lang="en-US" dirty="0" smtClean="0"/>
                        <a:t>SADNGESS</a:t>
                      </a:r>
                      <a:endParaRPr lang="en-US" dirty="0"/>
                    </a:p>
                  </a:txBody>
                  <a:tcPr/>
                </a:tc>
                <a:tc>
                  <a:txBody>
                    <a:bodyPr/>
                    <a:lstStyle/>
                    <a:p>
                      <a:r>
                        <a:rPr lang="en-US" dirty="0" smtClean="0"/>
                        <a:t>SHAME</a:t>
                      </a:r>
                      <a:endParaRPr lang="en-US" dirty="0"/>
                    </a:p>
                  </a:txBody>
                  <a:tcPr/>
                </a:tc>
                <a:tc>
                  <a:txBody>
                    <a:bodyPr/>
                    <a:lstStyle/>
                    <a:p>
                      <a:r>
                        <a:rPr lang="en-US" dirty="0" smtClean="0"/>
                        <a:t>DISGUST</a:t>
                      </a:r>
                      <a:endParaRPr lang="en-US" dirty="0"/>
                    </a:p>
                  </a:txBody>
                  <a:tcPr/>
                </a:tc>
              </a:tr>
              <a:tr h="258247">
                <a:tc>
                  <a:txBody>
                    <a:bodyPr/>
                    <a:lstStyle/>
                    <a:p>
                      <a:r>
                        <a:rPr lang="en-US" dirty="0" smtClean="0"/>
                        <a:t>0.142</a:t>
                      </a:r>
                      <a:endParaRPr lang="en-US" dirty="0"/>
                    </a:p>
                  </a:txBody>
                  <a:tcPr/>
                </a:tc>
                <a:tc>
                  <a:txBody>
                    <a:bodyPr/>
                    <a:lstStyle/>
                    <a:p>
                      <a:r>
                        <a:rPr lang="en-US" dirty="0" smtClean="0"/>
                        <a:t>0.133</a:t>
                      </a:r>
                      <a:endParaRPr lang="en-US" dirty="0"/>
                    </a:p>
                  </a:txBody>
                  <a:tcPr/>
                </a:tc>
                <a:tc>
                  <a:txBody>
                    <a:bodyPr/>
                    <a:lstStyle/>
                    <a:p>
                      <a:r>
                        <a:rPr lang="en-US" dirty="0" smtClean="0"/>
                        <a:t>0.357</a:t>
                      </a:r>
                      <a:endParaRPr lang="en-US" dirty="0"/>
                    </a:p>
                  </a:txBody>
                  <a:tcPr/>
                </a:tc>
                <a:tc>
                  <a:txBody>
                    <a:bodyPr/>
                    <a:lstStyle/>
                    <a:p>
                      <a:r>
                        <a:rPr lang="en-US" dirty="0" smtClean="0"/>
                        <a:t>0.174</a:t>
                      </a:r>
                      <a:endParaRPr lang="en-US" dirty="0"/>
                    </a:p>
                  </a:txBody>
                  <a:tcPr/>
                </a:tc>
                <a:tc>
                  <a:txBody>
                    <a:bodyPr/>
                    <a:lstStyle/>
                    <a:p>
                      <a:r>
                        <a:rPr lang="en-US" dirty="0" smtClean="0"/>
                        <a:t>0.084</a:t>
                      </a:r>
                      <a:endParaRPr lang="en-US" dirty="0"/>
                    </a:p>
                  </a:txBody>
                  <a:tcPr/>
                </a:tc>
                <a:tc>
                  <a:txBody>
                    <a:bodyPr/>
                    <a:lstStyle/>
                    <a:p>
                      <a:r>
                        <a:rPr lang="en-US" dirty="0" smtClean="0"/>
                        <a:t>0.110</a:t>
                      </a:r>
                      <a:endParaRPr lang="en-US" dirty="0"/>
                    </a:p>
                  </a:txBody>
                  <a:tcPr/>
                </a:tc>
              </a:tr>
            </a:tbl>
          </a:graphicData>
        </a:graphic>
      </p:graphicFrame>
      <p:sp>
        <p:nvSpPr>
          <p:cNvPr id="21" name="TextBox 20"/>
          <p:cNvSpPr txBox="1"/>
          <p:nvPr/>
        </p:nvSpPr>
        <p:spPr>
          <a:xfrm>
            <a:off x="14320182" y="6790270"/>
            <a:ext cx="1467319" cy="830997"/>
          </a:xfrm>
          <a:prstGeom prst="rect">
            <a:avLst/>
          </a:prstGeom>
          <a:noFill/>
        </p:spPr>
        <p:txBody>
          <a:bodyPr wrap="none" rtlCol="0">
            <a:spAutoFit/>
          </a:bodyPr>
          <a:lstStyle/>
          <a:p>
            <a:r>
              <a:rPr lang="en-US" b="1" dirty="0">
                <a:solidFill>
                  <a:srgbClr val="000000"/>
                </a:solidFill>
              </a:rPr>
              <a:t>Figure 1.</a:t>
            </a:r>
          </a:p>
          <a:p>
            <a:endParaRPr lang="en-US" dirty="0"/>
          </a:p>
        </p:txBody>
      </p:sp>
      <p:sp>
        <p:nvSpPr>
          <p:cNvPr id="24" name="TextBox 23"/>
          <p:cNvSpPr txBox="1"/>
          <p:nvPr/>
        </p:nvSpPr>
        <p:spPr>
          <a:xfrm>
            <a:off x="12556069" y="19405598"/>
            <a:ext cx="1450385" cy="461665"/>
          </a:xfrm>
          <a:prstGeom prst="rect">
            <a:avLst/>
          </a:prstGeom>
          <a:noFill/>
        </p:spPr>
        <p:txBody>
          <a:bodyPr wrap="square" rtlCol="0">
            <a:spAutoFit/>
          </a:bodyPr>
          <a:lstStyle/>
          <a:p>
            <a:r>
              <a:rPr lang="en-US" b="1" dirty="0" smtClean="0">
                <a:solidFill>
                  <a:srgbClr val="000000"/>
                </a:solidFill>
              </a:rPr>
              <a:t>Figure 2.</a:t>
            </a:r>
            <a:endParaRPr lang="en-US" b="1" dirty="0">
              <a:solidFill>
                <a:srgbClr val="000000"/>
              </a:solidFill>
            </a:endParaRPr>
          </a:p>
        </p:txBody>
      </p:sp>
      <p:sp>
        <p:nvSpPr>
          <p:cNvPr id="25" name="TextBox 24"/>
          <p:cNvSpPr txBox="1"/>
          <p:nvPr/>
        </p:nvSpPr>
        <p:spPr>
          <a:xfrm>
            <a:off x="12666132" y="21132813"/>
            <a:ext cx="13191067" cy="5632310"/>
          </a:xfrm>
          <a:prstGeom prst="rect">
            <a:avLst/>
          </a:prstGeom>
          <a:noFill/>
        </p:spPr>
        <p:txBody>
          <a:bodyPr wrap="square" rtlCol="0">
            <a:spAutoFit/>
          </a:bodyPr>
          <a:lstStyle/>
          <a:p>
            <a:r>
              <a:rPr lang="en-US" dirty="0">
                <a:solidFill>
                  <a:srgbClr val="000000"/>
                </a:solidFill>
              </a:rPr>
              <a:t>The final step of this experiment was to take the machine learning </a:t>
            </a:r>
            <a:r>
              <a:rPr lang="en-US" dirty="0" smtClean="0">
                <a:solidFill>
                  <a:srgbClr val="000000"/>
                </a:solidFill>
              </a:rPr>
              <a:t>techniques and apply them to works of literary fiction. All novels and stories were taken from Project Gutenberg</a:t>
            </a:r>
            <a:r>
              <a:rPr lang="en-US" baseline="30000" dirty="0">
                <a:solidFill>
                  <a:srgbClr val="000000"/>
                </a:solidFill>
              </a:rPr>
              <a:t>5</a:t>
            </a:r>
            <a:r>
              <a:rPr lang="en-US" dirty="0" smtClean="0">
                <a:solidFill>
                  <a:srgbClr val="000000"/>
                </a:solidFill>
              </a:rPr>
              <a:t>.</a:t>
            </a:r>
            <a:endParaRPr lang="en-US" dirty="0">
              <a:solidFill>
                <a:srgbClr val="000000"/>
              </a:solidFill>
            </a:endParaRPr>
          </a:p>
          <a:p>
            <a:endParaRPr lang="en-US" dirty="0" smtClean="0">
              <a:solidFill>
                <a:srgbClr val="000000"/>
              </a:solidFill>
            </a:endParaRPr>
          </a:p>
          <a:p>
            <a:r>
              <a:rPr lang="en-US" dirty="0" smtClean="0">
                <a:solidFill>
                  <a:srgbClr val="000000"/>
                </a:solidFill>
              </a:rPr>
              <a:t>In order to visualize the emotional landscape, the SVM was first retrained on the entire ISEAR dataset in order to be as robust as possible. Fictional works were then </a:t>
            </a:r>
            <a:r>
              <a:rPr lang="en-US" dirty="0">
                <a:solidFill>
                  <a:srgbClr val="000000"/>
                </a:solidFill>
              </a:rPr>
              <a:t>partitioned into fifty </a:t>
            </a:r>
            <a:r>
              <a:rPr lang="en-US" dirty="0" smtClean="0">
                <a:solidFill>
                  <a:srgbClr val="000000"/>
                </a:solidFill>
              </a:rPr>
              <a:t>sections and passed to the SVM. The output is a numerical representation of how strong the model perceives each of the seven emotions to be in each of the fifty sections, which can then be graphed. All graphing was done using the ggplot2 package for R. In order to make the visualizations more interactive, a R-Shiny application was built so a user can pick any of the available stories and choose any subset of the seven emotions to be visualized. </a:t>
            </a:r>
          </a:p>
          <a:p>
            <a:endParaRPr lang="en-US" dirty="0">
              <a:solidFill>
                <a:srgbClr val="000000"/>
              </a:solidFill>
            </a:endParaRPr>
          </a:p>
          <a:p>
            <a:r>
              <a:rPr lang="en-US" dirty="0" smtClean="0">
                <a:solidFill>
                  <a:srgbClr val="000000"/>
                </a:solidFill>
              </a:rPr>
              <a:t>As can be seen in figure 3, on their own as data points these values don’t appear to give any information, so a line graph attaching them together is built. </a:t>
            </a:r>
            <a:r>
              <a:rPr lang="en-US" dirty="0">
                <a:solidFill>
                  <a:srgbClr val="000000"/>
                </a:solidFill>
              </a:rPr>
              <a:t>T</a:t>
            </a:r>
            <a:r>
              <a:rPr lang="en-US" dirty="0" smtClean="0">
                <a:solidFill>
                  <a:srgbClr val="000000"/>
                </a:solidFill>
              </a:rPr>
              <a:t>he basic line graph of these values tends to be overly-acute and hard to follow though, so a loess function is applied to smooth out the plots. </a:t>
            </a:r>
          </a:p>
        </p:txBody>
      </p:sp>
      <p:sp>
        <p:nvSpPr>
          <p:cNvPr id="48" name="Rectangle 25"/>
          <p:cNvSpPr>
            <a:spLocks noChangeArrowheads="1"/>
          </p:cNvSpPr>
          <p:nvPr/>
        </p:nvSpPr>
        <p:spPr bwMode="auto">
          <a:xfrm>
            <a:off x="12666132" y="20030348"/>
            <a:ext cx="13191068" cy="914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nchorCtr="0"/>
          <a:lstStyle/>
          <a:p>
            <a:pPr algn="ctr" eaLnBrk="0" hangingPunct="0"/>
            <a:r>
              <a:rPr lang="en-US" sz="4000" b="1" dirty="0" smtClean="0">
                <a:solidFill>
                  <a:schemeClr val="bg1"/>
                </a:solidFill>
              </a:rPr>
              <a:t>VISUALIZATION</a:t>
            </a:r>
            <a:endParaRPr lang="en-US" sz="4000" dirty="0">
              <a:solidFill>
                <a:schemeClr val="bg1"/>
              </a:solidFill>
            </a:endParaRPr>
          </a:p>
        </p:txBody>
      </p:sp>
      <p:pic>
        <p:nvPicPr>
          <p:cNvPr id="27" name="Picture 26" descr="AliceD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6752" y="26868973"/>
            <a:ext cx="4762195" cy="4660894"/>
          </a:xfrm>
          <a:prstGeom prst="rect">
            <a:avLst/>
          </a:prstGeom>
        </p:spPr>
      </p:pic>
      <p:pic>
        <p:nvPicPr>
          <p:cNvPr id="28" name="Picture 27" descr="AliceLin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51301" y="26871091"/>
            <a:ext cx="4762195" cy="4658776"/>
          </a:xfrm>
          <a:prstGeom prst="rect">
            <a:avLst/>
          </a:prstGeom>
        </p:spPr>
      </p:pic>
      <p:sp>
        <p:nvSpPr>
          <p:cNvPr id="36" name="Right Arrow 35"/>
          <p:cNvSpPr/>
          <p:nvPr/>
        </p:nvSpPr>
        <p:spPr bwMode="auto">
          <a:xfrm>
            <a:off x="15773400" y="27529358"/>
            <a:ext cx="1066800" cy="355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54" name="Right Arrow 53"/>
          <p:cNvSpPr/>
          <p:nvPr/>
        </p:nvSpPr>
        <p:spPr bwMode="auto">
          <a:xfrm>
            <a:off x="20548600" y="27529367"/>
            <a:ext cx="1066800" cy="355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endParaRPr>
          </a:p>
        </p:txBody>
      </p:sp>
      <p:sp>
        <p:nvSpPr>
          <p:cNvPr id="42" name="TextBox 41"/>
          <p:cNvSpPr txBox="1"/>
          <p:nvPr/>
        </p:nvSpPr>
        <p:spPr>
          <a:xfrm>
            <a:off x="11937995" y="31487536"/>
            <a:ext cx="1467319" cy="461665"/>
          </a:xfrm>
          <a:prstGeom prst="rect">
            <a:avLst/>
          </a:prstGeom>
          <a:noFill/>
        </p:spPr>
        <p:txBody>
          <a:bodyPr wrap="none" rtlCol="0">
            <a:spAutoFit/>
          </a:bodyPr>
          <a:lstStyle/>
          <a:p>
            <a:r>
              <a:rPr lang="en-US" b="1" dirty="0" smtClean="0">
                <a:solidFill>
                  <a:srgbClr val="000000"/>
                </a:solidFill>
              </a:rPr>
              <a:t>Figure 3.</a:t>
            </a:r>
            <a:endParaRPr lang="en-US" b="1" dirty="0">
              <a:solidFill>
                <a:srgbClr val="000000"/>
              </a:solidFill>
            </a:endParaRPr>
          </a:p>
        </p:txBody>
      </p:sp>
      <p:sp>
        <p:nvSpPr>
          <p:cNvPr id="44" name="TextBox 43"/>
          <p:cNvSpPr txBox="1"/>
          <p:nvPr/>
        </p:nvSpPr>
        <p:spPr>
          <a:xfrm>
            <a:off x="26466800" y="4097866"/>
            <a:ext cx="11717868" cy="1938992"/>
          </a:xfrm>
          <a:prstGeom prst="rect">
            <a:avLst/>
          </a:prstGeom>
          <a:noFill/>
        </p:spPr>
        <p:txBody>
          <a:bodyPr wrap="square" rtlCol="0">
            <a:spAutoFit/>
          </a:bodyPr>
          <a:lstStyle/>
          <a:p>
            <a:r>
              <a:rPr lang="en-US" dirty="0" smtClean="0">
                <a:solidFill>
                  <a:schemeClr val="bg1"/>
                </a:solidFill>
              </a:rPr>
              <a:t>With the visualizations, the writing styles of different authors can be viewed in a unique way. For example, it can be seen in Figure 4 that  H.G. Wells instilled in both </a:t>
            </a:r>
            <a:r>
              <a:rPr lang="en-US" i="1" dirty="0" smtClean="0">
                <a:solidFill>
                  <a:schemeClr val="bg1"/>
                </a:solidFill>
              </a:rPr>
              <a:t>War of The Worlds </a:t>
            </a:r>
            <a:r>
              <a:rPr lang="en-US" dirty="0" smtClean="0">
                <a:solidFill>
                  <a:schemeClr val="bg1"/>
                </a:solidFill>
              </a:rPr>
              <a:t>and </a:t>
            </a:r>
            <a:r>
              <a:rPr lang="en-US" i="1" dirty="0" smtClean="0">
                <a:solidFill>
                  <a:schemeClr val="bg1"/>
                </a:solidFill>
              </a:rPr>
              <a:t>Time Machine </a:t>
            </a:r>
            <a:r>
              <a:rPr lang="en-US" dirty="0" smtClean="0">
                <a:solidFill>
                  <a:schemeClr val="bg1"/>
                </a:solidFill>
              </a:rPr>
              <a:t>an overwhelming amount of fear and a secondary serving of disgust, with the 5 other emotions maintaining rather low intensities through the stories.</a:t>
            </a:r>
            <a:endParaRPr lang="en-US" dirty="0">
              <a:solidFill>
                <a:schemeClr val="bg1"/>
              </a:solidFill>
            </a:endParaRPr>
          </a:p>
        </p:txBody>
      </p:sp>
      <p:pic>
        <p:nvPicPr>
          <p:cNvPr id="45" name="Picture 44" descr="WarOfWorld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54100" y="6102342"/>
            <a:ext cx="5511800" cy="4762500"/>
          </a:xfrm>
          <a:prstGeom prst="rect">
            <a:avLst/>
          </a:prstGeom>
        </p:spPr>
      </p:pic>
      <p:pic>
        <p:nvPicPr>
          <p:cNvPr id="46" name="Picture 45" descr="TimeMachin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452733" y="6102346"/>
            <a:ext cx="5511800" cy="4762500"/>
          </a:xfrm>
          <a:prstGeom prst="rect">
            <a:avLst/>
          </a:prstGeom>
        </p:spPr>
      </p:pic>
      <p:sp>
        <p:nvSpPr>
          <p:cNvPr id="47" name="TextBox 46"/>
          <p:cNvSpPr txBox="1"/>
          <p:nvPr/>
        </p:nvSpPr>
        <p:spPr>
          <a:xfrm>
            <a:off x="26365202" y="10794256"/>
            <a:ext cx="1467319" cy="461665"/>
          </a:xfrm>
          <a:prstGeom prst="rect">
            <a:avLst/>
          </a:prstGeom>
          <a:noFill/>
        </p:spPr>
        <p:txBody>
          <a:bodyPr wrap="none" rtlCol="0">
            <a:spAutoFit/>
          </a:bodyPr>
          <a:lstStyle/>
          <a:p>
            <a:r>
              <a:rPr lang="en-US" b="1" dirty="0" smtClean="0">
                <a:solidFill>
                  <a:srgbClr val="000000"/>
                </a:solidFill>
              </a:rPr>
              <a:t>Figure 4.</a:t>
            </a:r>
            <a:endParaRPr lang="en-US" b="1" dirty="0">
              <a:solidFill>
                <a:srgbClr val="000000"/>
              </a:solidFill>
            </a:endParaRPr>
          </a:p>
        </p:txBody>
      </p:sp>
      <p:sp>
        <p:nvSpPr>
          <p:cNvPr id="50" name="TextBox 49"/>
          <p:cNvSpPr txBox="1"/>
          <p:nvPr/>
        </p:nvSpPr>
        <p:spPr>
          <a:xfrm>
            <a:off x="26348267" y="17204249"/>
            <a:ext cx="11717866" cy="8586964"/>
          </a:xfrm>
          <a:prstGeom prst="rect">
            <a:avLst/>
          </a:prstGeom>
          <a:noFill/>
        </p:spPr>
        <p:txBody>
          <a:bodyPr wrap="square" rtlCol="0">
            <a:spAutoFit/>
          </a:bodyPr>
          <a:lstStyle/>
          <a:p>
            <a:r>
              <a:rPr lang="en-US" dirty="0" smtClean="0">
                <a:solidFill>
                  <a:srgbClr val="000000"/>
                </a:solidFill>
              </a:rPr>
              <a:t>This experiment gives an interesting insight into the abilities of different machine learning techniques when tasked with multi-class sentiment analysis. The convoluted neural net as a technique has been garnering a lot of attention and support recently for its ability to complete a myriad of tasks, but this experiment shows that there really is no free lunch.</a:t>
            </a:r>
          </a:p>
          <a:p>
            <a:endParaRPr lang="en-US" dirty="0" smtClean="0">
              <a:solidFill>
                <a:srgbClr val="000000"/>
              </a:solidFill>
            </a:endParaRPr>
          </a:p>
          <a:p>
            <a:r>
              <a:rPr lang="en-US" dirty="0" smtClean="0">
                <a:solidFill>
                  <a:srgbClr val="000000"/>
                </a:solidFill>
              </a:rPr>
              <a:t>There are many ways this experiment could be improved upon, some more intensive than others. Obviously it would be ideal to raise the accuracy of the models when testing on the ISEAR dataset. This could be done by employing more pre-processing of the text before passing it to the models. For example, part-of-speech (POS) tagging could add more insight, as could looking at the text as trigrams rather than as individual words or bigrams, which is what the SVM is doing currently. </a:t>
            </a:r>
          </a:p>
          <a:p>
            <a:r>
              <a:rPr lang="en-US" dirty="0" smtClean="0">
                <a:solidFill>
                  <a:srgbClr val="000000"/>
                </a:solidFill>
              </a:rPr>
              <a:t>It would also be interesting to find a different dataset with labeled emotional text, preferably one that is not composed of only first-person testaments. As not all fiction is written in first person, it would be more appropriate to train a model on a diverse dataset.  </a:t>
            </a:r>
          </a:p>
          <a:p>
            <a:r>
              <a:rPr lang="en-US" dirty="0" smtClean="0">
                <a:solidFill>
                  <a:srgbClr val="000000"/>
                </a:solidFill>
              </a:rPr>
              <a:t>Lastly, it is hard to validate the results of the visualizations because perception of emotion in literary fiction is an amorphous concept, it changes from reader to reader. Whereas one reader may view </a:t>
            </a:r>
            <a:r>
              <a:rPr lang="en-US" i="1" dirty="0" smtClean="0">
                <a:solidFill>
                  <a:srgbClr val="000000"/>
                </a:solidFill>
              </a:rPr>
              <a:t>Alice in Wonderland</a:t>
            </a:r>
            <a:r>
              <a:rPr lang="en-US" dirty="0" smtClean="0">
                <a:solidFill>
                  <a:srgbClr val="000000"/>
                </a:solidFill>
              </a:rPr>
              <a:t> as a lighthearted children’s story, another may view it as a darker, more adult-centric novel. There is not much that can be done about this fact outside of going through a novel sentence by sentence and labeling their emotions in a supervised manner to be used in testing the machine learning algorithms. </a:t>
            </a:r>
            <a:endParaRPr lang="en-US" dirty="0">
              <a:solidFill>
                <a:srgbClr val="000000"/>
              </a:solidFill>
            </a:endParaRPr>
          </a:p>
        </p:txBody>
      </p:sp>
      <p:pic>
        <p:nvPicPr>
          <p:cNvPr id="51" name="Picture 50" descr="Karenina.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48493" y="10945286"/>
            <a:ext cx="5511800" cy="4762500"/>
          </a:xfrm>
          <a:prstGeom prst="rect">
            <a:avLst/>
          </a:prstGeom>
        </p:spPr>
      </p:pic>
      <p:sp>
        <p:nvSpPr>
          <p:cNvPr id="52" name="TextBox 51"/>
          <p:cNvSpPr txBox="1"/>
          <p:nvPr/>
        </p:nvSpPr>
        <p:spPr>
          <a:xfrm>
            <a:off x="26462197" y="11813383"/>
            <a:ext cx="5825066" cy="3046988"/>
          </a:xfrm>
          <a:prstGeom prst="rect">
            <a:avLst/>
          </a:prstGeom>
          <a:noFill/>
        </p:spPr>
        <p:txBody>
          <a:bodyPr wrap="square" rtlCol="0">
            <a:spAutoFit/>
          </a:bodyPr>
          <a:lstStyle/>
          <a:p>
            <a:r>
              <a:rPr lang="en-US" dirty="0" smtClean="0">
                <a:solidFill>
                  <a:srgbClr val="000000"/>
                </a:solidFill>
              </a:rPr>
              <a:t>As would be expected, stories that are widely considered to be more complex, such as </a:t>
            </a:r>
            <a:r>
              <a:rPr lang="en-US" i="1" dirty="0" smtClean="0">
                <a:solidFill>
                  <a:srgbClr val="000000"/>
                </a:solidFill>
              </a:rPr>
              <a:t>Anna Karenina </a:t>
            </a:r>
            <a:r>
              <a:rPr lang="en-US" dirty="0" smtClean="0">
                <a:solidFill>
                  <a:srgbClr val="000000"/>
                </a:solidFill>
              </a:rPr>
              <a:t>by Leo Tolstoy or </a:t>
            </a:r>
            <a:r>
              <a:rPr lang="en-US" i="1" dirty="0" smtClean="0">
                <a:solidFill>
                  <a:srgbClr val="000000"/>
                </a:solidFill>
              </a:rPr>
              <a:t>Alice in Wonderland</a:t>
            </a:r>
            <a:r>
              <a:rPr lang="en-US" dirty="0" smtClean="0">
                <a:solidFill>
                  <a:srgbClr val="000000"/>
                </a:solidFill>
              </a:rPr>
              <a:t> by Lewis Carroll, have more complex visualizations, with emotions overtaking one another for prominence in any given section of the story, as can be seen in figures 3 and 5.</a:t>
            </a:r>
            <a:endParaRPr lang="en-US" i="1" dirty="0">
              <a:solidFill>
                <a:srgbClr val="000000"/>
              </a:solidFill>
            </a:endParaRPr>
          </a:p>
        </p:txBody>
      </p:sp>
      <p:sp>
        <p:nvSpPr>
          <p:cNvPr id="53" name="TextBox 52"/>
          <p:cNvSpPr txBox="1"/>
          <p:nvPr/>
        </p:nvSpPr>
        <p:spPr>
          <a:xfrm>
            <a:off x="32359602" y="15629462"/>
            <a:ext cx="1467319" cy="461665"/>
          </a:xfrm>
          <a:prstGeom prst="rect">
            <a:avLst/>
          </a:prstGeom>
          <a:noFill/>
        </p:spPr>
        <p:txBody>
          <a:bodyPr wrap="none" rtlCol="0">
            <a:spAutoFit/>
          </a:bodyPr>
          <a:lstStyle/>
          <a:p>
            <a:r>
              <a:rPr lang="en-US" b="1" dirty="0" smtClean="0">
                <a:solidFill>
                  <a:srgbClr val="000000"/>
                </a:solidFill>
              </a:rPr>
              <a:t>Figure 5.</a:t>
            </a:r>
            <a:endParaRPr lang="en-US" b="1" dirty="0">
              <a:solidFill>
                <a:srgbClr val="000000"/>
              </a:solidFill>
            </a:endParaRPr>
          </a:p>
        </p:txBody>
      </p:sp>
      <p:sp>
        <p:nvSpPr>
          <p:cNvPr id="55" name="TextBox 54"/>
          <p:cNvSpPr txBox="1"/>
          <p:nvPr/>
        </p:nvSpPr>
        <p:spPr>
          <a:xfrm>
            <a:off x="26361660" y="27035133"/>
            <a:ext cx="11699188" cy="3139321"/>
          </a:xfrm>
          <a:prstGeom prst="rect">
            <a:avLst/>
          </a:prstGeom>
          <a:noFill/>
        </p:spPr>
        <p:txBody>
          <a:bodyPr wrap="square" rtlCol="0">
            <a:spAutoFit/>
          </a:bodyPr>
          <a:lstStyle/>
          <a:p>
            <a:pPr marL="457200" indent="-457200">
              <a:buAutoNum type="arabicPlain"/>
            </a:pPr>
            <a:r>
              <a:rPr lang="en-US" sz="1800" i="1" dirty="0" smtClean="0">
                <a:solidFill>
                  <a:srgbClr val="000000"/>
                </a:solidFill>
              </a:rPr>
              <a:t>International </a:t>
            </a:r>
            <a:r>
              <a:rPr lang="en-US" sz="1800" i="1" dirty="0">
                <a:solidFill>
                  <a:srgbClr val="000000"/>
                </a:solidFill>
              </a:rPr>
              <a:t>Survey On Emotion Antecedents And Reactions (ISEAR)</a:t>
            </a:r>
            <a:r>
              <a:rPr lang="en-US" sz="1800" dirty="0">
                <a:solidFill>
                  <a:srgbClr val="000000"/>
                </a:solidFill>
              </a:rPr>
              <a:t>. </a:t>
            </a:r>
            <a:r>
              <a:rPr lang="en-US" sz="1800" dirty="0" smtClean="0">
                <a:solidFill>
                  <a:srgbClr val="000000"/>
                </a:solidFill>
              </a:rPr>
              <a:t>	Affective </a:t>
            </a:r>
            <a:r>
              <a:rPr lang="en-US" sz="1800" dirty="0">
                <a:solidFill>
                  <a:srgbClr val="000000"/>
                </a:solidFill>
              </a:rPr>
              <a:t>Sciences,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AutoNum type="arabicPlain"/>
            </a:pPr>
            <a:endParaRPr lang="en-US" sz="1800" dirty="0" smtClean="0">
              <a:solidFill>
                <a:srgbClr val="000000"/>
              </a:solidFill>
            </a:endParaRPr>
          </a:p>
          <a:p>
            <a:pPr marL="457200" indent="-457200">
              <a:buFontTx/>
              <a:buAutoNum type="arabicPlain"/>
            </a:pPr>
            <a:r>
              <a:rPr lang="en-US" sz="1800" dirty="0" err="1">
                <a:solidFill>
                  <a:srgbClr val="000000"/>
                </a:solidFill>
              </a:rPr>
              <a:t>Cournapeau</a:t>
            </a:r>
            <a:r>
              <a:rPr lang="en-US" sz="1800" dirty="0">
                <a:solidFill>
                  <a:srgbClr val="000000"/>
                </a:solidFill>
              </a:rPr>
              <a:t>, David, and Et Al. </a:t>
            </a:r>
            <a:r>
              <a:rPr lang="en-US" sz="1800" i="1" dirty="0" err="1">
                <a:solidFill>
                  <a:srgbClr val="000000"/>
                </a:solidFill>
              </a:rPr>
              <a:t>Scikit</a:t>
            </a:r>
            <a:r>
              <a:rPr lang="en-US" sz="1800" i="1" dirty="0">
                <a:solidFill>
                  <a:srgbClr val="000000"/>
                </a:solidFill>
              </a:rPr>
              <a:t>-learn</a:t>
            </a:r>
            <a:r>
              <a:rPr lang="en-US" sz="1800" dirty="0">
                <a:solidFill>
                  <a:srgbClr val="000000"/>
                </a:solidFill>
              </a:rPr>
              <a:t>. Computer software. </a:t>
            </a:r>
            <a:r>
              <a:rPr lang="en-US" sz="1800" i="1" dirty="0" err="1">
                <a:solidFill>
                  <a:srgbClr val="000000"/>
                </a:solidFill>
              </a:rPr>
              <a:t>Scikit</a:t>
            </a:r>
            <a:r>
              <a:rPr lang="en-US" sz="1800" i="1" dirty="0">
                <a:solidFill>
                  <a:srgbClr val="000000"/>
                </a:solidFill>
              </a:rPr>
              <a:t>-learn</a:t>
            </a:r>
            <a:r>
              <a:rPr lang="en-US" sz="1800" dirty="0">
                <a:solidFill>
                  <a:srgbClr val="000000"/>
                </a:solidFill>
              </a:rPr>
              <a:t>. </a:t>
            </a:r>
            <a:r>
              <a:rPr lang="en-US" sz="1800" dirty="0" err="1">
                <a:solidFill>
                  <a:srgbClr val="000000"/>
                </a:solidFill>
              </a:rPr>
              <a:t>Vers</a:t>
            </a:r>
            <a:r>
              <a:rPr lang="en-US" sz="1800" dirty="0">
                <a:solidFill>
                  <a:srgbClr val="000000"/>
                </a:solidFill>
              </a:rPr>
              <a:t>. 0.17.1.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FontTx/>
              <a:buAutoNum type="arabicPlain"/>
            </a:pPr>
            <a:endParaRPr lang="en-US" sz="1800" dirty="0">
              <a:solidFill>
                <a:srgbClr val="000000"/>
              </a:solidFill>
            </a:endParaRPr>
          </a:p>
          <a:p>
            <a:pPr marL="457200" indent="-457200">
              <a:buAutoNum type="arabicPlain"/>
            </a:pPr>
            <a:r>
              <a:rPr lang="en-US" sz="1800" dirty="0" err="1">
                <a:solidFill>
                  <a:srgbClr val="000000"/>
                </a:solidFill>
              </a:rPr>
              <a:t>Britz</a:t>
            </a:r>
            <a:r>
              <a:rPr lang="en-US" sz="1800" dirty="0">
                <a:solidFill>
                  <a:srgbClr val="000000"/>
                </a:solidFill>
              </a:rPr>
              <a:t>, Danny. </a:t>
            </a:r>
            <a:r>
              <a:rPr lang="en-US" sz="1800" i="1" dirty="0" err="1">
                <a:solidFill>
                  <a:srgbClr val="000000"/>
                </a:solidFill>
              </a:rPr>
              <a:t>Cnn</a:t>
            </a:r>
            <a:r>
              <a:rPr lang="en-US" sz="1800" i="1" dirty="0">
                <a:solidFill>
                  <a:srgbClr val="000000"/>
                </a:solidFill>
              </a:rPr>
              <a:t>-text-classification-</a:t>
            </a:r>
            <a:r>
              <a:rPr lang="en-US" sz="1800" i="1" dirty="0" err="1">
                <a:solidFill>
                  <a:srgbClr val="000000"/>
                </a:solidFill>
              </a:rPr>
              <a:t>tf</a:t>
            </a:r>
            <a:r>
              <a:rPr lang="en-US" sz="1800" dirty="0">
                <a:solidFill>
                  <a:srgbClr val="000000"/>
                </a:solidFill>
              </a:rPr>
              <a:t>. Computer software.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endParaRPr lang="en-US" sz="1800" dirty="0" smtClean="0">
              <a:solidFill>
                <a:srgbClr val="000000"/>
              </a:solidFill>
            </a:endParaRPr>
          </a:p>
          <a:p>
            <a:pPr marL="457200" indent="-457200">
              <a:buAutoNum type="arabicPlain"/>
            </a:pPr>
            <a:endParaRPr lang="en-US" sz="1800" dirty="0" smtClean="0">
              <a:solidFill>
                <a:srgbClr val="000000"/>
              </a:solidFill>
            </a:endParaRPr>
          </a:p>
          <a:p>
            <a:pPr marL="457200" indent="-457200">
              <a:buAutoNum type="arabicPlain"/>
            </a:pPr>
            <a:r>
              <a:rPr lang="en-US" sz="1800" dirty="0">
                <a:solidFill>
                  <a:srgbClr val="000000"/>
                </a:solidFill>
              </a:rPr>
              <a:t>Kim, Yoon. "Convolutional Neural Networks for Sentence Classification." </a:t>
            </a:r>
            <a:r>
              <a:rPr lang="en-US" sz="1800" i="1" dirty="0">
                <a:solidFill>
                  <a:srgbClr val="000000"/>
                </a:solidFill>
              </a:rPr>
              <a:t>EMNLP</a:t>
            </a:r>
            <a:r>
              <a:rPr lang="en-US" sz="1800" dirty="0">
                <a:solidFill>
                  <a:srgbClr val="000000"/>
                </a:solidFill>
              </a:rPr>
              <a:t> (2014): n. </a:t>
            </a:r>
            <a:r>
              <a:rPr lang="en-US" sz="1800" dirty="0" err="1">
                <a:solidFill>
                  <a:srgbClr val="000000"/>
                </a:solidFill>
              </a:rPr>
              <a:t>pag</a:t>
            </a:r>
            <a:r>
              <a:rPr lang="en-US" sz="1800" dirty="0">
                <a:solidFill>
                  <a:srgbClr val="000000"/>
                </a:solidFill>
              </a:rPr>
              <a:t>. </a:t>
            </a:r>
            <a:r>
              <a:rPr lang="en-US" sz="1800" i="1" dirty="0" err="1">
                <a:solidFill>
                  <a:srgbClr val="000000"/>
                </a:solidFill>
              </a:rPr>
              <a:t>Arxiv</a:t>
            </a:r>
            <a:r>
              <a:rPr lang="en-US" sz="1800" dirty="0">
                <a:solidFill>
                  <a:srgbClr val="000000"/>
                </a:solidFill>
              </a:rPr>
              <a:t>. Web. </a:t>
            </a:r>
            <a:endParaRPr lang="en-US" sz="1800" dirty="0" smtClean="0">
              <a:solidFill>
                <a:srgbClr val="000000"/>
              </a:solidFill>
            </a:endParaRPr>
          </a:p>
          <a:p>
            <a:endParaRPr lang="en-US" sz="1800" dirty="0" smtClean="0">
              <a:solidFill>
                <a:srgbClr val="000000"/>
              </a:solidFill>
            </a:endParaRPr>
          </a:p>
          <a:p>
            <a:pPr marL="457200" indent="-457200">
              <a:buAutoNum type="arabicPlain"/>
            </a:pPr>
            <a:r>
              <a:rPr lang="en-US" sz="1800" dirty="0">
                <a:solidFill>
                  <a:srgbClr val="000000"/>
                </a:solidFill>
              </a:rPr>
              <a:t>"Project Gutenberg." </a:t>
            </a:r>
            <a:r>
              <a:rPr lang="en-US" sz="1800" i="1" dirty="0">
                <a:solidFill>
                  <a:srgbClr val="000000"/>
                </a:solidFill>
              </a:rPr>
              <a:t>Project Gutenberg</a:t>
            </a:r>
            <a:r>
              <a:rPr lang="en-US" sz="1800" dirty="0">
                <a:solidFill>
                  <a:srgbClr val="000000"/>
                </a:solidFill>
              </a:rPr>
              <a:t>. </a:t>
            </a:r>
            <a:r>
              <a:rPr lang="en-US" sz="1800" dirty="0" err="1">
                <a:solidFill>
                  <a:srgbClr val="000000"/>
                </a:solidFill>
              </a:rPr>
              <a:t>N.p</a:t>
            </a:r>
            <a:r>
              <a:rPr lang="en-US" sz="1800" dirty="0">
                <a:solidFill>
                  <a:srgbClr val="000000"/>
                </a:solidFill>
              </a:rPr>
              <a:t>., </a:t>
            </a:r>
            <a:r>
              <a:rPr lang="en-US" sz="1800" dirty="0" err="1">
                <a:solidFill>
                  <a:srgbClr val="000000"/>
                </a:solidFill>
              </a:rPr>
              <a:t>n.d.</a:t>
            </a:r>
            <a:r>
              <a:rPr lang="en-US" sz="1800" dirty="0">
                <a:solidFill>
                  <a:srgbClr val="000000"/>
                </a:solidFill>
              </a:rPr>
              <a:t> Web. Spring 2016. </a:t>
            </a:r>
          </a:p>
        </p:txBody>
      </p:sp>
      <p:sp>
        <p:nvSpPr>
          <p:cNvPr id="56" name="TextBox 55"/>
          <p:cNvSpPr txBox="1"/>
          <p:nvPr/>
        </p:nvSpPr>
        <p:spPr>
          <a:xfrm>
            <a:off x="26361659" y="31499297"/>
            <a:ext cx="11699189" cy="830997"/>
          </a:xfrm>
          <a:prstGeom prst="rect">
            <a:avLst/>
          </a:prstGeom>
          <a:noFill/>
        </p:spPr>
        <p:txBody>
          <a:bodyPr wrap="square" rtlCol="0">
            <a:spAutoFit/>
          </a:bodyPr>
          <a:lstStyle/>
          <a:p>
            <a:pPr algn="ctr"/>
            <a:r>
              <a:rPr lang="en-US" dirty="0" smtClean="0">
                <a:solidFill>
                  <a:srgbClr val="000000"/>
                </a:solidFill>
              </a:rPr>
              <a:t>Thank you to Dr. Anderson and the rest of the College of Charleston Computer Science Department </a:t>
            </a:r>
            <a:endParaRPr lang="en-US"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80" charset="0"/>
            <a:ea typeface="ヒラギノ角ゴ Pro W3" pitchFamily="80" charset="-128"/>
            <a:cs typeface="ヒラギノ角ゴ Pro W3"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6905</TotalTime>
  <Words>1379</Words>
  <Application>Microsoft Macintosh PowerPoint</Application>
  <PresentationFormat>Custom</PresentationFormat>
  <Paragraphs>168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Medical University of 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Technology Services</dc:creator>
  <cp:lastModifiedBy>Nick Levitt</cp:lastModifiedBy>
  <cp:revision>327</cp:revision>
  <cp:lastPrinted>2012-03-15T21:56:26Z</cp:lastPrinted>
  <dcterms:created xsi:type="dcterms:W3CDTF">2009-01-08T19:21:07Z</dcterms:created>
  <dcterms:modified xsi:type="dcterms:W3CDTF">2016-04-18T04:30:41Z</dcterms:modified>
</cp:coreProperties>
</file>