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6" r:id="rId5"/>
    <p:sldId id="258" r:id="rId6"/>
    <p:sldId id="279" r:id="rId7"/>
    <p:sldId id="319" r:id="rId8"/>
    <p:sldId id="320" r:id="rId9"/>
    <p:sldId id="277" r:id="rId10"/>
    <p:sldId id="260" r:id="rId11"/>
    <p:sldId id="263" r:id="rId12"/>
    <p:sldId id="313" r:id="rId13"/>
    <p:sldId id="265" r:id="rId14"/>
    <p:sldId id="293" r:id="rId15"/>
    <p:sldId id="294" r:id="rId16"/>
    <p:sldId id="303" r:id="rId17"/>
    <p:sldId id="325" r:id="rId18"/>
    <p:sldId id="304" r:id="rId19"/>
    <p:sldId id="326" r:id="rId20"/>
    <p:sldId id="327" r:id="rId21"/>
    <p:sldId id="328" r:id="rId22"/>
    <p:sldId id="26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269" r:id="rId31"/>
    <p:sldId id="307" r:id="rId32"/>
    <p:sldId id="270" r:id="rId33"/>
    <p:sldId id="301" r:id="rId34"/>
    <p:sldId id="336" r:id="rId35"/>
    <p:sldId id="337" r:id="rId36"/>
    <p:sldId id="338" r:id="rId37"/>
    <p:sldId id="271" r:id="rId38"/>
    <p:sldId id="309" r:id="rId39"/>
    <p:sldId id="339" r:id="rId40"/>
    <p:sldId id="272" r:id="rId41"/>
    <p:sldId id="340" r:id="rId42"/>
    <p:sldId id="341" r:id="rId43"/>
    <p:sldId id="344" r:id="rId44"/>
    <p:sldId id="342" r:id="rId45"/>
    <p:sldId id="343" r:id="rId46"/>
    <p:sldId id="324" r:id="rId47"/>
    <p:sldId id="345" r:id="rId48"/>
    <p:sldId id="346" r:id="rId49"/>
    <p:sldId id="347" r:id="rId50"/>
    <p:sldId id="312" r:id="rId51"/>
    <p:sldId id="314" r:id="rId52"/>
    <p:sldId id="315" r:id="rId53"/>
    <p:sldId id="316" r:id="rId54"/>
    <p:sldId id="348" r:id="rId55"/>
    <p:sldId id="273" r:id="rId56"/>
    <p:sldId id="274" r:id="rId57"/>
    <p:sldId id="29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4E14-1875-45A9-B772-B621D891A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D3598-1E19-4EFC-AF80-9DF2A8D4F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F037-5B6C-49B1-B4FE-C93EEBE6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E080-B424-45E5-9F2B-2F392297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0853-C1A4-4B9B-8872-8071ABB6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0F99-B663-4250-8B96-6E1B454C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40D65-B307-42EE-B898-8A99DFD8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B5EE-D46E-4877-93C3-ED84089D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FB65-2E10-475B-BDA4-A440968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7AC2-FAA5-4EC4-A771-0DDF8439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11044-842D-4BCE-84D7-973348D79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98EB5-F2EE-43E2-AA44-3C18833E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1071C-1FE9-4344-B001-F6A8134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B476-C8A3-42D0-8EA8-0985D75B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D10A1-821D-4CE2-9EB1-0CA4F819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CC77-4628-4F59-A1CC-11FD5189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1D2E-603A-4376-B5F9-56889597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73C3-21C6-4EEF-ACB6-2F804A04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50ED-BB58-4276-8F61-E9A838C9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69CA-01A4-4F81-807C-88F69050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2A2D-A537-42FD-BA9A-DE70A1B8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85F54-698C-4D31-9D52-807F8DA2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D79B-692E-4BE1-B582-4AFD3898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CED1-196B-4BE1-9E67-65881F14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E411-921E-4901-8135-D4A2FE0E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72B7-14D4-4775-963D-951A1F94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99A4-1EFB-436E-9987-FD989AFDA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66D3D-380D-408D-A3C4-73AC10380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67E1-C65A-4A41-9EA9-AC15ECA3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59C6-C167-4910-9604-5EFB2936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1BBA5-C7D3-44D6-B693-B86DB55F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02E0-666C-441F-AE60-99F06BF6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E875-191E-4037-8071-2CC7019A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63F0E-AA9D-4106-8D66-B7978A004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AFF6E-365A-48F7-A954-F0654A774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F77EB-9C16-4027-9EB5-1FE24887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947F5-577F-4240-A2AD-EBEC02D7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B92ED-2FCF-4FFE-8F89-5382311D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184BD-7A56-4A6D-B0EA-D4F1E99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FAB1-A809-4137-A0CA-DB2324D9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959F-236A-4A6D-951B-2F0B90D4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0E2C6-4C31-4621-8D82-3F449E34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99C2F-1ACA-40B4-8C2E-C374F513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D7D8B-1A8E-4A15-A32F-019D1D4A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CFF6D-8471-47DA-86EA-CF13E476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67D1-B518-4821-865C-C9C19D88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B867-F06C-4718-A6FF-2ECF125A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2430-5BD5-422C-AD45-A34F6608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71FF6-D8E3-4472-B641-FFD2337B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AA04F-B8A0-43C2-BABC-EBF5A775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C26EA-C71A-403C-B2F7-326EE490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BF58-F263-4EDE-B36D-7AB2B67E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DE13-9921-4050-A024-0886785F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74694-E584-423C-AE25-CE5252160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F6658-00F6-46DB-8CCA-43A5E699E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BE676-B65F-4A8A-97EB-621C8F26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6D0EB-18A4-4174-B674-BBD84C72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A83A-FA2A-40A1-A6F0-F932FAEF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E2C33-BB69-4DFB-87EF-8BE53BED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829D1-D833-4DA4-B3BF-20236114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0BD2-B0BF-46F8-8394-B31D33064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2CF7-A152-488B-89B9-9C98ED4AF7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8814-85F7-4A9B-987B-20EE2CCF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32AC-FA5D-46A8-A2BC-DAF5A539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03DE-FAE1-4EA3-B3A2-5F11FA29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8C9A-35C8-4354-9E1C-0E7DF840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 on Jupyter: Improving Your Data Analysis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2DC3-B769-4FB3-97AB-699367512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9650" y="3602038"/>
            <a:ext cx="2552700" cy="1016721"/>
          </a:xfrm>
        </p:spPr>
        <p:txBody>
          <a:bodyPr/>
          <a:lstStyle/>
          <a:p>
            <a:r>
              <a:rPr lang="en-US" dirty="0"/>
              <a:t>Nick Macro</a:t>
            </a:r>
          </a:p>
          <a:p>
            <a:r>
              <a:rPr lang="en-US" dirty="0"/>
              <a:t>PyOhio 2018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9BA68F-AE89-41D1-82CA-C523A3392A83}"/>
              </a:ext>
            </a:extLst>
          </p:cNvPr>
          <p:cNvGrpSpPr/>
          <p:nvPr/>
        </p:nvGrpSpPr>
        <p:grpSpPr>
          <a:xfrm>
            <a:off x="4840431" y="4618759"/>
            <a:ext cx="2511138" cy="1958946"/>
            <a:chOff x="4819650" y="4759033"/>
            <a:chExt cx="1608656" cy="12549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7B6E941-0071-4C15-8A7E-060B304AB3A9}"/>
                </a:ext>
              </a:extLst>
            </p:cNvPr>
            <p:cNvGrpSpPr/>
            <p:nvPr/>
          </p:nvGrpSpPr>
          <p:grpSpPr>
            <a:xfrm>
              <a:off x="4819650" y="4759033"/>
              <a:ext cx="1542091" cy="706581"/>
              <a:chOff x="3127664" y="4551219"/>
              <a:chExt cx="1542091" cy="706581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DB14DB7-0B04-4C03-936E-FA5305F39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664" y="4551219"/>
                <a:ext cx="706581" cy="706581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D2D483-DB2C-435C-92EF-1551A256D253}"/>
                  </a:ext>
                </a:extLst>
              </p:cNvPr>
              <p:cNvSpPr txBox="1"/>
              <p:nvPr/>
            </p:nvSpPr>
            <p:spPr>
              <a:xfrm>
                <a:off x="3870612" y="4784036"/>
                <a:ext cx="799143" cy="23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NickMacro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6EAA0B6-1076-4541-BA1E-923B916B7B73}"/>
                </a:ext>
              </a:extLst>
            </p:cNvPr>
            <p:cNvGrpSpPr/>
            <p:nvPr/>
          </p:nvGrpSpPr>
          <p:grpSpPr>
            <a:xfrm>
              <a:off x="4910568" y="5484880"/>
              <a:ext cx="1517738" cy="529071"/>
              <a:chOff x="3327686" y="5438129"/>
              <a:chExt cx="1517738" cy="52907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504D824-D1A3-41DB-A158-A60AB4137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7686" y="5438129"/>
                <a:ext cx="529073" cy="529071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3B8B7-6D74-4868-9CAA-BDA24A9C6DD7}"/>
                  </a:ext>
                </a:extLst>
              </p:cNvPr>
              <p:cNvSpPr txBox="1"/>
              <p:nvPr/>
            </p:nvSpPr>
            <p:spPr>
              <a:xfrm>
                <a:off x="3943349" y="5584365"/>
                <a:ext cx="902075" cy="23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@NickMacro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300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865F-B8F4-4864-9E46-88B02D97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used for data organization and manipulation</a:t>
            </a:r>
          </a:p>
          <a:p>
            <a:r>
              <a:rPr lang="en-US" dirty="0"/>
              <a:t>1D Structure: Series</a:t>
            </a:r>
          </a:p>
          <a:p>
            <a:pPr lvl="1"/>
            <a:r>
              <a:rPr lang="en-US" dirty="0"/>
              <a:t>Consists of a name, index, and values</a:t>
            </a:r>
          </a:p>
          <a:p>
            <a:r>
              <a:rPr lang="en-US" dirty="0"/>
              <a:t>2D Structure: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Consists of a name, index, column names, and values</a:t>
            </a:r>
          </a:p>
          <a:p>
            <a:r>
              <a:rPr lang="en-US" dirty="0"/>
              <a:t>Values can be plotted using built-in functions that utilize Matplotlib</a:t>
            </a:r>
          </a:p>
          <a:p>
            <a:r>
              <a:rPr lang="en-US" dirty="0"/>
              <a:t>Transformations, filtering, and grouping can be performed</a:t>
            </a:r>
          </a:p>
          <a:p>
            <a:r>
              <a:rPr lang="en-US" dirty="0"/>
              <a:t>&gt;2D structures can be created using hierarchical indexing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CA8C7-FDC3-41C1-8772-6E98AE8F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13" y="463839"/>
            <a:ext cx="6536574" cy="13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518A-8832-4D0F-8B06-8158632D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Data Analysis Workflow Using Excel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92B8E6-C83D-4117-8E3D-ED578FA0B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06040"/>
              </p:ext>
            </p:extLst>
          </p:nvPr>
        </p:nvGraphicFramePr>
        <p:xfrm>
          <a:off x="891886" y="1551901"/>
          <a:ext cx="10408228" cy="283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4114">
                  <a:extLst>
                    <a:ext uri="{9D8B030D-6E8A-4147-A177-3AD203B41FA5}">
                      <a16:colId xmlns:a16="http://schemas.microsoft.com/office/drawing/2014/main" val="3380934924"/>
                    </a:ext>
                  </a:extLst>
                </a:gridCol>
                <a:gridCol w="5204114">
                  <a:extLst>
                    <a:ext uri="{9D8B030D-6E8A-4147-A177-3AD203B41FA5}">
                      <a16:colId xmlns:a16="http://schemas.microsoft.com/office/drawing/2014/main" val="3065961252"/>
                    </a:ext>
                  </a:extLst>
                </a:gridCol>
              </a:tblGrid>
              <a:tr h="5465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5656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Familiar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 to make transparent &amp; reproducible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6101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Less coding knowledge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to scale to large data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261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Good for quick visualizations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depend on manual tasks if outside programs are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331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Widely used tool so sharing is easier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91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518A-8832-4D0F-8B06-8158632D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Data Analysis Workflow in Python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92B8E6-C83D-4117-8E3D-ED578FA0B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30783"/>
              </p:ext>
            </p:extLst>
          </p:nvPr>
        </p:nvGraphicFramePr>
        <p:xfrm>
          <a:off x="891886" y="1551901"/>
          <a:ext cx="10408228" cy="3106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4114">
                  <a:extLst>
                    <a:ext uri="{9D8B030D-6E8A-4147-A177-3AD203B41FA5}">
                      <a16:colId xmlns:a16="http://schemas.microsoft.com/office/drawing/2014/main" val="3380934924"/>
                    </a:ext>
                  </a:extLst>
                </a:gridCol>
                <a:gridCol w="5204114">
                  <a:extLst>
                    <a:ext uri="{9D8B030D-6E8A-4147-A177-3AD203B41FA5}">
                      <a16:colId xmlns:a16="http://schemas.microsoft.com/office/drawing/2014/main" val="3065961252"/>
                    </a:ext>
                  </a:extLst>
                </a:gridCol>
              </a:tblGrid>
              <a:tr h="5465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5656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Highly automatable and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 knowledge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610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Testable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261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Easier to make processes transparent and 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331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Documentation of steps is built into Jupyter Notebooks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86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70A-43F5-41EF-8408-605399D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04-7022-4862-9A35-7E69A7D5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Get your data into python (typically using pandas)</a:t>
            </a:r>
          </a:p>
        </p:txBody>
      </p:sp>
    </p:spTree>
    <p:extLst>
      <p:ext uri="{BB962C8B-B14F-4D97-AF65-F5344CB8AC3E}">
        <p14:creationId xmlns:p14="http://schemas.microsoft.com/office/powerpoint/2010/main" val="195573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F6D3-DC77-4575-99E2-CED05D5A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E2A57-6D64-46AB-96C4-457B0483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3" y="2567387"/>
            <a:ext cx="10745273" cy="16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05189C-6B05-4F38-8F51-3E81D7A6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C8B6CA-0C16-4C33-A791-A2143A74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816"/>
          <a:stretch/>
        </p:blipFill>
        <p:spPr>
          <a:xfrm>
            <a:off x="15585" y="5196"/>
            <a:ext cx="12192000" cy="8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C8B6CA-0C16-4C33-A791-A2143A74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" y="5195"/>
            <a:ext cx="12192000" cy="58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6E881-A7D1-457C-A0DB-A0D660D5E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665"/>
          <a:stretch/>
        </p:blipFill>
        <p:spPr>
          <a:xfrm>
            <a:off x="10390" y="5196"/>
            <a:ext cx="12192000" cy="8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6E881-A7D1-457C-A0DB-A0D660D5E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84"/>
          <a:stretch/>
        </p:blipFill>
        <p:spPr>
          <a:xfrm>
            <a:off x="10390" y="5196"/>
            <a:ext cx="12192000" cy="12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B94E-4EE2-4BFE-ADF2-957D4066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C668-A001-4918-839D-FFCAF39E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Physics graduate student at OSU in the Zhong Group</a:t>
            </a:r>
          </a:p>
          <a:p>
            <a:r>
              <a:rPr lang="en-US" dirty="0"/>
              <a:t>Measure and analyze time dependent spectroscopic data</a:t>
            </a:r>
          </a:p>
          <a:p>
            <a:r>
              <a:rPr lang="en-US" dirty="0"/>
              <a:t>Work with lots of tabular data</a:t>
            </a:r>
          </a:p>
          <a:p>
            <a:r>
              <a:rPr lang="en-US" dirty="0"/>
              <a:t>Passionate about transparent methods and data analysis techniques</a:t>
            </a:r>
          </a:p>
        </p:txBody>
      </p:sp>
    </p:spTree>
    <p:extLst>
      <p:ext uri="{BB962C8B-B14F-4D97-AF65-F5344CB8AC3E}">
        <p14:creationId xmlns:p14="http://schemas.microsoft.com/office/powerpoint/2010/main" val="219959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6E881-A7D1-457C-A0DB-A0D660D5E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59"/>
          <a:stretch/>
        </p:blipFill>
        <p:spPr>
          <a:xfrm>
            <a:off x="10390" y="5196"/>
            <a:ext cx="12192000" cy="19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6E881-A7D1-457C-A0DB-A0D660D5E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934"/>
          <a:stretch/>
        </p:blipFill>
        <p:spPr>
          <a:xfrm>
            <a:off x="10390" y="5195"/>
            <a:ext cx="12192000" cy="31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30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70A-43F5-41EF-8408-605399D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04-7022-4862-9A35-7E69A7D5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data into python</a:t>
            </a:r>
          </a:p>
          <a:p>
            <a:pPr marL="514350" indent="-514350">
              <a:buAutoNum type="arabicPeriod"/>
            </a:pPr>
            <a:r>
              <a:rPr lang="en-US" dirty="0"/>
              <a:t>Perform a single instance of one analysis task (e.g. averaging, data cleaning, initial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2552825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330E-7019-4279-8DBF-92636BFBE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Task</a:t>
            </a:r>
            <a:br>
              <a:rPr lang="en-US" dirty="0"/>
            </a:br>
            <a:r>
              <a:rPr lang="en-US" dirty="0"/>
              <a:t>Clean the year column</a:t>
            </a:r>
          </a:p>
        </p:txBody>
      </p:sp>
    </p:spTree>
    <p:extLst>
      <p:ext uri="{BB962C8B-B14F-4D97-AF65-F5344CB8AC3E}">
        <p14:creationId xmlns:p14="http://schemas.microsoft.com/office/powerpoint/2010/main" val="204565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97613-39CA-4BB2-B56D-5F41236DD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20"/>
          <a:stretch/>
        </p:blipFill>
        <p:spPr>
          <a:xfrm>
            <a:off x="25975" y="-20780"/>
            <a:ext cx="12192000" cy="9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97613-39CA-4BB2-B56D-5F41236DD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42"/>
          <a:stretch/>
        </p:blipFill>
        <p:spPr>
          <a:xfrm>
            <a:off x="25975" y="-20779"/>
            <a:ext cx="12192000" cy="14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4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97613-39CA-4BB2-B56D-5F41236DD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61"/>
          <a:stretch/>
        </p:blipFill>
        <p:spPr>
          <a:xfrm>
            <a:off x="25975" y="-20780"/>
            <a:ext cx="12192000" cy="24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8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97613-39CA-4BB2-B56D-5F41236D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" y="-20780"/>
            <a:ext cx="12192000" cy="29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4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18542D-EBDB-4458-A27B-56AA346DD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77"/>
          <a:stretch/>
        </p:blipFill>
        <p:spPr>
          <a:xfrm>
            <a:off x="-5195" y="-25975"/>
            <a:ext cx="12192000" cy="23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4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18542D-EBDB-4458-A27B-56AA346D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5" y="-25975"/>
            <a:ext cx="12192000" cy="595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2C04-0DDA-4427-8FFC-9CD5B4D4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D249-7B74-4E13-9D35-340682A2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tools used in talk</a:t>
            </a:r>
          </a:p>
          <a:p>
            <a:r>
              <a:rPr lang="en-US" dirty="0"/>
              <a:t>Compare and contrast two different data analysis workflows</a:t>
            </a:r>
          </a:p>
          <a:p>
            <a:r>
              <a:rPr lang="en-US" dirty="0"/>
              <a:t>Incremental steps to perform analysis in python</a:t>
            </a:r>
          </a:p>
        </p:txBody>
      </p:sp>
    </p:spTree>
    <p:extLst>
      <p:ext uri="{BB962C8B-B14F-4D97-AF65-F5344CB8AC3E}">
        <p14:creationId xmlns:p14="http://schemas.microsoft.com/office/powerpoint/2010/main" val="275500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70A-43F5-41EF-8408-605399D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04-7022-4862-9A35-7E69A7D5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data into python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 a single instance of one analysis task</a:t>
            </a:r>
          </a:p>
          <a:p>
            <a:pPr marL="514350" indent="-514350">
              <a:buAutoNum type="arabicPeriod"/>
            </a:pPr>
            <a:r>
              <a:rPr lang="en-US" dirty="0"/>
              <a:t>Write a function for that single task</a:t>
            </a:r>
          </a:p>
        </p:txBody>
      </p:sp>
    </p:spTree>
    <p:extLst>
      <p:ext uri="{BB962C8B-B14F-4D97-AF65-F5344CB8AC3E}">
        <p14:creationId xmlns:p14="http://schemas.microsoft.com/office/powerpoint/2010/main" val="868390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827675-9D62-4042-A072-B1D1392C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5" y="-5195"/>
            <a:ext cx="12192000" cy="12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70A-43F5-41EF-8408-605399D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04-7022-4862-9A35-7E69A7D5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data into python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 a single instance of one analysis task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Write a function for that single task</a:t>
            </a:r>
          </a:p>
          <a:p>
            <a:pPr marL="514350" indent="-514350">
              <a:buAutoNum type="arabicPeriod"/>
            </a:pPr>
            <a:r>
              <a:rPr lang="en-US" dirty="0"/>
              <a:t>Automate that task by iterating over more data</a:t>
            </a:r>
          </a:p>
        </p:txBody>
      </p:sp>
    </p:spTree>
    <p:extLst>
      <p:ext uri="{BB962C8B-B14F-4D97-AF65-F5344CB8AC3E}">
        <p14:creationId xmlns:p14="http://schemas.microsoft.com/office/powerpoint/2010/main" val="1161530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7CF8F-B551-4A74-9CD6-C86025D7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37"/>
          <a:stretch/>
        </p:blipFill>
        <p:spPr>
          <a:xfrm>
            <a:off x="-5195" y="-25974"/>
            <a:ext cx="12192000" cy="26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17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7CF8F-B551-4A74-9CD6-C86025D7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87"/>
          <a:stretch/>
        </p:blipFill>
        <p:spPr>
          <a:xfrm>
            <a:off x="-5195" y="-25974"/>
            <a:ext cx="12192000" cy="33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6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7CF8F-B551-4A74-9CD6-C86025D7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06" b="13264"/>
          <a:stretch/>
        </p:blipFill>
        <p:spPr>
          <a:xfrm>
            <a:off x="-5195" y="-36364"/>
            <a:ext cx="12192000" cy="14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39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7CF8F-B551-4A74-9CD6-C86025D7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06"/>
          <a:stretch/>
        </p:blipFill>
        <p:spPr>
          <a:xfrm>
            <a:off x="-5195" y="-36365"/>
            <a:ext cx="12192000" cy="21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7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70A-43F5-41EF-8408-605399D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04-7022-4862-9A35-7E69A7D5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data into python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 a single instance of one analysis task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Write a function for that single task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Automate that task by iterating over more data</a:t>
            </a:r>
          </a:p>
          <a:p>
            <a:pPr marL="514350" indent="-514350">
              <a:buAutoNum type="arabicPeriod"/>
            </a:pPr>
            <a:r>
              <a:rPr lang="en-US" dirty="0"/>
              <a:t>Output the result</a:t>
            </a:r>
          </a:p>
        </p:txBody>
      </p:sp>
    </p:spTree>
    <p:extLst>
      <p:ext uri="{BB962C8B-B14F-4D97-AF65-F5344CB8AC3E}">
        <p14:creationId xmlns:p14="http://schemas.microsoft.com/office/powerpoint/2010/main" val="815440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407E7-9CA8-4E17-8193-15316C01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738"/>
          <a:stretch/>
        </p:blipFill>
        <p:spPr>
          <a:xfrm>
            <a:off x="10390" y="-5194"/>
            <a:ext cx="12192000" cy="8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407E7-9CA8-4E17-8193-15316C01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" y="-5195"/>
            <a:ext cx="12192000" cy="51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312D42D-59F7-433C-9614-8CEC9F03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94" y="1992010"/>
            <a:ext cx="10735618" cy="28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30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70A-43F5-41EF-8408-605399D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04-7022-4862-9A35-7E69A7D5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data into python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 a single instance of one analysis task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Write a function for that single task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Automate that task by iterating over more data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the result</a:t>
            </a:r>
          </a:p>
          <a:p>
            <a:pPr marL="514350" indent="-514350">
              <a:buAutoNum type="arabicPeriod"/>
            </a:pPr>
            <a:r>
              <a:rPr lang="en-US" dirty="0"/>
              <a:t>Repeat steps 2 – 5 for additional tasks</a:t>
            </a:r>
          </a:p>
        </p:txBody>
      </p:sp>
    </p:spTree>
    <p:extLst>
      <p:ext uri="{BB962C8B-B14F-4D97-AF65-F5344CB8AC3E}">
        <p14:creationId xmlns:p14="http://schemas.microsoft.com/office/powerpoint/2010/main" val="4238189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330E-7019-4279-8DBF-92636BFBE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Task</a:t>
            </a:r>
            <a:br>
              <a:rPr lang="en-US" dirty="0"/>
            </a:br>
            <a:r>
              <a:rPr lang="en-US" dirty="0"/>
              <a:t>Plot various columns vs. time</a:t>
            </a:r>
          </a:p>
        </p:txBody>
      </p:sp>
    </p:spTree>
    <p:extLst>
      <p:ext uri="{BB962C8B-B14F-4D97-AF65-F5344CB8AC3E}">
        <p14:creationId xmlns:p14="http://schemas.microsoft.com/office/powerpoint/2010/main" val="1332234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96CF19-1A73-4F50-A775-A2994AA6C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6"/>
          <a:stretch/>
        </p:blipFill>
        <p:spPr>
          <a:xfrm>
            <a:off x="0" y="0"/>
            <a:ext cx="12192000" cy="1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96CF19-1A73-4F50-A775-A2994AA6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8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877DC6-4C0B-4BFA-BAF2-1DC7BC9C1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7"/>
          <a:stretch/>
        </p:blipFill>
        <p:spPr>
          <a:xfrm>
            <a:off x="5195" y="-5195"/>
            <a:ext cx="12192000" cy="1797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A7B4D-E9D3-4260-882B-0ECFC9292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58"/>
          <a:stretch/>
        </p:blipFill>
        <p:spPr>
          <a:xfrm>
            <a:off x="8121443" y="2523774"/>
            <a:ext cx="4089798" cy="278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487F6-1B15-44C3-8BC0-CD6E38F09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93" b="33964"/>
          <a:stretch/>
        </p:blipFill>
        <p:spPr>
          <a:xfrm>
            <a:off x="4051101" y="2470087"/>
            <a:ext cx="4089798" cy="2780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FE0E3-8BF9-47CB-B012-980F7F080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323"/>
          <a:stretch/>
        </p:blipFill>
        <p:spPr>
          <a:xfrm>
            <a:off x="-19239" y="2592531"/>
            <a:ext cx="4089796" cy="26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36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330E-7019-4279-8DBF-92636BFBE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</a:t>
            </a:r>
            <a:br>
              <a:rPr lang="en-US" dirty="0"/>
            </a:br>
            <a:r>
              <a:rPr lang="en-US" dirty="0"/>
              <a:t>Plot 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429765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7905D-9CC8-40D0-94D4-992E9926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7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3B889-2AF3-4164-B669-B82DD622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6" y="0"/>
            <a:ext cx="7045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26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330E-7019-4279-8DBF-92636BFBE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Task</a:t>
            </a:r>
            <a:br>
              <a:rPr lang="en-US" dirty="0"/>
            </a:br>
            <a:r>
              <a:rPr lang="en-US" dirty="0"/>
              <a:t>Average over each year’s values</a:t>
            </a:r>
          </a:p>
        </p:txBody>
      </p:sp>
    </p:spTree>
    <p:extLst>
      <p:ext uri="{BB962C8B-B14F-4D97-AF65-F5344CB8AC3E}">
        <p14:creationId xmlns:p14="http://schemas.microsoft.com/office/powerpoint/2010/main" val="1750739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7DD430-0C10-4DBA-B09C-28A6384C4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877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FF93-918D-4947-A189-AB11B73F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interactive programming environment</a:t>
            </a:r>
          </a:p>
          <a:p>
            <a:r>
              <a:rPr lang="en-US" dirty="0"/>
              <a:t>Consists of cells that are run individually</a:t>
            </a:r>
          </a:p>
          <a:p>
            <a:pPr lvl="1"/>
            <a:r>
              <a:rPr lang="en-US" dirty="0"/>
              <a:t>Code cells are executed sections of either code or Mark Down</a:t>
            </a:r>
          </a:p>
          <a:p>
            <a:r>
              <a:rPr lang="en-US" dirty="0"/>
              <a:t>Custom widgets can be made for interactivity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Python, R, Fortran, Julia, and many more</a:t>
            </a:r>
          </a:p>
          <a:p>
            <a:r>
              <a:rPr lang="en-US" dirty="0"/>
              <a:t>Can be exported to a variety of formats</a:t>
            </a:r>
          </a:p>
          <a:p>
            <a:pPr lvl="1"/>
            <a:r>
              <a:rPr lang="en-US" dirty="0"/>
              <a:t>PDF, </a:t>
            </a:r>
            <a:r>
              <a:rPr lang="en-US" dirty="0" err="1"/>
              <a:t>LaTeX</a:t>
            </a:r>
            <a:r>
              <a:rPr lang="en-US" dirty="0"/>
              <a:t>, reveal.js, and others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5AB0833-2B72-4137-B170-B24BCECF7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3659" y="595478"/>
            <a:ext cx="3026877" cy="8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50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7DD430-0C10-4DBA-B09C-28A6384C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81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27387-F659-418A-AF75-635290EC9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1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3ABA8-8D7B-42E2-A522-3604481BC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43"/>
          <a:stretch/>
        </p:blipFill>
        <p:spPr>
          <a:xfrm>
            <a:off x="0" y="2537676"/>
            <a:ext cx="4090554" cy="2705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630C5-D204-49A3-849B-C1C2522E3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77" b="33056"/>
          <a:stretch/>
        </p:blipFill>
        <p:spPr>
          <a:xfrm>
            <a:off x="4090555" y="2537676"/>
            <a:ext cx="4090554" cy="2779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6FE32-2168-4F02-8328-4D0F83760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93"/>
          <a:stretch/>
        </p:blipFill>
        <p:spPr>
          <a:xfrm>
            <a:off x="8101446" y="2541786"/>
            <a:ext cx="4090554" cy="2701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688DEF-E41D-4FA8-9DA2-A660BC96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" y="5195"/>
            <a:ext cx="12192000" cy="18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80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CA1BD7-7E98-41E1-9F92-08E522AB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8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14C1A-9485-44C7-91C3-64129726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10" y="0"/>
            <a:ext cx="7077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57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70A-43F5-41EF-8408-605399D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04-7022-4862-9A35-7E69A7D5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Get your data into python</a:t>
            </a:r>
          </a:p>
          <a:p>
            <a:pPr marL="514350" indent="-514350">
              <a:buAutoNum type="arabicPeriod"/>
            </a:pPr>
            <a:r>
              <a:rPr lang="en-US" dirty="0"/>
              <a:t>Perform a single instance of one analysis task</a:t>
            </a:r>
          </a:p>
          <a:p>
            <a:pPr marL="514350" indent="-514350">
              <a:buAutoNum type="arabicPeriod"/>
            </a:pPr>
            <a:r>
              <a:rPr lang="en-US" dirty="0"/>
              <a:t>Write a function for that single task</a:t>
            </a:r>
          </a:p>
          <a:p>
            <a:pPr marL="514350" indent="-514350">
              <a:buAutoNum type="arabicPeriod"/>
            </a:pPr>
            <a:r>
              <a:rPr lang="en-US" dirty="0"/>
              <a:t>Automate that task by iterating over more data</a:t>
            </a:r>
          </a:p>
          <a:p>
            <a:pPr marL="514350" indent="-514350">
              <a:buAutoNum type="arabicPeriod"/>
            </a:pPr>
            <a:r>
              <a:rPr lang="en-US" dirty="0"/>
              <a:t>Output the result</a:t>
            </a:r>
          </a:p>
          <a:p>
            <a:pPr marL="514350" indent="-514350">
              <a:buAutoNum type="arabicPeriod"/>
            </a:pPr>
            <a:r>
              <a:rPr lang="en-US" dirty="0"/>
              <a:t>Repeat steps 2 – 5 for additional tasks</a:t>
            </a:r>
          </a:p>
        </p:txBody>
      </p:sp>
    </p:spTree>
    <p:extLst>
      <p:ext uri="{BB962C8B-B14F-4D97-AF65-F5344CB8AC3E}">
        <p14:creationId xmlns:p14="http://schemas.microsoft.com/office/powerpoint/2010/main" val="2999134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9F46-60CA-4D90-B1F0-E08966E9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AD98-D388-4C4F-A5A3-1E828560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and Jupyter are excellent tools that can be used to perform transparent data analysis</a:t>
            </a:r>
          </a:p>
          <a:p>
            <a:r>
              <a:rPr lang="en-US" dirty="0"/>
              <a:t>Incremental improvements can be used to convert an existing data analysis workflow into one in python</a:t>
            </a:r>
          </a:p>
        </p:txBody>
      </p:sp>
    </p:spTree>
    <p:extLst>
      <p:ext uri="{BB962C8B-B14F-4D97-AF65-F5344CB8AC3E}">
        <p14:creationId xmlns:p14="http://schemas.microsoft.com/office/powerpoint/2010/main" val="1639673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F494-34A4-4E4C-8782-8B346DE4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104F4A-BE1A-4BFA-8D25-3CDC665C9BA3}"/>
              </a:ext>
            </a:extLst>
          </p:cNvPr>
          <p:cNvGrpSpPr/>
          <p:nvPr/>
        </p:nvGrpSpPr>
        <p:grpSpPr>
          <a:xfrm>
            <a:off x="4840431" y="2449527"/>
            <a:ext cx="2511138" cy="1958946"/>
            <a:chOff x="4819650" y="4759033"/>
            <a:chExt cx="1608656" cy="12549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D10A9D-C428-4D1A-8956-E63B05C26449}"/>
                </a:ext>
              </a:extLst>
            </p:cNvPr>
            <p:cNvGrpSpPr/>
            <p:nvPr/>
          </p:nvGrpSpPr>
          <p:grpSpPr>
            <a:xfrm>
              <a:off x="4819650" y="4759033"/>
              <a:ext cx="1542091" cy="706581"/>
              <a:chOff x="3127664" y="4551219"/>
              <a:chExt cx="1542091" cy="70658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18931B-0747-4A7E-8917-7F38E8E94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664" y="4551219"/>
                <a:ext cx="706581" cy="70658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BDC2FC-C86A-43CC-92A2-C96B5CAAA5FC}"/>
                  </a:ext>
                </a:extLst>
              </p:cNvPr>
              <p:cNvSpPr txBox="1"/>
              <p:nvPr/>
            </p:nvSpPr>
            <p:spPr>
              <a:xfrm>
                <a:off x="3870612" y="4784036"/>
                <a:ext cx="799143" cy="23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NickMacro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C0BE78-8046-4BEC-9F0F-C0EBD012F12B}"/>
                </a:ext>
              </a:extLst>
            </p:cNvPr>
            <p:cNvGrpSpPr/>
            <p:nvPr/>
          </p:nvGrpSpPr>
          <p:grpSpPr>
            <a:xfrm>
              <a:off x="4910568" y="5484880"/>
              <a:ext cx="1517738" cy="529071"/>
              <a:chOff x="3327686" y="5438129"/>
              <a:chExt cx="1517738" cy="52907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C262093-40FD-4486-BAC6-37AE8703A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7686" y="5438129"/>
                <a:ext cx="529073" cy="52907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65B1D0-8B4E-4684-9D2D-B474B3BB309D}"/>
                  </a:ext>
                </a:extLst>
              </p:cNvPr>
              <p:cNvSpPr txBox="1"/>
              <p:nvPr/>
            </p:nvSpPr>
            <p:spPr>
              <a:xfrm>
                <a:off x="3943349" y="5584365"/>
                <a:ext cx="902075" cy="23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@NickMacro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8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164EFE-B1CB-4CA1-8AB2-08FAD3FF7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01"/>
          <a:stretch/>
        </p:blipFill>
        <p:spPr>
          <a:xfrm>
            <a:off x="0" y="-1"/>
            <a:ext cx="1218853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5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164EFE-B1CB-4CA1-8AB2-08FAD3FF7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9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DAE38F-74B9-4E13-8D2D-1B20E6FF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E1711-6C3B-421C-9723-15DFB4E8A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555" y="2111501"/>
            <a:ext cx="12683210" cy="26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0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528</Words>
  <Application>Microsoft Office PowerPoint</Application>
  <PresentationFormat>Widescreen</PresentationFormat>
  <Paragraphs>93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Pandas on Jupyter: Improving Your Data Analysis Workflow</vt:lpstr>
      <vt:lpstr>About Me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Typical Data Analysis Workflow Using Excel</vt:lpstr>
      <vt:lpstr>A Typical Data Analysis Workflow in Python</vt:lpstr>
      <vt:lpstr>Road Map</vt:lpstr>
      <vt:lpstr>Import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 Map</vt:lpstr>
      <vt:lpstr>Task Clean the year column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 Map</vt:lpstr>
      <vt:lpstr>PowerPoint Presentation</vt:lpstr>
      <vt:lpstr>Road Map</vt:lpstr>
      <vt:lpstr>PowerPoint Presentation</vt:lpstr>
      <vt:lpstr>PowerPoint Presentation</vt:lpstr>
      <vt:lpstr>PowerPoint Presentation</vt:lpstr>
      <vt:lpstr>PowerPoint Presentation</vt:lpstr>
      <vt:lpstr>Road Map</vt:lpstr>
      <vt:lpstr>PowerPoint Presentation</vt:lpstr>
      <vt:lpstr>PowerPoint Presentation</vt:lpstr>
      <vt:lpstr>Road Map</vt:lpstr>
      <vt:lpstr>Task Plot various columns vs. time</vt:lpstr>
      <vt:lpstr>PowerPoint Presentation</vt:lpstr>
      <vt:lpstr>PowerPoint Presentation</vt:lpstr>
      <vt:lpstr>PowerPoint Presentation</vt:lpstr>
      <vt:lpstr>Task Plot correlation matrix</vt:lpstr>
      <vt:lpstr>PowerPoint Presentation</vt:lpstr>
      <vt:lpstr>PowerPoint Presentation</vt:lpstr>
      <vt:lpstr>Task Average over each year’s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 Map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Macro</dc:creator>
  <cp:lastModifiedBy>Nicolas Macro</cp:lastModifiedBy>
  <cp:revision>108</cp:revision>
  <dcterms:created xsi:type="dcterms:W3CDTF">2018-07-09T16:43:36Z</dcterms:created>
  <dcterms:modified xsi:type="dcterms:W3CDTF">2018-07-29T10:41:52Z</dcterms:modified>
</cp:coreProperties>
</file>