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a7dd6b7c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a7dd6b7c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a7dd6b7c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a7dd6b7c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a7dd6b7c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a7dd6b7c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7dd6b7c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7dd6b7c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a7dd6b7c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a7dd6b7c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a7dd6b7c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a7dd6b7c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a7a2967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a7a2967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a7a29673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a7a2967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a7dd6b7c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a7dd6b7c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a7dd6b7c4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a7dd6b7c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a7dd6b7c4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a7dd6b7c4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a7dd6b7c4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a7dd6b7c4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a7dd6b7c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a7dd6b7c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7a7dd6b7c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a7dd6b7c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a7dd6b7c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7dd6b7c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a7dd6b7c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a7dd6b7c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Proxy Final </a:t>
            </a:r>
            <a:r>
              <a:rPr lang="en"/>
              <a:t>Demonstration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ADADAD"/>
                </a:solidFill>
              </a:rPr>
              <a:t>Laura Klions - lk876914</a:t>
            </a:r>
            <a:endParaRPr sz="1800">
              <a:solidFill>
                <a:srgbClr val="ADADAD"/>
              </a:solidFill>
            </a:endParaRPr>
          </a:p>
          <a:p>
            <a:pPr indent="0" lvl="0" marL="0" rtl="0" algn="l">
              <a:spcBef>
                <a:spcPts val="0"/>
              </a:spcBef>
              <a:spcAft>
                <a:spcPts val="0"/>
              </a:spcAft>
              <a:buClr>
                <a:schemeClr val="dk1"/>
              </a:buClr>
              <a:buSzPts val="1100"/>
              <a:buFont typeface="Arial"/>
              <a:buNone/>
            </a:pPr>
            <a:r>
              <a:rPr lang="en" sz="1800">
                <a:solidFill>
                  <a:srgbClr val="ADADAD"/>
                </a:solidFill>
              </a:rPr>
              <a:t>Chase King - ck240617</a:t>
            </a:r>
            <a:endParaRPr sz="1800">
              <a:solidFill>
                <a:srgbClr val="ADADAD"/>
              </a:solidFill>
            </a:endParaRPr>
          </a:p>
          <a:p>
            <a:pPr indent="0" lvl="0" marL="0" rtl="0" algn="l">
              <a:spcBef>
                <a:spcPts val="0"/>
              </a:spcBef>
              <a:spcAft>
                <a:spcPts val="0"/>
              </a:spcAft>
              <a:buClr>
                <a:schemeClr val="dk1"/>
              </a:buClr>
              <a:buSzPts val="1100"/>
              <a:buFont typeface="Arial"/>
              <a:buNone/>
            </a:pPr>
            <a:r>
              <a:rPr lang="en" sz="1800">
                <a:solidFill>
                  <a:srgbClr val="ADADAD"/>
                </a:solidFill>
              </a:rPr>
              <a:t>Nick Maude - nm346217</a:t>
            </a:r>
            <a:endParaRPr sz="1800">
              <a:solidFill>
                <a:srgbClr val="ADADAD"/>
              </a:solidFill>
            </a:endParaRPr>
          </a:p>
          <a:p>
            <a:pPr indent="0" lvl="0" marL="0" rtl="0" algn="l">
              <a:spcBef>
                <a:spcPts val="0"/>
              </a:spcBef>
              <a:spcAft>
                <a:spcPts val="0"/>
              </a:spcAft>
              <a:buClr>
                <a:schemeClr val="dk1"/>
              </a:buClr>
              <a:buSzPts val="1100"/>
              <a:buFont typeface="Arial"/>
              <a:buNone/>
            </a:pPr>
            <a:r>
              <a:rPr lang="en" sz="1800">
                <a:solidFill>
                  <a:srgbClr val="ADADAD"/>
                </a:solidFill>
              </a:rPr>
              <a:t>Jeffery Parker - jp344916</a:t>
            </a:r>
            <a:endParaRPr sz="1800">
              <a:solidFill>
                <a:srgbClr val="ADADAD"/>
              </a:solidFill>
            </a:endParaRPr>
          </a:p>
          <a:p>
            <a:pPr indent="0" lvl="0" marL="0" rtl="0" algn="l">
              <a:spcBef>
                <a:spcPts val="0"/>
              </a:spcBef>
              <a:spcAft>
                <a:spcPts val="0"/>
              </a:spcAft>
              <a:buClr>
                <a:schemeClr val="dk1"/>
              </a:buClr>
              <a:buSzPts val="1100"/>
              <a:buFont typeface="Arial"/>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Roadblocks</a:t>
            </a:r>
            <a:endParaRPr/>
          </a:p>
        </p:txBody>
      </p:sp>
      <p:sp>
        <p:nvSpPr>
          <p:cNvPr id="132" name="Google Shape;13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biggest issue for all of us was simply learning Java and Android Studio. For the most part it was new territory and something we had to learn as we developed the app. </a:t>
            </a:r>
            <a:endParaRPr/>
          </a:p>
          <a:p>
            <a:pPr indent="0" lvl="0" marL="0" rtl="0" algn="l">
              <a:spcBef>
                <a:spcPts val="1600"/>
              </a:spcBef>
              <a:spcAft>
                <a:spcPts val="1600"/>
              </a:spcAft>
              <a:buNone/>
            </a:pPr>
            <a:r>
              <a:rPr lang="en"/>
              <a:t>Spent too much time planning what we could do down the line which somewhat delayed development of more immediate requirements.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Design (Login)</a:t>
            </a:r>
            <a:endParaRPr/>
          </a:p>
        </p:txBody>
      </p:sp>
      <p:sp>
        <p:nvSpPr>
          <p:cNvPr id="138" name="Google Shape;138;p23"/>
          <p:cNvSpPr txBox="1"/>
          <p:nvPr>
            <p:ph idx="1" type="body"/>
          </p:nvPr>
        </p:nvSpPr>
        <p:spPr>
          <a:xfrm>
            <a:off x="311700" y="1152475"/>
            <a:ext cx="44529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Enter your user information and click login </a:t>
            </a:r>
            <a:endParaRPr sz="2000"/>
          </a:p>
          <a:p>
            <a:pPr indent="-355600" lvl="0" marL="457200" rtl="0" algn="l">
              <a:spcBef>
                <a:spcPts val="0"/>
              </a:spcBef>
              <a:spcAft>
                <a:spcPts val="0"/>
              </a:spcAft>
              <a:buSzPts val="2000"/>
              <a:buChar char="●"/>
            </a:pPr>
            <a:r>
              <a:rPr lang="en" sz="2000"/>
              <a:t>If no account created, click crea</a:t>
            </a:r>
            <a:r>
              <a:rPr lang="en" sz="2000"/>
              <a:t>te account </a:t>
            </a:r>
            <a:r>
              <a:rPr lang="en" sz="2000"/>
              <a:t> </a:t>
            </a:r>
            <a:endParaRPr sz="2000"/>
          </a:p>
        </p:txBody>
      </p:sp>
      <p:pic>
        <p:nvPicPr>
          <p:cNvPr id="139" name="Google Shape;139;p23"/>
          <p:cNvPicPr preferRelativeResize="0"/>
          <p:nvPr/>
        </p:nvPicPr>
        <p:blipFill>
          <a:blip r:embed="rId3">
            <a:alphaModFix/>
          </a:blip>
          <a:stretch>
            <a:fillRect/>
          </a:stretch>
        </p:blipFill>
        <p:spPr>
          <a:xfrm>
            <a:off x="5531360" y="0"/>
            <a:ext cx="2436131"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Design (Create Account)</a:t>
            </a:r>
            <a:endParaRPr/>
          </a:p>
        </p:txBody>
      </p:sp>
      <p:sp>
        <p:nvSpPr>
          <p:cNvPr id="145" name="Google Shape;145;p24"/>
          <p:cNvSpPr txBox="1"/>
          <p:nvPr>
            <p:ph idx="1" type="body"/>
          </p:nvPr>
        </p:nvSpPr>
        <p:spPr>
          <a:xfrm>
            <a:off x="311700" y="1152475"/>
            <a:ext cx="486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Accounts can be created with @ohio.edu emails only</a:t>
            </a:r>
            <a:endParaRPr sz="2000"/>
          </a:p>
          <a:p>
            <a:pPr indent="0" lvl="0" marL="0" rtl="0" algn="l">
              <a:spcBef>
                <a:spcPts val="1600"/>
              </a:spcBef>
              <a:spcAft>
                <a:spcPts val="0"/>
              </a:spcAft>
              <a:buNone/>
            </a:pPr>
            <a:r>
              <a:rPr lang="en" sz="2000"/>
              <a:t>Passwords must be at least six characters</a:t>
            </a:r>
            <a:endParaRPr sz="2000"/>
          </a:p>
          <a:p>
            <a:pPr indent="0" lvl="0" marL="0" rtl="0" algn="l">
              <a:spcBef>
                <a:spcPts val="1600"/>
              </a:spcBef>
              <a:spcAft>
                <a:spcPts val="1600"/>
              </a:spcAft>
              <a:buNone/>
            </a:pPr>
            <a:r>
              <a:rPr lang="en" sz="2000"/>
              <a:t>User data is stored and accessed through firebase</a:t>
            </a:r>
            <a:endParaRPr sz="2000"/>
          </a:p>
        </p:txBody>
      </p:sp>
      <p:pic>
        <p:nvPicPr>
          <p:cNvPr id="146" name="Google Shape;146;p24"/>
          <p:cNvPicPr preferRelativeResize="0"/>
          <p:nvPr/>
        </p:nvPicPr>
        <p:blipFill>
          <a:blip r:embed="rId3">
            <a:alphaModFix/>
          </a:blip>
          <a:stretch>
            <a:fillRect/>
          </a:stretch>
        </p:blipFill>
        <p:spPr>
          <a:xfrm>
            <a:off x="5531325" y="0"/>
            <a:ext cx="2436160"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Design (Menu)</a:t>
            </a:r>
            <a:endParaRPr/>
          </a:p>
        </p:txBody>
      </p:sp>
      <p:sp>
        <p:nvSpPr>
          <p:cNvPr id="152" name="Google Shape;152;p25"/>
          <p:cNvSpPr txBox="1"/>
          <p:nvPr>
            <p:ph idx="1" type="body"/>
          </p:nvPr>
        </p:nvSpPr>
        <p:spPr>
          <a:xfrm>
            <a:off x="311700" y="1152475"/>
            <a:ext cx="4777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User can see locations being monitored around campus on the menu page</a:t>
            </a:r>
            <a:endParaRPr sz="2000"/>
          </a:p>
          <a:p>
            <a:pPr indent="0" lvl="0" marL="0" rtl="0" algn="l">
              <a:spcBef>
                <a:spcPts val="1600"/>
              </a:spcBef>
              <a:spcAft>
                <a:spcPts val="0"/>
              </a:spcAft>
              <a:buNone/>
            </a:pPr>
            <a:r>
              <a:rPr lang="en" sz="2000"/>
              <a:t>The Arc is the first working data page</a:t>
            </a:r>
            <a:endParaRPr sz="2000"/>
          </a:p>
          <a:p>
            <a:pPr indent="0" lvl="0" marL="0" rtl="0" algn="l">
              <a:spcBef>
                <a:spcPts val="1600"/>
              </a:spcBef>
              <a:spcAft>
                <a:spcPts val="1600"/>
              </a:spcAft>
              <a:buNone/>
            </a:pPr>
            <a:r>
              <a:rPr lang="en" sz="2000"/>
              <a:t>The user can also logout from this screen and return to the login screen</a:t>
            </a:r>
            <a:endParaRPr sz="2000"/>
          </a:p>
        </p:txBody>
      </p:sp>
      <p:pic>
        <p:nvPicPr>
          <p:cNvPr id="153" name="Google Shape;153;p25"/>
          <p:cNvPicPr preferRelativeResize="0"/>
          <p:nvPr/>
        </p:nvPicPr>
        <p:blipFill>
          <a:blip r:embed="rId3">
            <a:alphaModFix/>
          </a:blip>
          <a:stretch>
            <a:fillRect/>
          </a:stretch>
        </p:blipFill>
        <p:spPr>
          <a:xfrm>
            <a:off x="5503460" y="0"/>
            <a:ext cx="2436131"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Design (Bug)</a:t>
            </a:r>
            <a:endParaRPr/>
          </a:p>
        </p:txBody>
      </p:sp>
      <p:sp>
        <p:nvSpPr>
          <p:cNvPr id="159" name="Google Shape;159;p26"/>
          <p:cNvSpPr txBox="1"/>
          <p:nvPr>
            <p:ph idx="1" type="body"/>
          </p:nvPr>
        </p:nvSpPr>
        <p:spPr>
          <a:xfrm>
            <a:off x="311700" y="1152475"/>
            <a:ext cx="3640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User has the ability to provide feedback or report an issue with  the app which is sent to an email.</a:t>
            </a:r>
            <a:endParaRPr sz="2000"/>
          </a:p>
        </p:txBody>
      </p:sp>
      <p:pic>
        <p:nvPicPr>
          <p:cNvPr id="160" name="Google Shape;160;p26"/>
          <p:cNvPicPr preferRelativeResize="0"/>
          <p:nvPr/>
        </p:nvPicPr>
        <p:blipFill>
          <a:blip r:embed="rId3">
            <a:alphaModFix/>
          </a:blip>
          <a:stretch>
            <a:fillRect/>
          </a:stretch>
        </p:blipFill>
        <p:spPr>
          <a:xfrm>
            <a:off x="4000500" y="0"/>
            <a:ext cx="2571750" cy="5143500"/>
          </a:xfrm>
          <a:prstGeom prst="rect">
            <a:avLst/>
          </a:prstGeom>
          <a:noFill/>
          <a:ln>
            <a:noFill/>
          </a:ln>
        </p:spPr>
      </p:pic>
      <p:pic>
        <p:nvPicPr>
          <p:cNvPr id="161" name="Google Shape;161;p26"/>
          <p:cNvPicPr preferRelativeResize="0"/>
          <p:nvPr/>
        </p:nvPicPr>
        <p:blipFill>
          <a:blip r:embed="rId4">
            <a:alphaModFix/>
          </a:blip>
          <a:stretch>
            <a:fillRect/>
          </a:stretch>
        </p:blipFill>
        <p:spPr>
          <a:xfrm>
            <a:off x="6572250" y="0"/>
            <a:ext cx="257175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Design (Arc Data)</a:t>
            </a:r>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Shows bluetooth devices available to connect</a:t>
            </a:r>
            <a:endParaRPr sz="2000"/>
          </a:p>
          <a:p>
            <a:pPr indent="0" lvl="0" marL="0" rtl="0" algn="l">
              <a:spcBef>
                <a:spcPts val="1600"/>
              </a:spcBef>
              <a:spcAft>
                <a:spcPts val="0"/>
              </a:spcAft>
              <a:buNone/>
            </a:pPr>
            <a:r>
              <a:rPr lang="en" sz="2000"/>
              <a:t>Each room has a corresponding button which </a:t>
            </a:r>
            <a:endParaRPr sz="2000"/>
          </a:p>
          <a:p>
            <a:pPr indent="0" lvl="0" marL="0" rtl="0" algn="l">
              <a:spcBef>
                <a:spcPts val="1600"/>
              </a:spcBef>
              <a:spcAft>
                <a:spcPts val="1600"/>
              </a:spcAft>
              <a:buNone/>
            </a:pPr>
            <a:r>
              <a:rPr lang="en" sz="2000"/>
              <a:t>Shows whether it is occupied or not</a:t>
            </a:r>
            <a:endParaRPr sz="2000"/>
          </a:p>
        </p:txBody>
      </p:sp>
      <p:pic>
        <p:nvPicPr>
          <p:cNvPr id="168" name="Google Shape;168;p27"/>
          <p:cNvPicPr preferRelativeResize="0"/>
          <p:nvPr/>
        </p:nvPicPr>
        <p:blipFill>
          <a:blip r:embed="rId3">
            <a:alphaModFix/>
          </a:blip>
          <a:stretch>
            <a:fillRect/>
          </a:stretch>
        </p:blipFill>
        <p:spPr>
          <a:xfrm>
            <a:off x="5815235" y="0"/>
            <a:ext cx="2436131"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Publishing?</a:t>
            </a:r>
            <a:endParaRPr/>
          </a:p>
        </p:txBody>
      </p:sp>
      <p:sp>
        <p:nvSpPr>
          <p:cNvPr id="174" name="Google Shape;174;p28"/>
          <p:cNvSpPr txBox="1"/>
          <p:nvPr>
            <p:ph idx="1" type="body"/>
          </p:nvPr>
        </p:nvSpPr>
        <p:spPr>
          <a:xfrm>
            <a:off x="311700" y="1152475"/>
            <a:ext cx="36408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App is Under review on the Google Play Store</a:t>
            </a:r>
            <a:endParaRPr/>
          </a:p>
        </p:txBody>
      </p:sp>
      <p:pic>
        <p:nvPicPr>
          <p:cNvPr id="175" name="Google Shape;175;p28"/>
          <p:cNvPicPr preferRelativeResize="0"/>
          <p:nvPr/>
        </p:nvPicPr>
        <p:blipFill rotWithShape="1">
          <a:blip r:embed="rId3">
            <a:alphaModFix/>
          </a:blip>
          <a:srcRect b="0" l="6510" r="16619" t="0"/>
          <a:stretch/>
        </p:blipFill>
        <p:spPr>
          <a:xfrm>
            <a:off x="2771100" y="2203825"/>
            <a:ext cx="6165524" cy="2660001"/>
          </a:xfrm>
          <a:prstGeom prst="rect">
            <a:avLst/>
          </a:prstGeom>
          <a:noFill/>
          <a:ln>
            <a:noFill/>
          </a:ln>
        </p:spPr>
      </p:pic>
      <p:pic>
        <p:nvPicPr>
          <p:cNvPr id="176" name="Google Shape;176;p28"/>
          <p:cNvPicPr preferRelativeResize="0"/>
          <p:nvPr/>
        </p:nvPicPr>
        <p:blipFill>
          <a:blip r:embed="rId4">
            <a:alphaModFix/>
          </a:blip>
          <a:stretch>
            <a:fillRect/>
          </a:stretch>
        </p:blipFill>
        <p:spPr>
          <a:xfrm>
            <a:off x="6683850" y="481650"/>
            <a:ext cx="1967275" cy="156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66" name="Google Shape;66;p14"/>
          <p:cNvSpPr txBox="1"/>
          <p:nvPr>
            <p:ph idx="1" type="body"/>
          </p:nvPr>
        </p:nvSpPr>
        <p:spPr>
          <a:xfrm>
            <a:off x="311700" y="1152475"/>
            <a:ext cx="611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Proxy is a Java based Android App developed to help Ohio University students know how busy an area is. It allows student to determine the general traffic in an area, and tell other users when they are </a:t>
            </a:r>
            <a:r>
              <a:rPr lang="en" sz="2200"/>
              <a:t>occupying</a:t>
            </a:r>
            <a:r>
              <a:rPr lang="en" sz="2200"/>
              <a:t> a space or study room.</a:t>
            </a:r>
            <a:endParaRPr sz="2200"/>
          </a:p>
          <a:p>
            <a:pPr indent="0" lvl="0" marL="0" rtl="0" algn="l">
              <a:spcBef>
                <a:spcPts val="1600"/>
              </a:spcBef>
              <a:spcAft>
                <a:spcPts val="1600"/>
              </a:spcAft>
              <a:buNone/>
            </a:pPr>
            <a:r>
              <a:t/>
            </a:r>
            <a:endParaRPr/>
          </a:p>
        </p:txBody>
      </p:sp>
      <p:pic>
        <p:nvPicPr>
          <p:cNvPr id="67" name="Google Shape;67;p14"/>
          <p:cNvPicPr preferRelativeResize="0"/>
          <p:nvPr/>
        </p:nvPicPr>
        <p:blipFill>
          <a:blip r:embed="rId3">
            <a:alphaModFix/>
          </a:blip>
          <a:stretch>
            <a:fillRect/>
          </a:stretch>
        </p:blipFill>
        <p:spPr>
          <a:xfrm>
            <a:off x="6527250" y="2978638"/>
            <a:ext cx="2076450" cy="176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Prototyping tools</a:t>
            </a:r>
            <a:endParaRPr/>
          </a:p>
        </p:txBody>
      </p:sp>
      <p:sp>
        <p:nvSpPr>
          <p:cNvPr id="73" name="Google Shape;73;p15"/>
          <p:cNvSpPr txBox="1"/>
          <p:nvPr>
            <p:ph idx="1" type="body"/>
          </p:nvPr>
        </p:nvSpPr>
        <p:spPr>
          <a:xfrm>
            <a:off x="83100" y="10762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WebSequenceDiagram</a:t>
            </a:r>
            <a:endParaRPr sz="2400"/>
          </a:p>
          <a:p>
            <a:pPr indent="-381000" lvl="0" marL="457200" rtl="0" algn="l">
              <a:spcBef>
                <a:spcPts val="0"/>
              </a:spcBef>
              <a:spcAft>
                <a:spcPts val="0"/>
              </a:spcAft>
              <a:buSzPts val="2400"/>
              <a:buChar char="●"/>
            </a:pPr>
            <a:r>
              <a:rPr lang="en" sz="2400"/>
              <a:t>MockPlus</a:t>
            </a:r>
            <a:endParaRPr sz="2400"/>
          </a:p>
        </p:txBody>
      </p:sp>
      <p:pic>
        <p:nvPicPr>
          <p:cNvPr id="74" name="Google Shape;74;p15"/>
          <p:cNvPicPr preferRelativeResize="0"/>
          <p:nvPr/>
        </p:nvPicPr>
        <p:blipFill>
          <a:blip r:embed="rId3">
            <a:alphaModFix/>
          </a:blip>
          <a:stretch>
            <a:fillRect/>
          </a:stretch>
        </p:blipFill>
        <p:spPr>
          <a:xfrm>
            <a:off x="311688" y="4637120"/>
            <a:ext cx="3341926" cy="349425"/>
          </a:xfrm>
          <a:prstGeom prst="rect">
            <a:avLst/>
          </a:prstGeom>
          <a:noFill/>
          <a:ln>
            <a:noFill/>
          </a:ln>
        </p:spPr>
      </p:pic>
      <p:pic>
        <p:nvPicPr>
          <p:cNvPr id="75" name="Google Shape;75;p15"/>
          <p:cNvPicPr preferRelativeResize="0"/>
          <p:nvPr/>
        </p:nvPicPr>
        <p:blipFill>
          <a:blip r:embed="rId4">
            <a:alphaModFix/>
          </a:blip>
          <a:stretch>
            <a:fillRect/>
          </a:stretch>
        </p:blipFill>
        <p:spPr>
          <a:xfrm>
            <a:off x="435875" y="2970575"/>
            <a:ext cx="1495200" cy="1495200"/>
          </a:xfrm>
          <a:prstGeom prst="rect">
            <a:avLst/>
          </a:prstGeom>
          <a:noFill/>
          <a:ln>
            <a:noFill/>
          </a:ln>
        </p:spPr>
      </p:pic>
      <p:pic>
        <p:nvPicPr>
          <p:cNvPr id="76" name="Google Shape;76;p15"/>
          <p:cNvPicPr preferRelativeResize="0"/>
          <p:nvPr/>
        </p:nvPicPr>
        <p:blipFill rotWithShape="1">
          <a:blip r:embed="rId5">
            <a:alphaModFix/>
          </a:blip>
          <a:srcRect b="-1553" l="0" r="882" t="0"/>
          <a:stretch/>
        </p:blipFill>
        <p:spPr>
          <a:xfrm>
            <a:off x="3824299" y="997200"/>
            <a:ext cx="5099001" cy="3258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Version C</a:t>
            </a:r>
            <a:r>
              <a:rPr lang="en"/>
              <a:t>ontrol</a:t>
            </a:r>
            <a:r>
              <a:rPr lang="en"/>
              <a:t> Tools </a:t>
            </a:r>
            <a:endParaRPr/>
          </a:p>
        </p:txBody>
      </p:sp>
      <p:sp>
        <p:nvSpPr>
          <p:cNvPr id="82" name="Google Shape;8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Git</a:t>
            </a:r>
            <a:endParaRPr sz="3000"/>
          </a:p>
          <a:p>
            <a:pPr indent="-419100" lvl="0" marL="457200" rtl="0" algn="l">
              <a:spcBef>
                <a:spcPts val="0"/>
              </a:spcBef>
              <a:spcAft>
                <a:spcPts val="0"/>
              </a:spcAft>
              <a:buSzPts val="3000"/>
              <a:buChar char="●"/>
            </a:pPr>
            <a:r>
              <a:rPr lang="en" sz="3000"/>
              <a:t>Github</a:t>
            </a:r>
            <a:endParaRPr sz="3000"/>
          </a:p>
          <a:p>
            <a:pPr indent="-419100" lvl="0" marL="457200" rtl="0" algn="l">
              <a:spcBef>
                <a:spcPts val="0"/>
              </a:spcBef>
              <a:spcAft>
                <a:spcPts val="0"/>
              </a:spcAft>
              <a:buSzPts val="3000"/>
              <a:buChar char="●"/>
            </a:pPr>
            <a:r>
              <a:rPr lang="en" sz="3000"/>
              <a:t>GitKraken</a:t>
            </a:r>
            <a:endParaRPr sz="3000"/>
          </a:p>
        </p:txBody>
      </p:sp>
      <p:pic>
        <p:nvPicPr>
          <p:cNvPr id="83" name="Google Shape;83;p16"/>
          <p:cNvPicPr preferRelativeResize="0"/>
          <p:nvPr/>
        </p:nvPicPr>
        <p:blipFill>
          <a:blip r:embed="rId3">
            <a:alphaModFix/>
          </a:blip>
          <a:stretch>
            <a:fillRect/>
          </a:stretch>
        </p:blipFill>
        <p:spPr>
          <a:xfrm>
            <a:off x="3074054" y="1524950"/>
            <a:ext cx="5347678" cy="3234800"/>
          </a:xfrm>
          <a:prstGeom prst="rect">
            <a:avLst/>
          </a:prstGeom>
          <a:noFill/>
          <a:ln>
            <a:noFill/>
          </a:ln>
        </p:spPr>
      </p:pic>
      <p:pic>
        <p:nvPicPr>
          <p:cNvPr descr="Image result for github&quot;" id="84" name="Google Shape;84;p16"/>
          <p:cNvPicPr preferRelativeResize="0"/>
          <p:nvPr/>
        </p:nvPicPr>
        <p:blipFill>
          <a:blip r:embed="rId4">
            <a:alphaModFix/>
          </a:blip>
          <a:stretch>
            <a:fillRect/>
          </a:stretch>
        </p:blipFill>
        <p:spPr>
          <a:xfrm flipH="1">
            <a:off x="5059250" y="160762"/>
            <a:ext cx="1227675" cy="12276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Development Tools </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Android Studio</a:t>
            </a:r>
            <a:endParaRPr sz="3000"/>
          </a:p>
          <a:p>
            <a:pPr indent="-419100" lvl="0" marL="457200" rtl="0" algn="l">
              <a:spcBef>
                <a:spcPts val="0"/>
              </a:spcBef>
              <a:spcAft>
                <a:spcPts val="0"/>
              </a:spcAft>
              <a:buSzPts val="3000"/>
              <a:buChar char="●"/>
            </a:pPr>
            <a:r>
              <a:rPr lang="en" sz="3000"/>
              <a:t>Pycharm</a:t>
            </a:r>
            <a:endParaRPr sz="3000"/>
          </a:p>
          <a:p>
            <a:pPr indent="-419100" lvl="0" marL="457200" rtl="0" algn="l">
              <a:spcBef>
                <a:spcPts val="0"/>
              </a:spcBef>
              <a:spcAft>
                <a:spcPts val="0"/>
              </a:spcAft>
              <a:buSzPts val="3000"/>
              <a:buChar char="●"/>
            </a:pPr>
            <a:r>
              <a:rPr lang="en" sz="3000"/>
              <a:t>Firebase</a:t>
            </a:r>
            <a:endParaRPr sz="3000"/>
          </a:p>
        </p:txBody>
      </p:sp>
      <p:pic>
        <p:nvPicPr>
          <p:cNvPr id="91" name="Google Shape;91;p17"/>
          <p:cNvPicPr preferRelativeResize="0"/>
          <p:nvPr/>
        </p:nvPicPr>
        <p:blipFill>
          <a:blip r:embed="rId3">
            <a:alphaModFix/>
          </a:blip>
          <a:stretch>
            <a:fillRect/>
          </a:stretch>
        </p:blipFill>
        <p:spPr>
          <a:xfrm>
            <a:off x="5617725" y="3335625"/>
            <a:ext cx="3276600" cy="1390650"/>
          </a:xfrm>
          <a:prstGeom prst="rect">
            <a:avLst/>
          </a:prstGeom>
          <a:noFill/>
          <a:ln>
            <a:noFill/>
          </a:ln>
        </p:spPr>
      </p:pic>
      <p:pic>
        <p:nvPicPr>
          <p:cNvPr id="92" name="Google Shape;92;p17"/>
          <p:cNvPicPr preferRelativeResize="0"/>
          <p:nvPr/>
        </p:nvPicPr>
        <p:blipFill>
          <a:blip r:embed="rId4">
            <a:alphaModFix/>
          </a:blip>
          <a:stretch>
            <a:fillRect/>
          </a:stretch>
        </p:blipFill>
        <p:spPr>
          <a:xfrm>
            <a:off x="6846275" y="1290850"/>
            <a:ext cx="1771650" cy="1771650"/>
          </a:xfrm>
          <a:prstGeom prst="rect">
            <a:avLst/>
          </a:prstGeom>
          <a:noFill/>
          <a:ln>
            <a:noFill/>
          </a:ln>
        </p:spPr>
      </p:pic>
      <p:pic>
        <p:nvPicPr>
          <p:cNvPr id="93" name="Google Shape;93;p17"/>
          <p:cNvPicPr preferRelativeResize="0"/>
          <p:nvPr/>
        </p:nvPicPr>
        <p:blipFill>
          <a:blip r:embed="rId5">
            <a:alphaModFix/>
          </a:blip>
          <a:stretch>
            <a:fillRect/>
          </a:stretch>
        </p:blipFill>
        <p:spPr>
          <a:xfrm>
            <a:off x="3509150" y="1521575"/>
            <a:ext cx="3005300" cy="154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982572" y="1957483"/>
            <a:ext cx="4180351" cy="3186017"/>
          </a:xfrm>
          <a:prstGeom prst="rect">
            <a:avLst/>
          </a:prstGeom>
          <a:noFill/>
          <a:ln>
            <a:noFill/>
          </a:ln>
        </p:spPr>
      </p:pic>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Tools </a:t>
            </a:r>
            <a:endParaRPr/>
          </a:p>
        </p:txBody>
      </p:sp>
      <p:sp>
        <p:nvSpPr>
          <p:cNvPr id="100" name="Google Shape;100;p18"/>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Android Ci</a:t>
            </a:r>
            <a:endParaRPr sz="2400"/>
          </a:p>
          <a:p>
            <a:pPr indent="-381000" lvl="0" marL="457200" rtl="0" algn="l">
              <a:spcBef>
                <a:spcPts val="0"/>
              </a:spcBef>
              <a:spcAft>
                <a:spcPts val="0"/>
              </a:spcAft>
              <a:buSzPts val="2400"/>
              <a:buChar char="●"/>
            </a:pPr>
            <a:r>
              <a:rPr lang="en" sz="2400"/>
              <a:t>Firebase test lab</a:t>
            </a:r>
            <a:endParaRPr sz="2400"/>
          </a:p>
          <a:p>
            <a:pPr indent="-381000" lvl="0" marL="457200" rtl="0" algn="l">
              <a:spcBef>
                <a:spcPts val="0"/>
              </a:spcBef>
              <a:spcAft>
                <a:spcPts val="0"/>
              </a:spcAft>
              <a:buSzPts val="2400"/>
              <a:buChar char="●"/>
            </a:pPr>
            <a:r>
              <a:rPr lang="en" sz="2400"/>
              <a:t>Junit </a:t>
            </a:r>
            <a:endParaRPr sz="2400"/>
          </a:p>
        </p:txBody>
      </p:sp>
      <p:pic>
        <p:nvPicPr>
          <p:cNvPr id="101" name="Google Shape;101;p18"/>
          <p:cNvPicPr preferRelativeResize="0"/>
          <p:nvPr/>
        </p:nvPicPr>
        <p:blipFill>
          <a:blip r:embed="rId4">
            <a:alphaModFix/>
          </a:blip>
          <a:stretch>
            <a:fillRect/>
          </a:stretch>
        </p:blipFill>
        <p:spPr>
          <a:xfrm>
            <a:off x="4575749" y="647625"/>
            <a:ext cx="4180349" cy="33438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Tools </a:t>
            </a:r>
            <a:endParaRPr/>
          </a:p>
        </p:txBody>
      </p:sp>
      <p:sp>
        <p:nvSpPr>
          <p:cNvPr id="107" name="Google Shape;107;p19"/>
          <p:cNvSpPr txBox="1"/>
          <p:nvPr>
            <p:ph idx="1" type="body"/>
          </p:nvPr>
        </p:nvSpPr>
        <p:spPr>
          <a:xfrm>
            <a:off x="307700" y="1250725"/>
            <a:ext cx="30993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Google play store</a:t>
            </a:r>
            <a:endParaRPr sz="3000"/>
          </a:p>
          <a:p>
            <a:pPr indent="-419100" lvl="0" marL="457200" rtl="0" algn="l">
              <a:spcBef>
                <a:spcPts val="0"/>
              </a:spcBef>
              <a:spcAft>
                <a:spcPts val="0"/>
              </a:spcAft>
              <a:buSzPts val="3000"/>
              <a:buChar char="●"/>
            </a:pPr>
            <a:r>
              <a:rPr lang="en" sz="3000"/>
              <a:t>Firebase App Distribution</a:t>
            </a:r>
            <a:endParaRPr sz="3000"/>
          </a:p>
        </p:txBody>
      </p:sp>
      <p:pic>
        <p:nvPicPr>
          <p:cNvPr id="108" name="Google Shape;108;p19"/>
          <p:cNvPicPr preferRelativeResize="0"/>
          <p:nvPr/>
        </p:nvPicPr>
        <p:blipFill>
          <a:blip r:embed="rId3">
            <a:alphaModFix/>
          </a:blip>
          <a:stretch>
            <a:fillRect/>
          </a:stretch>
        </p:blipFill>
        <p:spPr>
          <a:xfrm>
            <a:off x="3213376" y="2217349"/>
            <a:ext cx="6111225" cy="2800775"/>
          </a:xfrm>
          <a:prstGeom prst="rect">
            <a:avLst/>
          </a:prstGeom>
          <a:noFill/>
          <a:ln>
            <a:noFill/>
          </a:ln>
        </p:spPr>
      </p:pic>
      <p:pic>
        <p:nvPicPr>
          <p:cNvPr id="109" name="Google Shape;109;p19"/>
          <p:cNvPicPr preferRelativeResize="0"/>
          <p:nvPr/>
        </p:nvPicPr>
        <p:blipFill>
          <a:blip r:embed="rId4">
            <a:alphaModFix/>
          </a:blip>
          <a:stretch>
            <a:fillRect/>
          </a:stretch>
        </p:blipFill>
        <p:spPr>
          <a:xfrm>
            <a:off x="6999125" y="535700"/>
            <a:ext cx="1967275" cy="1563875"/>
          </a:xfrm>
          <a:prstGeom prst="rect">
            <a:avLst/>
          </a:prstGeom>
          <a:noFill/>
          <a:ln>
            <a:noFill/>
          </a:ln>
        </p:spPr>
      </p:pic>
      <p:pic>
        <p:nvPicPr>
          <p:cNvPr id="110" name="Google Shape;110;p19"/>
          <p:cNvPicPr preferRelativeResize="0"/>
          <p:nvPr/>
        </p:nvPicPr>
        <p:blipFill>
          <a:blip r:embed="rId5">
            <a:alphaModFix/>
          </a:blip>
          <a:stretch>
            <a:fillRect/>
          </a:stretch>
        </p:blipFill>
        <p:spPr>
          <a:xfrm>
            <a:off x="3559400" y="918526"/>
            <a:ext cx="3099299" cy="1125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221000"/>
            <a:ext cx="8520600" cy="7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Tools</a:t>
            </a:r>
            <a:endParaRPr/>
          </a:p>
        </p:txBody>
      </p:sp>
      <p:sp>
        <p:nvSpPr>
          <p:cNvPr id="116" name="Google Shape;116;p20"/>
          <p:cNvSpPr txBox="1"/>
          <p:nvPr>
            <p:ph idx="1" type="body"/>
          </p:nvPr>
        </p:nvSpPr>
        <p:spPr>
          <a:xfrm>
            <a:off x="150950" y="886875"/>
            <a:ext cx="5781000" cy="3089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Gradle - Build Automation</a:t>
            </a:r>
            <a:endParaRPr sz="2400"/>
          </a:p>
          <a:p>
            <a:pPr indent="-381000" lvl="0" marL="457200" rtl="0" algn="l">
              <a:spcBef>
                <a:spcPts val="0"/>
              </a:spcBef>
              <a:spcAft>
                <a:spcPts val="0"/>
              </a:spcAft>
              <a:buSzPts val="2400"/>
              <a:buChar char="●"/>
            </a:pPr>
            <a:r>
              <a:rPr lang="en" sz="2400"/>
              <a:t>JavaDocs - Documentation</a:t>
            </a:r>
            <a:endParaRPr sz="2400"/>
          </a:p>
          <a:p>
            <a:pPr indent="-381000" lvl="0" marL="457200" rtl="0" algn="l">
              <a:spcBef>
                <a:spcPts val="0"/>
              </a:spcBef>
              <a:spcAft>
                <a:spcPts val="0"/>
              </a:spcAft>
              <a:buSzPts val="2400"/>
              <a:buChar char="●"/>
            </a:pPr>
            <a:r>
              <a:rPr lang="en" sz="2400"/>
              <a:t>Java</a:t>
            </a:r>
            <a:endParaRPr sz="2400"/>
          </a:p>
          <a:p>
            <a:pPr indent="-381000" lvl="0" marL="457200" rtl="0" algn="l">
              <a:spcBef>
                <a:spcPts val="0"/>
              </a:spcBef>
              <a:spcAft>
                <a:spcPts val="0"/>
              </a:spcAft>
              <a:buSzPts val="2400"/>
              <a:buChar char="●"/>
            </a:pPr>
            <a:r>
              <a:rPr lang="en" sz="2400"/>
              <a:t>Python</a:t>
            </a:r>
            <a:endParaRPr sz="2400"/>
          </a:p>
          <a:p>
            <a:pPr indent="-381000" lvl="0" marL="457200" rtl="0" algn="l">
              <a:spcBef>
                <a:spcPts val="0"/>
              </a:spcBef>
              <a:spcAft>
                <a:spcPts val="0"/>
              </a:spcAft>
              <a:buSzPts val="2400"/>
              <a:buChar char="●"/>
            </a:pPr>
            <a:r>
              <a:rPr lang="en" sz="2400"/>
              <a:t>gradle</a:t>
            </a:r>
            <a:endParaRPr sz="2400"/>
          </a:p>
          <a:p>
            <a:pPr indent="0" lvl="0" marL="457200" rtl="0" algn="l">
              <a:spcBef>
                <a:spcPts val="1600"/>
              </a:spcBef>
              <a:spcAft>
                <a:spcPts val="1600"/>
              </a:spcAft>
              <a:buNone/>
            </a:pPr>
            <a:r>
              <a:t/>
            </a:r>
            <a:endParaRPr/>
          </a:p>
        </p:txBody>
      </p:sp>
      <p:pic>
        <p:nvPicPr>
          <p:cNvPr id="117" name="Google Shape;117;p20"/>
          <p:cNvPicPr preferRelativeResize="0"/>
          <p:nvPr/>
        </p:nvPicPr>
        <p:blipFill>
          <a:blip r:embed="rId3">
            <a:alphaModFix/>
          </a:blip>
          <a:stretch>
            <a:fillRect/>
          </a:stretch>
        </p:blipFill>
        <p:spPr>
          <a:xfrm>
            <a:off x="1932063" y="1875426"/>
            <a:ext cx="6844899" cy="3212401"/>
          </a:xfrm>
          <a:prstGeom prst="rect">
            <a:avLst/>
          </a:prstGeom>
          <a:noFill/>
          <a:ln>
            <a:noFill/>
          </a:ln>
        </p:spPr>
      </p:pic>
      <p:pic>
        <p:nvPicPr>
          <p:cNvPr id="118" name="Google Shape;118;p20"/>
          <p:cNvPicPr preferRelativeResize="0"/>
          <p:nvPr/>
        </p:nvPicPr>
        <p:blipFill>
          <a:blip r:embed="rId4">
            <a:alphaModFix/>
          </a:blip>
          <a:stretch>
            <a:fillRect/>
          </a:stretch>
        </p:blipFill>
        <p:spPr>
          <a:xfrm>
            <a:off x="5575875" y="115120"/>
            <a:ext cx="2052100" cy="1008575"/>
          </a:xfrm>
          <a:prstGeom prst="rect">
            <a:avLst/>
          </a:prstGeom>
          <a:noFill/>
          <a:ln>
            <a:noFill/>
          </a:ln>
        </p:spPr>
      </p:pic>
      <p:pic>
        <p:nvPicPr>
          <p:cNvPr id="119" name="Google Shape;119;p20"/>
          <p:cNvPicPr preferRelativeResize="0"/>
          <p:nvPr/>
        </p:nvPicPr>
        <p:blipFill>
          <a:blip r:embed="rId5">
            <a:alphaModFix/>
          </a:blip>
          <a:stretch>
            <a:fillRect/>
          </a:stretch>
        </p:blipFill>
        <p:spPr>
          <a:xfrm>
            <a:off x="6802025" y="886875"/>
            <a:ext cx="2258865" cy="942838"/>
          </a:xfrm>
          <a:prstGeom prst="rect">
            <a:avLst/>
          </a:prstGeom>
          <a:noFill/>
          <a:ln>
            <a:noFill/>
          </a:ln>
        </p:spPr>
      </p:pic>
      <p:pic>
        <p:nvPicPr>
          <p:cNvPr descr="Image result for android studio&quot;" id="120" name="Google Shape;120;p20"/>
          <p:cNvPicPr preferRelativeResize="0"/>
          <p:nvPr/>
        </p:nvPicPr>
        <p:blipFill>
          <a:blip r:embed="rId6">
            <a:alphaModFix/>
          </a:blip>
          <a:stretch>
            <a:fillRect/>
          </a:stretch>
        </p:blipFill>
        <p:spPr>
          <a:xfrm>
            <a:off x="4616875" y="649825"/>
            <a:ext cx="1111400" cy="1111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Milestones and Accomplishments</a:t>
            </a:r>
            <a:endParaRPr/>
          </a:p>
        </p:txBody>
      </p:sp>
      <p:sp>
        <p:nvSpPr>
          <p:cNvPr id="126" name="Google Shape;12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Jeff</a:t>
            </a:r>
            <a:r>
              <a:rPr lang="en"/>
              <a:t> -</a:t>
            </a:r>
            <a:r>
              <a:rPr lang="en" sz="2000"/>
              <a:t> Cleaned up some of the user interface, resized buttons to correct proportions and fit on screen, helped Nick work on getting the database to work as intended.</a:t>
            </a:r>
            <a:endParaRPr sz="2000"/>
          </a:p>
          <a:p>
            <a:pPr indent="0" lvl="0" marL="0" rtl="0" algn="l">
              <a:spcBef>
                <a:spcPts val="1600"/>
              </a:spcBef>
              <a:spcAft>
                <a:spcPts val="0"/>
              </a:spcAft>
              <a:buNone/>
            </a:pPr>
            <a:r>
              <a:rPr b="1" lang="en" sz="2000"/>
              <a:t>Chase</a:t>
            </a:r>
            <a:r>
              <a:rPr lang="en" sz="2000"/>
              <a:t> - Added Report Bug feature, changed error messages, edited UI</a:t>
            </a:r>
            <a:endParaRPr sz="2000"/>
          </a:p>
          <a:p>
            <a:pPr indent="0" lvl="0" marL="0" rtl="0" algn="l">
              <a:spcBef>
                <a:spcPts val="1600"/>
              </a:spcBef>
              <a:spcAft>
                <a:spcPts val="0"/>
              </a:spcAft>
              <a:buNone/>
            </a:pPr>
            <a:r>
              <a:rPr b="1" lang="en" sz="2000"/>
              <a:t>Nick</a:t>
            </a:r>
            <a:r>
              <a:rPr lang="en" sz="2000"/>
              <a:t> - Set up firebase to get correctly working, put in app to be reviewed for app store</a:t>
            </a:r>
            <a:endParaRPr sz="2000"/>
          </a:p>
          <a:p>
            <a:pPr indent="0" lvl="0" marL="0" rtl="0" algn="l">
              <a:spcBef>
                <a:spcPts val="1600"/>
              </a:spcBef>
              <a:spcAft>
                <a:spcPts val="1600"/>
              </a:spcAft>
              <a:buNone/>
            </a:pPr>
            <a:r>
              <a:rPr b="1" lang="en" sz="2000"/>
              <a:t>Laura</a:t>
            </a:r>
            <a:r>
              <a:rPr lang="en" sz="2000"/>
              <a:t> - Completed Documentation for all classes and methods, Edited GUI, app testing</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