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0"/>
  </p:notesMasterIdLst>
  <p:handoutMasterIdLst>
    <p:handoutMasterId r:id="rId11"/>
  </p:handoutMasterIdLst>
  <p:sldIdLst>
    <p:sldId id="278" r:id="rId5"/>
    <p:sldId id="287" r:id="rId6"/>
    <p:sldId id="293" r:id="rId7"/>
    <p:sldId id="294" r:id="rId8"/>
    <p:sldId id="2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3" autoAdjust="0"/>
    <p:restoredTop sz="95406" autoAdjust="0"/>
  </p:normalViewPr>
  <p:slideViewPr>
    <p:cSldViewPr snapToGrid="0">
      <p:cViewPr>
        <p:scale>
          <a:sx n="107" d="100"/>
          <a:sy n="107" d="100"/>
        </p:scale>
        <p:origin x="464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12/1/24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12/1/24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23" r:id="rId13"/>
    <p:sldLayoutId id="214748372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sz="4000" dirty="0"/>
              <a:t>Relationships Between Income, Education, &amp; Incarceration</a:t>
            </a:r>
            <a:br>
              <a:rPr lang="en-US" sz="4000" dirty="0"/>
            </a:br>
            <a:r>
              <a:rPr lang="en-US" sz="4000" dirty="0"/>
              <a:t> </a:t>
            </a:r>
            <a:r>
              <a:rPr lang="en-US" sz="2000" dirty="0"/>
              <a:t>Nick Moir &amp; Matthew Gottfried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0" y="2097175"/>
            <a:ext cx="5435602" cy="3995650"/>
          </a:xfrm>
        </p:spPr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en-US" sz="2000" dirty="0">
                <a:latin typeface="Perpetua" panose="02020502060401020303" pitchFamily="18" charset="77"/>
              </a:rPr>
              <a:t>Considerations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Perpetua" panose="02020502060401020303" pitchFamily="18" charset="77"/>
              </a:rPr>
              <a:t>In deciding what data to analyze, we considered many different socioeconomic factors.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Perpetua" panose="02020502060401020303" pitchFamily="18" charset="77"/>
              </a:rPr>
              <a:t>Noticing how quickly Charlottesville changes once going off grounds inspired us to look at how education affected incarceration rates.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Perpetua" panose="02020502060401020303" pitchFamily="18" charset="77"/>
              </a:rPr>
              <a:t>Additionally, we wanted to consider how income affected incarceration, as income and education level tend to have a positive correlation.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algn="ctr"/>
            <a:r>
              <a:rPr lang="en-US" sz="2000" dirty="0">
                <a:latin typeface="Perpetua" panose="02020502060401020303" pitchFamily="18" charset="77"/>
              </a:rPr>
              <a:t>Expected Results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Perpetua" panose="02020502060401020303" pitchFamily="18" charset="77"/>
              </a:rPr>
              <a:t>We expect there to be an inverse correlation between income/education and incarceration.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Perpetua" panose="02020502060401020303" pitchFamily="18" charset="77"/>
              </a:rPr>
              <a:t>This is because we believe that higher-income individuals would not have to resort to crime to get by.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Perpetua" panose="02020502060401020303" pitchFamily="18" charset="77"/>
              </a:rPr>
              <a:t>We gathered census, incarceration, and other data from the NIH.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Perpetua" panose="02020502060401020303" pitchFamily="18" charset="7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278D5F-DB38-C214-9A1E-7692D392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53CF-38CC-177B-906E-1B06C365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Pipeline: Creation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93B7-0066-6CA6-E645-65CF763124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>
                <a:latin typeface="Perpetua" panose="02020502060401020303" pitchFamily="18" charset="77"/>
              </a:rPr>
              <a:t>Creation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Perpetua" panose="02020502060401020303" pitchFamily="18" charset="77"/>
              </a:rPr>
              <a:t>To create our ETL pipeline, we used the base conversion methods.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Perpetua" panose="02020502060401020303" pitchFamily="18" charset="77"/>
              </a:rPr>
              <a:t>After transforming your file, the pipeline produces a summary of the transformed data to ensure that there are no errors.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34374-6AD0-7BC0-DF57-66652006825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our ETL pipeline to transform and combine the data we sourced from the NIH and other sources.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converted the data from CSV to SQL.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opted to use SQL because of our experience using Python libraries in conjunction with SQL.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DAF2E-AB89-C3DC-D886-1DF8B522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7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DCF1-8F39-B00C-152A-1BCC0C40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4D42C800-FE2E-EFE3-8480-64D3F65E95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237" y="3701928"/>
            <a:ext cx="3406038" cy="264743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32E0C-E703-B48E-C33C-9BF63593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 descr="A graph of a graph of a high school degree&#10;&#10;Description automatically generated with medium confidence">
            <a:extLst>
              <a:ext uri="{FF2B5EF4-FFF2-40B4-BE49-F238E27FC236}">
                <a16:creationId xmlns:a16="http://schemas.microsoft.com/office/drawing/2014/main" id="{51246A4F-3291-2BD4-10C8-0DE83F38D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35" y="99220"/>
            <a:ext cx="3406038" cy="3406038"/>
          </a:xfrm>
          <a:prstGeom prst="rect">
            <a:avLst/>
          </a:prstGeom>
        </p:spPr>
      </p:pic>
      <p:pic>
        <p:nvPicPr>
          <p:cNvPr id="11" name="Picture 10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C97D70E-0553-4DDD-54B4-CBC8B00E0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237" y="99220"/>
            <a:ext cx="3406038" cy="3406038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7ACA8035-4825-7823-6E29-17840CB8A6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49" y="3983191"/>
            <a:ext cx="4136724" cy="208490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29513FC-43A5-236E-69FA-D720F608A9E5}"/>
              </a:ext>
            </a:extLst>
          </p:cNvPr>
          <p:cNvSpPr txBox="1">
            <a:spLocks/>
          </p:cNvSpPr>
          <p:nvPr/>
        </p:nvSpPr>
        <p:spPr>
          <a:xfrm>
            <a:off x="550863" y="1652163"/>
            <a:ext cx="3567522" cy="469720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Perpetua" panose="02020502060401020303" pitchFamily="18" charset="77"/>
              </a:rPr>
              <a:t>Analysis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Perpetua" panose="02020502060401020303" pitchFamily="18" charset="77"/>
              </a:rPr>
              <a:t>As we expected, people without high school diplomas are expected to be incarcerated.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Perpetua" panose="02020502060401020303" pitchFamily="18" charset="77"/>
              </a:rPr>
              <a:t>Also, a higher household income results in lower </a:t>
            </a:r>
            <a:r>
              <a:rPr lang="en-US" sz="2000">
                <a:latin typeface="Perpetua" panose="02020502060401020303" pitchFamily="18" charset="77"/>
              </a:rPr>
              <a:t>incarceration percentages.</a:t>
            </a:r>
            <a:endParaRPr lang="en-US" sz="2000" dirty="0">
              <a:latin typeface="Perpetua" panose="02020502060401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0820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5C255-2EC8-8354-BB10-FE35E76C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5209</TotalTime>
  <Words>250</Words>
  <Application>Microsoft Macintosh PowerPoint</Application>
  <PresentationFormat>Widescreen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Gill Sans MT</vt:lpstr>
      <vt:lpstr>Perpetua</vt:lpstr>
      <vt:lpstr>Times New Roman</vt:lpstr>
      <vt:lpstr>Walbaum Display</vt:lpstr>
      <vt:lpstr>Wingdings</vt:lpstr>
      <vt:lpstr>3DFloatVTI</vt:lpstr>
      <vt:lpstr>Relationships Between Income, Education, &amp; Incarceration  Nick Moir &amp; Matthew Gottfried</vt:lpstr>
      <vt:lpstr>Data Selection</vt:lpstr>
      <vt:lpstr>ETL Pipeline: Creation &amp; Implementation</vt:lpstr>
      <vt:lpstr>Data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Gottfried, Matthew A (evq5wv)</cp:lastModifiedBy>
  <cp:revision>3</cp:revision>
  <dcterms:created xsi:type="dcterms:W3CDTF">2023-12-19T21:03:45Z</dcterms:created>
  <dcterms:modified xsi:type="dcterms:W3CDTF">2024-12-03T02:43:10Z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