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2"/>
  </p:notesMasterIdLst>
  <p:handoutMasterIdLst>
    <p:handoutMasterId r:id="rId13"/>
  </p:handoutMasterIdLst>
  <p:sldIdLst>
    <p:sldId id="278" r:id="rId5"/>
    <p:sldId id="287" r:id="rId6"/>
    <p:sldId id="293" r:id="rId7"/>
    <p:sldId id="297" r:id="rId8"/>
    <p:sldId id="294" r:id="rId9"/>
    <p:sldId id="295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93067-9EC2-5721-1935-E8580B0E1166}" v="764" dt="2024-12-04T22:17:20.408"/>
    <p1510:client id="{76EA673B-F182-44B7-A1C1-083124A3B3BC}" v="2171" dt="2024-12-05T03:00:22.399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3" autoAdjust="0"/>
    <p:restoredTop sz="95406" autoAdjust="0"/>
  </p:normalViewPr>
  <p:slideViewPr>
    <p:cSldViewPr snapToGrid="0">
      <p:cViewPr varScale="1">
        <p:scale>
          <a:sx n="50" d="100"/>
          <a:sy n="50" d="100"/>
        </p:scale>
        <p:origin x="52" y="94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41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0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98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52056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10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3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6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3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1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27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3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7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9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55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23" r:id="rId13"/>
    <p:sldLayoutId id="2147483728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r>
              <a:rPr lang="en-US" sz="4000" dirty="0"/>
              <a:t>Relationships Between Income, Education, &amp; Incarceration</a:t>
            </a:r>
            <a:br>
              <a:rPr lang="en-US" sz="4000" dirty="0"/>
            </a:br>
            <a:r>
              <a:rPr lang="en-US" sz="4000" dirty="0"/>
              <a:t> </a:t>
            </a:r>
            <a:r>
              <a:rPr lang="en-US" sz="2000" dirty="0"/>
              <a:t>Nick Moir &amp; Matthew Gottfried</a:t>
            </a: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0" y="2097175"/>
            <a:ext cx="5435602" cy="3995650"/>
          </a:xfrm>
        </p:spPr>
        <p:txBody>
          <a:bodyPr vert="horz" wrap="square" lIns="0" tIns="0" rIns="0" bIns="0" rtlCol="0" anchor="t">
            <a:normAutofit lnSpcReduction="10000"/>
          </a:bodyPr>
          <a:lstStyle/>
          <a:p>
            <a:pPr marL="0" lvl="1" indent="0" algn="ctr">
              <a:buNone/>
            </a:pPr>
            <a:r>
              <a:rPr lang="en-US" sz="2000" dirty="0">
                <a:latin typeface="Perpetua" panose="02020502060401020303" pitchFamily="18" charset="77"/>
              </a:rPr>
              <a:t>Considerations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Perpetua" panose="02020502060401020303" pitchFamily="18" charset="77"/>
              </a:rPr>
              <a:t>In deciding what data to analyze, we considered many different socioeconomic impact factors.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>
                <a:latin typeface="Perpetua"/>
              </a:rPr>
              <a:t>Noticing how most UVA Safety alerts were concentrated in low-income areas around Charlottesville inspired us to investigate how income levels affect the incarceration rate within the area.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>
                <a:latin typeface="Perpetua"/>
              </a:rPr>
              <a:t>Additionally, we wanted to consider how education levels affected incarceration, as income and education level tend to have a positive correlation.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5A03A5-6D4D-7072-B3BD-F2DA38CADEB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algn="ctr"/>
            <a:r>
              <a:rPr lang="en-US" sz="2000" dirty="0">
                <a:latin typeface="Perpetua" panose="02020502060401020303" pitchFamily="18" charset="77"/>
              </a:rPr>
              <a:t>Expected Results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>
                <a:latin typeface="Perpetua"/>
              </a:rPr>
              <a:t>We expect there to be an inverse correlation between income/education and incarceration.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>
                <a:latin typeface="Perpetua"/>
              </a:rPr>
              <a:t>This is because we believe that higher-income individuals would generally have less of a need to commit crimes, especially financial crimes.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Perpetua"/>
              </a:rPr>
              <a:t>We gathered census, incarceration, and other data from the NIH and </a:t>
            </a:r>
            <a:r>
              <a:rPr lang="en-US" sz="2000">
                <a:latin typeface="Perpetua"/>
              </a:rPr>
              <a:t>Prison Policy Initiative.</a:t>
            </a:r>
            <a:endParaRPr lang="en-US" sz="2000" dirty="0">
              <a:latin typeface="Perpetua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Perpetua" panose="02020502060401020303" pitchFamily="18" charset="77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278D5F-DB38-C214-9A1E-7692D392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53CF-38CC-177B-906E-1B06C365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Pipeline: Creation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F93B7-0066-6CA6-E645-65CF76312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3597836" cy="378434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Perpetua" panose="02020502060401020303" pitchFamily="18" charset="77"/>
              </a:rPr>
              <a:t>Creation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Perpetua" panose="02020502060401020303" pitchFamily="18" charset="77"/>
              </a:rPr>
              <a:t>To create our ETL pipeline, we used the base conversion methods.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Perpetua" panose="02020502060401020303" pitchFamily="18" charset="77"/>
              </a:rPr>
              <a:t>After transforming your file, the pipeline produces a summary of the transformed data to ensure that there are no errors or lost/corrupted data.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34374-6AD0-7BC0-DF57-66652006825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10145" y="2097175"/>
            <a:ext cx="3853970" cy="380995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our ETL pipeline to transform and combine the data we sourced from the NIH and other sources.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converted the data from CSV to SQL.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opted to use SQL because of our experience using Python libraries in conjunction with SQL.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DAF2E-AB89-C3DC-D886-1DF8B522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75507326-EA1B-199B-6D5A-71A2B32FF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101" y="1842247"/>
            <a:ext cx="3104787" cy="403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7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2FE7A-A83F-E1FF-38B0-380A7647E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6568-1B70-B940-F339-97C5C25F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1344-5399-0895-980E-DDC94AC89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3597836" cy="3784340"/>
          </a:xfrm>
        </p:spPr>
        <p:txBody>
          <a:bodyPr>
            <a:normAutofit fontScale="92500"/>
          </a:bodyPr>
          <a:lstStyle/>
          <a:p>
            <a:pPr algn="ctr"/>
            <a:r>
              <a:rPr lang="en-US" sz="2000" dirty="0">
                <a:latin typeface="Perpetua" panose="02020502060401020303" pitchFamily="18" charset="77"/>
              </a:rPr>
              <a:t>Creation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Perpetua" panose="02020502060401020303" pitchFamily="18" charset="77"/>
              </a:rPr>
              <a:t>To store our database, we used Google Cloud to upload and store our database, with a public access link to allow people to query the data and retrieve the file with just a link. Both of us maintain administrative control over the bucket and database structure/content, while others only have viewing and download access.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CB8D1-410C-D01A-0B68-9AC8B5D9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25D561-122C-0227-8F45-2572ECB86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69949"/>
            <a:ext cx="5505733" cy="39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DCF1-8F39-B00C-152A-1BCC0C40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7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4D42C800-FE2E-EFE3-8480-64D3F65E95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237" y="3701928"/>
            <a:ext cx="3406038" cy="264743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32E0C-E703-B48E-C33C-9BF63593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 descr="A graph of a graph of a high school degree&#10;&#10;Description automatically generated with medium confidence">
            <a:extLst>
              <a:ext uri="{FF2B5EF4-FFF2-40B4-BE49-F238E27FC236}">
                <a16:creationId xmlns:a16="http://schemas.microsoft.com/office/drawing/2014/main" id="{51246A4F-3291-2BD4-10C8-0DE83F38D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35" y="99220"/>
            <a:ext cx="3406038" cy="3406038"/>
          </a:xfrm>
          <a:prstGeom prst="rect">
            <a:avLst/>
          </a:prstGeom>
        </p:spPr>
      </p:pic>
      <p:pic>
        <p:nvPicPr>
          <p:cNvPr id="11" name="Picture 10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C97D70E-0553-4DDD-54B4-CBC8B00E0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237" y="99220"/>
            <a:ext cx="3406038" cy="3406038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7ACA8035-4825-7823-6E29-17840CB8A6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756" y="3983191"/>
            <a:ext cx="4136724" cy="2084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8786EC-7A1D-BD10-C243-3871A4F69476}"/>
              </a:ext>
            </a:extLst>
          </p:cNvPr>
          <p:cNvSpPr txBox="1"/>
          <p:nvPr/>
        </p:nvSpPr>
        <p:spPr>
          <a:xfrm>
            <a:off x="402949" y="1520099"/>
            <a:ext cx="3937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endParaRPr lang="en-US" dirty="0">
              <a:solidFill>
                <a:schemeClr val="tx1"/>
              </a:solidFill>
              <a:latin typeface="Perpetua"/>
            </a:endParaRPr>
          </a:p>
          <a:p>
            <a:pPr marL="285750" indent="-285750">
              <a:buFont typeface="Wingdings,Sans-Serif"/>
              <a:buChar char="§"/>
            </a:pPr>
            <a:r>
              <a:rPr lang="en-US" sz="1800" dirty="0">
                <a:latin typeface="Perpetua"/>
              </a:rPr>
              <a:t>We first performed a linear regression and plotted the </a:t>
            </a:r>
            <a:r>
              <a:rPr lang="en-US" dirty="0">
                <a:latin typeface="Perpetua"/>
              </a:rPr>
              <a:t>correlation heatmap with the correlation values between each variable.</a:t>
            </a:r>
          </a:p>
          <a:p>
            <a:pPr marL="285750" indent="-285750">
              <a:buFont typeface="Wingdings,Sans-Serif"/>
              <a:buChar char="§"/>
            </a:pPr>
            <a:r>
              <a:rPr lang="en-US" sz="1800" dirty="0">
                <a:latin typeface="Perpetua"/>
              </a:rPr>
              <a:t>We then plotted all of the data points, the line of best fit we calculated, and the data distribution, onto a scatter plot to help visualize the correlation.</a:t>
            </a:r>
          </a:p>
          <a:p>
            <a:pPr marL="285750" indent="-285750">
              <a:buFont typeface="Wingdings,Sans-Serif"/>
              <a:buChar char="§"/>
            </a:pPr>
            <a:r>
              <a:rPr lang="en-US" dirty="0">
                <a:latin typeface="Perpetua"/>
              </a:rPr>
              <a:t>Our Python script also outputs a few regression quality metrics for our model. These included mean squared error, R^2 value, and P-value to determine variance from the predictions and significance of the data.</a:t>
            </a:r>
            <a:endParaRPr lang="en-US" sz="1800" dirty="0">
              <a:latin typeface="Perpetua"/>
            </a:endParaRPr>
          </a:p>
          <a:p>
            <a:pPr marL="285750" indent="-285750">
              <a:buFont typeface="Wingdings,Sans-Serif"/>
              <a:buChar char="§"/>
            </a:pPr>
            <a:endParaRPr lang="en-US" sz="1800" dirty="0">
              <a:latin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230820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6542-90E3-A144-0E8B-E9D41F33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erpet"/>
              </a:rPr>
              <a:t>Conclusions and Looking Forward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C86EB-DEF6-77AE-BC71-411439C45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51748"/>
            <a:ext cx="5429114" cy="4641077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Perpetua"/>
              </a:rPr>
              <a:t>Conclusions from the Data</a:t>
            </a:r>
          </a:p>
          <a:p>
            <a:pPr marL="285750" indent="-285750">
              <a:buFont typeface="Wingdings,Sans-Serif"/>
              <a:buChar char="§"/>
            </a:pPr>
            <a:r>
              <a:rPr lang="en-US" sz="2000" dirty="0">
                <a:solidFill>
                  <a:schemeClr val="tx1"/>
                </a:solidFill>
                <a:latin typeface="Perpetua"/>
              </a:rPr>
              <a:t>As we expected, areas with a large population of people without high school diplomas are more likely to have a high incarceration rate.</a:t>
            </a:r>
          </a:p>
          <a:p>
            <a:pPr marL="285750" indent="-285750">
              <a:buFont typeface="Wingdings,Sans-Serif"/>
              <a:buChar char="§"/>
            </a:pPr>
            <a:r>
              <a:rPr lang="en-US" sz="2000" dirty="0">
                <a:solidFill>
                  <a:schemeClr val="tx1"/>
                </a:solidFill>
                <a:latin typeface="Perpetua"/>
              </a:rPr>
              <a:t>Also, areas with a lower median household income tend to have higher incarceration rates.</a:t>
            </a:r>
          </a:p>
          <a:p>
            <a:pPr marL="285750" indent="-285750">
              <a:buFont typeface="Wingdings,Sans-Serif"/>
              <a:buChar char="§"/>
            </a:pPr>
            <a:r>
              <a:rPr lang="en-US" sz="2000" dirty="0">
                <a:solidFill>
                  <a:schemeClr val="tx1"/>
                </a:solidFill>
                <a:latin typeface="Perpetua"/>
              </a:rPr>
              <a:t>These results are aligned with our initial predictions.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dirty="0">
              <a:solidFill>
                <a:srgbClr val="FFFFFF">
                  <a:alpha val="60000"/>
                </a:srgbClr>
              </a:solidFill>
              <a:latin typeface="Perpetua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E35C0-BDC1-B3B8-DBCD-4A0F1B701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1451748"/>
            <a:ext cx="5436391" cy="4641077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Perpetua"/>
              </a:rPr>
              <a:t>Looking Forward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,Sans-Serif" panose="020B0604020202020204" pitchFamily="34" charset="0"/>
              <a:buChar char="§"/>
            </a:pPr>
            <a:r>
              <a:rPr lang="en-US" sz="2000" dirty="0">
                <a:solidFill>
                  <a:schemeClr val="tx1"/>
                </a:solidFill>
                <a:latin typeface="Perpetua"/>
              </a:rPr>
              <a:t>If we were to continue with this project, we would want to look at other factors that may impact these results. Examples: violent crime rates in each county, public high school ranking in VA by county.</a:t>
            </a:r>
          </a:p>
          <a:p>
            <a:pPr marL="285750" indent="-285750">
              <a:buFont typeface="Wingdings,Sans-Serif" panose="020B0604020202020204" pitchFamily="34" charset="0"/>
              <a:buChar char="§"/>
            </a:pPr>
            <a:r>
              <a:rPr lang="en-US" sz="2000" dirty="0">
                <a:solidFill>
                  <a:schemeClr val="tx1"/>
                </a:solidFill>
                <a:latin typeface="Perpetua"/>
              </a:rPr>
              <a:t>Another area of improvement for future exploration would be looking at datasets over longer periods to better identify trends over time.</a:t>
            </a:r>
            <a:endParaRPr lang="en-US">
              <a:solidFill>
                <a:schemeClr val="tx1"/>
              </a:solidFill>
              <a:latin typeface="Gill Sans M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30716-E578-C901-E7DB-DC9DF9CF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5C255-2EC8-8354-BB10-FE35E76C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230e9df3-be65-4c73-a93b-d1236ebd677e"/>
    <ds:schemaRef ds:uri="16c05727-aa75-4e4a-9b5f-8a80a1165891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3DFloatVTI</Template>
  <TotalTime>5526</TotalTime>
  <Words>525</Words>
  <Application>Microsoft Office PowerPoint</Application>
  <PresentationFormat>Widescreen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Gill Sans MT</vt:lpstr>
      <vt:lpstr>Perpet</vt:lpstr>
      <vt:lpstr>Perpetua</vt:lpstr>
      <vt:lpstr>Times New Roman</vt:lpstr>
      <vt:lpstr>Walbaum Display</vt:lpstr>
      <vt:lpstr>Wingdings</vt:lpstr>
      <vt:lpstr>Wingdings,Sans-Serif</vt:lpstr>
      <vt:lpstr>3DFloatVTI</vt:lpstr>
      <vt:lpstr>Relationships Between Income, Education, &amp; Incarceration  Nick Moir &amp; Matthew Gottfried</vt:lpstr>
      <vt:lpstr>Data Selection</vt:lpstr>
      <vt:lpstr>ETL Pipeline: Creation &amp; Implementation</vt:lpstr>
      <vt:lpstr>Google Cloud Storage</vt:lpstr>
      <vt:lpstr>Data Analysis</vt:lpstr>
      <vt:lpstr>Conclusions and Looking Forward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Nick Moir</dc:creator>
  <cp:lastModifiedBy>Nick Moir</cp:lastModifiedBy>
  <cp:revision>5</cp:revision>
  <dcterms:created xsi:type="dcterms:W3CDTF">2023-12-19T21:03:45Z</dcterms:created>
  <dcterms:modified xsi:type="dcterms:W3CDTF">2024-12-05T03:00:22Z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