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Nunito"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184986-4500-4E02-9A03-FFD9B9CDE554}">
  <a:tblStyle styleId="{16184986-4500-4E02-9A03-FFD9B9CDE5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ueller" userId="4bfa7fc399e98442" providerId="LiveId" clId="{AC6B12EF-D846-4DED-B5F9-35B7D78BCFE9}"/>
    <pc:docChg chg="custSel addSld modSld">
      <pc:chgData name="nick mueller" userId="4bfa7fc399e98442" providerId="LiveId" clId="{AC6B12EF-D846-4DED-B5F9-35B7D78BCFE9}" dt="2023-03-04T23:19:46.636" v="100" actId="313"/>
      <pc:docMkLst>
        <pc:docMk/>
      </pc:docMkLst>
      <pc:sldChg chg="modSp mod">
        <pc:chgData name="nick mueller" userId="4bfa7fc399e98442" providerId="LiveId" clId="{AC6B12EF-D846-4DED-B5F9-35B7D78BCFE9}" dt="2023-03-04T23:18:11.377" v="3" actId="27636"/>
        <pc:sldMkLst>
          <pc:docMk/>
          <pc:sldMk cId="0" sldId="256"/>
        </pc:sldMkLst>
        <pc:spChg chg="mod">
          <ac:chgData name="nick mueller" userId="4bfa7fc399e98442" providerId="LiveId" clId="{AC6B12EF-D846-4DED-B5F9-35B7D78BCFE9}" dt="2023-03-04T23:18:11.377" v="3" actId="27636"/>
          <ac:spMkLst>
            <pc:docMk/>
            <pc:sldMk cId="0" sldId="256"/>
            <ac:spMk id="129" creationId="{00000000-0000-0000-0000-000000000000}"/>
          </ac:spMkLst>
        </pc:spChg>
      </pc:sldChg>
      <pc:sldChg chg="addSp delSp modSp mod">
        <pc:chgData name="nick mueller" userId="4bfa7fc399e98442" providerId="LiveId" clId="{AC6B12EF-D846-4DED-B5F9-35B7D78BCFE9}" dt="2023-03-04T23:17:54.917" v="1" actId="478"/>
        <pc:sldMkLst>
          <pc:docMk/>
          <pc:sldMk cId="0" sldId="257"/>
        </pc:sldMkLst>
        <pc:spChg chg="add del mod">
          <ac:chgData name="nick mueller" userId="4bfa7fc399e98442" providerId="LiveId" clId="{AC6B12EF-D846-4DED-B5F9-35B7D78BCFE9}" dt="2023-03-04T23:17:54.917" v="1" actId="478"/>
          <ac:spMkLst>
            <pc:docMk/>
            <pc:sldMk cId="0" sldId="257"/>
            <ac:spMk id="3" creationId="{DADCA869-D674-3739-F478-89D688084E11}"/>
          </ac:spMkLst>
        </pc:spChg>
        <pc:spChg chg="del">
          <ac:chgData name="nick mueller" userId="4bfa7fc399e98442" providerId="LiveId" clId="{AC6B12EF-D846-4DED-B5F9-35B7D78BCFE9}" dt="2023-03-04T23:17:51.385" v="0" actId="478"/>
          <ac:spMkLst>
            <pc:docMk/>
            <pc:sldMk cId="0" sldId="257"/>
            <ac:spMk id="135" creationId="{00000000-0000-0000-0000-000000000000}"/>
          </ac:spMkLst>
        </pc:spChg>
      </pc:sldChg>
      <pc:sldChg chg="modSp mod">
        <pc:chgData name="nick mueller" userId="4bfa7fc399e98442" providerId="LiveId" clId="{AC6B12EF-D846-4DED-B5F9-35B7D78BCFE9}" dt="2023-03-04T23:18:11.383" v="4" actId="27636"/>
        <pc:sldMkLst>
          <pc:docMk/>
          <pc:sldMk cId="0" sldId="261"/>
        </pc:sldMkLst>
        <pc:spChg chg="mod">
          <ac:chgData name="nick mueller" userId="4bfa7fc399e98442" providerId="LiveId" clId="{AC6B12EF-D846-4DED-B5F9-35B7D78BCFE9}" dt="2023-03-04T23:18:11.383" v="4" actId="27636"/>
          <ac:spMkLst>
            <pc:docMk/>
            <pc:sldMk cId="0" sldId="261"/>
            <ac:spMk id="163" creationId="{00000000-0000-0000-0000-000000000000}"/>
          </ac:spMkLst>
        </pc:spChg>
      </pc:sldChg>
      <pc:sldChg chg="modSp mod">
        <pc:chgData name="nick mueller" userId="4bfa7fc399e98442" providerId="LiveId" clId="{AC6B12EF-D846-4DED-B5F9-35B7D78BCFE9}" dt="2023-03-04T23:18:11.400" v="5" actId="27636"/>
        <pc:sldMkLst>
          <pc:docMk/>
          <pc:sldMk cId="0" sldId="270"/>
        </pc:sldMkLst>
        <pc:spChg chg="mod">
          <ac:chgData name="nick mueller" userId="4bfa7fc399e98442" providerId="LiveId" clId="{AC6B12EF-D846-4DED-B5F9-35B7D78BCFE9}" dt="2023-03-04T23:18:11.400" v="5" actId="27636"/>
          <ac:spMkLst>
            <pc:docMk/>
            <pc:sldMk cId="0" sldId="270"/>
            <ac:spMk id="230" creationId="{00000000-0000-0000-0000-000000000000}"/>
          </ac:spMkLst>
        </pc:spChg>
      </pc:sldChg>
      <pc:sldChg chg="modSp mod">
        <pc:chgData name="nick mueller" userId="4bfa7fc399e98442" providerId="LiveId" clId="{AC6B12EF-D846-4DED-B5F9-35B7D78BCFE9}" dt="2023-03-04T23:18:11.408" v="6" actId="27636"/>
        <pc:sldMkLst>
          <pc:docMk/>
          <pc:sldMk cId="0" sldId="271"/>
        </pc:sldMkLst>
        <pc:spChg chg="mod">
          <ac:chgData name="nick mueller" userId="4bfa7fc399e98442" providerId="LiveId" clId="{AC6B12EF-D846-4DED-B5F9-35B7D78BCFE9}" dt="2023-03-04T23:18:11.408" v="6" actId="27636"/>
          <ac:spMkLst>
            <pc:docMk/>
            <pc:sldMk cId="0" sldId="271"/>
            <ac:spMk id="237" creationId="{00000000-0000-0000-0000-000000000000}"/>
          </ac:spMkLst>
        </pc:spChg>
      </pc:sldChg>
      <pc:sldChg chg="addSp modSp mod modNotes">
        <pc:chgData name="nick mueller" userId="4bfa7fc399e98442" providerId="LiveId" clId="{AC6B12EF-D846-4DED-B5F9-35B7D78BCFE9}" dt="2023-03-04T23:18:21.769" v="19" actId="20577"/>
        <pc:sldMkLst>
          <pc:docMk/>
          <pc:sldMk cId="0" sldId="275"/>
        </pc:sldMkLst>
        <pc:spChg chg="add mod">
          <ac:chgData name="nick mueller" userId="4bfa7fc399e98442" providerId="LiveId" clId="{AC6B12EF-D846-4DED-B5F9-35B7D78BCFE9}" dt="2023-03-04T23:18:21.769" v="19" actId="20577"/>
          <ac:spMkLst>
            <pc:docMk/>
            <pc:sldMk cId="0" sldId="275"/>
            <ac:spMk id="2" creationId="{88577BE8-4089-2CCD-5542-E51323055D87}"/>
          </ac:spMkLst>
        </pc:spChg>
      </pc:sldChg>
      <pc:sldChg chg="addSp modSp new mod">
        <pc:chgData name="nick mueller" userId="4bfa7fc399e98442" providerId="LiveId" clId="{AC6B12EF-D846-4DED-B5F9-35B7D78BCFE9}" dt="2023-03-04T23:19:46.636" v="100" actId="313"/>
        <pc:sldMkLst>
          <pc:docMk/>
          <pc:sldMk cId="3257333646" sldId="278"/>
        </pc:sldMkLst>
        <pc:spChg chg="mod">
          <ac:chgData name="nick mueller" userId="4bfa7fc399e98442" providerId="LiveId" clId="{AC6B12EF-D846-4DED-B5F9-35B7D78BCFE9}" dt="2023-03-04T23:19:46.636" v="100" actId="313"/>
          <ac:spMkLst>
            <pc:docMk/>
            <pc:sldMk cId="3257333646" sldId="278"/>
            <ac:spMk id="2" creationId="{B61DD51E-75B7-4AAB-3076-C672109E8F8C}"/>
          </ac:spMkLst>
        </pc:spChg>
        <pc:spChg chg="add mod">
          <ac:chgData name="nick mueller" userId="4bfa7fc399e98442" providerId="LiveId" clId="{AC6B12EF-D846-4DED-B5F9-35B7D78BCFE9}" dt="2023-03-04T23:19:39.570" v="99" actId="1076"/>
          <ac:spMkLst>
            <pc:docMk/>
            <pc:sldMk cId="3257333646" sldId="278"/>
            <ac:spMk id="3" creationId="{D93C3012-B749-E2E8-9D07-9B729E3E245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b63f207415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b63f207415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63f207415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63f207415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0f612bf1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0f612bf1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b63f207415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b63f207415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f6bc55805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f6bc55805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0f37807c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0f37807c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6bc55805f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6bc55805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0f37807c5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0f37807c5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f6bc55805f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f6bc55805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f6bc55805f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f6bc55805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63f20741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63f2074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f6bc55805f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f6bc55805f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10b2efc18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10b2efc18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10b2efc18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10b2efc1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0b2efc18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10b2efc18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0f37807c5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0f37807c5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5000"/>
              </a:lnSpc>
              <a:spcBef>
                <a:spcPts val="0"/>
              </a:spcBef>
              <a:spcAft>
                <a:spcPts val="0"/>
              </a:spcAft>
              <a:buClr>
                <a:schemeClr val="dk1"/>
              </a:buClr>
              <a:buSzPts val="440"/>
              <a:buFont typeface="Arial"/>
              <a:buNone/>
            </a:pPr>
            <a:r>
              <a:rPr lang="en" sz="1240">
                <a:solidFill>
                  <a:schemeClr val="dk1"/>
                </a:solidFill>
                <a:latin typeface="Roboto"/>
                <a:ea typeface="Roboto"/>
                <a:cs typeface="Roboto"/>
                <a:sym typeface="Roboto"/>
              </a:rPr>
              <a:t>International Bitterness Units (IBUs) are a measure of the bitterness in beer, which is primarily caused by the presence of iso-alpha acids derived from hops.</a:t>
            </a:r>
            <a:endParaRPr sz="1240">
              <a:solidFill>
                <a:schemeClr val="dk1"/>
              </a:solidFill>
              <a:latin typeface="Roboto"/>
              <a:ea typeface="Roboto"/>
              <a:cs typeface="Roboto"/>
              <a:sym typeface="Roboto"/>
            </a:endParaRPr>
          </a:p>
          <a:p>
            <a:pPr marL="0" lvl="0" indent="0" algn="l" rtl="0">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The IBU value for a beer is determined by measuring the concentration of iso-alpha acids in the beer. This is typically done by using spectrophotometry, a technique that involves shining light through the beer and measuring how much light is absorbed by the iso-alpha acids. The amount of light absorbed is directly proportional to the concentration of iso-alpha acids in the beer, which is then used to calculate the IBU value.</a:t>
            </a:r>
            <a:endParaRPr sz="1240">
              <a:solidFill>
                <a:schemeClr val="dk1"/>
              </a:solidFill>
              <a:latin typeface="Roboto"/>
              <a:ea typeface="Roboto"/>
              <a:cs typeface="Roboto"/>
              <a:sym typeface="Roboto"/>
            </a:endParaRPr>
          </a:p>
          <a:p>
            <a:pPr marL="0" lvl="0" indent="0" algn="l" rtl="0">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To calculate the IBUs, the concentration of iso-alpha acids in the beer is multiplied by a factor that takes into account the solubility of iso-alpha acids in beer, as well as the sensitivity of the human palate to bitterness. The exact formula used to calculate IBUs can vary depending on the brewing software or methodology used, but a commonly used formula is:</a:t>
            </a:r>
            <a:endParaRPr sz="1240">
              <a:solidFill>
                <a:schemeClr val="dk1"/>
              </a:solidFill>
              <a:latin typeface="Roboto"/>
              <a:ea typeface="Roboto"/>
              <a:cs typeface="Roboto"/>
              <a:sym typeface="Roboto"/>
            </a:endParaRPr>
          </a:p>
          <a:p>
            <a:pPr marL="0" lvl="0" indent="0" algn="l" rtl="0">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IBU = (AA% x oz. of hops x utilization x 7490) / volume of beer</a:t>
            </a:r>
            <a:endParaRPr sz="1240">
              <a:solidFill>
                <a:schemeClr val="dk1"/>
              </a:solidFill>
              <a:latin typeface="Roboto"/>
              <a:ea typeface="Roboto"/>
              <a:cs typeface="Roboto"/>
              <a:sym typeface="Roboto"/>
            </a:endParaRPr>
          </a:p>
          <a:p>
            <a:pPr marL="0" lvl="0" indent="0" algn="l" rtl="0">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where AA% is the alpha acid percentage of the hops, oz. of hops is the weight of the hops used in ounces, utilization is the percentage of alpha acids that are actually isomerized during the boiling process, and 7490 is a constant used to convert the result to IBUs. The volume of beer is typically measured in gallons or liters.</a:t>
            </a:r>
            <a:endParaRPr sz="1240">
              <a:solidFill>
                <a:schemeClr val="dk1"/>
              </a:solidFill>
              <a:latin typeface="Roboto"/>
              <a:ea typeface="Roboto"/>
              <a:cs typeface="Roboto"/>
              <a:sym typeface="Roboto"/>
            </a:endParaRPr>
          </a:p>
          <a:p>
            <a:pPr marL="0" lvl="0" indent="0" algn="l" rtl="0">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It's worth noting that IBUs are not a perfect measure of bitterness perception in beer, as the human palate can be influenced by a variety of factors such as sweetness, acidity, and carbonation. Nonetheless, IBUs remain a useful tool for brewers and beer enthusiasts to measure and compare the perceived bitterness of different beers.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0f37807c5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0f37807c5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b63f2074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b63f2074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b63f20741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b63f20741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63f207415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63f207415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b63f20741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b63f20741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1</a:t>
            </a:r>
            <a:endParaRPr/>
          </a:p>
        </p:txBody>
      </p:sp>
      <p:sp>
        <p:nvSpPr>
          <p:cNvPr id="129" name="Google Shape;129;p13"/>
          <p:cNvSpPr txBox="1">
            <a:spLocks noGrp="1"/>
          </p:cNvSpPr>
          <p:nvPr>
            <p:ph type="subTitle" idx="1"/>
          </p:nvPr>
        </p:nvSpPr>
        <p:spPr>
          <a:xfrm>
            <a:off x="1858700" y="3413141"/>
            <a:ext cx="5361300" cy="10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a:t>Alex Thibeaux</a:t>
            </a:r>
            <a:endParaRPr/>
          </a:p>
          <a:p>
            <a:pPr marL="0" lvl="0" indent="0" algn="ctr" rtl="0">
              <a:spcBef>
                <a:spcPts val="0"/>
              </a:spcBef>
              <a:spcAft>
                <a:spcPts val="0"/>
              </a:spcAft>
              <a:buNone/>
            </a:pPr>
            <a:r>
              <a:rPr lang="en"/>
              <a:t>athibeaux@smu.edu</a:t>
            </a:r>
            <a:endParaRPr/>
          </a:p>
          <a:p>
            <a:pPr marL="0" lvl="0" indent="0" algn="ctr" rtl="0">
              <a:spcBef>
                <a:spcPts val="0"/>
              </a:spcBef>
              <a:spcAft>
                <a:spcPts val="0"/>
              </a:spcAft>
              <a:buNone/>
            </a:pPr>
            <a:r>
              <a:rPr lang="en"/>
              <a:t>Nicholas Mueller</a:t>
            </a:r>
            <a:endParaRPr/>
          </a:p>
          <a:p>
            <a:pPr marL="0" lvl="0" indent="0" algn="ctr" rtl="0">
              <a:spcBef>
                <a:spcPts val="0"/>
              </a:spcBef>
              <a:spcAft>
                <a:spcPts val="0"/>
              </a:spcAft>
              <a:buNone/>
            </a:pPr>
            <a:r>
              <a:rPr lang="en"/>
              <a:t>nmueller111@yahoo.com</a:t>
            </a:r>
            <a:endParaRPr sz="1300">
              <a:solidFill>
                <a:schemeClr val="dk2"/>
              </a:solidFill>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990"/>
              <a:buFont typeface="Arial"/>
              <a:buNone/>
            </a:pPr>
            <a:r>
              <a:rPr lang="en" sz="2400"/>
              <a:t>Imputed IBU For Each State</a:t>
            </a:r>
            <a:endParaRPr/>
          </a:p>
        </p:txBody>
      </p:sp>
      <p:sp>
        <p:nvSpPr>
          <p:cNvPr id="194" name="Google Shape;194;p22"/>
          <p:cNvSpPr txBox="1">
            <a:spLocks noGrp="1"/>
          </p:cNvSpPr>
          <p:nvPr>
            <p:ph type="body" idx="1"/>
          </p:nvPr>
        </p:nvSpPr>
        <p:spPr>
          <a:xfrm>
            <a:off x="6061600" y="1566225"/>
            <a:ext cx="2263200" cy="3127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West Virginia</a:t>
            </a:r>
            <a:endParaRPr/>
          </a:p>
          <a:p>
            <a:pPr marL="457200" lvl="0" indent="-311150" algn="l" rtl="0">
              <a:spcBef>
                <a:spcPts val="0"/>
              </a:spcBef>
              <a:spcAft>
                <a:spcPts val="0"/>
              </a:spcAft>
              <a:buSzPts val="1300"/>
              <a:buAutoNum type="arabicPeriod"/>
            </a:pPr>
            <a:r>
              <a:rPr lang="en"/>
              <a:t>New Mexico</a:t>
            </a:r>
            <a:endParaRPr/>
          </a:p>
          <a:p>
            <a:pPr marL="457200" lvl="0" indent="-311150" algn="l" rtl="0">
              <a:spcBef>
                <a:spcPts val="0"/>
              </a:spcBef>
              <a:spcAft>
                <a:spcPts val="0"/>
              </a:spcAft>
              <a:buSzPts val="1300"/>
              <a:buAutoNum type="arabicPeriod"/>
            </a:pPr>
            <a:r>
              <a:rPr lang="en"/>
              <a:t>South Dakota</a:t>
            </a:r>
            <a:endParaRPr/>
          </a:p>
          <a:p>
            <a:pPr marL="457200" lvl="0" indent="-311150" algn="l" rtl="0">
              <a:spcBef>
                <a:spcPts val="0"/>
              </a:spcBef>
              <a:spcAft>
                <a:spcPts val="0"/>
              </a:spcAft>
              <a:buSzPts val="1300"/>
              <a:buAutoNum type="arabicPeriod"/>
            </a:pPr>
            <a:r>
              <a:rPr lang="en"/>
              <a:t>Mississippi</a:t>
            </a:r>
            <a:endParaRPr/>
          </a:p>
          <a:p>
            <a:pPr marL="457200" lvl="0" indent="-311150" algn="l" rtl="0">
              <a:spcBef>
                <a:spcPts val="0"/>
              </a:spcBef>
              <a:spcAft>
                <a:spcPts val="0"/>
              </a:spcAft>
              <a:buSzPts val="1300"/>
              <a:buAutoNum type="arabicPeriod"/>
            </a:pPr>
            <a:r>
              <a:rPr lang="en"/>
              <a:t>Maine</a:t>
            </a:r>
            <a:endParaRPr/>
          </a:p>
          <a:p>
            <a:pPr marL="457200" lvl="0" indent="-311150" algn="l" rtl="0">
              <a:spcBef>
                <a:spcPts val="0"/>
              </a:spcBef>
              <a:spcAft>
                <a:spcPts val="0"/>
              </a:spcAft>
              <a:buSzPts val="1300"/>
              <a:buAutoNum type="arabicPeriod"/>
            </a:pPr>
            <a:r>
              <a:rPr lang="en"/>
              <a:t>Minnesota</a:t>
            </a:r>
            <a:endParaRPr/>
          </a:p>
          <a:p>
            <a:pPr marL="457200" lvl="0" indent="-311150" algn="l" rtl="0">
              <a:spcBef>
                <a:spcPts val="0"/>
              </a:spcBef>
              <a:spcAft>
                <a:spcPts val="0"/>
              </a:spcAft>
              <a:buSzPts val="1300"/>
              <a:buAutoNum type="arabicPeriod"/>
            </a:pPr>
            <a:r>
              <a:rPr lang="en"/>
              <a:t>Alabama</a:t>
            </a:r>
            <a:endParaRPr/>
          </a:p>
          <a:p>
            <a:pPr marL="457200" lvl="0" indent="-311150" algn="l" rtl="0">
              <a:spcBef>
                <a:spcPts val="0"/>
              </a:spcBef>
              <a:spcAft>
                <a:spcPts val="0"/>
              </a:spcAft>
              <a:buSzPts val="1300"/>
              <a:buAutoNum type="arabicPeriod"/>
            </a:pPr>
            <a:r>
              <a:rPr lang="en"/>
              <a:t>Kentucky </a:t>
            </a:r>
            <a:endParaRPr/>
          </a:p>
          <a:p>
            <a:pPr marL="457200" lvl="0" indent="-311150" algn="l" rtl="0">
              <a:spcBef>
                <a:spcPts val="0"/>
              </a:spcBef>
              <a:spcAft>
                <a:spcPts val="0"/>
              </a:spcAft>
              <a:buSzPts val="1300"/>
              <a:buAutoNum type="arabicPeriod"/>
            </a:pPr>
            <a:r>
              <a:rPr lang="en"/>
              <a:t>Illinois</a:t>
            </a:r>
            <a:endParaRPr/>
          </a:p>
          <a:p>
            <a:pPr marL="457200" lvl="0" indent="-311150" algn="l" rtl="0">
              <a:spcBef>
                <a:spcPts val="0"/>
              </a:spcBef>
              <a:spcAft>
                <a:spcPts val="0"/>
              </a:spcAft>
              <a:buSzPts val="1300"/>
              <a:buAutoNum type="arabicPeriod"/>
            </a:pPr>
            <a:r>
              <a:rPr lang="en"/>
              <a:t>California </a:t>
            </a:r>
            <a:endParaRPr/>
          </a:p>
        </p:txBody>
      </p:sp>
      <p:pic>
        <p:nvPicPr>
          <p:cNvPr id="195" name="Google Shape;195;p22"/>
          <p:cNvPicPr preferRelativeResize="0"/>
          <p:nvPr/>
        </p:nvPicPr>
        <p:blipFill>
          <a:blip r:embed="rId3">
            <a:alphaModFix/>
          </a:blip>
          <a:stretch>
            <a:fillRect/>
          </a:stretch>
        </p:blipFill>
        <p:spPr>
          <a:xfrm>
            <a:off x="440125" y="1566225"/>
            <a:ext cx="5621467" cy="3038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790775" y="8692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300"/>
              <a:t>Imputed data vs. non-imputed data IBU For Each State</a:t>
            </a:r>
            <a:endParaRPr sz="2300"/>
          </a:p>
        </p:txBody>
      </p:sp>
      <p:pic>
        <p:nvPicPr>
          <p:cNvPr id="201" name="Google Shape;201;p23"/>
          <p:cNvPicPr preferRelativeResize="0"/>
          <p:nvPr/>
        </p:nvPicPr>
        <p:blipFill>
          <a:blip r:embed="rId3">
            <a:alphaModFix/>
          </a:blip>
          <a:stretch>
            <a:fillRect/>
          </a:stretch>
        </p:blipFill>
        <p:spPr>
          <a:xfrm>
            <a:off x="539425" y="1693325"/>
            <a:ext cx="4032575" cy="2991226"/>
          </a:xfrm>
          <a:prstGeom prst="rect">
            <a:avLst/>
          </a:prstGeom>
          <a:noFill/>
          <a:ln>
            <a:noFill/>
          </a:ln>
        </p:spPr>
      </p:pic>
      <p:pic>
        <p:nvPicPr>
          <p:cNvPr id="202" name="Google Shape;202;p23"/>
          <p:cNvPicPr preferRelativeResize="0"/>
          <p:nvPr/>
        </p:nvPicPr>
        <p:blipFill>
          <a:blip r:embed="rId4">
            <a:alphaModFix/>
          </a:blip>
          <a:stretch>
            <a:fillRect/>
          </a:stretch>
        </p:blipFill>
        <p:spPr>
          <a:xfrm>
            <a:off x="4724400" y="1693325"/>
            <a:ext cx="3726649" cy="2991224"/>
          </a:xfrm>
          <a:prstGeom prst="rect">
            <a:avLst/>
          </a:prstGeom>
          <a:noFill/>
          <a:ln>
            <a:noFill/>
          </a:ln>
        </p:spPr>
      </p:pic>
      <p:cxnSp>
        <p:nvCxnSpPr>
          <p:cNvPr id="203" name="Google Shape;203;p23"/>
          <p:cNvCxnSpPr/>
          <p:nvPr/>
        </p:nvCxnSpPr>
        <p:spPr>
          <a:xfrm rot="10800000">
            <a:off x="8469850" y="4561450"/>
            <a:ext cx="175200" cy="127800"/>
          </a:xfrm>
          <a:prstGeom prst="straightConnector1">
            <a:avLst/>
          </a:prstGeom>
          <a:noFill/>
          <a:ln w="9525" cap="flat" cmpd="sng">
            <a:solidFill>
              <a:schemeClr val="dk2"/>
            </a:solidFill>
            <a:prstDash val="solid"/>
            <a:round/>
            <a:headEnd type="none" w="med" len="med"/>
            <a:tailEnd type="triangle" w="med" len="med"/>
          </a:ln>
        </p:spPr>
      </p:cxnSp>
      <p:sp>
        <p:nvSpPr>
          <p:cNvPr id="204" name="Google Shape;204;p23"/>
          <p:cNvSpPr txBox="1"/>
          <p:nvPr/>
        </p:nvSpPr>
        <p:spPr>
          <a:xfrm>
            <a:off x="8469850" y="4627725"/>
            <a:ext cx="796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rgbClr val="FF00FF"/>
                </a:solidFill>
                <a:latin typeface="Calibri"/>
                <a:ea typeface="Calibri"/>
                <a:cs typeface="Calibri"/>
                <a:sym typeface="Calibri"/>
              </a:rPr>
              <a:t>No Value</a:t>
            </a:r>
            <a:endParaRPr sz="800" b="1">
              <a:solidFill>
                <a:srgbClr val="FF00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1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 5 Imputed vs Non-Imputed</a:t>
            </a:r>
            <a:endParaRPr/>
          </a:p>
        </p:txBody>
      </p:sp>
      <p:graphicFrame>
        <p:nvGraphicFramePr>
          <p:cNvPr id="210" name="Google Shape;210;p24"/>
          <p:cNvGraphicFramePr/>
          <p:nvPr/>
        </p:nvGraphicFramePr>
        <p:xfrm>
          <a:off x="819150" y="1565975"/>
          <a:ext cx="3000000" cy="3000000"/>
        </p:xfrm>
        <a:graphic>
          <a:graphicData uri="http://schemas.openxmlformats.org/drawingml/2006/table">
            <a:tbl>
              <a:tblPr>
                <a:noFill/>
                <a:tableStyleId>{16184986-4500-4E02-9A03-FFD9B9CDE554}</a:tableStyleId>
              </a:tblPr>
              <a:tblGrid>
                <a:gridCol w="643300">
                  <a:extLst>
                    <a:ext uri="{9D8B030D-6E8A-4147-A177-3AD203B41FA5}">
                      <a16:colId xmlns:a16="http://schemas.microsoft.com/office/drawing/2014/main" val="20000"/>
                    </a:ext>
                  </a:extLst>
                </a:gridCol>
                <a:gridCol w="3109550">
                  <a:extLst>
                    <a:ext uri="{9D8B030D-6E8A-4147-A177-3AD203B41FA5}">
                      <a16:colId xmlns:a16="http://schemas.microsoft.com/office/drawing/2014/main" val="20001"/>
                    </a:ext>
                  </a:extLst>
                </a:gridCol>
                <a:gridCol w="3486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Rank</a:t>
                      </a:r>
                      <a:endParaRPr b="1"/>
                    </a:p>
                  </a:txBody>
                  <a:tcPr marL="91425" marR="91425" marT="91425" marB="91425"/>
                </a:tc>
                <a:tc>
                  <a:txBody>
                    <a:bodyPr/>
                    <a:lstStyle/>
                    <a:p>
                      <a:pPr marL="0" lvl="0" indent="0" algn="l" rtl="0">
                        <a:spcBef>
                          <a:spcPts val="0"/>
                        </a:spcBef>
                        <a:spcAft>
                          <a:spcPts val="0"/>
                        </a:spcAft>
                        <a:buNone/>
                      </a:pPr>
                      <a:r>
                        <a:rPr lang="en" b="1"/>
                        <a:t>Imputed States</a:t>
                      </a:r>
                      <a:endParaRPr/>
                    </a:p>
                  </a:txBody>
                  <a:tcPr marL="91425" marR="91425" marT="91425" marB="91425"/>
                </a:tc>
                <a:tc>
                  <a:txBody>
                    <a:bodyPr/>
                    <a:lstStyle/>
                    <a:p>
                      <a:pPr marL="0" lvl="0" indent="0" algn="l" rtl="0">
                        <a:spcBef>
                          <a:spcPts val="0"/>
                        </a:spcBef>
                        <a:spcAft>
                          <a:spcPts val="0"/>
                        </a:spcAft>
                        <a:buNone/>
                      </a:pPr>
                      <a:r>
                        <a:rPr lang="en" b="1"/>
                        <a:t>Non-Imputed States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West Virginia</a:t>
                      </a:r>
                      <a:endParaRPr/>
                    </a:p>
                  </a:txBody>
                  <a:tcPr marL="91425" marR="91425" marT="91425" marB="91425"/>
                </a:tc>
                <a:tc>
                  <a:txBody>
                    <a:bodyPr/>
                    <a:lstStyle/>
                    <a:p>
                      <a:pPr marL="0" lvl="0" indent="0" algn="l" rtl="0">
                        <a:spcBef>
                          <a:spcPts val="0"/>
                        </a:spcBef>
                        <a:spcAft>
                          <a:spcPts val="0"/>
                        </a:spcAft>
                        <a:buNone/>
                      </a:pPr>
                      <a:r>
                        <a:rPr lang="en"/>
                        <a:t>Maine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New Mexico</a:t>
                      </a:r>
                      <a:endParaRPr/>
                    </a:p>
                  </a:txBody>
                  <a:tcPr marL="91425" marR="91425" marT="91425" marB="91425"/>
                </a:tc>
                <a:tc>
                  <a:txBody>
                    <a:bodyPr/>
                    <a:lstStyle/>
                    <a:p>
                      <a:pPr marL="0" lvl="0" indent="0" algn="l" rtl="0">
                        <a:spcBef>
                          <a:spcPts val="0"/>
                        </a:spcBef>
                        <a:spcAft>
                          <a:spcPts val="0"/>
                        </a:spcAft>
                        <a:buNone/>
                      </a:pPr>
                      <a:r>
                        <a:rPr lang="en"/>
                        <a:t>West Virginia</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South Dakota </a:t>
                      </a:r>
                      <a:endParaRPr/>
                    </a:p>
                  </a:txBody>
                  <a:tcPr marL="91425" marR="91425" marT="91425" marB="91425"/>
                </a:tc>
                <a:tc>
                  <a:txBody>
                    <a:bodyPr/>
                    <a:lstStyle/>
                    <a:p>
                      <a:pPr marL="0" lvl="0" indent="0" algn="l" rtl="0">
                        <a:spcBef>
                          <a:spcPts val="0"/>
                        </a:spcBef>
                        <a:spcAft>
                          <a:spcPts val="0"/>
                        </a:spcAft>
                        <a:buNone/>
                      </a:pPr>
                      <a:r>
                        <a:rPr lang="en"/>
                        <a:t>Georgia</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Mississippi</a:t>
                      </a:r>
                      <a:endParaRPr/>
                    </a:p>
                  </a:txBody>
                  <a:tcPr marL="91425" marR="91425" marT="91425" marB="91425"/>
                </a:tc>
                <a:tc>
                  <a:txBody>
                    <a:bodyPr/>
                    <a:lstStyle/>
                    <a:p>
                      <a:pPr marL="0" lvl="0" indent="0" algn="l" rtl="0">
                        <a:spcBef>
                          <a:spcPts val="0"/>
                        </a:spcBef>
                        <a:spcAft>
                          <a:spcPts val="0"/>
                        </a:spcAft>
                        <a:buNone/>
                      </a:pPr>
                      <a:r>
                        <a:rPr lang="en"/>
                        <a:t>Florida</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Maine</a:t>
                      </a:r>
                      <a:endParaRPr/>
                    </a:p>
                  </a:txBody>
                  <a:tcPr marL="91425" marR="91425" marT="91425" marB="91425"/>
                </a:tc>
                <a:tc>
                  <a:txBody>
                    <a:bodyPr/>
                    <a:lstStyle/>
                    <a:p>
                      <a:pPr marL="0" lvl="0" indent="0" algn="l" rtl="0">
                        <a:spcBef>
                          <a:spcPts val="0"/>
                        </a:spcBef>
                        <a:spcAft>
                          <a:spcPts val="0"/>
                        </a:spcAft>
                        <a:buNone/>
                      </a:pPr>
                      <a:r>
                        <a:rPr lang="en"/>
                        <a:t>Delaware</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State With The Most Bitter (IBU) Beer</a:t>
            </a:r>
            <a:endParaRPr/>
          </a:p>
        </p:txBody>
      </p:sp>
      <p:pic>
        <p:nvPicPr>
          <p:cNvPr id="216" name="Google Shape;216;p25"/>
          <p:cNvPicPr preferRelativeResize="0"/>
          <p:nvPr/>
        </p:nvPicPr>
        <p:blipFill>
          <a:blip r:embed="rId3">
            <a:alphaModFix/>
          </a:blip>
          <a:stretch>
            <a:fillRect/>
          </a:stretch>
        </p:blipFill>
        <p:spPr>
          <a:xfrm>
            <a:off x="5360850" y="1800721"/>
            <a:ext cx="2647171" cy="2633700"/>
          </a:xfrm>
          <a:prstGeom prst="rect">
            <a:avLst/>
          </a:prstGeom>
          <a:noFill/>
          <a:ln>
            <a:noFill/>
          </a:ln>
        </p:spPr>
      </p:pic>
      <p:pic>
        <p:nvPicPr>
          <p:cNvPr id="217" name="Google Shape;217;p25"/>
          <p:cNvPicPr preferRelativeResize="0"/>
          <p:nvPr/>
        </p:nvPicPr>
        <p:blipFill>
          <a:blip r:embed="rId4">
            <a:alphaModFix/>
          </a:blip>
          <a:stretch>
            <a:fillRect/>
          </a:stretch>
        </p:blipFill>
        <p:spPr>
          <a:xfrm>
            <a:off x="920775" y="1598325"/>
            <a:ext cx="4271699" cy="303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State With The Most Bitter (IBU) Beer</a:t>
            </a:r>
            <a:endParaRPr/>
          </a:p>
        </p:txBody>
      </p:sp>
      <p:pic>
        <p:nvPicPr>
          <p:cNvPr id="223" name="Google Shape;223;p26"/>
          <p:cNvPicPr preferRelativeResize="0"/>
          <p:nvPr/>
        </p:nvPicPr>
        <p:blipFill>
          <a:blip r:embed="rId3">
            <a:alphaModFix/>
          </a:blip>
          <a:stretch>
            <a:fillRect/>
          </a:stretch>
        </p:blipFill>
        <p:spPr>
          <a:xfrm>
            <a:off x="5360850" y="1800721"/>
            <a:ext cx="2647171" cy="2633700"/>
          </a:xfrm>
          <a:prstGeom prst="rect">
            <a:avLst/>
          </a:prstGeom>
          <a:noFill/>
          <a:ln>
            <a:noFill/>
          </a:ln>
        </p:spPr>
      </p:pic>
      <p:pic>
        <p:nvPicPr>
          <p:cNvPr id="224" name="Google Shape;224;p26"/>
          <p:cNvPicPr preferRelativeResize="0"/>
          <p:nvPr/>
        </p:nvPicPr>
        <p:blipFill>
          <a:blip r:embed="rId4">
            <a:alphaModFix/>
          </a:blip>
          <a:stretch>
            <a:fillRect/>
          </a:stretch>
        </p:blipFill>
        <p:spPr>
          <a:xfrm>
            <a:off x="819150" y="1598325"/>
            <a:ext cx="4341636" cy="30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2300"/>
              <a:t>Summary statistics and distribution of the ABV variable.</a:t>
            </a:r>
            <a:endParaRPr sz="2300"/>
          </a:p>
        </p:txBody>
      </p:sp>
      <p:sp>
        <p:nvSpPr>
          <p:cNvPr id="230" name="Google Shape;230;p27"/>
          <p:cNvSpPr txBox="1">
            <a:spLocks noGrp="1"/>
          </p:cNvSpPr>
          <p:nvPr>
            <p:ph type="body" idx="1"/>
          </p:nvPr>
        </p:nvSpPr>
        <p:spPr>
          <a:xfrm>
            <a:off x="819150" y="1990725"/>
            <a:ext cx="16746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Minimum: 0.1%</a:t>
            </a:r>
            <a:endParaRPr/>
          </a:p>
          <a:p>
            <a:pPr marL="0" lvl="0" indent="0" algn="l" rtl="0">
              <a:spcBef>
                <a:spcPts val="1200"/>
              </a:spcBef>
              <a:spcAft>
                <a:spcPts val="0"/>
              </a:spcAft>
              <a:buNone/>
            </a:pPr>
            <a:r>
              <a:rPr lang="en"/>
              <a:t>1st Quintile: 5.0%</a:t>
            </a:r>
            <a:endParaRPr/>
          </a:p>
          <a:p>
            <a:pPr marL="0" lvl="0" indent="0" algn="l" rtl="0">
              <a:spcBef>
                <a:spcPts val="1200"/>
              </a:spcBef>
              <a:spcAft>
                <a:spcPts val="0"/>
              </a:spcAft>
              <a:buNone/>
            </a:pPr>
            <a:r>
              <a:rPr lang="en"/>
              <a:t>Median: 5.6%</a:t>
            </a:r>
            <a:endParaRPr/>
          </a:p>
          <a:p>
            <a:pPr marL="0" lvl="0" indent="0" algn="l" rtl="0">
              <a:spcBef>
                <a:spcPts val="1200"/>
              </a:spcBef>
              <a:spcAft>
                <a:spcPts val="0"/>
              </a:spcAft>
              <a:buNone/>
            </a:pPr>
            <a:r>
              <a:rPr lang="en"/>
              <a:t>Mean: 5.97%</a:t>
            </a:r>
            <a:endParaRPr/>
          </a:p>
          <a:p>
            <a:pPr marL="0" lvl="0" indent="0" algn="l" rtl="0">
              <a:spcBef>
                <a:spcPts val="1200"/>
              </a:spcBef>
              <a:spcAft>
                <a:spcPts val="0"/>
              </a:spcAft>
              <a:buNone/>
            </a:pPr>
            <a:r>
              <a:rPr lang="en"/>
              <a:t>3rd Quintile: 5.97%</a:t>
            </a:r>
            <a:endParaRPr/>
          </a:p>
          <a:p>
            <a:pPr marL="0" lvl="0" indent="0" algn="l" rtl="0">
              <a:spcBef>
                <a:spcPts val="1200"/>
              </a:spcBef>
              <a:spcAft>
                <a:spcPts val="0"/>
              </a:spcAft>
              <a:buNone/>
            </a:pPr>
            <a:r>
              <a:rPr lang="en"/>
              <a:t>Max: 12.8%</a:t>
            </a:r>
            <a:endParaRPr/>
          </a:p>
          <a:p>
            <a:pPr marL="0" lvl="0" indent="0" algn="l" rtl="0">
              <a:spcBef>
                <a:spcPts val="1200"/>
              </a:spcBef>
              <a:spcAft>
                <a:spcPts val="1200"/>
              </a:spcAft>
              <a:buNone/>
            </a:pPr>
            <a:endParaRPr/>
          </a:p>
        </p:txBody>
      </p:sp>
      <p:pic>
        <p:nvPicPr>
          <p:cNvPr id="231" name="Google Shape;231;p27"/>
          <p:cNvPicPr preferRelativeResize="0"/>
          <p:nvPr/>
        </p:nvPicPr>
        <p:blipFill>
          <a:blip r:embed="rId3">
            <a:alphaModFix/>
          </a:blip>
          <a:stretch>
            <a:fillRect/>
          </a:stretch>
        </p:blipFill>
        <p:spPr>
          <a:xfrm>
            <a:off x="3332275" y="1503050"/>
            <a:ext cx="4294926" cy="303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 sz="2300"/>
              <a:t>Summary statistics and distribution of the ABV variable.</a:t>
            </a:r>
            <a:endParaRPr/>
          </a:p>
        </p:txBody>
      </p:sp>
      <p:sp>
        <p:nvSpPr>
          <p:cNvPr id="237" name="Google Shape;237;p28"/>
          <p:cNvSpPr txBox="1">
            <a:spLocks noGrp="1"/>
          </p:cNvSpPr>
          <p:nvPr>
            <p:ph type="body" idx="1"/>
          </p:nvPr>
        </p:nvSpPr>
        <p:spPr>
          <a:xfrm>
            <a:off x="819150" y="1990725"/>
            <a:ext cx="16746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Minimum: 0.1%</a:t>
            </a:r>
            <a:endParaRPr/>
          </a:p>
          <a:p>
            <a:pPr marL="0" lvl="0" indent="0" algn="l" rtl="0">
              <a:spcBef>
                <a:spcPts val="1200"/>
              </a:spcBef>
              <a:spcAft>
                <a:spcPts val="0"/>
              </a:spcAft>
              <a:buNone/>
            </a:pPr>
            <a:r>
              <a:rPr lang="en"/>
              <a:t>1st Quintile: 5.0%</a:t>
            </a:r>
            <a:endParaRPr/>
          </a:p>
          <a:p>
            <a:pPr marL="0" lvl="0" indent="0" algn="l" rtl="0">
              <a:spcBef>
                <a:spcPts val="1200"/>
              </a:spcBef>
              <a:spcAft>
                <a:spcPts val="0"/>
              </a:spcAft>
              <a:buNone/>
            </a:pPr>
            <a:r>
              <a:rPr lang="en"/>
              <a:t>Median: 5.6%</a:t>
            </a:r>
            <a:endParaRPr/>
          </a:p>
          <a:p>
            <a:pPr marL="0" lvl="0" indent="0" algn="l" rtl="0">
              <a:spcBef>
                <a:spcPts val="1200"/>
              </a:spcBef>
              <a:spcAft>
                <a:spcPts val="0"/>
              </a:spcAft>
              <a:buNone/>
            </a:pPr>
            <a:r>
              <a:rPr lang="en"/>
              <a:t>Mean: 5.97%</a:t>
            </a:r>
            <a:endParaRPr/>
          </a:p>
          <a:p>
            <a:pPr marL="0" lvl="0" indent="0" algn="l" rtl="0">
              <a:spcBef>
                <a:spcPts val="1200"/>
              </a:spcBef>
              <a:spcAft>
                <a:spcPts val="0"/>
              </a:spcAft>
              <a:buNone/>
            </a:pPr>
            <a:r>
              <a:rPr lang="en"/>
              <a:t>3rd Quintile: 5.97%</a:t>
            </a:r>
            <a:endParaRPr/>
          </a:p>
          <a:p>
            <a:pPr marL="0" lvl="0" indent="0" algn="l" rtl="0">
              <a:spcBef>
                <a:spcPts val="1200"/>
              </a:spcBef>
              <a:spcAft>
                <a:spcPts val="0"/>
              </a:spcAft>
              <a:buNone/>
            </a:pPr>
            <a:r>
              <a:rPr lang="en"/>
              <a:t>Max: 12.8%</a:t>
            </a:r>
            <a:endParaRPr/>
          </a:p>
          <a:p>
            <a:pPr marL="0" lvl="0" indent="0" algn="l" rtl="0">
              <a:spcBef>
                <a:spcPts val="1200"/>
              </a:spcBef>
              <a:spcAft>
                <a:spcPts val="1200"/>
              </a:spcAft>
              <a:buNone/>
            </a:pPr>
            <a:endParaRPr/>
          </a:p>
        </p:txBody>
      </p:sp>
      <p:pic>
        <p:nvPicPr>
          <p:cNvPr id="238" name="Google Shape;238;p28"/>
          <p:cNvPicPr preferRelativeResize="0"/>
          <p:nvPr/>
        </p:nvPicPr>
        <p:blipFill>
          <a:blip r:embed="rId3">
            <a:alphaModFix/>
          </a:blip>
          <a:stretch>
            <a:fillRect/>
          </a:stretch>
        </p:blipFill>
        <p:spPr>
          <a:xfrm>
            <a:off x="3616150" y="1498350"/>
            <a:ext cx="4271699" cy="303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819150" y="845600"/>
            <a:ext cx="2409300" cy="3645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a:t>The relationship between the bitterness of the beer and its alcoholic content:</a:t>
            </a:r>
            <a:endParaRPr sz="1600"/>
          </a:p>
          <a:p>
            <a:pPr marL="0" lvl="0" indent="0" algn="l" rtl="0">
              <a:spcBef>
                <a:spcPts val="1200"/>
              </a:spcBef>
              <a:spcAft>
                <a:spcPts val="0"/>
              </a:spcAft>
              <a:buNone/>
            </a:pPr>
            <a:endParaRPr/>
          </a:p>
        </p:txBody>
      </p:sp>
      <p:pic>
        <p:nvPicPr>
          <p:cNvPr id="244" name="Google Shape;244;p29"/>
          <p:cNvPicPr preferRelativeResize="0"/>
          <p:nvPr/>
        </p:nvPicPr>
        <p:blipFill>
          <a:blip r:embed="rId3">
            <a:alphaModFix/>
          </a:blip>
          <a:stretch>
            <a:fillRect/>
          </a:stretch>
        </p:blipFill>
        <p:spPr>
          <a:xfrm>
            <a:off x="3096950" y="724388"/>
            <a:ext cx="5610750" cy="38880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title"/>
          </p:nvPr>
        </p:nvSpPr>
        <p:spPr>
          <a:xfrm>
            <a:off x="819150" y="845600"/>
            <a:ext cx="2409300" cy="3645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a:t>The relationship between the bitterness of the beer and its alcoholic content:</a:t>
            </a:r>
            <a:endParaRPr sz="1600"/>
          </a:p>
          <a:p>
            <a:pPr marL="0" lvl="0" indent="0" algn="l" rtl="0">
              <a:lnSpc>
                <a:spcPct val="115000"/>
              </a:lnSpc>
              <a:spcBef>
                <a:spcPts val="1200"/>
              </a:spcBef>
              <a:spcAft>
                <a:spcPts val="0"/>
              </a:spcAft>
              <a:buNone/>
            </a:pPr>
            <a:r>
              <a:rPr lang="en" sz="1600"/>
              <a:t>With Imputed Data.</a:t>
            </a:r>
            <a:endParaRPr sz="1600"/>
          </a:p>
          <a:p>
            <a:pPr marL="0" lvl="0" indent="0" algn="l" rtl="0">
              <a:spcBef>
                <a:spcPts val="1200"/>
              </a:spcBef>
              <a:spcAft>
                <a:spcPts val="0"/>
              </a:spcAft>
              <a:buNone/>
            </a:pPr>
            <a:endParaRPr/>
          </a:p>
        </p:txBody>
      </p:sp>
      <p:pic>
        <p:nvPicPr>
          <p:cNvPr id="250" name="Google Shape;250;p30"/>
          <p:cNvPicPr preferRelativeResize="0"/>
          <p:nvPr/>
        </p:nvPicPr>
        <p:blipFill>
          <a:blip r:embed="rId3">
            <a:alphaModFix/>
          </a:blip>
          <a:stretch>
            <a:fillRect/>
          </a:stretch>
        </p:blipFill>
        <p:spPr>
          <a:xfrm>
            <a:off x="3172650" y="551213"/>
            <a:ext cx="5610750" cy="4041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819150" y="656325"/>
            <a:ext cx="75057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a:t>Showing The Relationship With K-Nearest-Neighbor</a:t>
            </a:r>
            <a:endParaRPr sz="2200"/>
          </a:p>
        </p:txBody>
      </p:sp>
      <p:pic>
        <p:nvPicPr>
          <p:cNvPr id="256" name="Google Shape;256;p31"/>
          <p:cNvPicPr preferRelativeResize="0"/>
          <p:nvPr/>
        </p:nvPicPr>
        <p:blipFill>
          <a:blip r:embed="rId3">
            <a:alphaModFix/>
          </a:blip>
          <a:stretch>
            <a:fillRect/>
          </a:stretch>
        </p:blipFill>
        <p:spPr>
          <a:xfrm>
            <a:off x="3463701" y="1490850"/>
            <a:ext cx="4781901" cy="3025425"/>
          </a:xfrm>
          <a:prstGeom prst="rect">
            <a:avLst/>
          </a:prstGeom>
          <a:noFill/>
          <a:ln>
            <a:noFill/>
          </a:ln>
        </p:spPr>
      </p:pic>
      <p:graphicFrame>
        <p:nvGraphicFramePr>
          <p:cNvPr id="257" name="Google Shape;257;p31"/>
          <p:cNvGraphicFramePr/>
          <p:nvPr/>
        </p:nvGraphicFramePr>
        <p:xfrm>
          <a:off x="415450" y="1743500"/>
          <a:ext cx="3000000" cy="3000000"/>
        </p:xfrm>
        <a:graphic>
          <a:graphicData uri="http://schemas.openxmlformats.org/drawingml/2006/table">
            <a:tbl>
              <a:tblPr>
                <a:noFill/>
                <a:tableStyleId>{16184986-4500-4E02-9A03-FFD9B9CDE554}</a:tableStyleId>
              </a:tblPr>
              <a:tblGrid>
                <a:gridCol w="1395850">
                  <a:extLst>
                    <a:ext uri="{9D8B030D-6E8A-4147-A177-3AD203B41FA5}">
                      <a16:colId xmlns:a16="http://schemas.microsoft.com/office/drawing/2014/main" val="20000"/>
                    </a:ext>
                  </a:extLst>
                </a:gridCol>
                <a:gridCol w="168862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b="1"/>
                        <a:t>Tests</a:t>
                      </a:r>
                      <a:endParaRPr b="1"/>
                    </a:p>
                  </a:txBody>
                  <a:tcPr marL="91425" marR="91425" marT="91425" marB="91425"/>
                </a:tc>
                <a:tc>
                  <a:txBody>
                    <a:bodyPr/>
                    <a:lstStyle/>
                    <a:p>
                      <a:pPr marL="0" lvl="0" indent="0" algn="l" rtl="0">
                        <a:spcBef>
                          <a:spcPts val="0"/>
                        </a:spcBef>
                        <a:spcAft>
                          <a:spcPts val="0"/>
                        </a:spcAft>
                        <a:buNone/>
                      </a:pPr>
                      <a:r>
                        <a:rPr lang="en" b="1"/>
                        <a:t>Range in Percent</a:t>
                      </a:r>
                      <a:endParaRPr b="1"/>
                    </a:p>
                  </a:txBody>
                  <a:tcPr marL="91425" marR="91425" marT="91425" marB="91425"/>
                </a:tc>
                <a:extLst>
                  <a:ext uri="{0D108BD9-81ED-4DB2-BD59-A6C34878D82A}">
                    <a16:rowId xmlns:a16="http://schemas.microsoft.com/office/drawing/2014/main" val="10000"/>
                  </a:ext>
                </a:extLst>
              </a:tr>
              <a:tr h="376275">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80%-90%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Sensitivity</a:t>
                      </a:r>
                      <a:endParaRPr/>
                    </a:p>
                  </a:txBody>
                  <a:tcPr marL="91425" marR="91425" marT="91425" marB="91425"/>
                </a:tc>
                <a:tc>
                  <a:txBody>
                    <a:bodyPr/>
                    <a:lstStyle/>
                    <a:p>
                      <a:pPr marL="0" lvl="0" indent="0" algn="l" rtl="0">
                        <a:spcBef>
                          <a:spcPts val="0"/>
                        </a:spcBef>
                        <a:spcAft>
                          <a:spcPts val="0"/>
                        </a:spcAft>
                        <a:buNone/>
                      </a:pPr>
                      <a:r>
                        <a:rPr lang="en"/>
                        <a:t>80%-90%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Specificity</a:t>
                      </a:r>
                      <a:endParaRPr/>
                    </a:p>
                  </a:txBody>
                  <a:tcPr marL="91425" marR="91425" marT="91425" marB="91425"/>
                </a:tc>
                <a:tc>
                  <a:txBody>
                    <a:bodyPr/>
                    <a:lstStyle/>
                    <a:p>
                      <a:pPr marL="0" lvl="0" indent="0" algn="l" rtl="0">
                        <a:spcBef>
                          <a:spcPts val="0"/>
                        </a:spcBef>
                        <a:spcAft>
                          <a:spcPts val="0"/>
                        </a:spcAft>
                        <a:buNone/>
                      </a:pPr>
                      <a:r>
                        <a:rPr lang="en"/>
                        <a:t>75%-85%</a:t>
                      </a:r>
                      <a:endParaRPr/>
                    </a:p>
                  </a:txBody>
                  <a:tcPr marL="91425" marR="91425" marT="91425" marB="91425"/>
                </a:tc>
                <a:extLst>
                  <a:ext uri="{0D108BD9-81ED-4DB2-BD59-A6C34878D82A}">
                    <a16:rowId xmlns:a16="http://schemas.microsoft.com/office/drawing/2014/main" val="10003"/>
                  </a:ext>
                </a:extLst>
              </a:tr>
            </a:tbl>
          </a:graphicData>
        </a:graphic>
      </p:graphicFrame>
      <p:sp>
        <p:nvSpPr>
          <p:cNvPr id="258" name="Google Shape;258;p31"/>
          <p:cNvSpPr txBox="1"/>
          <p:nvPr/>
        </p:nvSpPr>
        <p:spPr>
          <a:xfrm>
            <a:off x="415450" y="3373800"/>
            <a:ext cx="272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K=30</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10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8"/>
                                        </p:tgtEl>
                                        <p:attrNameLst>
                                          <p:attrName>style.visibility</p:attrName>
                                        </p:attrNameLst>
                                      </p:cBhvr>
                                      <p:to>
                                        <p:strVal val="visible"/>
                                      </p:to>
                                    </p:set>
                                    <p:animEffect transition="in" filter="fade">
                                      <p:cBhvr>
                                        <p:cTn id="12" dur="10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3126750" y="874000"/>
            <a:ext cx="28905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Missing Values</a:t>
            </a:r>
            <a:endParaRPr/>
          </a:p>
        </p:txBody>
      </p:sp>
      <p:pic>
        <p:nvPicPr>
          <p:cNvPr id="136" name="Google Shape;136;p14"/>
          <p:cNvPicPr preferRelativeResize="0"/>
          <p:nvPr/>
        </p:nvPicPr>
        <p:blipFill>
          <a:blip r:embed="rId3">
            <a:alphaModFix/>
          </a:blip>
          <a:stretch>
            <a:fillRect/>
          </a:stretch>
        </p:blipFill>
        <p:spPr>
          <a:xfrm>
            <a:off x="2768050" y="2984925"/>
            <a:ext cx="1458100" cy="1356500"/>
          </a:xfrm>
          <a:prstGeom prst="rect">
            <a:avLst/>
          </a:prstGeom>
          <a:noFill/>
          <a:ln>
            <a:noFill/>
          </a:ln>
        </p:spPr>
      </p:pic>
      <p:pic>
        <p:nvPicPr>
          <p:cNvPr id="137" name="Google Shape;137;p14"/>
          <p:cNvPicPr preferRelativeResize="0"/>
          <p:nvPr/>
        </p:nvPicPr>
        <p:blipFill>
          <a:blip r:embed="rId4">
            <a:alphaModFix/>
          </a:blip>
          <a:stretch>
            <a:fillRect/>
          </a:stretch>
        </p:blipFill>
        <p:spPr>
          <a:xfrm>
            <a:off x="4685575" y="3022800"/>
            <a:ext cx="1177113" cy="1356499"/>
          </a:xfrm>
          <a:prstGeom prst="rect">
            <a:avLst/>
          </a:prstGeom>
          <a:noFill/>
          <a:ln>
            <a:noFill/>
          </a:ln>
        </p:spPr>
      </p:pic>
      <p:pic>
        <p:nvPicPr>
          <p:cNvPr id="138" name="Google Shape;138;p14"/>
          <p:cNvPicPr preferRelativeResize="0"/>
          <p:nvPr/>
        </p:nvPicPr>
        <p:blipFill>
          <a:blip r:embed="rId5">
            <a:alphaModFix/>
          </a:blip>
          <a:stretch>
            <a:fillRect/>
          </a:stretch>
        </p:blipFill>
        <p:spPr>
          <a:xfrm>
            <a:off x="3998020" y="3399475"/>
            <a:ext cx="653701" cy="527400"/>
          </a:xfrm>
          <a:prstGeom prst="rect">
            <a:avLst/>
          </a:prstGeom>
          <a:noFill/>
          <a:ln>
            <a:noFill/>
          </a:ln>
        </p:spPr>
      </p:pic>
      <p:sp>
        <p:nvSpPr>
          <p:cNvPr id="139" name="Google Shape;139;p14"/>
          <p:cNvSpPr txBox="1"/>
          <p:nvPr/>
        </p:nvSpPr>
        <p:spPr>
          <a:xfrm>
            <a:off x="3137200" y="1694000"/>
            <a:ext cx="2725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IBU 1005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ABV 62</a:t>
            </a:r>
            <a:endParaRPr>
              <a:latin typeface="Calibri"/>
              <a:ea typeface="Calibri"/>
              <a:cs typeface="Calibri"/>
              <a:sym typeface="Calibri"/>
            </a:endParaRPr>
          </a:p>
        </p:txBody>
      </p:sp>
      <p:sp>
        <p:nvSpPr>
          <p:cNvPr id="140" name="Google Shape;140;p14"/>
          <p:cNvSpPr txBox="1"/>
          <p:nvPr/>
        </p:nvSpPr>
        <p:spPr>
          <a:xfrm>
            <a:off x="2768050" y="2489188"/>
            <a:ext cx="3463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Multivariate Imputation Via Changed Equation (mice)</a:t>
            </a:r>
            <a:endParaRPr sz="11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1000"/>
                                        <p:tgtEl>
                                          <p:spTgt spid="13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100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1000"/>
                                        <p:tgtEl>
                                          <p:spTgt spid="1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8"/>
                                        </p:tgtEl>
                                        <p:attrNameLst>
                                          <p:attrName>style.visibility</p:attrName>
                                        </p:attrNameLst>
                                      </p:cBhvr>
                                      <p:to>
                                        <p:strVal val="visible"/>
                                      </p:to>
                                    </p:set>
                                    <p:animEffect transition="in" filter="fade">
                                      <p:cBhvr>
                                        <p:cTn id="22" dur="1000"/>
                                        <p:tgtEl>
                                          <p:spTgt spid="1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2"/>
          <p:cNvSpPr txBox="1">
            <a:spLocks noGrp="1"/>
          </p:cNvSpPr>
          <p:nvPr>
            <p:ph type="title"/>
          </p:nvPr>
        </p:nvSpPr>
        <p:spPr>
          <a:xfrm>
            <a:off x="819150" y="8314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Extra Fun!</a:t>
            </a:r>
            <a:endParaRPr/>
          </a:p>
        </p:txBody>
      </p:sp>
      <p:sp>
        <p:nvSpPr>
          <p:cNvPr id="264" name="Google Shape;264;p32"/>
          <p:cNvSpPr txBox="1">
            <a:spLocks noGrp="1"/>
          </p:cNvSpPr>
          <p:nvPr>
            <p:ph type="body" idx="1"/>
          </p:nvPr>
        </p:nvSpPr>
        <p:spPr>
          <a:xfrm>
            <a:off x="6082650" y="1786000"/>
            <a:ext cx="2242200" cy="287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Mild: 30%</a:t>
            </a:r>
            <a:endParaRPr/>
          </a:p>
          <a:p>
            <a:pPr marL="0" lvl="0" indent="0" algn="l" rtl="0">
              <a:spcBef>
                <a:spcPts val="1200"/>
              </a:spcBef>
              <a:spcAft>
                <a:spcPts val="0"/>
              </a:spcAft>
              <a:buNone/>
            </a:pPr>
            <a:r>
              <a:rPr lang="en"/>
              <a:t>Moderately Bitter: 29%</a:t>
            </a:r>
            <a:endParaRPr/>
          </a:p>
          <a:p>
            <a:pPr marL="0" lvl="0" indent="0" algn="l" rtl="0">
              <a:spcBef>
                <a:spcPts val="1200"/>
              </a:spcBef>
              <a:spcAft>
                <a:spcPts val="0"/>
              </a:spcAft>
              <a:buNone/>
            </a:pPr>
            <a:r>
              <a:rPr lang="en"/>
              <a:t>Fairly Bitter: 20%</a:t>
            </a:r>
            <a:endParaRPr/>
          </a:p>
          <a:p>
            <a:pPr marL="0" lvl="0" indent="0" algn="l" rtl="0">
              <a:spcBef>
                <a:spcPts val="1200"/>
              </a:spcBef>
              <a:spcAft>
                <a:spcPts val="0"/>
              </a:spcAft>
              <a:buNone/>
            </a:pPr>
            <a:r>
              <a:rPr lang="en"/>
              <a:t>Very Bitter: 14%</a:t>
            </a:r>
            <a:endParaRPr/>
          </a:p>
          <a:p>
            <a:pPr marL="0" lvl="0" indent="0" algn="l" rtl="0">
              <a:spcBef>
                <a:spcPts val="1200"/>
              </a:spcBef>
              <a:spcAft>
                <a:spcPts val="1200"/>
              </a:spcAft>
              <a:buNone/>
            </a:pPr>
            <a:r>
              <a:rPr lang="en"/>
              <a:t>Extremely Bitter: 6%</a:t>
            </a:r>
            <a:endParaRPr/>
          </a:p>
        </p:txBody>
      </p:sp>
      <p:pic>
        <p:nvPicPr>
          <p:cNvPr id="265" name="Google Shape;265;p32"/>
          <p:cNvPicPr preferRelativeResize="0"/>
          <p:nvPr/>
        </p:nvPicPr>
        <p:blipFill>
          <a:blip r:embed="rId3">
            <a:alphaModFix/>
          </a:blip>
          <a:stretch>
            <a:fillRect/>
          </a:stretch>
        </p:blipFill>
        <p:spPr>
          <a:xfrm>
            <a:off x="819150" y="1786000"/>
            <a:ext cx="5263501" cy="2873000"/>
          </a:xfrm>
          <a:prstGeom prst="rect">
            <a:avLst/>
          </a:prstGeom>
          <a:noFill/>
          <a:ln>
            <a:noFill/>
          </a:ln>
        </p:spPr>
      </p:pic>
      <p:sp>
        <p:nvSpPr>
          <p:cNvPr id="2" name="Google Shape;165;p18">
            <a:extLst>
              <a:ext uri="{FF2B5EF4-FFF2-40B4-BE49-F238E27FC236}">
                <a16:creationId xmlns:a16="http://schemas.microsoft.com/office/drawing/2014/main" id="{88577BE8-4089-2CCD-5542-E51323055D87}"/>
              </a:ext>
            </a:extLst>
          </p:cNvPr>
          <p:cNvSpPr txBox="1"/>
          <p:nvPr/>
        </p:nvSpPr>
        <p:spPr>
          <a:xfrm rot="-5400000">
            <a:off x="-104703" y="2880959"/>
            <a:ext cx="1624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dirty="0">
                <a:latin typeface="Calibri"/>
                <a:ea typeface="Calibri"/>
                <a:cs typeface="Calibri"/>
                <a:sym typeface="Calibri"/>
              </a:rPr>
              <a:t>Number of Beers</a:t>
            </a:r>
            <a:endParaRPr sz="900" dirty="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The End</a:t>
            </a:r>
            <a:endParaRPr/>
          </a:p>
        </p:txBody>
      </p:sp>
      <p:sp>
        <p:nvSpPr>
          <p:cNvPr id="271" name="Google Shape;271;p33"/>
          <p:cNvSpPr txBox="1">
            <a:spLocks noGrp="1"/>
          </p:cNvSpPr>
          <p:nvPr>
            <p:ph type="body" idx="1"/>
          </p:nvPr>
        </p:nvSpPr>
        <p:spPr>
          <a:xfrm>
            <a:off x="1385850" y="2863850"/>
            <a:ext cx="6372300" cy="1140000"/>
          </a:xfrm>
          <a:prstGeom prst="rect">
            <a:avLst/>
          </a:prstGeom>
        </p:spPr>
        <p:txBody>
          <a:bodyPr spcFirstLastPara="1" wrap="square" lIns="91425" tIns="91425" rIns="91425" bIns="91425" anchor="t" anchorCtr="0">
            <a:normAutofit lnSpcReduction="10000"/>
          </a:bodyPr>
          <a:lstStyle/>
          <a:p>
            <a:pPr marL="0" lvl="0" indent="0" algn="ctr" rtl="0">
              <a:lnSpc>
                <a:spcPct val="100000"/>
              </a:lnSpc>
              <a:spcBef>
                <a:spcPts val="0"/>
              </a:spcBef>
              <a:spcAft>
                <a:spcPts val="0"/>
              </a:spcAft>
              <a:buNone/>
            </a:pPr>
            <a:r>
              <a:rPr lang="en" sz="1600">
                <a:solidFill>
                  <a:schemeClr val="dk1"/>
                </a:solidFill>
              </a:rPr>
              <a:t>Alex Thibeaux</a:t>
            </a:r>
            <a:endParaRPr sz="1600">
              <a:solidFill>
                <a:schemeClr val="dk1"/>
              </a:solidFill>
            </a:endParaRPr>
          </a:p>
          <a:p>
            <a:pPr marL="0" lvl="0" indent="0" algn="ctr" rtl="0">
              <a:lnSpc>
                <a:spcPct val="100000"/>
              </a:lnSpc>
              <a:spcBef>
                <a:spcPts val="0"/>
              </a:spcBef>
              <a:spcAft>
                <a:spcPts val="0"/>
              </a:spcAft>
              <a:buNone/>
            </a:pPr>
            <a:r>
              <a:rPr lang="en" sz="1600">
                <a:solidFill>
                  <a:schemeClr val="dk1"/>
                </a:solidFill>
              </a:rPr>
              <a:t>athibeaux@smu.edu</a:t>
            </a:r>
            <a:endParaRPr sz="1600">
              <a:solidFill>
                <a:schemeClr val="dk1"/>
              </a:solidFill>
            </a:endParaRPr>
          </a:p>
          <a:p>
            <a:pPr marL="0" lvl="0" indent="0" algn="ctr" rtl="0">
              <a:lnSpc>
                <a:spcPct val="100000"/>
              </a:lnSpc>
              <a:spcBef>
                <a:spcPts val="0"/>
              </a:spcBef>
              <a:spcAft>
                <a:spcPts val="0"/>
              </a:spcAft>
              <a:buNone/>
            </a:pPr>
            <a:r>
              <a:rPr lang="en" sz="1600">
                <a:solidFill>
                  <a:schemeClr val="dk1"/>
                </a:solidFill>
              </a:rPr>
              <a:t>Nicholas Mueller</a:t>
            </a:r>
            <a:endParaRPr sz="1600">
              <a:solidFill>
                <a:schemeClr val="dk1"/>
              </a:solidFill>
            </a:endParaRPr>
          </a:p>
          <a:p>
            <a:pPr marL="0" lvl="0" indent="0" algn="ctr" rtl="0">
              <a:lnSpc>
                <a:spcPct val="100000"/>
              </a:lnSpc>
              <a:spcBef>
                <a:spcPts val="0"/>
              </a:spcBef>
              <a:spcAft>
                <a:spcPts val="0"/>
              </a:spcAft>
              <a:buNone/>
            </a:pPr>
            <a:r>
              <a:rPr lang="en" sz="1600">
                <a:solidFill>
                  <a:schemeClr val="dk1"/>
                </a:solidFill>
              </a:rPr>
              <a:t>nmueller111@yahoo.com</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5600"/>
              <a:t>Questions?</a:t>
            </a:r>
            <a:endParaRPr sz="5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D51E-75B7-4AAB-3076-C672109E8F8C}"/>
              </a:ext>
            </a:extLst>
          </p:cNvPr>
          <p:cNvSpPr>
            <a:spLocks noGrp="1"/>
          </p:cNvSpPr>
          <p:nvPr>
            <p:ph type="title"/>
          </p:nvPr>
        </p:nvSpPr>
        <p:spPr/>
        <p:txBody>
          <a:bodyPr/>
          <a:lstStyle/>
          <a:p>
            <a:r>
              <a:rPr lang="en-US" dirty="0"/>
              <a:t>YouTube Video Presentation</a:t>
            </a:r>
            <a:br>
              <a:rPr lang="en-US" dirty="0"/>
            </a:br>
            <a:endParaRPr lang="en-US" dirty="0"/>
          </a:p>
        </p:txBody>
      </p:sp>
      <p:sp>
        <p:nvSpPr>
          <p:cNvPr id="3" name="Google Shape;165;p18">
            <a:extLst>
              <a:ext uri="{FF2B5EF4-FFF2-40B4-BE49-F238E27FC236}">
                <a16:creationId xmlns:a16="http://schemas.microsoft.com/office/drawing/2014/main" id="{D93C3012-B749-E2E8-9D07-9B729E3E2451}"/>
              </a:ext>
            </a:extLst>
          </p:cNvPr>
          <p:cNvSpPr txBox="1"/>
          <p:nvPr/>
        </p:nvSpPr>
        <p:spPr>
          <a:xfrm>
            <a:off x="2441542" y="2531772"/>
            <a:ext cx="400639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dirty="0">
                <a:latin typeface="Calibri"/>
                <a:ea typeface="Calibri"/>
                <a:cs typeface="Calibri"/>
                <a:sym typeface="Calibri"/>
              </a:rPr>
              <a:t>https://www.youtube.com/watch?v=l-syvDDTtrI&amp;t=77s&amp;ab_channel=NickMueller</a:t>
            </a:r>
            <a:endParaRPr sz="900" dirty="0">
              <a:latin typeface="Calibri"/>
              <a:ea typeface="Calibri"/>
              <a:cs typeface="Calibri"/>
              <a:sym typeface="Calibri"/>
            </a:endParaRPr>
          </a:p>
        </p:txBody>
      </p:sp>
    </p:spTree>
    <p:extLst>
      <p:ext uri="{BB962C8B-B14F-4D97-AF65-F5344CB8AC3E}">
        <p14:creationId xmlns:p14="http://schemas.microsoft.com/office/powerpoint/2010/main" val="325733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44"/>
        <p:cNvGrpSpPr/>
        <p:nvPr/>
      </p:nvGrpSpPr>
      <p:grpSpPr>
        <a:xfrm>
          <a:off x="0" y="0"/>
          <a:ext cx="0" cy="0"/>
          <a:chOff x="0" y="0"/>
          <a:chExt cx="0" cy="0"/>
        </a:xfrm>
      </p:grpSpPr>
      <p:pic>
        <p:nvPicPr>
          <p:cNvPr id="145" name="Google Shape;145;p15"/>
          <p:cNvPicPr preferRelativeResize="0"/>
          <p:nvPr/>
        </p:nvPicPr>
        <p:blipFill>
          <a:blip r:embed="rId3">
            <a:alphaModFix/>
          </a:blip>
          <a:stretch>
            <a:fillRect/>
          </a:stretch>
        </p:blipFill>
        <p:spPr>
          <a:xfrm>
            <a:off x="1740800" y="922450"/>
            <a:ext cx="4617275" cy="296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1411925" y="1042298"/>
            <a:ext cx="6069700" cy="3760200"/>
          </a:xfrm>
          <a:prstGeom prst="rect">
            <a:avLst/>
          </a:prstGeom>
          <a:noFill/>
          <a:ln>
            <a:noFill/>
          </a:ln>
        </p:spPr>
      </p:pic>
      <p:pic>
        <p:nvPicPr>
          <p:cNvPr id="151" name="Google Shape;151;p16"/>
          <p:cNvPicPr preferRelativeResize="0"/>
          <p:nvPr/>
        </p:nvPicPr>
        <p:blipFill>
          <a:blip r:embed="rId4">
            <a:alphaModFix/>
          </a:blip>
          <a:stretch>
            <a:fillRect/>
          </a:stretch>
        </p:blipFill>
        <p:spPr>
          <a:xfrm>
            <a:off x="1388175" y="262175"/>
            <a:ext cx="6367650" cy="66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sz="1300">
                <a:highlight>
                  <a:srgbClr val="FFFFFF"/>
                </a:highlight>
              </a:rPr>
              <a:t>MAR: The probability of missing may depend on the covariates but are MCAR within those subgroups. The probability of missingness does not depend on the value of IBU but is dependent / related to the values of a covariate.  In other words, they are MCAR within the subgroups of the covariate.</a:t>
            </a:r>
            <a:endParaRPr sz="1650">
              <a:highlight>
                <a:srgbClr val="F2F2F2"/>
              </a:highlight>
            </a:endParaRPr>
          </a:p>
        </p:txBody>
      </p:sp>
      <p:pic>
        <p:nvPicPr>
          <p:cNvPr id="157" name="Google Shape;157;p17"/>
          <p:cNvPicPr preferRelativeResize="0"/>
          <p:nvPr/>
        </p:nvPicPr>
        <p:blipFill>
          <a:blip r:embed="rId3">
            <a:alphaModFix/>
          </a:blip>
          <a:stretch>
            <a:fillRect/>
          </a:stretch>
        </p:blipFill>
        <p:spPr>
          <a:xfrm>
            <a:off x="1381125" y="2033625"/>
            <a:ext cx="6381750" cy="236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406325" y="1926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Number of Breweries Per State</a:t>
            </a:r>
            <a:endParaRPr/>
          </a:p>
        </p:txBody>
      </p:sp>
      <p:sp>
        <p:nvSpPr>
          <p:cNvPr id="163" name="Google Shape;163;p18"/>
          <p:cNvSpPr txBox="1">
            <a:spLocks noGrp="1"/>
          </p:cNvSpPr>
          <p:nvPr>
            <p:ph type="body" idx="1"/>
          </p:nvPr>
        </p:nvSpPr>
        <p:spPr>
          <a:xfrm>
            <a:off x="7494325" y="851700"/>
            <a:ext cx="1562400" cy="3899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1.Colorado</a:t>
            </a:r>
            <a:endParaRPr/>
          </a:p>
          <a:p>
            <a:pPr marL="0" lvl="0" indent="0" algn="l" rtl="0">
              <a:spcBef>
                <a:spcPts val="1200"/>
              </a:spcBef>
              <a:spcAft>
                <a:spcPts val="0"/>
              </a:spcAft>
              <a:buNone/>
            </a:pPr>
            <a:r>
              <a:rPr lang="en"/>
              <a:t>2.California </a:t>
            </a:r>
            <a:endParaRPr/>
          </a:p>
          <a:p>
            <a:pPr marL="0" lvl="0" indent="0" algn="l" rtl="0">
              <a:spcBef>
                <a:spcPts val="1200"/>
              </a:spcBef>
              <a:spcAft>
                <a:spcPts val="0"/>
              </a:spcAft>
              <a:buNone/>
            </a:pPr>
            <a:r>
              <a:rPr lang="en"/>
              <a:t>3.Maine</a:t>
            </a:r>
            <a:endParaRPr/>
          </a:p>
          <a:p>
            <a:pPr marL="0" lvl="0" indent="0" algn="l" rtl="0">
              <a:spcBef>
                <a:spcPts val="1200"/>
              </a:spcBef>
              <a:spcAft>
                <a:spcPts val="0"/>
              </a:spcAft>
              <a:buNone/>
            </a:pPr>
            <a:r>
              <a:rPr lang="en"/>
              <a:t>4.Oregon</a:t>
            </a:r>
            <a:endParaRPr/>
          </a:p>
          <a:p>
            <a:pPr marL="0" lvl="0" indent="0" algn="l" rtl="0">
              <a:spcBef>
                <a:spcPts val="1200"/>
              </a:spcBef>
              <a:spcAft>
                <a:spcPts val="0"/>
              </a:spcAft>
              <a:buNone/>
            </a:pPr>
            <a:r>
              <a:rPr lang="en"/>
              <a:t>5.Texas</a:t>
            </a:r>
            <a:endParaRPr/>
          </a:p>
          <a:p>
            <a:pPr marL="0" lvl="0" indent="0" algn="l" rtl="0">
              <a:spcBef>
                <a:spcPts val="1200"/>
              </a:spcBef>
              <a:spcAft>
                <a:spcPts val="0"/>
              </a:spcAft>
              <a:buNone/>
            </a:pPr>
            <a:r>
              <a:rPr lang="en"/>
              <a:t>6.Pennsylvania </a:t>
            </a:r>
            <a:endParaRPr/>
          </a:p>
          <a:p>
            <a:pPr marL="0" lvl="0" indent="0" algn="l" rtl="0">
              <a:spcBef>
                <a:spcPts val="1200"/>
              </a:spcBef>
              <a:spcAft>
                <a:spcPts val="0"/>
              </a:spcAft>
              <a:buNone/>
            </a:pPr>
            <a:r>
              <a:rPr lang="en"/>
              <a:t>7. Washington</a:t>
            </a:r>
            <a:endParaRPr/>
          </a:p>
          <a:p>
            <a:pPr marL="0" lvl="0" indent="0" algn="l" rtl="0">
              <a:spcBef>
                <a:spcPts val="1200"/>
              </a:spcBef>
              <a:spcAft>
                <a:spcPts val="0"/>
              </a:spcAft>
              <a:buNone/>
            </a:pPr>
            <a:r>
              <a:rPr lang="en"/>
              <a:t>8.Massachusetts</a:t>
            </a:r>
            <a:endParaRPr/>
          </a:p>
          <a:p>
            <a:pPr marL="0" lvl="0" indent="0" algn="l" rtl="0">
              <a:spcBef>
                <a:spcPts val="1200"/>
              </a:spcBef>
              <a:spcAft>
                <a:spcPts val="0"/>
              </a:spcAft>
              <a:buNone/>
            </a:pPr>
            <a:r>
              <a:rPr lang="en"/>
              <a:t>9.Indiana</a:t>
            </a:r>
            <a:endParaRPr/>
          </a:p>
          <a:p>
            <a:pPr marL="0" lvl="0" indent="0" algn="l" rtl="0">
              <a:spcBef>
                <a:spcPts val="1200"/>
              </a:spcBef>
              <a:spcAft>
                <a:spcPts val="1200"/>
              </a:spcAft>
              <a:buNone/>
            </a:pPr>
            <a:r>
              <a:rPr lang="en"/>
              <a:t>10.Wisconsin  </a:t>
            </a:r>
            <a:endParaRPr/>
          </a:p>
        </p:txBody>
      </p:sp>
      <p:pic>
        <p:nvPicPr>
          <p:cNvPr id="164" name="Google Shape;164;p18"/>
          <p:cNvPicPr preferRelativeResize="0"/>
          <p:nvPr/>
        </p:nvPicPr>
        <p:blipFill>
          <a:blip r:embed="rId3">
            <a:alphaModFix/>
          </a:blip>
          <a:stretch>
            <a:fillRect/>
          </a:stretch>
        </p:blipFill>
        <p:spPr>
          <a:xfrm>
            <a:off x="406325" y="987350"/>
            <a:ext cx="7088001" cy="3763450"/>
          </a:xfrm>
          <a:prstGeom prst="rect">
            <a:avLst/>
          </a:prstGeom>
          <a:noFill/>
          <a:ln>
            <a:noFill/>
          </a:ln>
        </p:spPr>
      </p:pic>
      <p:sp>
        <p:nvSpPr>
          <p:cNvPr id="165" name="Google Shape;165;p18"/>
          <p:cNvSpPr txBox="1"/>
          <p:nvPr/>
        </p:nvSpPr>
        <p:spPr>
          <a:xfrm rot="-5400000">
            <a:off x="-481775" y="2401349"/>
            <a:ext cx="1624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alibri"/>
                <a:ea typeface="Calibri"/>
                <a:cs typeface="Calibri"/>
                <a:sym typeface="Calibri"/>
              </a:rPr>
              <a:t>Number of Breweries</a:t>
            </a:r>
            <a:endParaRPr sz="900">
              <a:latin typeface="Calibri"/>
              <a:ea typeface="Calibri"/>
              <a:cs typeface="Calibri"/>
              <a:sym typeface="Calibri"/>
            </a:endParaRPr>
          </a:p>
        </p:txBody>
      </p:sp>
      <p:sp>
        <p:nvSpPr>
          <p:cNvPr id="166" name="Google Shape;166;p18"/>
          <p:cNvSpPr txBox="1"/>
          <p:nvPr/>
        </p:nvSpPr>
        <p:spPr>
          <a:xfrm>
            <a:off x="3731025" y="4618275"/>
            <a:ext cx="438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alibri"/>
                <a:ea typeface="Calibri"/>
                <a:cs typeface="Calibri"/>
                <a:sym typeface="Calibri"/>
              </a:rPr>
              <a:t>State</a:t>
            </a:r>
            <a:endParaRPr sz="9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87600" y="7982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Computed Median Alcohol Content</a:t>
            </a:r>
            <a:endParaRPr/>
          </a:p>
        </p:txBody>
      </p:sp>
      <p:pic>
        <p:nvPicPr>
          <p:cNvPr id="172" name="Google Shape;172;p19"/>
          <p:cNvPicPr preferRelativeResize="0"/>
          <p:nvPr/>
        </p:nvPicPr>
        <p:blipFill>
          <a:blip r:embed="rId3">
            <a:alphaModFix/>
          </a:blip>
          <a:stretch>
            <a:fillRect/>
          </a:stretch>
        </p:blipFill>
        <p:spPr>
          <a:xfrm>
            <a:off x="1614075" y="1498900"/>
            <a:ext cx="5588323" cy="3038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 With The Maximum Alcoholic (ABV) Beer</a:t>
            </a:r>
            <a:endParaRPr/>
          </a:p>
        </p:txBody>
      </p:sp>
      <p:pic>
        <p:nvPicPr>
          <p:cNvPr id="178" name="Google Shape;178;p20"/>
          <p:cNvPicPr preferRelativeResize="0"/>
          <p:nvPr/>
        </p:nvPicPr>
        <p:blipFill>
          <a:blip r:embed="rId3">
            <a:alphaModFix/>
          </a:blip>
          <a:stretch>
            <a:fillRect/>
          </a:stretch>
        </p:blipFill>
        <p:spPr>
          <a:xfrm>
            <a:off x="5709063" y="1705000"/>
            <a:ext cx="2066925" cy="3019425"/>
          </a:xfrm>
          <a:prstGeom prst="rect">
            <a:avLst/>
          </a:prstGeom>
          <a:noFill/>
          <a:ln>
            <a:noFill/>
          </a:ln>
        </p:spPr>
      </p:pic>
      <p:pic>
        <p:nvPicPr>
          <p:cNvPr id="179" name="Google Shape;179;p20"/>
          <p:cNvPicPr preferRelativeResize="0"/>
          <p:nvPr/>
        </p:nvPicPr>
        <p:blipFill>
          <a:blip r:embed="rId4">
            <a:alphaModFix/>
          </a:blip>
          <a:stretch>
            <a:fillRect/>
          </a:stretch>
        </p:blipFill>
        <p:spPr>
          <a:xfrm>
            <a:off x="819149" y="1621775"/>
            <a:ext cx="3982801" cy="281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819150" y="6326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00"/>
              <a:t>Computed International Bitterness Unit For Each State</a:t>
            </a:r>
            <a:endParaRPr sz="2300"/>
          </a:p>
        </p:txBody>
      </p:sp>
      <p:sp>
        <p:nvSpPr>
          <p:cNvPr id="185" name="Google Shape;185;p21"/>
          <p:cNvSpPr txBox="1">
            <a:spLocks noGrp="1"/>
          </p:cNvSpPr>
          <p:nvPr>
            <p:ph type="body" idx="1"/>
          </p:nvPr>
        </p:nvSpPr>
        <p:spPr>
          <a:xfrm>
            <a:off x="6048275" y="1516600"/>
            <a:ext cx="2276700" cy="3038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Maine</a:t>
            </a:r>
            <a:endParaRPr/>
          </a:p>
          <a:p>
            <a:pPr marL="457200" lvl="0" indent="-311150" algn="l" rtl="0">
              <a:spcBef>
                <a:spcPts val="0"/>
              </a:spcBef>
              <a:spcAft>
                <a:spcPts val="0"/>
              </a:spcAft>
              <a:buSzPts val="1300"/>
              <a:buAutoNum type="arabicPeriod"/>
            </a:pPr>
            <a:r>
              <a:rPr lang="en"/>
              <a:t>West Virginia</a:t>
            </a:r>
            <a:endParaRPr/>
          </a:p>
          <a:p>
            <a:pPr marL="457200" lvl="0" indent="-311150" algn="l" rtl="0">
              <a:spcBef>
                <a:spcPts val="0"/>
              </a:spcBef>
              <a:spcAft>
                <a:spcPts val="0"/>
              </a:spcAft>
              <a:buSzPts val="1300"/>
              <a:buAutoNum type="arabicPeriod"/>
            </a:pPr>
            <a:r>
              <a:rPr lang="en"/>
              <a:t>Georgia</a:t>
            </a:r>
            <a:endParaRPr/>
          </a:p>
          <a:p>
            <a:pPr marL="457200" lvl="0" indent="-311150" algn="l" rtl="0">
              <a:spcBef>
                <a:spcPts val="0"/>
              </a:spcBef>
              <a:spcAft>
                <a:spcPts val="0"/>
              </a:spcAft>
              <a:buSzPts val="1300"/>
              <a:buAutoNum type="arabicPeriod"/>
            </a:pPr>
            <a:r>
              <a:rPr lang="en"/>
              <a:t>Florida</a:t>
            </a:r>
            <a:endParaRPr/>
          </a:p>
          <a:p>
            <a:pPr marL="457200" lvl="0" indent="-311150" algn="l" rtl="0">
              <a:spcBef>
                <a:spcPts val="0"/>
              </a:spcBef>
              <a:spcAft>
                <a:spcPts val="0"/>
              </a:spcAft>
              <a:buSzPts val="1300"/>
              <a:buAutoNum type="arabicPeriod"/>
            </a:pPr>
            <a:r>
              <a:rPr lang="en"/>
              <a:t>Delaware</a:t>
            </a:r>
            <a:endParaRPr/>
          </a:p>
          <a:p>
            <a:pPr marL="457200" lvl="0" indent="-311150" algn="l" rtl="0">
              <a:spcBef>
                <a:spcPts val="0"/>
              </a:spcBef>
              <a:spcAft>
                <a:spcPts val="0"/>
              </a:spcAft>
              <a:buSzPts val="1300"/>
              <a:buAutoNum type="arabicPeriod"/>
            </a:pPr>
            <a:r>
              <a:rPr lang="en"/>
              <a:t>New Mexico</a:t>
            </a:r>
            <a:endParaRPr/>
          </a:p>
          <a:p>
            <a:pPr marL="457200" lvl="0" indent="-311150" algn="l" rtl="0">
              <a:spcBef>
                <a:spcPts val="0"/>
              </a:spcBef>
              <a:spcAft>
                <a:spcPts val="0"/>
              </a:spcAft>
              <a:buSzPts val="1300"/>
              <a:buAutoNum type="arabicPeriod"/>
            </a:pPr>
            <a:r>
              <a:rPr lang="en"/>
              <a:t>New Hampshire</a:t>
            </a:r>
            <a:endParaRPr/>
          </a:p>
          <a:p>
            <a:pPr marL="457200" lvl="0" indent="-311150" algn="l" rtl="0">
              <a:spcBef>
                <a:spcPts val="0"/>
              </a:spcBef>
              <a:spcAft>
                <a:spcPts val="0"/>
              </a:spcAft>
              <a:buSzPts val="1300"/>
              <a:buAutoNum type="arabicPeriod"/>
            </a:pPr>
            <a:r>
              <a:rPr lang="en"/>
              <a:t>Washington D.C</a:t>
            </a:r>
            <a:endParaRPr/>
          </a:p>
          <a:p>
            <a:pPr marL="457200" lvl="0" indent="-311150" algn="l" rtl="0">
              <a:spcBef>
                <a:spcPts val="0"/>
              </a:spcBef>
              <a:spcAft>
                <a:spcPts val="0"/>
              </a:spcAft>
              <a:buSzPts val="1300"/>
              <a:buAutoNum type="arabicPeriod"/>
            </a:pPr>
            <a:r>
              <a:rPr lang="en"/>
              <a:t>New York</a:t>
            </a:r>
            <a:endParaRPr/>
          </a:p>
          <a:p>
            <a:pPr marL="457200" lvl="0" indent="-311150" algn="l" rtl="0">
              <a:spcBef>
                <a:spcPts val="0"/>
              </a:spcBef>
              <a:spcAft>
                <a:spcPts val="0"/>
              </a:spcAft>
              <a:buSzPts val="1300"/>
              <a:buAutoNum type="arabicPeriod"/>
            </a:pPr>
            <a:r>
              <a:rPr lang="en"/>
              <a:t>Arkansas</a:t>
            </a:r>
            <a:endParaRPr/>
          </a:p>
          <a:p>
            <a:pPr marL="457200" lvl="0" indent="0" algn="l" rtl="0">
              <a:spcBef>
                <a:spcPts val="1200"/>
              </a:spcBef>
              <a:spcAft>
                <a:spcPts val="1200"/>
              </a:spcAft>
              <a:buNone/>
            </a:pPr>
            <a:endParaRPr/>
          </a:p>
        </p:txBody>
      </p:sp>
      <p:pic>
        <p:nvPicPr>
          <p:cNvPr id="186" name="Google Shape;186;p21"/>
          <p:cNvPicPr preferRelativeResize="0"/>
          <p:nvPr/>
        </p:nvPicPr>
        <p:blipFill>
          <a:blip r:embed="rId3">
            <a:alphaModFix/>
          </a:blip>
          <a:stretch>
            <a:fillRect/>
          </a:stretch>
        </p:blipFill>
        <p:spPr>
          <a:xfrm>
            <a:off x="472875" y="1516550"/>
            <a:ext cx="5575405" cy="3038499"/>
          </a:xfrm>
          <a:prstGeom prst="rect">
            <a:avLst/>
          </a:prstGeom>
          <a:noFill/>
          <a:ln>
            <a:noFill/>
          </a:ln>
        </p:spPr>
      </p:pic>
      <p:cxnSp>
        <p:nvCxnSpPr>
          <p:cNvPr id="187" name="Google Shape;187;p21"/>
          <p:cNvCxnSpPr/>
          <p:nvPr/>
        </p:nvCxnSpPr>
        <p:spPr>
          <a:xfrm rot="10800000">
            <a:off x="6070800" y="4381650"/>
            <a:ext cx="175200" cy="127800"/>
          </a:xfrm>
          <a:prstGeom prst="straightConnector1">
            <a:avLst/>
          </a:prstGeom>
          <a:noFill/>
          <a:ln w="9525" cap="flat" cmpd="sng">
            <a:solidFill>
              <a:schemeClr val="dk2"/>
            </a:solidFill>
            <a:prstDash val="solid"/>
            <a:round/>
            <a:headEnd type="none" w="med" len="med"/>
            <a:tailEnd type="triangle" w="med" len="med"/>
          </a:ln>
        </p:spPr>
      </p:cxnSp>
      <p:sp>
        <p:nvSpPr>
          <p:cNvPr id="188" name="Google Shape;188;p21"/>
          <p:cNvSpPr txBox="1"/>
          <p:nvPr/>
        </p:nvSpPr>
        <p:spPr>
          <a:xfrm>
            <a:off x="6122850" y="4443175"/>
            <a:ext cx="796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rgbClr val="FF00FF"/>
                </a:solidFill>
                <a:latin typeface="Calibri"/>
                <a:ea typeface="Calibri"/>
                <a:cs typeface="Calibri"/>
                <a:sym typeface="Calibri"/>
              </a:rPr>
              <a:t>No Value</a:t>
            </a:r>
            <a:endParaRPr sz="800" b="1">
              <a:solidFill>
                <a:srgbClr val="FF00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1000"/>
                                        <p:tgtEl>
                                          <p:spTgt spid="1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
                                        </p:tgtEl>
                                        <p:attrNameLst>
                                          <p:attrName>style.visibility</p:attrName>
                                        </p:attrNameLst>
                                      </p:cBhvr>
                                      <p:to>
                                        <p:strVal val="visible"/>
                                      </p:to>
                                    </p:set>
                                    <p:animEffect transition="in" filter="fade">
                                      <p:cBhvr>
                                        <p:cTn id="12" dur="10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762</Words>
  <Application>Microsoft Office PowerPoint</Application>
  <PresentationFormat>On-screen Show (16:9)</PresentationFormat>
  <Paragraphs>119</Paragraphs>
  <Slides>23</Slides>
  <Notes>22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Roboto</vt:lpstr>
      <vt:lpstr>Nunito</vt:lpstr>
      <vt:lpstr>Calibri</vt:lpstr>
      <vt:lpstr>Arial</vt:lpstr>
      <vt:lpstr>Shift</vt:lpstr>
      <vt:lpstr>Case Study 1</vt:lpstr>
      <vt:lpstr>Missing Values</vt:lpstr>
      <vt:lpstr>PowerPoint Presentation</vt:lpstr>
      <vt:lpstr>PowerPoint Presentation</vt:lpstr>
      <vt:lpstr>MAR: The probability of missing may depend on the covariates but are MCAR within those subgroups. The probability of missingness does not depend on the value of IBU but is dependent / related to the values of a covariate.  In other words, they are MCAR within the subgroups of the covariate.</vt:lpstr>
      <vt:lpstr>Number of Breweries Per State</vt:lpstr>
      <vt:lpstr>Computed Median Alcohol Content</vt:lpstr>
      <vt:lpstr>State With The Maximum Alcoholic (ABV) Beer</vt:lpstr>
      <vt:lpstr>Computed International Bitterness Unit For Each State</vt:lpstr>
      <vt:lpstr>Imputed IBU For Each State</vt:lpstr>
      <vt:lpstr>Imputed data vs. non-imputed data IBU For Each State</vt:lpstr>
      <vt:lpstr>Top 5 Imputed vs Non-Imputed</vt:lpstr>
      <vt:lpstr>State With The Most Bitter (IBU) Beer</vt:lpstr>
      <vt:lpstr>State With The Most Bitter (IBU) Beer</vt:lpstr>
      <vt:lpstr>Summary statistics and distribution of the ABV variable.</vt:lpstr>
      <vt:lpstr>Summary statistics and distribution of the ABV variable.</vt:lpstr>
      <vt:lpstr>The relationship between the bitterness of the beer and its alcoholic content: </vt:lpstr>
      <vt:lpstr>The relationship between the bitterness of the beer and its alcoholic content: With Imputed Data. </vt:lpstr>
      <vt:lpstr>Showing The Relationship With K-Nearest-Neighbor</vt:lpstr>
      <vt:lpstr>Extra Fun!</vt:lpstr>
      <vt:lpstr>The End</vt:lpstr>
      <vt:lpstr>Questions?</vt:lpstr>
      <vt:lpstr>YouTube Video Presentation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dc:title>
  <dc:creator>My PC</dc:creator>
  <cp:lastModifiedBy>nick mueller</cp:lastModifiedBy>
  <cp:revision>1</cp:revision>
  <dcterms:modified xsi:type="dcterms:W3CDTF">2023-03-04T23:20:23Z</dcterms:modified>
</cp:coreProperties>
</file>