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184986-4500-4E02-9A03-FFD9B9CDE554}">
  <a:tblStyle styleId="{16184986-4500-4E02-9A03-FFD9B9CDE5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63f20741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63f20741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63f20741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63f20741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f612bf1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f612bf1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63f20741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63f20741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6bc5580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6bc5580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f37807c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f37807c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6bc55805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6bc55805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f37807c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f37807c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6bc55805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f6bc55805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6bc55805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6bc55805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63f2074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63f2074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6bc55805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f6bc55805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0b2efc1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0b2efc1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0b2efc1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0b2efc1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0b2efc18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0b2efc18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f37807c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f37807c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5000"/>
              </a:lnSpc>
              <a:spcBef>
                <a:spcPts val="0"/>
              </a:spcBef>
              <a:spcAft>
                <a:spcPts val="0"/>
              </a:spcAft>
              <a:buClr>
                <a:schemeClr val="dk1"/>
              </a:buClr>
              <a:buSzPts val="440"/>
              <a:buFont typeface="Arial"/>
              <a:buNone/>
            </a:pPr>
            <a:r>
              <a:rPr lang="en" sz="1240">
                <a:solidFill>
                  <a:schemeClr val="dk1"/>
                </a:solidFill>
                <a:latin typeface="Roboto"/>
                <a:ea typeface="Roboto"/>
                <a:cs typeface="Roboto"/>
                <a:sym typeface="Roboto"/>
              </a:rPr>
              <a:t>International Bitterness Units (IBUs) are a measure of the bitterness in beer, which is primarily caused by the presence of iso-alpha acids derived from hops.</a:t>
            </a:r>
            <a:endParaRPr sz="1240">
              <a:solidFill>
                <a:schemeClr val="dk1"/>
              </a:solidFill>
              <a:latin typeface="Roboto"/>
              <a:ea typeface="Roboto"/>
              <a:cs typeface="Roboto"/>
              <a:sym typeface="Roboto"/>
            </a:endParaRPr>
          </a:p>
          <a:p>
            <a:pPr indent="0" lvl="0" marL="0" rtl="0" algn="l">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The IBU value for a beer is determined by measuring the concentration of iso-alpha acids in the beer. This is typically done by using spectrophotometry, a technique that involves shining light through the beer and measuring how much light is absorbed by the iso-alpha acids. The amount of light absorbed is directly proportional to the concentration of iso-alpha acids in the beer, which is then used to calculate the IBU value.</a:t>
            </a:r>
            <a:endParaRPr sz="1240">
              <a:solidFill>
                <a:schemeClr val="dk1"/>
              </a:solidFill>
              <a:latin typeface="Roboto"/>
              <a:ea typeface="Roboto"/>
              <a:cs typeface="Roboto"/>
              <a:sym typeface="Roboto"/>
            </a:endParaRPr>
          </a:p>
          <a:p>
            <a:pPr indent="0" lvl="0" marL="0" rtl="0" algn="l">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To calculate the IBUs, the concentration of iso-alpha acids in the beer is multiplied by a factor that takes into account the solubility of iso-alpha acids in beer, as well as the sensitivity of the human palate to bitterness. The exact formula used to calculate IBUs can vary depending on the brewing software or methodology used, but a commonly used formula is:</a:t>
            </a:r>
            <a:endParaRPr sz="1240">
              <a:solidFill>
                <a:schemeClr val="dk1"/>
              </a:solidFill>
              <a:latin typeface="Roboto"/>
              <a:ea typeface="Roboto"/>
              <a:cs typeface="Roboto"/>
              <a:sym typeface="Roboto"/>
            </a:endParaRPr>
          </a:p>
          <a:p>
            <a:pPr indent="0" lvl="0" marL="0" rtl="0" algn="l">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IBU = (AA% x oz. of hops x utilization x 7490) / volume of beer</a:t>
            </a:r>
            <a:endParaRPr sz="1240">
              <a:solidFill>
                <a:schemeClr val="dk1"/>
              </a:solidFill>
              <a:latin typeface="Roboto"/>
              <a:ea typeface="Roboto"/>
              <a:cs typeface="Roboto"/>
              <a:sym typeface="Roboto"/>
            </a:endParaRPr>
          </a:p>
          <a:p>
            <a:pPr indent="0" lvl="0" marL="0" rtl="0" algn="l">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where AA% is the alpha acid percentage of the hops, oz. of hops is the weight of the hops used in ounces, utilization is the percentage of alpha acids that are actually isomerized during the boiling process, and 7490 is a constant used to convert the result to IBUs. The volume of beer is typically measured in gallons or liters.</a:t>
            </a:r>
            <a:endParaRPr sz="1240">
              <a:solidFill>
                <a:schemeClr val="dk1"/>
              </a:solidFill>
              <a:latin typeface="Roboto"/>
              <a:ea typeface="Roboto"/>
              <a:cs typeface="Roboto"/>
              <a:sym typeface="Roboto"/>
            </a:endParaRPr>
          </a:p>
          <a:p>
            <a:pPr indent="0" lvl="0" marL="0" rtl="0" algn="l">
              <a:lnSpc>
                <a:spcPct val="165000"/>
              </a:lnSpc>
              <a:spcBef>
                <a:spcPts val="1500"/>
              </a:spcBef>
              <a:spcAft>
                <a:spcPts val="0"/>
              </a:spcAft>
              <a:buClr>
                <a:schemeClr val="dk1"/>
              </a:buClr>
              <a:buSzPts val="440"/>
              <a:buFont typeface="Arial"/>
              <a:buNone/>
            </a:pPr>
            <a:r>
              <a:rPr lang="en" sz="1240">
                <a:solidFill>
                  <a:schemeClr val="dk1"/>
                </a:solidFill>
                <a:latin typeface="Roboto"/>
                <a:ea typeface="Roboto"/>
                <a:cs typeface="Roboto"/>
                <a:sym typeface="Roboto"/>
              </a:rPr>
              <a:t>It's worth noting that IBUs are not a perfect measure of bitterness perception in beer, as the human palate can be influenced by a variety of factors such as sweetness, acidity, and carbonation. Nonetheless, IBUs remain a useful tool for brewers and beer enthusiasts to measure and compare the perceived bitterness of different beers.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f37807c5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f37807c5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63f2074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63f207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63f2074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63f2074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63f20741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63f20741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63f2074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63f2074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Case Study 1</a:t>
            </a:r>
            <a:endParaRPr/>
          </a:p>
        </p:txBody>
      </p:sp>
      <p:sp>
        <p:nvSpPr>
          <p:cNvPr id="129" name="Google Shape;129;p13"/>
          <p:cNvSpPr txBox="1"/>
          <p:nvPr>
            <p:ph idx="1" type="subTitle"/>
          </p:nvPr>
        </p:nvSpPr>
        <p:spPr>
          <a:xfrm>
            <a:off x="1858700" y="3413141"/>
            <a:ext cx="5361300" cy="10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Alex Thibeaux</a:t>
            </a:r>
            <a:endParaRPr/>
          </a:p>
          <a:p>
            <a:pPr indent="0" lvl="0" marL="0" rtl="0" algn="ctr">
              <a:spcBef>
                <a:spcPts val="0"/>
              </a:spcBef>
              <a:spcAft>
                <a:spcPts val="0"/>
              </a:spcAft>
              <a:buNone/>
            </a:pPr>
            <a:r>
              <a:rPr lang="en"/>
              <a:t>athibeaux@smu.edu</a:t>
            </a:r>
            <a:endParaRPr/>
          </a:p>
          <a:p>
            <a:pPr indent="0" lvl="0" marL="0" rtl="0" algn="ctr">
              <a:spcBef>
                <a:spcPts val="0"/>
              </a:spcBef>
              <a:spcAft>
                <a:spcPts val="0"/>
              </a:spcAft>
              <a:buNone/>
            </a:pPr>
            <a:r>
              <a:rPr lang="en"/>
              <a:t>Nicholas Mueller</a:t>
            </a:r>
            <a:endParaRPr/>
          </a:p>
          <a:p>
            <a:pPr indent="0" lvl="0" marL="0" rtl="0" algn="ctr">
              <a:spcBef>
                <a:spcPts val="0"/>
              </a:spcBef>
              <a:spcAft>
                <a:spcPts val="0"/>
              </a:spcAft>
              <a:buNone/>
            </a:pPr>
            <a:r>
              <a:rPr lang="en"/>
              <a:t>nmueller111@yahoo.com</a:t>
            </a:r>
            <a:endParaRPr sz="1300">
              <a:solidFill>
                <a:schemeClr val="dk2"/>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400"/>
              <a:t>Imputed IBU F</a:t>
            </a:r>
            <a:r>
              <a:rPr lang="en" sz="2400"/>
              <a:t>or Each State</a:t>
            </a:r>
            <a:endParaRPr/>
          </a:p>
        </p:txBody>
      </p:sp>
      <p:sp>
        <p:nvSpPr>
          <p:cNvPr id="194" name="Google Shape;194;p22"/>
          <p:cNvSpPr txBox="1"/>
          <p:nvPr>
            <p:ph idx="1" type="body"/>
          </p:nvPr>
        </p:nvSpPr>
        <p:spPr>
          <a:xfrm>
            <a:off x="6061600" y="1566225"/>
            <a:ext cx="2263200" cy="312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West Virginia</a:t>
            </a:r>
            <a:endParaRPr/>
          </a:p>
          <a:p>
            <a:pPr indent="-311150" lvl="0" marL="457200" rtl="0" algn="l">
              <a:spcBef>
                <a:spcPts val="0"/>
              </a:spcBef>
              <a:spcAft>
                <a:spcPts val="0"/>
              </a:spcAft>
              <a:buSzPts val="1300"/>
              <a:buAutoNum type="arabicPeriod"/>
            </a:pPr>
            <a:r>
              <a:rPr lang="en"/>
              <a:t>New Mexico</a:t>
            </a:r>
            <a:endParaRPr/>
          </a:p>
          <a:p>
            <a:pPr indent="-311150" lvl="0" marL="457200" rtl="0" algn="l">
              <a:spcBef>
                <a:spcPts val="0"/>
              </a:spcBef>
              <a:spcAft>
                <a:spcPts val="0"/>
              </a:spcAft>
              <a:buSzPts val="1300"/>
              <a:buAutoNum type="arabicPeriod"/>
            </a:pPr>
            <a:r>
              <a:rPr lang="en"/>
              <a:t>South </a:t>
            </a:r>
            <a:r>
              <a:rPr lang="en"/>
              <a:t>Dakota</a:t>
            </a:r>
            <a:endParaRPr/>
          </a:p>
          <a:p>
            <a:pPr indent="-311150" lvl="0" marL="457200" rtl="0" algn="l">
              <a:spcBef>
                <a:spcPts val="0"/>
              </a:spcBef>
              <a:spcAft>
                <a:spcPts val="0"/>
              </a:spcAft>
              <a:buSzPts val="1300"/>
              <a:buAutoNum type="arabicPeriod"/>
            </a:pPr>
            <a:r>
              <a:rPr lang="en"/>
              <a:t>Mississippi</a:t>
            </a:r>
            <a:endParaRPr/>
          </a:p>
          <a:p>
            <a:pPr indent="-311150" lvl="0" marL="457200" rtl="0" algn="l">
              <a:spcBef>
                <a:spcPts val="0"/>
              </a:spcBef>
              <a:spcAft>
                <a:spcPts val="0"/>
              </a:spcAft>
              <a:buSzPts val="1300"/>
              <a:buAutoNum type="arabicPeriod"/>
            </a:pPr>
            <a:r>
              <a:rPr lang="en"/>
              <a:t>Maine</a:t>
            </a:r>
            <a:endParaRPr/>
          </a:p>
          <a:p>
            <a:pPr indent="-311150" lvl="0" marL="457200" rtl="0" algn="l">
              <a:spcBef>
                <a:spcPts val="0"/>
              </a:spcBef>
              <a:spcAft>
                <a:spcPts val="0"/>
              </a:spcAft>
              <a:buSzPts val="1300"/>
              <a:buAutoNum type="arabicPeriod"/>
            </a:pPr>
            <a:r>
              <a:rPr lang="en"/>
              <a:t>Minnesota</a:t>
            </a:r>
            <a:endParaRPr/>
          </a:p>
          <a:p>
            <a:pPr indent="-311150" lvl="0" marL="457200" rtl="0" algn="l">
              <a:spcBef>
                <a:spcPts val="0"/>
              </a:spcBef>
              <a:spcAft>
                <a:spcPts val="0"/>
              </a:spcAft>
              <a:buSzPts val="1300"/>
              <a:buAutoNum type="arabicPeriod"/>
            </a:pPr>
            <a:r>
              <a:rPr lang="en"/>
              <a:t>Alabama</a:t>
            </a:r>
            <a:endParaRPr/>
          </a:p>
          <a:p>
            <a:pPr indent="-311150" lvl="0" marL="457200" rtl="0" algn="l">
              <a:spcBef>
                <a:spcPts val="0"/>
              </a:spcBef>
              <a:spcAft>
                <a:spcPts val="0"/>
              </a:spcAft>
              <a:buSzPts val="1300"/>
              <a:buAutoNum type="arabicPeriod"/>
            </a:pPr>
            <a:r>
              <a:rPr lang="en"/>
              <a:t>Kentucky</a:t>
            </a:r>
            <a:r>
              <a:rPr lang="en"/>
              <a:t> </a:t>
            </a:r>
            <a:endParaRPr/>
          </a:p>
          <a:p>
            <a:pPr indent="-311150" lvl="0" marL="457200" rtl="0" algn="l">
              <a:spcBef>
                <a:spcPts val="0"/>
              </a:spcBef>
              <a:spcAft>
                <a:spcPts val="0"/>
              </a:spcAft>
              <a:buSzPts val="1300"/>
              <a:buAutoNum type="arabicPeriod"/>
            </a:pPr>
            <a:r>
              <a:rPr lang="en"/>
              <a:t>Illinois</a:t>
            </a:r>
            <a:endParaRPr/>
          </a:p>
          <a:p>
            <a:pPr indent="-311150" lvl="0" marL="457200" rtl="0" algn="l">
              <a:spcBef>
                <a:spcPts val="0"/>
              </a:spcBef>
              <a:spcAft>
                <a:spcPts val="0"/>
              </a:spcAft>
              <a:buSzPts val="1300"/>
              <a:buAutoNum type="arabicPeriod"/>
            </a:pPr>
            <a:r>
              <a:rPr lang="en"/>
              <a:t>California </a:t>
            </a:r>
            <a:endParaRPr/>
          </a:p>
        </p:txBody>
      </p:sp>
      <p:pic>
        <p:nvPicPr>
          <p:cNvPr id="195" name="Google Shape;195;p22"/>
          <p:cNvPicPr preferRelativeResize="0"/>
          <p:nvPr/>
        </p:nvPicPr>
        <p:blipFill>
          <a:blip r:embed="rId3">
            <a:alphaModFix/>
          </a:blip>
          <a:stretch>
            <a:fillRect/>
          </a:stretch>
        </p:blipFill>
        <p:spPr>
          <a:xfrm>
            <a:off x="440125" y="1566225"/>
            <a:ext cx="5621467"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790775" y="869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Imputed data vs. non-imputed data</a:t>
            </a:r>
            <a:r>
              <a:rPr lang="en" sz="2300"/>
              <a:t> IBU For Each State</a:t>
            </a:r>
            <a:endParaRPr sz="2300"/>
          </a:p>
        </p:txBody>
      </p:sp>
      <p:pic>
        <p:nvPicPr>
          <p:cNvPr id="201" name="Google Shape;201;p23"/>
          <p:cNvPicPr preferRelativeResize="0"/>
          <p:nvPr/>
        </p:nvPicPr>
        <p:blipFill>
          <a:blip r:embed="rId3">
            <a:alphaModFix/>
          </a:blip>
          <a:stretch>
            <a:fillRect/>
          </a:stretch>
        </p:blipFill>
        <p:spPr>
          <a:xfrm>
            <a:off x="539425" y="1693325"/>
            <a:ext cx="4032575" cy="2991226"/>
          </a:xfrm>
          <a:prstGeom prst="rect">
            <a:avLst/>
          </a:prstGeom>
          <a:noFill/>
          <a:ln>
            <a:noFill/>
          </a:ln>
        </p:spPr>
      </p:pic>
      <p:pic>
        <p:nvPicPr>
          <p:cNvPr id="202" name="Google Shape;202;p23"/>
          <p:cNvPicPr preferRelativeResize="0"/>
          <p:nvPr/>
        </p:nvPicPr>
        <p:blipFill>
          <a:blip r:embed="rId4">
            <a:alphaModFix/>
          </a:blip>
          <a:stretch>
            <a:fillRect/>
          </a:stretch>
        </p:blipFill>
        <p:spPr>
          <a:xfrm>
            <a:off x="4724400" y="1693325"/>
            <a:ext cx="3726649" cy="2991224"/>
          </a:xfrm>
          <a:prstGeom prst="rect">
            <a:avLst/>
          </a:prstGeom>
          <a:noFill/>
          <a:ln>
            <a:noFill/>
          </a:ln>
        </p:spPr>
      </p:pic>
      <p:cxnSp>
        <p:nvCxnSpPr>
          <p:cNvPr id="203" name="Google Shape;203;p23"/>
          <p:cNvCxnSpPr/>
          <p:nvPr/>
        </p:nvCxnSpPr>
        <p:spPr>
          <a:xfrm rot="10800000">
            <a:off x="8469850" y="4561450"/>
            <a:ext cx="175200" cy="1278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3"/>
          <p:cNvSpPr txBox="1"/>
          <p:nvPr/>
        </p:nvSpPr>
        <p:spPr>
          <a:xfrm>
            <a:off x="8469850" y="4627725"/>
            <a:ext cx="79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FF"/>
                </a:solidFill>
                <a:latin typeface="Calibri"/>
                <a:ea typeface="Calibri"/>
                <a:cs typeface="Calibri"/>
                <a:sym typeface="Calibri"/>
              </a:rPr>
              <a:t>No Value</a:t>
            </a:r>
            <a:endParaRPr b="1" sz="800">
              <a:solidFill>
                <a:srgbClr val="FF00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Imputed vs Non-Imputed</a:t>
            </a:r>
            <a:endParaRPr/>
          </a:p>
        </p:txBody>
      </p:sp>
      <p:graphicFrame>
        <p:nvGraphicFramePr>
          <p:cNvPr id="210" name="Google Shape;210;p24"/>
          <p:cNvGraphicFramePr/>
          <p:nvPr/>
        </p:nvGraphicFramePr>
        <p:xfrm>
          <a:off x="819150" y="1565975"/>
          <a:ext cx="3000000" cy="3000000"/>
        </p:xfrm>
        <a:graphic>
          <a:graphicData uri="http://schemas.openxmlformats.org/drawingml/2006/table">
            <a:tbl>
              <a:tblPr>
                <a:noFill/>
                <a:tableStyleId>{16184986-4500-4E02-9A03-FFD9B9CDE554}</a:tableStyleId>
              </a:tblPr>
              <a:tblGrid>
                <a:gridCol w="643300"/>
                <a:gridCol w="3109550"/>
                <a:gridCol w="3486150"/>
              </a:tblGrid>
              <a:tr h="381000">
                <a:tc>
                  <a:txBody>
                    <a:bodyPr/>
                    <a:lstStyle/>
                    <a:p>
                      <a:pPr indent="0" lvl="0" marL="0" rtl="0" algn="l">
                        <a:spcBef>
                          <a:spcPts val="0"/>
                        </a:spcBef>
                        <a:spcAft>
                          <a:spcPts val="0"/>
                        </a:spcAft>
                        <a:buNone/>
                      </a:pPr>
                      <a:r>
                        <a:rPr b="1" lang="en"/>
                        <a:t>Rank</a:t>
                      </a:r>
                      <a:endParaRPr b="1"/>
                    </a:p>
                  </a:txBody>
                  <a:tcPr marT="91425" marB="91425" marR="91425" marL="91425"/>
                </a:tc>
                <a:tc>
                  <a:txBody>
                    <a:bodyPr/>
                    <a:lstStyle/>
                    <a:p>
                      <a:pPr indent="0" lvl="0" marL="0" rtl="0" algn="l">
                        <a:spcBef>
                          <a:spcPts val="0"/>
                        </a:spcBef>
                        <a:spcAft>
                          <a:spcPts val="0"/>
                        </a:spcAft>
                        <a:buNone/>
                      </a:pPr>
                      <a:r>
                        <a:rPr b="1" lang="en"/>
                        <a:t>Imputed States</a:t>
                      </a:r>
                      <a:endParaRPr/>
                    </a:p>
                  </a:txBody>
                  <a:tcPr marT="91425" marB="91425" marR="91425" marL="91425"/>
                </a:tc>
                <a:tc>
                  <a:txBody>
                    <a:bodyPr/>
                    <a:lstStyle/>
                    <a:p>
                      <a:pPr indent="0" lvl="0" marL="0" rtl="0" algn="l">
                        <a:spcBef>
                          <a:spcPts val="0"/>
                        </a:spcBef>
                        <a:spcAft>
                          <a:spcPts val="0"/>
                        </a:spcAft>
                        <a:buNone/>
                      </a:pPr>
                      <a:r>
                        <a:rPr b="1" lang="en"/>
                        <a:t>Non-Imputed States</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West Virginia</a:t>
                      </a:r>
                      <a:endParaRPr/>
                    </a:p>
                  </a:txBody>
                  <a:tcPr marT="91425" marB="91425" marR="91425" marL="91425"/>
                </a:tc>
                <a:tc>
                  <a:txBody>
                    <a:bodyPr/>
                    <a:lstStyle/>
                    <a:p>
                      <a:pPr indent="0" lvl="0" marL="0" rtl="0" algn="l">
                        <a:spcBef>
                          <a:spcPts val="0"/>
                        </a:spcBef>
                        <a:spcAft>
                          <a:spcPts val="0"/>
                        </a:spcAft>
                        <a:buNone/>
                      </a:pPr>
                      <a:r>
                        <a:rPr lang="en"/>
                        <a:t>Maine</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New Mexico</a:t>
                      </a:r>
                      <a:endParaRPr/>
                    </a:p>
                  </a:txBody>
                  <a:tcPr marT="91425" marB="91425" marR="91425" marL="91425"/>
                </a:tc>
                <a:tc>
                  <a:txBody>
                    <a:bodyPr/>
                    <a:lstStyle/>
                    <a:p>
                      <a:pPr indent="0" lvl="0" marL="0" rtl="0" algn="l">
                        <a:spcBef>
                          <a:spcPts val="0"/>
                        </a:spcBef>
                        <a:spcAft>
                          <a:spcPts val="0"/>
                        </a:spcAft>
                        <a:buNone/>
                      </a:pPr>
                      <a:r>
                        <a:rPr lang="en"/>
                        <a:t>West Virginia</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South Dakota </a:t>
                      </a:r>
                      <a:endParaRPr/>
                    </a:p>
                  </a:txBody>
                  <a:tcPr marT="91425" marB="91425" marR="91425" marL="91425"/>
                </a:tc>
                <a:tc>
                  <a:txBody>
                    <a:bodyPr/>
                    <a:lstStyle/>
                    <a:p>
                      <a:pPr indent="0" lvl="0" marL="0" rtl="0" algn="l">
                        <a:spcBef>
                          <a:spcPts val="0"/>
                        </a:spcBef>
                        <a:spcAft>
                          <a:spcPts val="0"/>
                        </a:spcAft>
                        <a:buNone/>
                      </a:pPr>
                      <a:r>
                        <a:rPr lang="en"/>
                        <a:t>Georgia</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Mississippi</a:t>
                      </a:r>
                      <a:endParaRPr/>
                    </a:p>
                  </a:txBody>
                  <a:tcPr marT="91425" marB="91425" marR="91425" marL="91425"/>
                </a:tc>
                <a:tc>
                  <a:txBody>
                    <a:bodyPr/>
                    <a:lstStyle/>
                    <a:p>
                      <a:pPr indent="0" lvl="0" marL="0" rtl="0" algn="l">
                        <a:spcBef>
                          <a:spcPts val="0"/>
                        </a:spcBef>
                        <a:spcAft>
                          <a:spcPts val="0"/>
                        </a:spcAft>
                        <a:buNone/>
                      </a:pPr>
                      <a:r>
                        <a:rPr lang="en"/>
                        <a:t>Florida</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Maine</a:t>
                      </a:r>
                      <a:endParaRPr/>
                    </a:p>
                  </a:txBody>
                  <a:tcPr marT="91425" marB="91425" marR="91425" marL="91425"/>
                </a:tc>
                <a:tc>
                  <a:txBody>
                    <a:bodyPr/>
                    <a:lstStyle/>
                    <a:p>
                      <a:pPr indent="0" lvl="0" marL="0" rtl="0" algn="l">
                        <a:spcBef>
                          <a:spcPts val="0"/>
                        </a:spcBef>
                        <a:spcAft>
                          <a:spcPts val="0"/>
                        </a:spcAft>
                        <a:buNone/>
                      </a:pPr>
                      <a:r>
                        <a:rPr lang="en"/>
                        <a:t>Delaware</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With The Most Bitter (IBU) Beer</a:t>
            </a:r>
            <a:endParaRPr/>
          </a:p>
        </p:txBody>
      </p:sp>
      <p:pic>
        <p:nvPicPr>
          <p:cNvPr id="216" name="Google Shape;216;p25"/>
          <p:cNvPicPr preferRelativeResize="0"/>
          <p:nvPr/>
        </p:nvPicPr>
        <p:blipFill>
          <a:blip r:embed="rId3">
            <a:alphaModFix/>
          </a:blip>
          <a:stretch>
            <a:fillRect/>
          </a:stretch>
        </p:blipFill>
        <p:spPr>
          <a:xfrm>
            <a:off x="5360850" y="1800721"/>
            <a:ext cx="2647171" cy="2633700"/>
          </a:xfrm>
          <a:prstGeom prst="rect">
            <a:avLst/>
          </a:prstGeom>
          <a:noFill/>
          <a:ln>
            <a:noFill/>
          </a:ln>
        </p:spPr>
      </p:pic>
      <p:pic>
        <p:nvPicPr>
          <p:cNvPr id="217" name="Google Shape;217;p25"/>
          <p:cNvPicPr preferRelativeResize="0"/>
          <p:nvPr/>
        </p:nvPicPr>
        <p:blipFill>
          <a:blip r:embed="rId4">
            <a:alphaModFix/>
          </a:blip>
          <a:stretch>
            <a:fillRect/>
          </a:stretch>
        </p:blipFill>
        <p:spPr>
          <a:xfrm>
            <a:off x="920775" y="1598325"/>
            <a:ext cx="4271699" cy="30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With The Most Bitter (IBU) Beer</a:t>
            </a:r>
            <a:endParaRPr/>
          </a:p>
        </p:txBody>
      </p:sp>
      <p:pic>
        <p:nvPicPr>
          <p:cNvPr id="223" name="Google Shape;223;p26"/>
          <p:cNvPicPr preferRelativeResize="0"/>
          <p:nvPr/>
        </p:nvPicPr>
        <p:blipFill>
          <a:blip r:embed="rId3">
            <a:alphaModFix/>
          </a:blip>
          <a:stretch>
            <a:fillRect/>
          </a:stretch>
        </p:blipFill>
        <p:spPr>
          <a:xfrm>
            <a:off x="5360850" y="1800721"/>
            <a:ext cx="2647171" cy="2633700"/>
          </a:xfrm>
          <a:prstGeom prst="rect">
            <a:avLst/>
          </a:prstGeom>
          <a:noFill/>
          <a:ln>
            <a:noFill/>
          </a:ln>
        </p:spPr>
      </p:pic>
      <p:pic>
        <p:nvPicPr>
          <p:cNvPr id="224" name="Google Shape;224;p26"/>
          <p:cNvPicPr preferRelativeResize="0"/>
          <p:nvPr/>
        </p:nvPicPr>
        <p:blipFill>
          <a:blip r:embed="rId4">
            <a:alphaModFix/>
          </a:blip>
          <a:stretch>
            <a:fillRect/>
          </a:stretch>
        </p:blipFill>
        <p:spPr>
          <a:xfrm>
            <a:off x="819150" y="1598325"/>
            <a:ext cx="4341636"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300"/>
              <a:t>Summary statistics and distribution of the ABV variable.</a:t>
            </a:r>
            <a:endParaRPr sz="2300"/>
          </a:p>
        </p:txBody>
      </p:sp>
      <p:sp>
        <p:nvSpPr>
          <p:cNvPr id="230" name="Google Shape;230;p27"/>
          <p:cNvSpPr txBox="1"/>
          <p:nvPr>
            <p:ph idx="1" type="body"/>
          </p:nvPr>
        </p:nvSpPr>
        <p:spPr>
          <a:xfrm>
            <a:off x="819150" y="1990725"/>
            <a:ext cx="16746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Minimum: 0.1%</a:t>
            </a:r>
            <a:endParaRPr/>
          </a:p>
          <a:p>
            <a:pPr indent="0" lvl="0" marL="0" rtl="0" algn="l">
              <a:spcBef>
                <a:spcPts val="1200"/>
              </a:spcBef>
              <a:spcAft>
                <a:spcPts val="0"/>
              </a:spcAft>
              <a:buNone/>
            </a:pPr>
            <a:r>
              <a:rPr lang="en"/>
              <a:t>1st Quintile: 5.0%</a:t>
            </a:r>
            <a:endParaRPr/>
          </a:p>
          <a:p>
            <a:pPr indent="0" lvl="0" marL="0" rtl="0" algn="l">
              <a:spcBef>
                <a:spcPts val="1200"/>
              </a:spcBef>
              <a:spcAft>
                <a:spcPts val="0"/>
              </a:spcAft>
              <a:buNone/>
            </a:pPr>
            <a:r>
              <a:rPr lang="en"/>
              <a:t>Median: 5.6%</a:t>
            </a:r>
            <a:endParaRPr/>
          </a:p>
          <a:p>
            <a:pPr indent="0" lvl="0" marL="0" rtl="0" algn="l">
              <a:spcBef>
                <a:spcPts val="1200"/>
              </a:spcBef>
              <a:spcAft>
                <a:spcPts val="0"/>
              </a:spcAft>
              <a:buNone/>
            </a:pPr>
            <a:r>
              <a:rPr lang="en"/>
              <a:t>Mean: 5.97%</a:t>
            </a:r>
            <a:endParaRPr/>
          </a:p>
          <a:p>
            <a:pPr indent="0" lvl="0" marL="0" rtl="0" algn="l">
              <a:spcBef>
                <a:spcPts val="1200"/>
              </a:spcBef>
              <a:spcAft>
                <a:spcPts val="0"/>
              </a:spcAft>
              <a:buNone/>
            </a:pPr>
            <a:r>
              <a:rPr lang="en"/>
              <a:t>3rd Quintile: 5.97%</a:t>
            </a:r>
            <a:endParaRPr/>
          </a:p>
          <a:p>
            <a:pPr indent="0" lvl="0" marL="0" rtl="0" algn="l">
              <a:spcBef>
                <a:spcPts val="1200"/>
              </a:spcBef>
              <a:spcAft>
                <a:spcPts val="0"/>
              </a:spcAft>
              <a:buNone/>
            </a:pPr>
            <a:r>
              <a:rPr lang="en"/>
              <a:t>Max: 12.8%</a:t>
            </a:r>
            <a:endParaRPr/>
          </a:p>
          <a:p>
            <a:pPr indent="0" lvl="0" marL="0" rtl="0" algn="l">
              <a:spcBef>
                <a:spcPts val="1200"/>
              </a:spcBef>
              <a:spcAft>
                <a:spcPts val="1200"/>
              </a:spcAft>
              <a:buNone/>
            </a:pPr>
            <a:r>
              <a:t/>
            </a:r>
            <a:endParaRPr/>
          </a:p>
        </p:txBody>
      </p:sp>
      <p:pic>
        <p:nvPicPr>
          <p:cNvPr id="231" name="Google Shape;231;p27"/>
          <p:cNvPicPr preferRelativeResize="0"/>
          <p:nvPr/>
        </p:nvPicPr>
        <p:blipFill>
          <a:blip r:embed="rId3">
            <a:alphaModFix/>
          </a:blip>
          <a:stretch>
            <a:fillRect/>
          </a:stretch>
        </p:blipFill>
        <p:spPr>
          <a:xfrm>
            <a:off x="3332275" y="1503050"/>
            <a:ext cx="4294926"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300"/>
              <a:t>Summary statistics and distribution of the ABV variable.</a:t>
            </a:r>
            <a:endParaRPr/>
          </a:p>
        </p:txBody>
      </p:sp>
      <p:sp>
        <p:nvSpPr>
          <p:cNvPr id="237" name="Google Shape;237;p28"/>
          <p:cNvSpPr txBox="1"/>
          <p:nvPr>
            <p:ph idx="1" type="body"/>
          </p:nvPr>
        </p:nvSpPr>
        <p:spPr>
          <a:xfrm>
            <a:off x="819150" y="1990725"/>
            <a:ext cx="16746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Minimum: 0.1%</a:t>
            </a:r>
            <a:endParaRPr/>
          </a:p>
          <a:p>
            <a:pPr indent="0" lvl="0" marL="0" rtl="0" algn="l">
              <a:spcBef>
                <a:spcPts val="1200"/>
              </a:spcBef>
              <a:spcAft>
                <a:spcPts val="0"/>
              </a:spcAft>
              <a:buNone/>
            </a:pPr>
            <a:r>
              <a:rPr lang="en"/>
              <a:t>1st Quintile: 5.0%</a:t>
            </a:r>
            <a:endParaRPr/>
          </a:p>
          <a:p>
            <a:pPr indent="0" lvl="0" marL="0" rtl="0" algn="l">
              <a:spcBef>
                <a:spcPts val="1200"/>
              </a:spcBef>
              <a:spcAft>
                <a:spcPts val="0"/>
              </a:spcAft>
              <a:buNone/>
            </a:pPr>
            <a:r>
              <a:rPr lang="en"/>
              <a:t>Median: 5.6%</a:t>
            </a:r>
            <a:endParaRPr/>
          </a:p>
          <a:p>
            <a:pPr indent="0" lvl="0" marL="0" rtl="0" algn="l">
              <a:spcBef>
                <a:spcPts val="1200"/>
              </a:spcBef>
              <a:spcAft>
                <a:spcPts val="0"/>
              </a:spcAft>
              <a:buNone/>
            </a:pPr>
            <a:r>
              <a:rPr lang="en"/>
              <a:t>Mean: 5.97%</a:t>
            </a:r>
            <a:endParaRPr/>
          </a:p>
          <a:p>
            <a:pPr indent="0" lvl="0" marL="0" rtl="0" algn="l">
              <a:spcBef>
                <a:spcPts val="1200"/>
              </a:spcBef>
              <a:spcAft>
                <a:spcPts val="0"/>
              </a:spcAft>
              <a:buNone/>
            </a:pPr>
            <a:r>
              <a:rPr lang="en"/>
              <a:t>3rd Quintile: 5.97%</a:t>
            </a:r>
            <a:endParaRPr/>
          </a:p>
          <a:p>
            <a:pPr indent="0" lvl="0" marL="0" rtl="0" algn="l">
              <a:spcBef>
                <a:spcPts val="1200"/>
              </a:spcBef>
              <a:spcAft>
                <a:spcPts val="0"/>
              </a:spcAft>
              <a:buNone/>
            </a:pPr>
            <a:r>
              <a:rPr lang="en"/>
              <a:t>Max: 12.8%</a:t>
            </a:r>
            <a:endParaRPr/>
          </a:p>
          <a:p>
            <a:pPr indent="0" lvl="0" marL="0" rtl="0" algn="l">
              <a:spcBef>
                <a:spcPts val="1200"/>
              </a:spcBef>
              <a:spcAft>
                <a:spcPts val="1200"/>
              </a:spcAft>
              <a:buNone/>
            </a:pPr>
            <a:r>
              <a:t/>
            </a:r>
            <a:endParaRPr/>
          </a:p>
        </p:txBody>
      </p:sp>
      <p:pic>
        <p:nvPicPr>
          <p:cNvPr id="238" name="Google Shape;238;p28"/>
          <p:cNvPicPr preferRelativeResize="0"/>
          <p:nvPr/>
        </p:nvPicPr>
        <p:blipFill>
          <a:blip r:embed="rId3">
            <a:alphaModFix/>
          </a:blip>
          <a:stretch>
            <a:fillRect/>
          </a:stretch>
        </p:blipFill>
        <p:spPr>
          <a:xfrm>
            <a:off x="3616150" y="1498350"/>
            <a:ext cx="4271699" cy="30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819150" y="845600"/>
            <a:ext cx="2409300" cy="364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t>The </a:t>
            </a:r>
            <a:r>
              <a:rPr lang="en" sz="1600"/>
              <a:t>relationship between the bitterness of the beer and its alcoholic content:</a:t>
            </a:r>
            <a:endParaRPr sz="1600"/>
          </a:p>
          <a:p>
            <a:pPr indent="0" lvl="0" marL="0" rtl="0" algn="l">
              <a:spcBef>
                <a:spcPts val="1200"/>
              </a:spcBef>
              <a:spcAft>
                <a:spcPts val="0"/>
              </a:spcAft>
              <a:buNone/>
            </a:pPr>
            <a:r>
              <a:t/>
            </a:r>
            <a:endParaRPr/>
          </a:p>
        </p:txBody>
      </p:sp>
      <p:pic>
        <p:nvPicPr>
          <p:cNvPr id="244" name="Google Shape;244;p29"/>
          <p:cNvPicPr preferRelativeResize="0"/>
          <p:nvPr/>
        </p:nvPicPr>
        <p:blipFill>
          <a:blip r:embed="rId3">
            <a:alphaModFix/>
          </a:blip>
          <a:stretch>
            <a:fillRect/>
          </a:stretch>
        </p:blipFill>
        <p:spPr>
          <a:xfrm>
            <a:off x="3096950" y="724388"/>
            <a:ext cx="5610750" cy="38880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19150" y="845600"/>
            <a:ext cx="2409300" cy="364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t>The relationship between the bitterness of the beer and its alcoholic content:</a:t>
            </a:r>
            <a:endParaRPr sz="1600"/>
          </a:p>
          <a:p>
            <a:pPr indent="0" lvl="0" marL="0" rtl="0" algn="l">
              <a:lnSpc>
                <a:spcPct val="115000"/>
              </a:lnSpc>
              <a:spcBef>
                <a:spcPts val="1200"/>
              </a:spcBef>
              <a:spcAft>
                <a:spcPts val="0"/>
              </a:spcAft>
              <a:buNone/>
            </a:pPr>
            <a:r>
              <a:rPr lang="en" sz="1600"/>
              <a:t>With Imputed Data.</a:t>
            </a:r>
            <a:endParaRPr sz="1600"/>
          </a:p>
          <a:p>
            <a:pPr indent="0" lvl="0" marL="0" rtl="0" algn="l">
              <a:spcBef>
                <a:spcPts val="1200"/>
              </a:spcBef>
              <a:spcAft>
                <a:spcPts val="0"/>
              </a:spcAft>
              <a:buNone/>
            </a:pPr>
            <a:r>
              <a:t/>
            </a:r>
            <a:endParaRPr/>
          </a:p>
        </p:txBody>
      </p:sp>
      <p:pic>
        <p:nvPicPr>
          <p:cNvPr id="250" name="Google Shape;250;p30"/>
          <p:cNvPicPr preferRelativeResize="0"/>
          <p:nvPr/>
        </p:nvPicPr>
        <p:blipFill>
          <a:blip r:embed="rId3">
            <a:alphaModFix/>
          </a:blip>
          <a:stretch>
            <a:fillRect/>
          </a:stretch>
        </p:blipFill>
        <p:spPr>
          <a:xfrm>
            <a:off x="3172650" y="551213"/>
            <a:ext cx="5610750" cy="4041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819150" y="656325"/>
            <a:ext cx="7505700" cy="6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Showing The Relationship</a:t>
            </a:r>
            <a:r>
              <a:rPr lang="en" sz="2200"/>
              <a:t> With K-Nearest-Neighbor</a:t>
            </a:r>
            <a:endParaRPr sz="2200"/>
          </a:p>
        </p:txBody>
      </p:sp>
      <p:pic>
        <p:nvPicPr>
          <p:cNvPr id="256" name="Google Shape;256;p31"/>
          <p:cNvPicPr preferRelativeResize="0"/>
          <p:nvPr/>
        </p:nvPicPr>
        <p:blipFill>
          <a:blip r:embed="rId3">
            <a:alphaModFix/>
          </a:blip>
          <a:stretch>
            <a:fillRect/>
          </a:stretch>
        </p:blipFill>
        <p:spPr>
          <a:xfrm>
            <a:off x="3463701" y="1490850"/>
            <a:ext cx="4781901" cy="3025425"/>
          </a:xfrm>
          <a:prstGeom prst="rect">
            <a:avLst/>
          </a:prstGeom>
          <a:noFill/>
          <a:ln>
            <a:noFill/>
          </a:ln>
        </p:spPr>
      </p:pic>
      <p:graphicFrame>
        <p:nvGraphicFramePr>
          <p:cNvPr id="257" name="Google Shape;257;p31"/>
          <p:cNvGraphicFramePr/>
          <p:nvPr/>
        </p:nvGraphicFramePr>
        <p:xfrm>
          <a:off x="415450" y="1743500"/>
          <a:ext cx="3000000" cy="3000000"/>
        </p:xfrm>
        <a:graphic>
          <a:graphicData uri="http://schemas.openxmlformats.org/drawingml/2006/table">
            <a:tbl>
              <a:tblPr>
                <a:noFill/>
                <a:tableStyleId>{16184986-4500-4E02-9A03-FFD9B9CDE554}</a:tableStyleId>
              </a:tblPr>
              <a:tblGrid>
                <a:gridCol w="1395850"/>
                <a:gridCol w="1688625"/>
              </a:tblGrid>
              <a:tr h="396200">
                <a:tc>
                  <a:txBody>
                    <a:bodyPr/>
                    <a:lstStyle/>
                    <a:p>
                      <a:pPr indent="0" lvl="0" marL="0" rtl="0" algn="l">
                        <a:spcBef>
                          <a:spcPts val="0"/>
                        </a:spcBef>
                        <a:spcAft>
                          <a:spcPts val="0"/>
                        </a:spcAft>
                        <a:buNone/>
                      </a:pPr>
                      <a:r>
                        <a:rPr b="1" lang="en"/>
                        <a:t>Tests</a:t>
                      </a:r>
                      <a:endParaRPr b="1"/>
                    </a:p>
                  </a:txBody>
                  <a:tcPr marT="91425" marB="91425" marR="91425" marL="91425"/>
                </a:tc>
                <a:tc>
                  <a:txBody>
                    <a:bodyPr/>
                    <a:lstStyle/>
                    <a:p>
                      <a:pPr indent="0" lvl="0" marL="0" rtl="0" algn="l">
                        <a:spcBef>
                          <a:spcPts val="0"/>
                        </a:spcBef>
                        <a:spcAft>
                          <a:spcPts val="0"/>
                        </a:spcAft>
                        <a:buNone/>
                      </a:pPr>
                      <a:r>
                        <a:rPr b="1" lang="en"/>
                        <a:t>Range in Percent</a:t>
                      </a:r>
                      <a:endParaRPr b="1"/>
                    </a:p>
                  </a:txBody>
                  <a:tcPr marT="91425" marB="91425" marR="91425" marL="91425"/>
                </a:tc>
              </a:tr>
              <a:tr h="37627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80%-90%</a:t>
                      </a:r>
                      <a:endParaRPr/>
                    </a:p>
                  </a:txBody>
                  <a:tcPr marT="91425" marB="91425" marR="91425" marL="91425"/>
                </a:tc>
              </a:tr>
              <a:tr h="381000">
                <a:tc>
                  <a:txBody>
                    <a:bodyPr/>
                    <a:lstStyle/>
                    <a:p>
                      <a:pPr indent="0" lvl="0" marL="0" rtl="0" algn="l">
                        <a:spcBef>
                          <a:spcPts val="0"/>
                        </a:spcBef>
                        <a:spcAft>
                          <a:spcPts val="0"/>
                        </a:spcAft>
                        <a:buNone/>
                      </a:pPr>
                      <a:r>
                        <a:rPr lang="en"/>
                        <a:t>Sensitivity</a:t>
                      </a:r>
                      <a:endParaRPr/>
                    </a:p>
                  </a:txBody>
                  <a:tcPr marT="91425" marB="91425" marR="91425" marL="91425"/>
                </a:tc>
                <a:tc>
                  <a:txBody>
                    <a:bodyPr/>
                    <a:lstStyle/>
                    <a:p>
                      <a:pPr indent="0" lvl="0" marL="0" rtl="0" algn="l">
                        <a:spcBef>
                          <a:spcPts val="0"/>
                        </a:spcBef>
                        <a:spcAft>
                          <a:spcPts val="0"/>
                        </a:spcAft>
                        <a:buNone/>
                      </a:pPr>
                      <a:r>
                        <a:rPr lang="en"/>
                        <a:t>80%-90%</a:t>
                      </a:r>
                      <a:endParaRPr/>
                    </a:p>
                  </a:txBody>
                  <a:tcPr marT="91425" marB="91425" marR="91425" marL="91425"/>
                </a:tc>
              </a:tr>
              <a:tr h="381000">
                <a:tc>
                  <a:txBody>
                    <a:bodyPr/>
                    <a:lstStyle/>
                    <a:p>
                      <a:pPr indent="0" lvl="0" marL="0" rtl="0" algn="l">
                        <a:spcBef>
                          <a:spcPts val="0"/>
                        </a:spcBef>
                        <a:spcAft>
                          <a:spcPts val="0"/>
                        </a:spcAft>
                        <a:buNone/>
                      </a:pPr>
                      <a:r>
                        <a:rPr lang="en"/>
                        <a:t>Specificity</a:t>
                      </a:r>
                      <a:endParaRPr/>
                    </a:p>
                  </a:txBody>
                  <a:tcPr marT="91425" marB="91425" marR="91425" marL="91425"/>
                </a:tc>
                <a:tc>
                  <a:txBody>
                    <a:bodyPr/>
                    <a:lstStyle/>
                    <a:p>
                      <a:pPr indent="0" lvl="0" marL="0" rtl="0" algn="l">
                        <a:spcBef>
                          <a:spcPts val="0"/>
                        </a:spcBef>
                        <a:spcAft>
                          <a:spcPts val="0"/>
                        </a:spcAft>
                        <a:buNone/>
                      </a:pPr>
                      <a:r>
                        <a:rPr lang="en"/>
                        <a:t>75%-85%</a:t>
                      </a:r>
                      <a:endParaRPr/>
                    </a:p>
                  </a:txBody>
                  <a:tcPr marT="91425" marB="91425" marR="91425" marL="91425"/>
                </a:tc>
              </a:tr>
            </a:tbl>
          </a:graphicData>
        </a:graphic>
      </p:graphicFrame>
      <p:sp>
        <p:nvSpPr>
          <p:cNvPr id="258" name="Google Shape;258;p31"/>
          <p:cNvSpPr txBox="1"/>
          <p:nvPr/>
        </p:nvSpPr>
        <p:spPr>
          <a:xfrm>
            <a:off x="415450" y="3373800"/>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K=30</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26750" y="874000"/>
            <a:ext cx="28905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Values</a:t>
            </a:r>
            <a:endParaRPr/>
          </a:p>
        </p:txBody>
      </p:sp>
      <p:sp>
        <p:nvSpPr>
          <p:cNvPr id="135" name="Google Shape;135;p14"/>
          <p:cNvSpPr txBox="1"/>
          <p:nvPr>
            <p:ph idx="1" type="body"/>
          </p:nvPr>
        </p:nvSpPr>
        <p:spPr>
          <a:xfrm>
            <a:off x="271400" y="286000"/>
            <a:ext cx="3799500" cy="21306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3300"/>
              <a:t>##Talking points: </a:t>
            </a:r>
            <a:endParaRPr sz="3300"/>
          </a:p>
          <a:p>
            <a:pPr indent="0" lvl="0" marL="0" rtl="0" algn="l">
              <a:spcBef>
                <a:spcPts val="1200"/>
              </a:spcBef>
              <a:spcAft>
                <a:spcPts val="0"/>
              </a:spcAft>
              <a:buNone/>
            </a:pPr>
            <a:r>
              <a:rPr lang="en" sz="3300"/>
              <a:t>###With the help of the Multivariate Imputation via Chained Equation(mice) we are able to use a method called “Fully Conditional Specification”(FCS) to help fill the missing IBU values. </a:t>
            </a:r>
            <a:endParaRPr sz="3300"/>
          </a:p>
          <a:p>
            <a:pPr indent="0" lvl="0" marL="0" rtl="0" algn="l">
              <a:spcBef>
                <a:spcPts val="1200"/>
              </a:spcBef>
              <a:spcAft>
                <a:spcPts val="0"/>
              </a:spcAft>
              <a:buNone/>
            </a:pPr>
            <a:r>
              <a:rPr lang="en" sz="3300"/>
              <a:t>###We are able to create a model for each missing variable based on the observed data and other observed variables in the dataset</a:t>
            </a:r>
            <a:endParaRPr sz="3300"/>
          </a:p>
          <a:p>
            <a:pPr indent="0" lvl="0" marL="0" rtl="0" algn="l">
              <a:spcBef>
                <a:spcPts val="1200"/>
              </a:spcBef>
              <a:spcAft>
                <a:spcPts val="0"/>
              </a:spcAft>
              <a:buNone/>
            </a:pPr>
            <a:r>
              <a:rPr lang="en" sz="3300"/>
              <a:t>### PMM predictive mean matching</a:t>
            </a:r>
            <a:endParaRPr sz="3300"/>
          </a:p>
          <a:p>
            <a:pPr indent="0" lvl="0" marL="0" rtl="0" algn="l">
              <a:spcBef>
                <a:spcPts val="1200"/>
              </a:spcBef>
              <a:spcAft>
                <a:spcPts val="1200"/>
              </a:spcAft>
              <a:buNone/>
            </a:pPr>
            <a:r>
              <a:rPr lang="en" sz="3300"/>
              <a:t>###Also referred to as a type of regression modeling.</a:t>
            </a:r>
            <a:endParaRPr sz="3300"/>
          </a:p>
        </p:txBody>
      </p:sp>
      <p:pic>
        <p:nvPicPr>
          <p:cNvPr id="136" name="Google Shape;136;p14"/>
          <p:cNvPicPr preferRelativeResize="0"/>
          <p:nvPr/>
        </p:nvPicPr>
        <p:blipFill>
          <a:blip r:embed="rId3">
            <a:alphaModFix/>
          </a:blip>
          <a:stretch>
            <a:fillRect/>
          </a:stretch>
        </p:blipFill>
        <p:spPr>
          <a:xfrm>
            <a:off x="2768050" y="2984925"/>
            <a:ext cx="1458100" cy="1356500"/>
          </a:xfrm>
          <a:prstGeom prst="rect">
            <a:avLst/>
          </a:prstGeom>
          <a:noFill/>
          <a:ln>
            <a:noFill/>
          </a:ln>
        </p:spPr>
      </p:pic>
      <p:pic>
        <p:nvPicPr>
          <p:cNvPr id="137" name="Google Shape;137;p14"/>
          <p:cNvPicPr preferRelativeResize="0"/>
          <p:nvPr/>
        </p:nvPicPr>
        <p:blipFill>
          <a:blip r:embed="rId4">
            <a:alphaModFix/>
          </a:blip>
          <a:stretch>
            <a:fillRect/>
          </a:stretch>
        </p:blipFill>
        <p:spPr>
          <a:xfrm>
            <a:off x="4685575" y="3022800"/>
            <a:ext cx="1177113" cy="1356499"/>
          </a:xfrm>
          <a:prstGeom prst="rect">
            <a:avLst/>
          </a:prstGeom>
          <a:noFill/>
          <a:ln>
            <a:noFill/>
          </a:ln>
        </p:spPr>
      </p:pic>
      <p:pic>
        <p:nvPicPr>
          <p:cNvPr id="138" name="Google Shape;138;p14"/>
          <p:cNvPicPr preferRelativeResize="0"/>
          <p:nvPr/>
        </p:nvPicPr>
        <p:blipFill>
          <a:blip r:embed="rId5">
            <a:alphaModFix/>
          </a:blip>
          <a:stretch>
            <a:fillRect/>
          </a:stretch>
        </p:blipFill>
        <p:spPr>
          <a:xfrm>
            <a:off x="3998020" y="3399475"/>
            <a:ext cx="653701" cy="527400"/>
          </a:xfrm>
          <a:prstGeom prst="rect">
            <a:avLst/>
          </a:prstGeom>
          <a:noFill/>
          <a:ln>
            <a:noFill/>
          </a:ln>
        </p:spPr>
      </p:pic>
      <p:sp>
        <p:nvSpPr>
          <p:cNvPr id="139" name="Google Shape;139;p14"/>
          <p:cNvSpPr txBox="1"/>
          <p:nvPr/>
        </p:nvSpPr>
        <p:spPr>
          <a:xfrm>
            <a:off x="3137200" y="1694000"/>
            <a:ext cx="2725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IBU 1005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ABV 62</a:t>
            </a:r>
            <a:endParaRPr>
              <a:latin typeface="Calibri"/>
              <a:ea typeface="Calibri"/>
              <a:cs typeface="Calibri"/>
              <a:sym typeface="Calibri"/>
            </a:endParaRPr>
          </a:p>
        </p:txBody>
      </p:sp>
      <p:sp>
        <p:nvSpPr>
          <p:cNvPr id="140" name="Google Shape;140;p14"/>
          <p:cNvSpPr txBox="1"/>
          <p:nvPr/>
        </p:nvSpPr>
        <p:spPr>
          <a:xfrm>
            <a:off x="2768050" y="2489188"/>
            <a:ext cx="346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Multivariate Imputation Via Changed Equation (mice)</a:t>
            </a:r>
            <a:endParaRPr sz="1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000"/>
                                        <p:tgtEl>
                                          <p:spTgt spid="1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819150" y="831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Fun!</a:t>
            </a:r>
            <a:endParaRPr/>
          </a:p>
        </p:txBody>
      </p:sp>
      <p:sp>
        <p:nvSpPr>
          <p:cNvPr id="264" name="Google Shape;264;p32"/>
          <p:cNvSpPr txBox="1"/>
          <p:nvPr>
            <p:ph idx="1" type="body"/>
          </p:nvPr>
        </p:nvSpPr>
        <p:spPr>
          <a:xfrm>
            <a:off x="6082650" y="1786000"/>
            <a:ext cx="2242200" cy="28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Mild: 30%</a:t>
            </a:r>
            <a:endParaRPr/>
          </a:p>
          <a:p>
            <a:pPr indent="0" lvl="0" marL="0" rtl="0" algn="l">
              <a:spcBef>
                <a:spcPts val="1200"/>
              </a:spcBef>
              <a:spcAft>
                <a:spcPts val="0"/>
              </a:spcAft>
              <a:buNone/>
            </a:pPr>
            <a:r>
              <a:rPr lang="en"/>
              <a:t>Moderately Bitter: 29%</a:t>
            </a:r>
            <a:endParaRPr/>
          </a:p>
          <a:p>
            <a:pPr indent="0" lvl="0" marL="0" rtl="0" algn="l">
              <a:spcBef>
                <a:spcPts val="1200"/>
              </a:spcBef>
              <a:spcAft>
                <a:spcPts val="0"/>
              </a:spcAft>
              <a:buNone/>
            </a:pPr>
            <a:r>
              <a:rPr lang="en"/>
              <a:t>Fairly Bitter: 20%</a:t>
            </a:r>
            <a:endParaRPr/>
          </a:p>
          <a:p>
            <a:pPr indent="0" lvl="0" marL="0" rtl="0" algn="l">
              <a:spcBef>
                <a:spcPts val="1200"/>
              </a:spcBef>
              <a:spcAft>
                <a:spcPts val="0"/>
              </a:spcAft>
              <a:buNone/>
            </a:pPr>
            <a:r>
              <a:rPr lang="en"/>
              <a:t>Very Bitter: 14%</a:t>
            </a:r>
            <a:endParaRPr/>
          </a:p>
          <a:p>
            <a:pPr indent="0" lvl="0" marL="0" rtl="0" algn="l">
              <a:spcBef>
                <a:spcPts val="1200"/>
              </a:spcBef>
              <a:spcAft>
                <a:spcPts val="1200"/>
              </a:spcAft>
              <a:buNone/>
            </a:pPr>
            <a:r>
              <a:rPr lang="en"/>
              <a:t>Extremely Bitter: 6%</a:t>
            </a:r>
            <a:endParaRPr/>
          </a:p>
        </p:txBody>
      </p:sp>
      <p:pic>
        <p:nvPicPr>
          <p:cNvPr id="265" name="Google Shape;265;p32"/>
          <p:cNvPicPr preferRelativeResize="0"/>
          <p:nvPr/>
        </p:nvPicPr>
        <p:blipFill>
          <a:blip r:embed="rId3">
            <a:alphaModFix/>
          </a:blip>
          <a:stretch>
            <a:fillRect/>
          </a:stretch>
        </p:blipFill>
        <p:spPr>
          <a:xfrm>
            <a:off x="819150" y="1786000"/>
            <a:ext cx="5263501" cy="287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End</a:t>
            </a:r>
            <a:endParaRPr/>
          </a:p>
        </p:txBody>
      </p:sp>
      <p:sp>
        <p:nvSpPr>
          <p:cNvPr id="271" name="Google Shape;271;p33"/>
          <p:cNvSpPr txBox="1"/>
          <p:nvPr>
            <p:ph idx="1" type="body"/>
          </p:nvPr>
        </p:nvSpPr>
        <p:spPr>
          <a:xfrm>
            <a:off x="1385850" y="2863850"/>
            <a:ext cx="6372300" cy="1140000"/>
          </a:xfrm>
          <a:prstGeom prst="rect">
            <a:avLst/>
          </a:prstGeom>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None/>
            </a:pPr>
            <a:r>
              <a:rPr lang="en" sz="1600">
                <a:solidFill>
                  <a:schemeClr val="dk1"/>
                </a:solidFill>
              </a:rPr>
              <a:t>Alex Thibeaux</a:t>
            </a:r>
            <a:endParaRPr sz="1600">
              <a:solidFill>
                <a:schemeClr val="dk1"/>
              </a:solidFill>
            </a:endParaRPr>
          </a:p>
          <a:p>
            <a:pPr indent="0" lvl="0" marL="0" rtl="0" algn="ctr">
              <a:lnSpc>
                <a:spcPct val="100000"/>
              </a:lnSpc>
              <a:spcBef>
                <a:spcPts val="0"/>
              </a:spcBef>
              <a:spcAft>
                <a:spcPts val="0"/>
              </a:spcAft>
              <a:buNone/>
            </a:pPr>
            <a:r>
              <a:rPr lang="en" sz="1600">
                <a:solidFill>
                  <a:schemeClr val="dk1"/>
                </a:solidFill>
              </a:rPr>
              <a:t>athibeaux@smu.edu</a:t>
            </a:r>
            <a:endParaRPr sz="1600">
              <a:solidFill>
                <a:schemeClr val="dk1"/>
              </a:solidFill>
            </a:endParaRPr>
          </a:p>
          <a:p>
            <a:pPr indent="0" lvl="0" marL="0" rtl="0" algn="ctr">
              <a:lnSpc>
                <a:spcPct val="100000"/>
              </a:lnSpc>
              <a:spcBef>
                <a:spcPts val="0"/>
              </a:spcBef>
              <a:spcAft>
                <a:spcPts val="0"/>
              </a:spcAft>
              <a:buNone/>
            </a:pPr>
            <a:r>
              <a:rPr lang="en" sz="1600">
                <a:solidFill>
                  <a:schemeClr val="dk1"/>
                </a:solidFill>
              </a:rPr>
              <a:t>Nicholas Mueller</a:t>
            </a:r>
            <a:endParaRPr sz="1600">
              <a:solidFill>
                <a:schemeClr val="dk1"/>
              </a:solidFill>
            </a:endParaRPr>
          </a:p>
          <a:p>
            <a:pPr indent="0" lvl="0" marL="0" rtl="0" algn="ctr">
              <a:lnSpc>
                <a:spcPct val="100000"/>
              </a:lnSpc>
              <a:spcBef>
                <a:spcPts val="0"/>
              </a:spcBef>
              <a:spcAft>
                <a:spcPts val="0"/>
              </a:spcAft>
              <a:buNone/>
            </a:pPr>
            <a:r>
              <a:rPr lang="en" sz="1600">
                <a:solidFill>
                  <a:schemeClr val="dk1"/>
                </a:solidFill>
              </a:rPr>
              <a:t>nmueller111@yahoo.com</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600"/>
              <a:t>Questions?</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1740800" y="922450"/>
            <a:ext cx="4617275" cy="296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411925" y="1042298"/>
            <a:ext cx="6069700" cy="3760200"/>
          </a:xfrm>
          <a:prstGeom prst="rect">
            <a:avLst/>
          </a:prstGeom>
          <a:noFill/>
          <a:ln>
            <a:noFill/>
          </a:ln>
        </p:spPr>
      </p:pic>
      <p:pic>
        <p:nvPicPr>
          <p:cNvPr id="151" name="Google Shape;151;p16"/>
          <p:cNvPicPr preferRelativeResize="0"/>
          <p:nvPr/>
        </p:nvPicPr>
        <p:blipFill>
          <a:blip r:embed="rId4">
            <a:alphaModFix/>
          </a:blip>
          <a:stretch>
            <a:fillRect/>
          </a:stretch>
        </p:blipFill>
        <p:spPr>
          <a:xfrm>
            <a:off x="1388175" y="262175"/>
            <a:ext cx="6367650" cy="66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 sz="1300">
                <a:highlight>
                  <a:srgbClr val="FFFFFF"/>
                </a:highlight>
              </a:rPr>
              <a:t>MAR: The probability of missing may depend on the covariates but are MCAR within those subgroups. The probability of missingness does not depend on the value of IBU but is dependent / related to the values of a covariate.  In other words, they are MCAR within the subgroups of the covariate.</a:t>
            </a:r>
            <a:endParaRPr sz="1650">
              <a:highlight>
                <a:srgbClr val="F2F2F2"/>
              </a:highlight>
            </a:endParaRPr>
          </a:p>
        </p:txBody>
      </p:sp>
      <p:pic>
        <p:nvPicPr>
          <p:cNvPr id="157" name="Google Shape;157;p17"/>
          <p:cNvPicPr preferRelativeResize="0"/>
          <p:nvPr/>
        </p:nvPicPr>
        <p:blipFill>
          <a:blip r:embed="rId3">
            <a:alphaModFix/>
          </a:blip>
          <a:stretch>
            <a:fillRect/>
          </a:stretch>
        </p:blipFill>
        <p:spPr>
          <a:xfrm>
            <a:off x="1381125" y="2033625"/>
            <a:ext cx="6381750"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406325" y="192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Breweries Per State</a:t>
            </a:r>
            <a:endParaRPr/>
          </a:p>
        </p:txBody>
      </p:sp>
      <p:sp>
        <p:nvSpPr>
          <p:cNvPr id="163" name="Google Shape;163;p18"/>
          <p:cNvSpPr txBox="1"/>
          <p:nvPr>
            <p:ph idx="1" type="body"/>
          </p:nvPr>
        </p:nvSpPr>
        <p:spPr>
          <a:xfrm>
            <a:off x="7494325" y="851700"/>
            <a:ext cx="1562400" cy="38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1.Colorado</a:t>
            </a:r>
            <a:endParaRPr/>
          </a:p>
          <a:p>
            <a:pPr indent="0" lvl="0" marL="0" rtl="0" algn="l">
              <a:spcBef>
                <a:spcPts val="1200"/>
              </a:spcBef>
              <a:spcAft>
                <a:spcPts val="0"/>
              </a:spcAft>
              <a:buNone/>
            </a:pPr>
            <a:r>
              <a:rPr lang="en"/>
              <a:t>2.California </a:t>
            </a:r>
            <a:endParaRPr/>
          </a:p>
          <a:p>
            <a:pPr indent="0" lvl="0" marL="0" rtl="0" algn="l">
              <a:spcBef>
                <a:spcPts val="1200"/>
              </a:spcBef>
              <a:spcAft>
                <a:spcPts val="0"/>
              </a:spcAft>
              <a:buNone/>
            </a:pPr>
            <a:r>
              <a:rPr lang="en"/>
              <a:t>3.Maine</a:t>
            </a:r>
            <a:endParaRPr/>
          </a:p>
          <a:p>
            <a:pPr indent="0" lvl="0" marL="0" rtl="0" algn="l">
              <a:spcBef>
                <a:spcPts val="1200"/>
              </a:spcBef>
              <a:spcAft>
                <a:spcPts val="0"/>
              </a:spcAft>
              <a:buNone/>
            </a:pPr>
            <a:r>
              <a:rPr lang="en"/>
              <a:t>4.</a:t>
            </a:r>
            <a:r>
              <a:rPr lang="en"/>
              <a:t>Oregon</a:t>
            </a:r>
            <a:endParaRPr/>
          </a:p>
          <a:p>
            <a:pPr indent="0" lvl="0" marL="0" rtl="0" algn="l">
              <a:spcBef>
                <a:spcPts val="1200"/>
              </a:spcBef>
              <a:spcAft>
                <a:spcPts val="0"/>
              </a:spcAft>
              <a:buNone/>
            </a:pPr>
            <a:r>
              <a:rPr lang="en"/>
              <a:t>5.Texas</a:t>
            </a:r>
            <a:endParaRPr/>
          </a:p>
          <a:p>
            <a:pPr indent="0" lvl="0" marL="0" rtl="0" algn="l">
              <a:spcBef>
                <a:spcPts val="1200"/>
              </a:spcBef>
              <a:spcAft>
                <a:spcPts val="0"/>
              </a:spcAft>
              <a:buNone/>
            </a:pPr>
            <a:r>
              <a:rPr lang="en"/>
              <a:t>6.Pennsylvania </a:t>
            </a:r>
            <a:endParaRPr/>
          </a:p>
          <a:p>
            <a:pPr indent="0" lvl="0" marL="0" rtl="0" algn="l">
              <a:spcBef>
                <a:spcPts val="1200"/>
              </a:spcBef>
              <a:spcAft>
                <a:spcPts val="0"/>
              </a:spcAft>
              <a:buNone/>
            </a:pPr>
            <a:r>
              <a:rPr lang="en"/>
              <a:t>7. Washington</a:t>
            </a:r>
            <a:endParaRPr/>
          </a:p>
          <a:p>
            <a:pPr indent="0" lvl="0" marL="0" rtl="0" algn="l">
              <a:spcBef>
                <a:spcPts val="1200"/>
              </a:spcBef>
              <a:spcAft>
                <a:spcPts val="0"/>
              </a:spcAft>
              <a:buNone/>
            </a:pPr>
            <a:r>
              <a:rPr lang="en"/>
              <a:t>8.Massachusetts</a:t>
            </a:r>
            <a:endParaRPr/>
          </a:p>
          <a:p>
            <a:pPr indent="0" lvl="0" marL="0" rtl="0" algn="l">
              <a:spcBef>
                <a:spcPts val="1200"/>
              </a:spcBef>
              <a:spcAft>
                <a:spcPts val="0"/>
              </a:spcAft>
              <a:buNone/>
            </a:pPr>
            <a:r>
              <a:rPr lang="en"/>
              <a:t>9.Indiana</a:t>
            </a:r>
            <a:endParaRPr/>
          </a:p>
          <a:p>
            <a:pPr indent="0" lvl="0" marL="0" rtl="0" algn="l">
              <a:spcBef>
                <a:spcPts val="1200"/>
              </a:spcBef>
              <a:spcAft>
                <a:spcPts val="1200"/>
              </a:spcAft>
              <a:buNone/>
            </a:pPr>
            <a:r>
              <a:rPr lang="en"/>
              <a:t>10.Wisconsin </a:t>
            </a:r>
            <a:r>
              <a:rPr lang="en"/>
              <a:t> </a:t>
            </a:r>
            <a:endParaRPr/>
          </a:p>
        </p:txBody>
      </p:sp>
      <p:pic>
        <p:nvPicPr>
          <p:cNvPr id="164" name="Google Shape;164;p18"/>
          <p:cNvPicPr preferRelativeResize="0"/>
          <p:nvPr/>
        </p:nvPicPr>
        <p:blipFill>
          <a:blip r:embed="rId3">
            <a:alphaModFix/>
          </a:blip>
          <a:stretch>
            <a:fillRect/>
          </a:stretch>
        </p:blipFill>
        <p:spPr>
          <a:xfrm>
            <a:off x="406325" y="987350"/>
            <a:ext cx="7088001" cy="3763450"/>
          </a:xfrm>
          <a:prstGeom prst="rect">
            <a:avLst/>
          </a:prstGeom>
          <a:noFill/>
          <a:ln>
            <a:noFill/>
          </a:ln>
        </p:spPr>
      </p:pic>
      <p:sp>
        <p:nvSpPr>
          <p:cNvPr id="165" name="Google Shape;165;p18"/>
          <p:cNvSpPr txBox="1"/>
          <p:nvPr/>
        </p:nvSpPr>
        <p:spPr>
          <a:xfrm rot="-5400000">
            <a:off x="-481775" y="2401349"/>
            <a:ext cx="1624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Number of Breweries</a:t>
            </a:r>
            <a:endParaRPr sz="900">
              <a:latin typeface="Calibri"/>
              <a:ea typeface="Calibri"/>
              <a:cs typeface="Calibri"/>
              <a:sym typeface="Calibri"/>
            </a:endParaRPr>
          </a:p>
        </p:txBody>
      </p:sp>
      <p:sp>
        <p:nvSpPr>
          <p:cNvPr id="166" name="Google Shape;166;p18"/>
          <p:cNvSpPr txBox="1"/>
          <p:nvPr/>
        </p:nvSpPr>
        <p:spPr>
          <a:xfrm>
            <a:off x="3731025" y="4618275"/>
            <a:ext cx="43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State</a:t>
            </a:r>
            <a:endParaRPr sz="9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87600" y="798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Computed Median Alcohol Content</a:t>
            </a:r>
            <a:endParaRPr/>
          </a:p>
        </p:txBody>
      </p:sp>
      <p:pic>
        <p:nvPicPr>
          <p:cNvPr id="172" name="Google Shape;172;p19"/>
          <p:cNvPicPr preferRelativeResize="0"/>
          <p:nvPr/>
        </p:nvPicPr>
        <p:blipFill>
          <a:blip r:embed="rId3">
            <a:alphaModFix/>
          </a:blip>
          <a:stretch>
            <a:fillRect/>
          </a:stretch>
        </p:blipFill>
        <p:spPr>
          <a:xfrm>
            <a:off x="1614075" y="1498900"/>
            <a:ext cx="5588323" cy="3038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With The Maximum Alcoholic (ABV) Beer</a:t>
            </a:r>
            <a:endParaRPr/>
          </a:p>
        </p:txBody>
      </p:sp>
      <p:pic>
        <p:nvPicPr>
          <p:cNvPr id="178" name="Google Shape;178;p20"/>
          <p:cNvPicPr preferRelativeResize="0"/>
          <p:nvPr/>
        </p:nvPicPr>
        <p:blipFill>
          <a:blip r:embed="rId3">
            <a:alphaModFix/>
          </a:blip>
          <a:stretch>
            <a:fillRect/>
          </a:stretch>
        </p:blipFill>
        <p:spPr>
          <a:xfrm>
            <a:off x="5709063" y="1705000"/>
            <a:ext cx="2066925" cy="3019425"/>
          </a:xfrm>
          <a:prstGeom prst="rect">
            <a:avLst/>
          </a:prstGeom>
          <a:noFill/>
          <a:ln>
            <a:noFill/>
          </a:ln>
        </p:spPr>
      </p:pic>
      <p:pic>
        <p:nvPicPr>
          <p:cNvPr id="179" name="Google Shape;179;p20"/>
          <p:cNvPicPr preferRelativeResize="0"/>
          <p:nvPr/>
        </p:nvPicPr>
        <p:blipFill>
          <a:blip r:embed="rId4">
            <a:alphaModFix/>
          </a:blip>
          <a:stretch>
            <a:fillRect/>
          </a:stretch>
        </p:blipFill>
        <p:spPr>
          <a:xfrm>
            <a:off x="819149" y="1621775"/>
            <a:ext cx="3982801" cy="28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632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Computed I</a:t>
            </a:r>
            <a:r>
              <a:rPr lang="en" sz="2300"/>
              <a:t>nternational</a:t>
            </a:r>
            <a:r>
              <a:rPr lang="en" sz="2300"/>
              <a:t> Bitterness Unit For Each State</a:t>
            </a:r>
            <a:endParaRPr sz="2300"/>
          </a:p>
        </p:txBody>
      </p:sp>
      <p:sp>
        <p:nvSpPr>
          <p:cNvPr id="185" name="Google Shape;185;p21"/>
          <p:cNvSpPr txBox="1"/>
          <p:nvPr>
            <p:ph idx="1" type="body"/>
          </p:nvPr>
        </p:nvSpPr>
        <p:spPr>
          <a:xfrm>
            <a:off x="6048275" y="1516600"/>
            <a:ext cx="2276700" cy="3038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Maine</a:t>
            </a:r>
            <a:endParaRPr/>
          </a:p>
          <a:p>
            <a:pPr indent="-311150" lvl="0" marL="457200" rtl="0" algn="l">
              <a:spcBef>
                <a:spcPts val="0"/>
              </a:spcBef>
              <a:spcAft>
                <a:spcPts val="0"/>
              </a:spcAft>
              <a:buSzPts val="1300"/>
              <a:buAutoNum type="arabicPeriod"/>
            </a:pPr>
            <a:r>
              <a:rPr lang="en"/>
              <a:t>West Virginia</a:t>
            </a:r>
            <a:endParaRPr/>
          </a:p>
          <a:p>
            <a:pPr indent="-311150" lvl="0" marL="457200" rtl="0" algn="l">
              <a:spcBef>
                <a:spcPts val="0"/>
              </a:spcBef>
              <a:spcAft>
                <a:spcPts val="0"/>
              </a:spcAft>
              <a:buSzPts val="1300"/>
              <a:buAutoNum type="arabicPeriod"/>
            </a:pPr>
            <a:r>
              <a:rPr lang="en"/>
              <a:t>Georgia</a:t>
            </a:r>
            <a:endParaRPr/>
          </a:p>
          <a:p>
            <a:pPr indent="-311150" lvl="0" marL="457200" rtl="0" algn="l">
              <a:spcBef>
                <a:spcPts val="0"/>
              </a:spcBef>
              <a:spcAft>
                <a:spcPts val="0"/>
              </a:spcAft>
              <a:buSzPts val="1300"/>
              <a:buAutoNum type="arabicPeriod"/>
            </a:pPr>
            <a:r>
              <a:rPr lang="en"/>
              <a:t>Florida</a:t>
            </a:r>
            <a:endParaRPr/>
          </a:p>
          <a:p>
            <a:pPr indent="-311150" lvl="0" marL="457200" rtl="0" algn="l">
              <a:spcBef>
                <a:spcPts val="0"/>
              </a:spcBef>
              <a:spcAft>
                <a:spcPts val="0"/>
              </a:spcAft>
              <a:buSzPts val="1300"/>
              <a:buAutoNum type="arabicPeriod"/>
            </a:pPr>
            <a:r>
              <a:rPr lang="en"/>
              <a:t>Delaware</a:t>
            </a:r>
            <a:endParaRPr/>
          </a:p>
          <a:p>
            <a:pPr indent="-311150" lvl="0" marL="457200" rtl="0" algn="l">
              <a:spcBef>
                <a:spcPts val="0"/>
              </a:spcBef>
              <a:spcAft>
                <a:spcPts val="0"/>
              </a:spcAft>
              <a:buSzPts val="1300"/>
              <a:buAutoNum type="arabicPeriod"/>
            </a:pPr>
            <a:r>
              <a:rPr lang="en"/>
              <a:t>New Mexico</a:t>
            </a:r>
            <a:endParaRPr/>
          </a:p>
          <a:p>
            <a:pPr indent="-311150" lvl="0" marL="457200" rtl="0" algn="l">
              <a:spcBef>
                <a:spcPts val="0"/>
              </a:spcBef>
              <a:spcAft>
                <a:spcPts val="0"/>
              </a:spcAft>
              <a:buSzPts val="1300"/>
              <a:buAutoNum type="arabicPeriod"/>
            </a:pPr>
            <a:r>
              <a:rPr lang="en"/>
              <a:t>New Hampshire</a:t>
            </a:r>
            <a:endParaRPr/>
          </a:p>
          <a:p>
            <a:pPr indent="-311150" lvl="0" marL="457200" rtl="0" algn="l">
              <a:spcBef>
                <a:spcPts val="0"/>
              </a:spcBef>
              <a:spcAft>
                <a:spcPts val="0"/>
              </a:spcAft>
              <a:buSzPts val="1300"/>
              <a:buAutoNum type="arabicPeriod"/>
            </a:pPr>
            <a:r>
              <a:rPr lang="en"/>
              <a:t>Washington D.C</a:t>
            </a:r>
            <a:endParaRPr/>
          </a:p>
          <a:p>
            <a:pPr indent="-311150" lvl="0" marL="457200" rtl="0" algn="l">
              <a:spcBef>
                <a:spcPts val="0"/>
              </a:spcBef>
              <a:spcAft>
                <a:spcPts val="0"/>
              </a:spcAft>
              <a:buSzPts val="1300"/>
              <a:buAutoNum type="arabicPeriod"/>
            </a:pPr>
            <a:r>
              <a:rPr lang="en"/>
              <a:t>New York</a:t>
            </a:r>
            <a:endParaRPr/>
          </a:p>
          <a:p>
            <a:pPr indent="-311150" lvl="0" marL="457200" rtl="0" algn="l">
              <a:spcBef>
                <a:spcPts val="0"/>
              </a:spcBef>
              <a:spcAft>
                <a:spcPts val="0"/>
              </a:spcAft>
              <a:buSzPts val="1300"/>
              <a:buAutoNum type="arabicPeriod"/>
            </a:pPr>
            <a:r>
              <a:rPr lang="en"/>
              <a:t>Arkansas</a:t>
            </a:r>
            <a:endParaRPr/>
          </a:p>
          <a:p>
            <a:pPr indent="0" lvl="0" marL="45720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472875" y="1516550"/>
            <a:ext cx="5575405" cy="3038499"/>
          </a:xfrm>
          <a:prstGeom prst="rect">
            <a:avLst/>
          </a:prstGeom>
          <a:noFill/>
          <a:ln>
            <a:noFill/>
          </a:ln>
        </p:spPr>
      </p:pic>
      <p:cxnSp>
        <p:nvCxnSpPr>
          <p:cNvPr id="187" name="Google Shape;187;p21"/>
          <p:cNvCxnSpPr/>
          <p:nvPr/>
        </p:nvCxnSpPr>
        <p:spPr>
          <a:xfrm rot="10800000">
            <a:off x="6070800" y="4381650"/>
            <a:ext cx="175200" cy="1278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1"/>
          <p:cNvSpPr txBox="1"/>
          <p:nvPr/>
        </p:nvSpPr>
        <p:spPr>
          <a:xfrm>
            <a:off x="6122850" y="4443175"/>
            <a:ext cx="79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FF"/>
                </a:solidFill>
                <a:latin typeface="Calibri"/>
                <a:ea typeface="Calibri"/>
                <a:cs typeface="Calibri"/>
                <a:sym typeface="Calibri"/>
              </a:rPr>
              <a:t>No Value</a:t>
            </a:r>
            <a:endParaRPr b="1" sz="800">
              <a:solidFill>
                <a:srgbClr val="FF00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