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A8A"/>
    <a:srgbClr val="81A8A7"/>
    <a:srgbClr val="9AC9C8"/>
    <a:srgbClr val="AEE3E3"/>
    <a:srgbClr val="C3FFFD"/>
    <a:srgbClr val="A7C6DB"/>
    <a:srgbClr val="B2DA9B"/>
    <a:srgbClr val="DBD081"/>
    <a:srgbClr val="C19283"/>
    <a:srgbClr val="DAA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A74F9-3D2A-F147-9014-180770DE9D1D}" v="821" dt="2023-05-25T10:08:36.701"/>
    <p1510:client id="{665965F4-20A0-B349-BBE8-03D7CBF0C23F}" v="1" dt="2023-05-25T07:58:0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6"/>
    <p:restoredTop sz="83836"/>
  </p:normalViewPr>
  <p:slideViewPr>
    <p:cSldViewPr snapToGrid="0">
      <p:cViewPr>
        <p:scale>
          <a:sx n="91" d="100"/>
          <a:sy n="91" d="100"/>
        </p:scale>
        <p:origin x="3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7DE8-275F-A147-8F0A-46CDC239F906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9B9B-C8D3-4241-BB69-0E38C88154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13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619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Info </a:t>
            </a:r>
            <a:r>
              <a:rPr lang="fi-FI" dirty="0" err="1"/>
              <a:t>jetsonista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465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Info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node-red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707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Info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morobot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893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Mikä meidän idea oli? Mitä haluttiin tavoittaa?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idea,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wanted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achieved</a:t>
            </a:r>
            <a:r>
              <a:rPr lang="fi-FI" dirty="0"/>
              <a:t>?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79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recived</a:t>
            </a:r>
            <a:r>
              <a:rPr lang="fi-FI" dirty="0"/>
              <a:t>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u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find</a:t>
            </a:r>
            <a:r>
              <a:rPr lang="fi-FI" dirty="0"/>
              <a:t> 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?</a:t>
            </a:r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 and </a:t>
            </a:r>
            <a:r>
              <a:rPr lang="fi-FI" dirty="0" err="1"/>
              <a:t>number</a:t>
            </a:r>
            <a:r>
              <a:rPr lang="fi-FI" dirty="0"/>
              <a:t>?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235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made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? </a:t>
            </a:r>
          </a:p>
          <a:p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shelfy</a:t>
            </a:r>
            <a:r>
              <a:rPr lang="fi-FI" dirty="0"/>
              <a:t> </a:t>
            </a:r>
            <a:r>
              <a:rPr lang="fi-FI" dirty="0" err="1"/>
              <a:t>considering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sequel</a:t>
            </a:r>
            <a:r>
              <a:rPr lang="fi-FI" dirty="0"/>
              <a:t>?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181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B9B9B-C8D3-4241-BB69-0E38C8815444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09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13ED84-080D-BC69-BB2B-0315B2E0A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BF28177-8DA3-BD95-2654-1491A076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2D35884-EDAB-7CEB-24C5-4F4DC81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ABD8AAE-6404-E29A-EF02-93C7C78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ECC181-117E-0237-461A-5668283C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4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68F29D-BF7A-E7A5-F735-1B6FD730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A1AC2D0-299F-2C02-9737-A260BBE8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ECAF51-AFDF-A8A5-5CED-850B661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D5CBA61-7AD3-B7EF-C003-FC55AFAF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89DD61F-22BC-4BFF-E0DE-E3E68952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938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7B9AE67-A8CA-7608-7359-69DAE5C4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534BFF2-6E2E-D337-8044-459A3FFF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C2F3466-7D24-1896-FB1A-62DF475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DBF60A-EB59-600A-9EC8-84AA653E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002A33F-402A-8D0D-8D70-EB0A37AC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118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4B3362-A4D7-2ABB-4D97-C8E78A9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C2B3DF6-85BB-779A-FBD3-9A5D6B57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A0BE790-1F73-24AB-9E98-EA1CF1BE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E8776C8-7AD1-75B2-C20C-40D79A61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4A6D745-8C17-7492-668B-AA7E59A3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04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BB98B3-B5EA-5A9F-B9E8-E0004F9D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A1D2E4-1B1D-0F08-70A5-2FEBBDEB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1797D15-B0D3-28CB-3504-52ADCAFA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63BB38-B0F7-DAFC-C740-E72E8194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113EA7-D800-0259-DFDB-1526812C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824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88C091-5318-7965-B8C3-FE44CE06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FBDE35-F6BE-253E-3084-C2AB66F33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5E03D5E-E822-D929-90B1-F2200E1F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1FC320-2500-8377-30A0-030BF347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6257D79-BF6C-5545-BD11-C6509243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F5DA81A-39DC-6812-60A8-EA89858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69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6E4FA0-EAE1-012D-2F5B-2BA28469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2B6CB66-F5B1-C64C-25AA-04517C41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891BB72-6A33-852D-3E7A-2FB8DB22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9E99DDD-01D8-3B76-725A-BF70E7C9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394C72B-D1BF-CA96-3FE9-B872DAA6E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B2ACAE5-F109-8B66-D0F2-174D3627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93F7739-695A-2CEE-DB8F-E2C9E59A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98B31D3-7DF9-164A-6710-A80AB52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26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0F7170-E651-5AA0-079E-38D09C69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1E7AB1B-9F03-7564-51A4-01B888A4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6754544-6043-3D1F-66C0-46D9506C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F445F32-2F51-E7CA-CC1C-E9651E57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43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6444830-8230-0DCE-8CDB-7D69C967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235D551-5148-9611-6B7B-B8338AEE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7996329-2B32-3215-EAC2-156F3BDC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0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5792A2-192E-DF44-7D20-66884038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AE03B6-E115-354A-9BFD-F0CF71C1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F99177C-DB8D-E210-8709-FE9429FF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CA03F9E-080F-FFBB-C768-C386AF86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2CDD1DC-AF17-1C3E-9A33-5A7A689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8B0BA08-7A8B-5794-4AAF-C6F40D0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745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FAB126-CA69-2E21-97F0-50C3705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FC54D2D-37B1-6B95-3DA1-6EA1AE44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56CB980-69CC-FFB9-CE72-C6C8E786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B82789D-EFDA-C7D5-4020-3D922C25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B9DA707-9F32-AC81-1681-972B997C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19CCF8E-3D65-86F8-1E8A-019B93CF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72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68961F0-3C25-24C9-22F0-D7367E40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3E8D14C-4A60-CE2A-5CED-4666903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3C2AB8-04F4-5553-07A6-7AF6CF9F9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8A89-D704-3E4D-9B4F-D134DC7ECC8D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910C0C-7CD8-A77D-AEC6-BD79D77EF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6775C39-3BB0-3566-ED2B-D22E6CEF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40DE-28AB-324C-AC1C-E8DF6BB366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38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uva 13">
            <a:extLst>
              <a:ext uri="{FF2B5EF4-FFF2-40B4-BE49-F238E27FC236}">
                <a16:creationId xmlns:a16="http://schemas.microsoft.com/office/drawing/2014/main" id="{B1DC063C-42F4-A1E8-4D5C-C42A89AC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2890"/>
            <a:ext cx="12192000" cy="8534648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E42EB8F7-DDBC-E94E-396A-3DB37B89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9600" b="1" dirty="0" err="1">
                <a:latin typeface="Baloo 2" panose="03080502040302020200" pitchFamily="66" charset="77"/>
                <a:cs typeface="Baloo 2" panose="03080502040302020200" pitchFamily="66" charset="77"/>
              </a:rPr>
              <a:t>TechConnect</a:t>
            </a:r>
            <a:endParaRPr lang="fi-FI" sz="9600" b="1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352B2D3-8B46-691B-FE4D-62867589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04" y="5566825"/>
            <a:ext cx="3104271" cy="960584"/>
          </a:xfrm>
        </p:spPr>
        <p:txBody>
          <a:bodyPr>
            <a:normAutofit fontScale="92500" lnSpcReduction="10000"/>
          </a:bodyPr>
          <a:lstStyle/>
          <a:p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Hanna, Eetu, </a:t>
            </a:r>
            <a:b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</a:b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Nick,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Chiem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, </a:t>
            </a:r>
            <a:b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</a:b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Flo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&amp;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Mo</a:t>
            </a:r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3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i 14">
            <a:hlinkHover r:id="rId3" action="ppaction://hlinksldjump"/>
            <a:extLst>
              <a:ext uri="{FF2B5EF4-FFF2-40B4-BE49-F238E27FC236}">
                <a16:creationId xmlns:a16="http://schemas.microsoft.com/office/drawing/2014/main" id="{4B87528A-A82B-1FB4-2FA0-E6F49631FA5E}"/>
              </a:ext>
            </a:extLst>
          </p:cNvPr>
          <p:cNvSpPr/>
          <p:nvPr/>
        </p:nvSpPr>
        <p:spPr>
          <a:xfrm>
            <a:off x="7984977" y="365125"/>
            <a:ext cx="1659467" cy="1656998"/>
          </a:xfrm>
          <a:prstGeom prst="ellipse">
            <a:avLst/>
          </a:prstGeom>
          <a:solidFill>
            <a:srgbClr val="DA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9" name="Ellipsi 28">
            <a:hlinkHover r:id="rId4" action="ppaction://hlinksldjump"/>
            <a:extLst>
              <a:ext uri="{FF2B5EF4-FFF2-40B4-BE49-F238E27FC236}">
                <a16:creationId xmlns:a16="http://schemas.microsoft.com/office/drawing/2014/main" id="{D4FA1B9C-10A4-440C-91A2-B71FB8DF4D19}"/>
              </a:ext>
            </a:extLst>
          </p:cNvPr>
          <p:cNvSpPr/>
          <p:nvPr/>
        </p:nvSpPr>
        <p:spPr>
          <a:xfrm>
            <a:off x="7984974" y="2600501"/>
            <a:ext cx="1659467" cy="1656998"/>
          </a:xfrm>
          <a:prstGeom prst="ellipse">
            <a:avLst/>
          </a:prstGeom>
          <a:solidFill>
            <a:srgbClr val="B2D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24DC274-8AA4-CB3B-CE3A-021D37F9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9341"/>
            <a:ext cx="5257800" cy="1325563"/>
          </a:xfrm>
        </p:spPr>
        <p:txBody>
          <a:bodyPr>
            <a:normAutofit/>
          </a:bodyPr>
          <a:lstStyle/>
          <a:p>
            <a:r>
              <a:rPr lang="fi-FI" sz="4800" b="1" dirty="0" err="1">
                <a:latin typeface="Baloo 2" panose="03080502040302020200" pitchFamily="66" charset="77"/>
                <a:cs typeface="Baloo 2" panose="03080502040302020200" pitchFamily="66" charset="77"/>
              </a:rPr>
              <a:t>Assignment</a:t>
            </a:r>
            <a:endParaRPr lang="fi-FI" sz="4800" b="1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A8B52479-9E47-BCD5-D302-7DFD019182A2}"/>
              </a:ext>
            </a:extLst>
          </p:cNvPr>
          <p:cNvSpPr txBox="1"/>
          <p:nvPr/>
        </p:nvSpPr>
        <p:spPr>
          <a:xfrm>
            <a:off x="838200" y="2684904"/>
            <a:ext cx="3959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0" i="0" u="none" strike="noStrike" dirty="0">
                <a:solidFill>
                  <a:srgbClr val="212121"/>
                </a:solidFill>
                <a:effectLst/>
                <a:latin typeface="Baloo 2" panose="03080502040302020200" pitchFamily="66" charset="77"/>
                <a:cs typeface="Baloo 2" panose="03080502040302020200" pitchFamily="66" charset="77"/>
              </a:rPr>
              <a:t>Technology in a Smart </a:t>
            </a:r>
            <a:r>
              <a:rPr lang="fi-FI" b="0" i="0" u="none" strike="noStrike" dirty="0" err="1">
                <a:solidFill>
                  <a:srgbClr val="212121"/>
                </a:solidFill>
                <a:effectLst/>
                <a:latin typeface="Baloo 2" panose="03080502040302020200" pitchFamily="66" charset="77"/>
                <a:cs typeface="Baloo 2" panose="03080502040302020200" pitchFamily="66" charset="77"/>
              </a:rPr>
              <a:t>Society</a:t>
            </a:r>
            <a:endParaRPr lang="fi-FI" b="0" i="0" u="none" strike="noStrike" dirty="0">
              <a:solidFill>
                <a:srgbClr val="212121"/>
              </a:solidFill>
              <a:effectLst/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b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</a:b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had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image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recognition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,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morobot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and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connection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between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them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</a:p>
        </p:txBody>
      </p:sp>
      <p:sp>
        <p:nvSpPr>
          <p:cNvPr id="16" name="Ellipsi 15">
            <a:hlinkHover r:id="rId5" action="ppaction://hlinksldjump"/>
            <a:extLst>
              <a:ext uri="{FF2B5EF4-FFF2-40B4-BE49-F238E27FC236}">
                <a16:creationId xmlns:a16="http://schemas.microsoft.com/office/drawing/2014/main" id="{B421E186-2D51-FEA2-C239-C816C8CD2CC9}"/>
              </a:ext>
            </a:extLst>
          </p:cNvPr>
          <p:cNvSpPr/>
          <p:nvPr/>
        </p:nvSpPr>
        <p:spPr>
          <a:xfrm>
            <a:off x="7984975" y="4835877"/>
            <a:ext cx="1659467" cy="1656998"/>
          </a:xfrm>
          <a:prstGeom prst="ellipse">
            <a:avLst/>
          </a:prstGeom>
          <a:solidFill>
            <a:srgbClr val="DBD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24" name="Kuva 23" descr="Robottikäsi ääriviiva">
            <a:extLst>
              <a:ext uri="{FF2B5EF4-FFF2-40B4-BE49-F238E27FC236}">
                <a16:creationId xmlns:a16="http://schemas.microsoft.com/office/drawing/2014/main" id="{3D21C40D-633B-7B2A-B20A-FCAC27302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616" y="5207176"/>
            <a:ext cx="914400" cy="914400"/>
          </a:xfrm>
          <a:prstGeom prst="rect">
            <a:avLst/>
          </a:prstGeom>
        </p:spPr>
      </p:pic>
      <p:pic>
        <p:nvPicPr>
          <p:cNvPr id="26" name="Kuva 25" descr="Kamera ääriviiva">
            <a:extLst>
              <a:ext uri="{FF2B5EF4-FFF2-40B4-BE49-F238E27FC236}">
                <a16:creationId xmlns:a16="http://schemas.microsoft.com/office/drawing/2014/main" id="{D3D76263-DD62-3FF8-C829-5F53E4CFA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7508" y="761649"/>
            <a:ext cx="914400" cy="914400"/>
          </a:xfrm>
          <a:prstGeom prst="rect">
            <a:avLst/>
          </a:prstGeom>
        </p:spPr>
      </p:pic>
      <p:pic>
        <p:nvPicPr>
          <p:cNvPr id="28" name="Kuva 27" descr="Wi-Fi ääriviiva">
            <a:extLst>
              <a:ext uri="{FF2B5EF4-FFF2-40B4-BE49-F238E27FC236}">
                <a16:creationId xmlns:a16="http://schemas.microsoft.com/office/drawing/2014/main" id="{DDD3328C-8F9E-AC8E-2F44-C317DC474B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301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i 14">
            <a:extLst>
              <a:ext uri="{FF2B5EF4-FFF2-40B4-BE49-F238E27FC236}">
                <a16:creationId xmlns:a16="http://schemas.microsoft.com/office/drawing/2014/main" id="{4B87528A-A82B-1FB4-2FA0-E6F49631FA5E}"/>
              </a:ext>
            </a:extLst>
          </p:cNvPr>
          <p:cNvSpPr/>
          <p:nvPr/>
        </p:nvSpPr>
        <p:spPr>
          <a:xfrm>
            <a:off x="7984975" y="2866847"/>
            <a:ext cx="1659467" cy="1656998"/>
          </a:xfrm>
          <a:prstGeom prst="ellipse">
            <a:avLst/>
          </a:prstGeom>
          <a:solidFill>
            <a:srgbClr val="B2D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24DC274-8AA4-CB3B-CE3A-021D37F9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658"/>
            <a:ext cx="4834467" cy="1325563"/>
          </a:xfrm>
        </p:spPr>
        <p:txBody>
          <a:bodyPr>
            <a:normAutofit/>
          </a:bodyPr>
          <a:lstStyle/>
          <a:p>
            <a:r>
              <a:rPr lang="fi-FI" sz="4800" b="1" dirty="0">
                <a:latin typeface="Baloo 2" panose="03080502040302020200" pitchFamily="66" charset="77"/>
                <a:cs typeface="Baloo 2" panose="03080502040302020200" pitchFamily="66" charset="77"/>
              </a:rPr>
              <a:t>Jetson Nano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A8B52479-9E47-BCD5-D302-7DFD019182A2}"/>
              </a:ext>
            </a:extLst>
          </p:cNvPr>
          <p:cNvSpPr txBox="1"/>
          <p:nvPr/>
        </p:nvSpPr>
        <p:spPr>
          <a:xfrm>
            <a:off x="838200" y="2725221"/>
            <a:ext cx="3959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Is a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powerful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single-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board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computer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designed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for AI and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egde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computing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applications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.</a:t>
            </a:r>
          </a:p>
          <a:p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In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this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project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it as image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recognition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.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B421E186-2D51-FEA2-C239-C816C8CD2CC9}"/>
              </a:ext>
            </a:extLst>
          </p:cNvPr>
          <p:cNvSpPr/>
          <p:nvPr/>
        </p:nvSpPr>
        <p:spPr>
          <a:xfrm>
            <a:off x="7984975" y="4835877"/>
            <a:ext cx="1659467" cy="1656998"/>
          </a:xfrm>
          <a:prstGeom prst="ellipse">
            <a:avLst/>
          </a:prstGeom>
          <a:solidFill>
            <a:srgbClr val="DBD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" name="Ellipsi 16">
            <a:hlinkHover r:id="rId3" action="ppaction://hlinksldjump"/>
            <a:extLst>
              <a:ext uri="{FF2B5EF4-FFF2-40B4-BE49-F238E27FC236}">
                <a16:creationId xmlns:a16="http://schemas.microsoft.com/office/drawing/2014/main" id="{ACD2105E-AEAF-694C-F05D-2FF60FB3A7A7}"/>
              </a:ext>
            </a:extLst>
          </p:cNvPr>
          <p:cNvSpPr/>
          <p:nvPr/>
        </p:nvSpPr>
        <p:spPr>
          <a:xfrm flipH="1">
            <a:off x="7635189" y="365125"/>
            <a:ext cx="2359033" cy="2360096"/>
          </a:xfrm>
          <a:prstGeom prst="ellipse">
            <a:avLst/>
          </a:prstGeom>
          <a:solidFill>
            <a:srgbClr val="DA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/>
              <a:t>Jetson Nano</a:t>
            </a:r>
          </a:p>
        </p:txBody>
      </p:sp>
      <p:pic>
        <p:nvPicPr>
          <p:cNvPr id="24" name="Kuva 23" descr="Robottikäsi ääriviiva">
            <a:extLst>
              <a:ext uri="{FF2B5EF4-FFF2-40B4-BE49-F238E27FC236}">
                <a16:creationId xmlns:a16="http://schemas.microsoft.com/office/drawing/2014/main" id="{3D21C40D-633B-7B2A-B20A-FCAC27302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616" y="5207176"/>
            <a:ext cx="914400" cy="914400"/>
          </a:xfrm>
          <a:prstGeom prst="rect">
            <a:avLst/>
          </a:prstGeom>
        </p:spPr>
      </p:pic>
      <p:pic>
        <p:nvPicPr>
          <p:cNvPr id="4" name="Kuva 3" descr="Wi-Fi ääriviiva">
            <a:extLst>
              <a:ext uri="{FF2B5EF4-FFF2-40B4-BE49-F238E27FC236}">
                <a16:creationId xmlns:a16="http://schemas.microsoft.com/office/drawing/2014/main" id="{16E9149D-FA43-F067-19B0-CE7961AFE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9949" y="3238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8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i 14">
            <a:extLst>
              <a:ext uri="{FF2B5EF4-FFF2-40B4-BE49-F238E27FC236}">
                <a16:creationId xmlns:a16="http://schemas.microsoft.com/office/drawing/2014/main" id="{4B87528A-A82B-1FB4-2FA0-E6F49631FA5E}"/>
              </a:ext>
            </a:extLst>
          </p:cNvPr>
          <p:cNvSpPr/>
          <p:nvPr/>
        </p:nvSpPr>
        <p:spPr>
          <a:xfrm>
            <a:off x="7984977" y="365125"/>
            <a:ext cx="1659467" cy="1656998"/>
          </a:xfrm>
          <a:prstGeom prst="ellipse">
            <a:avLst/>
          </a:prstGeom>
          <a:solidFill>
            <a:srgbClr val="DA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24DC274-8AA4-CB3B-CE3A-021D37F9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56" y="1359341"/>
            <a:ext cx="5257800" cy="1325563"/>
          </a:xfrm>
        </p:spPr>
        <p:txBody>
          <a:bodyPr>
            <a:normAutofit/>
          </a:bodyPr>
          <a:lstStyle/>
          <a:p>
            <a:r>
              <a:rPr lang="fi-FI" sz="4800" b="1" dirty="0">
                <a:latin typeface="Baloo 2" panose="03080502040302020200" pitchFamily="66" charset="77"/>
                <a:cs typeface="Baloo 2" panose="03080502040302020200" pitchFamily="66" charset="77"/>
              </a:rPr>
              <a:t>Node-RED</a:t>
            </a:r>
            <a:r>
              <a:rPr lang="fi-FI" sz="4800" dirty="0">
                <a:latin typeface="Baloo 2" panose="03080502040302020200" pitchFamily="66" charset="77"/>
                <a:cs typeface="Baloo 2" panose="03080502040302020200" pitchFamily="66" charset="77"/>
              </a:rPr>
              <a:t> 	</a:t>
            </a:r>
            <a:endParaRPr lang="fi-FI" sz="4800" b="1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A8B52479-9E47-BCD5-D302-7DFD019182A2}"/>
              </a:ext>
            </a:extLst>
          </p:cNvPr>
          <p:cNvSpPr txBox="1"/>
          <p:nvPr/>
        </p:nvSpPr>
        <p:spPr>
          <a:xfrm>
            <a:off x="806856" y="2684904"/>
            <a:ext cx="3959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An open-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source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visual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programming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tool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connect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hardware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devices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,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APIs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and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online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services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.</a:t>
            </a:r>
          </a:p>
          <a:p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  <a:p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In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this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project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it as image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recognition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.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B421E186-2D51-FEA2-C239-C816C8CD2CC9}"/>
              </a:ext>
            </a:extLst>
          </p:cNvPr>
          <p:cNvSpPr/>
          <p:nvPr/>
        </p:nvSpPr>
        <p:spPr>
          <a:xfrm>
            <a:off x="7984975" y="4835877"/>
            <a:ext cx="1659467" cy="1656998"/>
          </a:xfrm>
          <a:prstGeom prst="ellipse">
            <a:avLst/>
          </a:prstGeom>
          <a:solidFill>
            <a:srgbClr val="DBD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" name="Ellipsi 16">
            <a:hlinkHover r:id="rId3" action="ppaction://hlinksldjump"/>
            <a:extLst>
              <a:ext uri="{FF2B5EF4-FFF2-40B4-BE49-F238E27FC236}">
                <a16:creationId xmlns:a16="http://schemas.microsoft.com/office/drawing/2014/main" id="{ACD2105E-AEAF-694C-F05D-2FF60FB3A7A7}"/>
              </a:ext>
            </a:extLst>
          </p:cNvPr>
          <p:cNvSpPr/>
          <p:nvPr/>
        </p:nvSpPr>
        <p:spPr>
          <a:xfrm flipH="1">
            <a:off x="7635191" y="2248952"/>
            <a:ext cx="2359033" cy="2360096"/>
          </a:xfrm>
          <a:prstGeom prst="ellipse">
            <a:avLst/>
          </a:prstGeom>
          <a:solidFill>
            <a:srgbClr val="B2D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Node-RED</a:t>
            </a:r>
          </a:p>
        </p:txBody>
      </p:sp>
      <p:pic>
        <p:nvPicPr>
          <p:cNvPr id="24" name="Kuva 23" descr="Robottikäsi ääriviiva">
            <a:extLst>
              <a:ext uri="{FF2B5EF4-FFF2-40B4-BE49-F238E27FC236}">
                <a16:creationId xmlns:a16="http://schemas.microsoft.com/office/drawing/2014/main" id="{3D21C40D-633B-7B2A-B20A-FCAC27302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616" y="5207176"/>
            <a:ext cx="914400" cy="914400"/>
          </a:xfrm>
          <a:prstGeom prst="rect">
            <a:avLst/>
          </a:prstGeom>
        </p:spPr>
      </p:pic>
      <p:pic>
        <p:nvPicPr>
          <p:cNvPr id="26" name="Kuva 25" descr="Kamera ääriviiva">
            <a:extLst>
              <a:ext uri="{FF2B5EF4-FFF2-40B4-BE49-F238E27FC236}">
                <a16:creationId xmlns:a16="http://schemas.microsoft.com/office/drawing/2014/main" id="{D3D76263-DD62-3FF8-C829-5F53E4CFA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7508" y="7616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7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i 14">
            <a:extLst>
              <a:ext uri="{FF2B5EF4-FFF2-40B4-BE49-F238E27FC236}">
                <a16:creationId xmlns:a16="http://schemas.microsoft.com/office/drawing/2014/main" id="{4B87528A-A82B-1FB4-2FA0-E6F49631FA5E}"/>
              </a:ext>
            </a:extLst>
          </p:cNvPr>
          <p:cNvSpPr/>
          <p:nvPr/>
        </p:nvSpPr>
        <p:spPr>
          <a:xfrm>
            <a:off x="7984977" y="365125"/>
            <a:ext cx="1659467" cy="1656998"/>
          </a:xfrm>
          <a:prstGeom prst="ellipse">
            <a:avLst/>
          </a:prstGeom>
          <a:solidFill>
            <a:srgbClr val="DA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4FA1B9C-10A4-440C-91A2-B71FB8DF4D19}"/>
              </a:ext>
            </a:extLst>
          </p:cNvPr>
          <p:cNvSpPr/>
          <p:nvPr/>
        </p:nvSpPr>
        <p:spPr>
          <a:xfrm>
            <a:off x="7984972" y="2195304"/>
            <a:ext cx="1659467" cy="1656998"/>
          </a:xfrm>
          <a:prstGeom prst="ellipse">
            <a:avLst/>
          </a:prstGeom>
          <a:solidFill>
            <a:srgbClr val="B2D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24DC274-8AA4-CB3B-CE3A-021D37F9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7477"/>
            <a:ext cx="5257800" cy="1325563"/>
          </a:xfrm>
        </p:spPr>
        <p:txBody>
          <a:bodyPr>
            <a:normAutofit/>
          </a:bodyPr>
          <a:lstStyle/>
          <a:p>
            <a:r>
              <a:rPr lang="fi-FI" sz="4800" b="1" dirty="0">
                <a:latin typeface="Baloo 2" panose="03080502040302020200" pitchFamily="66" charset="77"/>
                <a:cs typeface="Baloo 2" panose="03080502040302020200" pitchFamily="66" charset="77"/>
              </a:rPr>
              <a:t>Morobot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A8B52479-9E47-BCD5-D302-7DFD019182A2}"/>
              </a:ext>
            </a:extLst>
          </p:cNvPr>
          <p:cNvSpPr txBox="1"/>
          <p:nvPr/>
        </p:nvSpPr>
        <p:spPr>
          <a:xfrm>
            <a:off x="838200" y="2653040"/>
            <a:ext cx="3959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Morobot 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aims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at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scaling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features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from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real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robots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in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research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and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industry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into a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package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accessible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for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education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.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robots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of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morobot-platform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are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covered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with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easy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hardware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providing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all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basics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needed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for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students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and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instructors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ensure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high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quality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learning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outcomes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. 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B421E186-2D51-FEA2-C239-C816C8CD2CC9}"/>
              </a:ext>
            </a:extLst>
          </p:cNvPr>
          <p:cNvSpPr/>
          <p:nvPr/>
        </p:nvSpPr>
        <p:spPr>
          <a:xfrm>
            <a:off x="7984975" y="4835877"/>
            <a:ext cx="1659467" cy="1656998"/>
          </a:xfrm>
          <a:prstGeom prst="ellipse">
            <a:avLst/>
          </a:prstGeom>
          <a:solidFill>
            <a:srgbClr val="DBD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" name="Ellipsi 16">
            <a:hlinkHover r:id="rId3" action="ppaction://hlinksldjump"/>
            <a:extLst>
              <a:ext uri="{FF2B5EF4-FFF2-40B4-BE49-F238E27FC236}">
                <a16:creationId xmlns:a16="http://schemas.microsoft.com/office/drawing/2014/main" id="{ACD2105E-AEAF-694C-F05D-2FF60FB3A7A7}"/>
              </a:ext>
            </a:extLst>
          </p:cNvPr>
          <p:cNvSpPr/>
          <p:nvPr/>
        </p:nvSpPr>
        <p:spPr>
          <a:xfrm flipH="1">
            <a:off x="7635190" y="4137164"/>
            <a:ext cx="2359033" cy="2360096"/>
          </a:xfrm>
          <a:prstGeom prst="ellipse">
            <a:avLst/>
          </a:prstGeom>
          <a:solidFill>
            <a:srgbClr val="DBD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Morobot</a:t>
            </a:r>
          </a:p>
        </p:txBody>
      </p:sp>
      <p:pic>
        <p:nvPicPr>
          <p:cNvPr id="26" name="Kuva 25" descr="Kamera ääriviiva">
            <a:extLst>
              <a:ext uri="{FF2B5EF4-FFF2-40B4-BE49-F238E27FC236}">
                <a16:creationId xmlns:a16="http://schemas.microsoft.com/office/drawing/2014/main" id="{D3D76263-DD62-3FF8-C829-5F53E4CFA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7508" y="761649"/>
            <a:ext cx="914400" cy="914400"/>
          </a:xfrm>
          <a:prstGeom prst="rect">
            <a:avLst/>
          </a:prstGeom>
        </p:spPr>
      </p:pic>
      <p:pic>
        <p:nvPicPr>
          <p:cNvPr id="28" name="Kuva 27" descr="Wi-Fi ääriviiva">
            <a:extLst>
              <a:ext uri="{FF2B5EF4-FFF2-40B4-BE49-F238E27FC236}">
                <a16:creationId xmlns:a16="http://schemas.microsoft.com/office/drawing/2014/main" id="{DDD3328C-8F9E-AC8E-2F44-C317DC474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7506" y="2653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i 40">
            <a:extLst>
              <a:ext uri="{FF2B5EF4-FFF2-40B4-BE49-F238E27FC236}">
                <a16:creationId xmlns:a16="http://schemas.microsoft.com/office/drawing/2014/main" id="{CB452D70-6A62-1EF6-17F0-E0B0188D519E}"/>
              </a:ext>
            </a:extLst>
          </p:cNvPr>
          <p:cNvSpPr/>
          <p:nvPr/>
        </p:nvSpPr>
        <p:spPr>
          <a:xfrm>
            <a:off x="5901956" y="5522721"/>
            <a:ext cx="1080000" cy="1080000"/>
          </a:xfrm>
          <a:prstGeom prst="ellipse">
            <a:avLst/>
          </a:prstGeom>
          <a:solidFill>
            <a:srgbClr val="A7C6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60256CAB-9FA3-641A-24DA-F555B1E71DA4}"/>
              </a:ext>
            </a:extLst>
          </p:cNvPr>
          <p:cNvSpPr/>
          <p:nvPr/>
        </p:nvSpPr>
        <p:spPr>
          <a:xfrm>
            <a:off x="5904327" y="2628540"/>
            <a:ext cx="1080000" cy="1080000"/>
          </a:xfrm>
          <a:prstGeom prst="ellipse">
            <a:avLst/>
          </a:prstGeom>
          <a:solidFill>
            <a:srgbClr val="DBD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C6CA55DF-03D9-0789-0214-D0F9B66F5FBC}"/>
              </a:ext>
            </a:extLst>
          </p:cNvPr>
          <p:cNvSpPr/>
          <p:nvPr/>
        </p:nvSpPr>
        <p:spPr>
          <a:xfrm>
            <a:off x="5904468" y="1174879"/>
            <a:ext cx="1080000" cy="1080000"/>
          </a:xfrm>
          <a:prstGeom prst="ellipse">
            <a:avLst/>
          </a:prstGeom>
          <a:solidFill>
            <a:srgbClr val="C192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52B24CB-3337-35DB-66A4-6D98D09B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16" y="-74956"/>
            <a:ext cx="4502046" cy="1372607"/>
          </a:xfrm>
        </p:spPr>
        <p:txBody>
          <a:bodyPr/>
          <a:lstStyle/>
          <a:p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Our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 Mission</a:t>
            </a:r>
          </a:p>
        </p:txBody>
      </p:sp>
      <p:pic>
        <p:nvPicPr>
          <p:cNvPr id="19" name="Sisällön paikkamerkki 18" descr="Osoitteisto ääriviiva">
            <a:extLst>
              <a:ext uri="{FF2B5EF4-FFF2-40B4-BE49-F238E27FC236}">
                <a16:creationId xmlns:a16="http://schemas.microsoft.com/office/drawing/2014/main" id="{046914A4-BE2A-52E0-D07A-5649DBC8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4756" y="5600321"/>
            <a:ext cx="914400" cy="914400"/>
          </a:xfrm>
        </p:spPr>
      </p:pic>
      <p:pic>
        <p:nvPicPr>
          <p:cNvPr id="23" name="Kuva 22" descr="Aivot päässä ääriviiva">
            <a:extLst>
              <a:ext uri="{FF2B5EF4-FFF2-40B4-BE49-F238E27FC236}">
                <a16:creationId xmlns:a16="http://schemas.microsoft.com/office/drawing/2014/main" id="{A6AD9F0E-3D2B-58CF-741D-EFFAEDB6F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4756" y="2711340"/>
            <a:ext cx="914400" cy="914400"/>
          </a:xfrm>
          <a:prstGeom prst="rect">
            <a:avLst/>
          </a:prstGeom>
        </p:spPr>
      </p:pic>
      <p:pic>
        <p:nvPicPr>
          <p:cNvPr id="29" name="Kuva 28" descr="Tiedot ääriviiva">
            <a:extLst>
              <a:ext uri="{FF2B5EF4-FFF2-40B4-BE49-F238E27FC236}">
                <a16:creationId xmlns:a16="http://schemas.microsoft.com/office/drawing/2014/main" id="{5E3AFA22-9F67-E725-3DD4-7D40E30CA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4756" y="1257679"/>
            <a:ext cx="914400" cy="914400"/>
          </a:xfrm>
          <a:prstGeom prst="rect">
            <a:avLst/>
          </a:prstGeom>
        </p:spPr>
      </p:pic>
      <p:sp>
        <p:nvSpPr>
          <p:cNvPr id="34" name="Tekstiruutu 33">
            <a:extLst>
              <a:ext uri="{FF2B5EF4-FFF2-40B4-BE49-F238E27FC236}">
                <a16:creationId xmlns:a16="http://schemas.microsoft.com/office/drawing/2014/main" id="{B322F6A6-C67C-0107-3DEB-3E30F080853B}"/>
              </a:ext>
            </a:extLst>
          </p:cNvPr>
          <p:cNvSpPr txBox="1"/>
          <p:nvPr/>
        </p:nvSpPr>
        <p:spPr>
          <a:xfrm>
            <a:off x="7189669" y="1174879"/>
            <a:ext cx="430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wanted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make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it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easier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for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customers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take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their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medications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by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distributing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them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in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weekly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doses</a:t>
            </a:r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F91CFE8A-59A0-DCD2-315A-DE4996F87B20}"/>
              </a:ext>
            </a:extLst>
          </p:cNvPr>
          <p:cNvSpPr txBox="1"/>
          <p:nvPr/>
        </p:nvSpPr>
        <p:spPr>
          <a:xfrm>
            <a:off x="7189670" y="2624420"/>
            <a:ext cx="430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With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AI,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were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able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teach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equipment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read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recipes</a:t>
            </a:r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AC6733A-929F-2B45-6C40-44A0ABC713D5}"/>
              </a:ext>
            </a:extLst>
          </p:cNvPr>
          <p:cNvSpPr txBox="1"/>
          <p:nvPr/>
        </p:nvSpPr>
        <p:spPr>
          <a:xfrm>
            <a:off x="7189670" y="4082201"/>
            <a:ext cx="430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Based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on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prescription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,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robot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would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be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able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to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collect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right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medicines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for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client</a:t>
            </a:r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4CD393A5-CDE3-7E3A-6EB5-D2725EC2FC1E}"/>
              </a:ext>
            </a:extLst>
          </p:cNvPr>
          <p:cNvSpPr txBox="1"/>
          <p:nvPr/>
        </p:nvSpPr>
        <p:spPr>
          <a:xfrm>
            <a:off x="7184647" y="5600321"/>
            <a:ext cx="430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Collect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data on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what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medications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the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client</a:t>
            </a:r>
            <a:r>
              <a:rPr lang="fi-FI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dirty="0" err="1">
                <a:latin typeface="Baloo 2" panose="03080502040302020200" pitchFamily="66" charset="77"/>
                <a:cs typeface="Baloo 2" panose="03080502040302020200" pitchFamily="66" charset="77"/>
              </a:rPr>
              <a:t>uses</a:t>
            </a:r>
            <a:endParaRPr lang="fi-FI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560CFFC1-1FF6-C1B0-88EE-7005688997A1}"/>
              </a:ext>
            </a:extLst>
          </p:cNvPr>
          <p:cNvSpPr/>
          <p:nvPr/>
        </p:nvSpPr>
        <p:spPr>
          <a:xfrm>
            <a:off x="5901956" y="4082201"/>
            <a:ext cx="1080000" cy="1080000"/>
          </a:xfrm>
          <a:prstGeom prst="ellipse">
            <a:avLst/>
          </a:prstGeom>
          <a:solidFill>
            <a:srgbClr val="B2D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31" name="Kuva 30" descr="Lääke ääriviiva">
            <a:extLst>
              <a:ext uri="{FF2B5EF4-FFF2-40B4-BE49-F238E27FC236}">
                <a16:creationId xmlns:a16="http://schemas.microsoft.com/office/drawing/2014/main" id="{8D612371-5271-AFE1-0E30-1123B90368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4756" y="4165001"/>
            <a:ext cx="914400" cy="914400"/>
          </a:xfrm>
          <a:prstGeom prst="rect">
            <a:avLst/>
          </a:prstGeom>
        </p:spPr>
      </p:pic>
      <p:pic>
        <p:nvPicPr>
          <p:cNvPr id="45" name="Kuva 44" descr="Ruskea kapselit vihreä tausta">
            <a:extLst>
              <a:ext uri="{FF2B5EF4-FFF2-40B4-BE49-F238E27FC236}">
                <a16:creationId xmlns:a16="http://schemas.microsoft.com/office/drawing/2014/main" id="{4505BA18-2759-D6F8-13B9-40086AC709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212114" y="0"/>
            <a:ext cx="9629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30358E-C660-14E0-65CC-1355D0B2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32" y="401127"/>
            <a:ext cx="4774809" cy="1325563"/>
          </a:xfrm>
        </p:spPr>
        <p:txBody>
          <a:bodyPr/>
          <a:lstStyle/>
          <a:p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What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We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 </a:t>
            </a:r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do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?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E3639BB4-F099-B55D-E544-74B1B990DC1C}"/>
              </a:ext>
            </a:extLst>
          </p:cNvPr>
          <p:cNvSpPr/>
          <p:nvPr/>
        </p:nvSpPr>
        <p:spPr>
          <a:xfrm>
            <a:off x="908633" y="1726690"/>
            <a:ext cx="1980000" cy="1980000"/>
          </a:xfrm>
          <a:prstGeom prst="ellipse">
            <a:avLst/>
          </a:prstGeom>
          <a:solidFill>
            <a:srgbClr val="C3FF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C3D68D48-7D3D-3F49-EE63-BFE364E56792}"/>
              </a:ext>
            </a:extLst>
          </p:cNvPr>
          <p:cNvSpPr/>
          <p:nvPr/>
        </p:nvSpPr>
        <p:spPr>
          <a:xfrm>
            <a:off x="3007317" y="1726690"/>
            <a:ext cx="1980000" cy="1980000"/>
          </a:xfrm>
          <a:prstGeom prst="ellipse">
            <a:avLst/>
          </a:prstGeom>
          <a:solidFill>
            <a:srgbClr val="AEE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E1CA91CE-DE89-7066-5EEE-D4F04F145334}"/>
              </a:ext>
            </a:extLst>
          </p:cNvPr>
          <p:cNvSpPr/>
          <p:nvPr/>
        </p:nvSpPr>
        <p:spPr>
          <a:xfrm>
            <a:off x="5106001" y="1726690"/>
            <a:ext cx="1980000" cy="1980000"/>
          </a:xfrm>
          <a:prstGeom prst="ellipse">
            <a:avLst/>
          </a:prstGeom>
          <a:solidFill>
            <a:srgbClr val="9AC9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5A5399ED-E10B-682C-D1D9-871A9A8E2D36}"/>
              </a:ext>
            </a:extLst>
          </p:cNvPr>
          <p:cNvSpPr/>
          <p:nvPr/>
        </p:nvSpPr>
        <p:spPr>
          <a:xfrm>
            <a:off x="7204684" y="1726690"/>
            <a:ext cx="1980000" cy="1980000"/>
          </a:xfrm>
          <a:prstGeom prst="ellipse">
            <a:avLst/>
          </a:prstGeom>
          <a:solidFill>
            <a:srgbClr val="81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1F610CF-F8C0-B7EB-5B9A-ED6A56D2C4B2}"/>
              </a:ext>
            </a:extLst>
          </p:cNvPr>
          <p:cNvSpPr/>
          <p:nvPr/>
        </p:nvSpPr>
        <p:spPr>
          <a:xfrm>
            <a:off x="9303368" y="1726690"/>
            <a:ext cx="1980000" cy="1980000"/>
          </a:xfrm>
          <a:prstGeom prst="ellipse">
            <a:avLst/>
          </a:prstGeom>
          <a:solidFill>
            <a:srgbClr val="6A8A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8B21F6C-2D37-C77E-958B-22B05A0241B2}"/>
              </a:ext>
            </a:extLst>
          </p:cNvPr>
          <p:cNvSpPr txBox="1"/>
          <p:nvPr/>
        </p:nvSpPr>
        <p:spPr>
          <a:xfrm>
            <a:off x="925299" y="4093698"/>
            <a:ext cx="2082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Opetimme </a:t>
            </a:r>
            <a:r>
              <a:rPr lang="fi-FI" dirty="0" err="1"/>
              <a:t>AIn</a:t>
            </a:r>
            <a:r>
              <a:rPr lang="fi-FI" dirty="0"/>
              <a:t> tunnistamaan kuvien perusteella reseptejä</a:t>
            </a:r>
          </a:p>
        </p:txBody>
      </p:sp>
    </p:spTree>
    <p:extLst>
      <p:ext uri="{BB962C8B-B14F-4D97-AF65-F5344CB8AC3E}">
        <p14:creationId xmlns:p14="http://schemas.microsoft.com/office/powerpoint/2010/main" val="25101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69D62D-A949-F575-F645-9085E739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What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 in </a:t>
            </a:r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future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68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7B8726-30EB-8A90-A137-40698664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Experience</a:t>
            </a:r>
            <a:r>
              <a:rPr lang="fi-FI" b="1" dirty="0">
                <a:latin typeface="Baloo 2" panose="03080502040302020200" pitchFamily="66" charset="77"/>
                <a:cs typeface="Baloo 2" panose="03080502040302020200" pitchFamily="66" charset="77"/>
              </a:rPr>
              <a:t> and </a:t>
            </a:r>
            <a:r>
              <a:rPr lang="fi-FI" b="1" dirty="0" err="1">
                <a:latin typeface="Baloo 2" panose="03080502040302020200" pitchFamily="66" charset="77"/>
                <a:cs typeface="Baloo 2" panose="03080502040302020200" pitchFamily="66" charset="77"/>
              </a:rPr>
              <a:t>learning</a:t>
            </a:r>
            <a:endParaRPr lang="fi-FI" b="1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B14EA4A-74C0-61DE-AF02-B04F3AA4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120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Laajakuva</PresentationFormat>
  <Paragraphs>45</Paragraphs>
  <Slides>9</Slides>
  <Notes>8</Notes>
  <HiddenSlides>3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4" baseType="lpstr">
      <vt:lpstr>Arial</vt:lpstr>
      <vt:lpstr>Baloo 2</vt:lpstr>
      <vt:lpstr>Calibri</vt:lpstr>
      <vt:lpstr>Calibri Light</vt:lpstr>
      <vt:lpstr>Office-teema</vt:lpstr>
      <vt:lpstr>TechConnect</vt:lpstr>
      <vt:lpstr>Assignment</vt:lpstr>
      <vt:lpstr>Jetson Nano</vt:lpstr>
      <vt:lpstr>Node-RED  </vt:lpstr>
      <vt:lpstr>Morobot</vt:lpstr>
      <vt:lpstr>Our Mission</vt:lpstr>
      <vt:lpstr>What We do?</vt:lpstr>
      <vt:lpstr>What in future?</vt:lpstr>
      <vt:lpstr>Experience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Ehtonen Hanna</dc:creator>
  <cp:lastModifiedBy>Ehtonen Hanna</cp:lastModifiedBy>
  <cp:revision>2</cp:revision>
  <dcterms:created xsi:type="dcterms:W3CDTF">2023-05-24T08:49:51Z</dcterms:created>
  <dcterms:modified xsi:type="dcterms:W3CDTF">2023-05-25T10:27:25Z</dcterms:modified>
</cp:coreProperties>
</file>