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0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A03D-341E-47E0-9717-F644E1E9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D382-6EDA-419B-A95D-EDE8EFBD3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7C12-D12C-4C0C-96CF-56B1ED77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C6719-9F9E-477C-9827-018AACCC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644E9-8527-4283-B982-189349DE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C24C-E53D-4FF2-BD94-E6D80184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8537E-5EF1-4938-BF80-C343C45C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2AC1D-4AC7-452E-A193-63FD6DDB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235B-C424-4956-8F43-7E1BFB9B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B5A3-D6F3-49C7-A5F0-77F53A47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2DEB8-60F9-4B71-AD29-B3228C24D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3BB9C-663B-4792-B4A8-67F442692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CABB-4AF3-44E3-8CAA-41CFD844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AD58-7108-4EB0-9F3F-40AA1084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A898-B769-42B1-BC83-3204FCD0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2824-16F3-4EEF-AC3B-73CD39A7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373A-518E-4C85-A1F0-C73330A2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48EB-FC67-4E57-8D46-95241882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C9C2-5B13-43F0-AC8C-E3415063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3B47-2AA3-40F5-B76E-EA43896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4332-149B-46B9-A2BE-AFA7F25B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53E2-64B0-43DC-B60F-648E97E3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6FE0-19E9-49DD-9FC5-D13570ED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7A3-37B6-4DCD-AB2E-AF55135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332A-7306-4251-9188-8B398470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35C8-4745-407F-97D2-D8960F7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2431-6EA5-4760-8AC3-D897CBD8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08E94-5A9F-43FE-A3A7-76D57A5B8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26224-EE6A-4472-8822-DC8C7130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5CA2F-06EA-4814-8973-F795F7B8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3CF3-FC5B-43F1-B7F3-3D94A916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3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AC75-9D3E-4FF2-95DD-662A4B6F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5FF93-96E2-4826-AC5A-30FA151F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97C91-9FF2-48F9-9D0E-13302DC02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5C09-DB3D-483E-8988-9411FFBB9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A3DCD-0B81-4D4B-81CF-A4A2CD882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AB5F8-875E-4F07-85C4-9871F9F3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43CAB-17EC-45AD-8F56-42AF4058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26044-089E-4BE6-A212-340CAD5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A397-2516-4D87-84B2-025C8A5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3B5EF-E787-47CA-A6C8-0EE9EC35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350C7-145A-4318-B8D3-7D9CE8F6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7FB35-17E1-4A94-A41F-03FB76CF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892BB-59D9-4C39-9D91-A5988A5A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2FBB8-573B-4D85-9CC2-C8BB31E7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08B7E-9F23-4BB3-909F-3536950A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76A1-39A9-476A-8356-79E41F02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3A21-D055-4CE0-9462-55FF4B10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D4FF-08ED-468D-88F3-DAC38002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0A42-2EBB-4296-97ED-55F78CA6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0CACC-00FC-4B4F-B307-CA9EC739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87A3D-F856-4628-B545-5519E5B3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0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3F70-477F-4D28-8426-5CF6F126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FDE07-DFD0-4AC0-A0A9-66C37047B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10A52-7541-4403-AA6C-AD07FC39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3FDD-73C7-40C5-87CC-C535E09C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4A79E-4E70-4EE1-9488-17EE73D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D3035-01B9-4090-9389-891FC81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9353-54D3-4264-8B32-77D1AC4A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7A43-BB8C-45F8-8010-AAA9E28F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95AD-9A56-4A11-95D2-7BBA3280E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E1D1-3A5B-4EBB-A799-7A6DC9DA6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E440-9D94-4EA0-A85E-D4533471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8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65CD-B8DB-4959-855F-B8CA18BA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821E-E5AF-46B9-BD86-E04D9175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100" y="1825625"/>
            <a:ext cx="5092700" cy="4351338"/>
          </a:xfrm>
        </p:spPr>
        <p:txBody>
          <a:bodyPr/>
          <a:lstStyle/>
          <a:p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4A9363D-330E-4C2D-A03E-44613C2BCD4F}"/>
              </a:ext>
            </a:extLst>
          </p:cNvPr>
          <p:cNvSpPr/>
          <p:nvPr/>
        </p:nvSpPr>
        <p:spPr>
          <a:xfrm rot="5400000">
            <a:off x="1185143" y="4822886"/>
            <a:ext cx="256083" cy="13712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DD8E-73EC-4347-AE10-2A2C2BD7ABB0}"/>
              </a:ext>
            </a:extLst>
          </p:cNvPr>
          <p:cNvCxnSpPr>
            <a:cxnSpLocks/>
          </p:cNvCxnSpPr>
          <p:nvPr/>
        </p:nvCxnSpPr>
        <p:spPr>
          <a:xfrm flipH="1">
            <a:off x="1381746" y="5111661"/>
            <a:ext cx="2901521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211822-6853-4C29-8BFD-C309CD4FFDC8}"/>
              </a:ext>
            </a:extLst>
          </p:cNvPr>
          <p:cNvCxnSpPr>
            <a:cxnSpLocks/>
          </p:cNvCxnSpPr>
          <p:nvPr/>
        </p:nvCxnSpPr>
        <p:spPr>
          <a:xfrm flipV="1">
            <a:off x="1384909" y="3422538"/>
            <a:ext cx="2952085" cy="14689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CE457C-5885-4F00-82C2-2B27CD40AA91}"/>
              </a:ext>
            </a:extLst>
          </p:cNvPr>
          <p:cNvCxnSpPr>
            <a:cxnSpLocks/>
          </p:cNvCxnSpPr>
          <p:nvPr/>
        </p:nvCxnSpPr>
        <p:spPr>
          <a:xfrm>
            <a:off x="1384909" y="1938985"/>
            <a:ext cx="2952085" cy="148355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F2EDF1E-E4BB-44C1-A2DD-352E60258B79}"/>
              </a:ext>
            </a:extLst>
          </p:cNvPr>
          <p:cNvSpPr/>
          <p:nvPr/>
        </p:nvSpPr>
        <p:spPr>
          <a:xfrm>
            <a:off x="1338130" y="4838153"/>
            <a:ext cx="111129" cy="111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35D7969-06A8-45C2-A3F2-27BD7BF7B097}"/>
              </a:ext>
            </a:extLst>
          </p:cNvPr>
          <p:cNvSpPr/>
          <p:nvPr/>
        </p:nvSpPr>
        <p:spPr>
          <a:xfrm rot="5400000">
            <a:off x="1185144" y="1885105"/>
            <a:ext cx="256083" cy="13712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A571DA-B7A8-408E-AFB4-968F4C8797D5}"/>
              </a:ext>
            </a:extLst>
          </p:cNvPr>
          <p:cNvSpPr/>
          <p:nvPr/>
        </p:nvSpPr>
        <p:spPr>
          <a:xfrm>
            <a:off x="1329855" y="1898103"/>
            <a:ext cx="111129" cy="111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87313E-7EC7-44C8-83A3-A922A4A7EDC3}"/>
              </a:ext>
            </a:extLst>
          </p:cNvPr>
          <p:cNvSpPr/>
          <p:nvPr/>
        </p:nvSpPr>
        <p:spPr>
          <a:xfrm>
            <a:off x="4283267" y="3366973"/>
            <a:ext cx="111129" cy="111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DB8763-C621-4CBE-AC13-4D0087512D9F}"/>
              </a:ext>
            </a:extLst>
          </p:cNvPr>
          <p:cNvCxnSpPr>
            <a:stCxn id="11" idx="4"/>
          </p:cNvCxnSpPr>
          <p:nvPr/>
        </p:nvCxnSpPr>
        <p:spPr>
          <a:xfrm flipH="1">
            <a:off x="4338831" y="3478102"/>
            <a:ext cx="1" cy="5904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62860B-7F32-4369-9B17-1A8793AE3C38}"/>
              </a:ext>
            </a:extLst>
          </p:cNvPr>
          <p:cNvCxnSpPr>
            <a:cxnSpLocks/>
          </p:cNvCxnSpPr>
          <p:nvPr/>
        </p:nvCxnSpPr>
        <p:spPr>
          <a:xfrm flipH="1" flipV="1">
            <a:off x="1112507" y="3422537"/>
            <a:ext cx="1" cy="1466715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0C1240-2B52-4004-A9CF-87752906ED8D}"/>
              </a:ext>
            </a:extLst>
          </p:cNvPr>
          <p:cNvCxnSpPr>
            <a:cxnSpLocks/>
          </p:cNvCxnSpPr>
          <p:nvPr/>
        </p:nvCxnSpPr>
        <p:spPr>
          <a:xfrm flipV="1">
            <a:off x="1108267" y="1953667"/>
            <a:ext cx="1" cy="1468870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CA4951-2D88-4157-BCD1-6081671C9C5C}"/>
              </a:ext>
            </a:extLst>
          </p:cNvPr>
          <p:cNvSpPr txBox="1"/>
          <p:nvPr/>
        </p:nvSpPr>
        <p:spPr>
          <a:xfrm>
            <a:off x="838200" y="2503436"/>
            <a:ext cx="4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27D0D-21ED-4B98-8AC3-1F7E08AC2FFA}"/>
              </a:ext>
            </a:extLst>
          </p:cNvPr>
          <p:cNvSpPr txBox="1"/>
          <p:nvPr/>
        </p:nvSpPr>
        <p:spPr>
          <a:xfrm>
            <a:off x="838200" y="3883867"/>
            <a:ext cx="4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2CC99-A591-4613-A03F-83B45C65C2B5}"/>
              </a:ext>
            </a:extLst>
          </p:cNvPr>
          <p:cNvSpPr txBox="1"/>
          <p:nvPr/>
        </p:nvSpPr>
        <p:spPr>
          <a:xfrm>
            <a:off x="2717800" y="5111661"/>
            <a:ext cx="4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80B82F-CDDB-446D-A047-6D95D08C8807}"/>
              </a:ext>
            </a:extLst>
          </p:cNvPr>
          <p:cNvSpPr txBox="1"/>
          <p:nvPr/>
        </p:nvSpPr>
        <p:spPr>
          <a:xfrm>
            <a:off x="1096055" y="4283167"/>
            <a:ext cx="75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Node3</a:t>
            </a:r>
          </a:p>
          <a:p>
            <a:r>
              <a:rPr lang="en-GB" sz="1200" dirty="0"/>
              <a:t>[R</a:t>
            </a:r>
            <a:r>
              <a:rPr lang="en-GB" sz="1200" baseline="-25000" dirty="0"/>
              <a:t>3x</a:t>
            </a:r>
            <a:r>
              <a:rPr lang="en-GB" sz="1200" dirty="0"/>
              <a:t>,R</a:t>
            </a:r>
            <a:r>
              <a:rPr lang="en-GB" sz="1200" baseline="-25000" dirty="0"/>
              <a:t>3y</a:t>
            </a:r>
            <a:r>
              <a:rPr lang="en-GB" sz="1200" dirty="0"/>
              <a:t>]?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20BEC-F120-47B4-AF67-6DE408E491D3}"/>
              </a:ext>
            </a:extLst>
          </p:cNvPr>
          <p:cNvSpPr txBox="1"/>
          <p:nvPr/>
        </p:nvSpPr>
        <p:spPr>
          <a:xfrm>
            <a:off x="1075691" y="2035541"/>
            <a:ext cx="75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Node1</a:t>
            </a:r>
          </a:p>
          <a:p>
            <a:r>
              <a:rPr lang="en-GB" sz="1200" dirty="0"/>
              <a:t>[R</a:t>
            </a:r>
            <a:r>
              <a:rPr lang="en-GB" sz="1200" baseline="-25000" dirty="0"/>
              <a:t>1x</a:t>
            </a:r>
            <a:r>
              <a:rPr lang="en-GB" sz="1200" dirty="0"/>
              <a:t>,R</a:t>
            </a:r>
            <a:r>
              <a:rPr lang="en-GB" sz="1200" baseline="-25000" dirty="0"/>
              <a:t>1y</a:t>
            </a:r>
            <a:r>
              <a:rPr lang="en-GB" sz="1200" dirty="0"/>
              <a:t>]?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FBDC6-2FDC-4312-BCDF-39562D4EDF67}"/>
              </a:ext>
            </a:extLst>
          </p:cNvPr>
          <p:cNvSpPr txBox="1"/>
          <p:nvPr/>
        </p:nvSpPr>
        <p:spPr>
          <a:xfrm>
            <a:off x="4336994" y="3072002"/>
            <a:ext cx="118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Node2</a:t>
            </a:r>
          </a:p>
          <a:p>
            <a:r>
              <a:rPr lang="en-GB" sz="1200" dirty="0"/>
              <a:t>[F</a:t>
            </a:r>
            <a:r>
              <a:rPr lang="en-GB" sz="1200" baseline="-25000" dirty="0"/>
              <a:t>2x</a:t>
            </a:r>
            <a:r>
              <a:rPr lang="en-GB" sz="1200" dirty="0"/>
              <a:t>=0,F</a:t>
            </a:r>
            <a:r>
              <a:rPr lang="en-GB" sz="1200" baseline="-25000" dirty="0"/>
              <a:t>2y</a:t>
            </a:r>
            <a:r>
              <a:rPr lang="en-GB" sz="1200" dirty="0"/>
              <a:t>=-1]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93F865-4D77-4A42-8996-31F3C5471B9D}"/>
              </a:ext>
            </a:extLst>
          </p:cNvPr>
          <p:cNvSpPr txBox="1"/>
          <p:nvPr/>
        </p:nvSpPr>
        <p:spPr>
          <a:xfrm>
            <a:off x="4328477" y="3843225"/>
            <a:ext cx="4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51CC60-50BD-4F8E-9E81-F105281F871B}"/>
              </a:ext>
            </a:extLst>
          </p:cNvPr>
          <p:cNvSpPr txBox="1"/>
          <p:nvPr/>
        </p:nvSpPr>
        <p:spPr>
          <a:xfrm>
            <a:off x="2602088" y="2081708"/>
            <a:ext cx="70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Bar1</a:t>
            </a:r>
          </a:p>
          <a:p>
            <a:r>
              <a:rPr lang="en-GB" sz="1200" dirty="0"/>
              <a:t>[F</a:t>
            </a:r>
            <a:r>
              <a:rPr lang="en-GB" sz="1200" baseline="-25000" dirty="0"/>
              <a:t>1</a:t>
            </a:r>
            <a:r>
              <a:rPr lang="en-GB" sz="1200" dirty="0"/>
              <a:t>]?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BE26F8-0257-4E08-AA3E-115DEA6FA312}"/>
              </a:ext>
            </a:extLst>
          </p:cNvPr>
          <p:cNvSpPr txBox="1"/>
          <p:nvPr/>
        </p:nvSpPr>
        <p:spPr>
          <a:xfrm>
            <a:off x="2602087" y="3637870"/>
            <a:ext cx="70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Bar2</a:t>
            </a:r>
          </a:p>
          <a:p>
            <a:r>
              <a:rPr lang="en-GB" sz="1200" dirty="0"/>
              <a:t>[F</a:t>
            </a:r>
            <a:r>
              <a:rPr lang="en-GB" sz="1200" baseline="-25000" dirty="0"/>
              <a:t>2</a:t>
            </a:r>
            <a:r>
              <a:rPr lang="en-GB" sz="12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107416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C763-9FFE-4DFD-86F9-5311050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3851-5580-4D4C-B27A-02E28BFA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TBC</a:t>
            </a:r>
          </a:p>
        </p:txBody>
      </p:sp>
    </p:spTree>
    <p:extLst>
      <p:ext uri="{BB962C8B-B14F-4D97-AF65-F5344CB8AC3E}">
        <p14:creationId xmlns:p14="http://schemas.microsoft.com/office/powerpoint/2010/main" val="412428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D6C5-0C94-4520-B2EF-4CB38BFC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Force equilibrium equations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8E4D9-5078-4C0D-AF8E-1BECC6F0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906"/>
            <a:ext cx="10188855" cy="45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F190-41B0-4715-A147-981172C3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work </a:t>
            </a:r>
            <a:r>
              <a:rPr lang="en-GB" dirty="0" err="1"/>
              <a:t>methodolgy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66A8E-12B5-4EB7-B6D8-FB700BF94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709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1800" dirty="0">
                    <a:ea typeface="Cambria Math" panose="02040503050406030204" pitchFamily="18" charset="0"/>
                  </a:rPr>
                  <a:t>The deflection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800" b="0" dirty="0">
                    <a:ea typeface="Cambria Math" panose="02040503050406030204" pitchFamily="18" charset="0"/>
                  </a:rPr>
                  <a:t> is given by (where * denotes the virtual forces):</a:t>
                </a:r>
              </a:p>
              <a:p>
                <a:pPr marL="0" indent="0" algn="ctr">
                  <a:buNone/>
                </a:pP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External work done  = Internal strain energy</a:t>
                </a:r>
                <a:endParaRPr lang="en-GB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600" dirty="0"/>
                  <a:t>F</a:t>
                </a:r>
                <a:r>
                  <a:rPr lang="en-GB" sz="1600" baseline="30000" dirty="0"/>
                  <a:t>*</a:t>
                </a:r>
                <a:r>
                  <a:rPr lang="en-GB" sz="1600" baseline="-25000" dirty="0"/>
                  <a:t> </a:t>
                </a:r>
                <a:r>
                  <a:rPr lang="en-GB" sz="1600" dirty="0"/>
                  <a:t>- Virtual applied force</a:t>
                </a:r>
              </a:p>
              <a:p>
                <a:pPr marL="0" indent="0">
                  <a:buNone/>
                </a:pPr>
                <a:r>
                  <a:rPr lang="en-GB" sz="1600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600" dirty="0"/>
                  <a:t> – Real deflection</a:t>
                </a:r>
              </a:p>
              <a:p>
                <a:pPr marL="0" indent="0">
                  <a:buNone/>
                </a:pPr>
                <a:r>
                  <a:rPr lang="en-GB" sz="1600" dirty="0"/>
                  <a:t>F</a:t>
                </a:r>
                <a:r>
                  <a:rPr lang="en-GB" sz="1600" baseline="30000" dirty="0"/>
                  <a:t>*</a:t>
                </a:r>
                <a:r>
                  <a:rPr lang="en-GB" sz="1600" baseline="-25000" dirty="0" err="1"/>
                  <a:t>i</a:t>
                </a:r>
                <a:r>
                  <a:rPr lang="en-GB" sz="1600" baseline="-25000" dirty="0"/>
                  <a:t> </a:t>
                </a:r>
                <a:r>
                  <a:rPr lang="en-GB" sz="1600" dirty="0"/>
                  <a:t>– Virtual bar force caused by virtual applied force</a:t>
                </a:r>
              </a:p>
              <a:p>
                <a:pPr marL="0" indent="0">
                  <a:buNone/>
                </a:pPr>
                <a:r>
                  <a:rPr lang="en-GB" sz="1600" dirty="0"/>
                  <a:t>F</a:t>
                </a:r>
                <a:r>
                  <a:rPr lang="en-GB" sz="1600" baseline="-25000" dirty="0"/>
                  <a:t>i</a:t>
                </a:r>
                <a:r>
                  <a:rPr lang="en-GB" sz="1600" dirty="0"/>
                  <a:t> – Real bar force from real loads</a:t>
                </a:r>
              </a:p>
              <a:p>
                <a:pPr marL="0" indent="0">
                  <a:buNone/>
                </a:pPr>
                <a:r>
                  <a:rPr lang="en-GB" sz="1600" dirty="0"/>
                  <a:t>L</a:t>
                </a:r>
                <a:r>
                  <a:rPr lang="en-GB" sz="1600" baseline="-25000" dirty="0"/>
                  <a:t>i </a:t>
                </a:r>
                <a:r>
                  <a:rPr lang="en-GB" sz="1600" dirty="0"/>
                  <a:t> - Length of bar</a:t>
                </a:r>
              </a:p>
              <a:p>
                <a:pPr marL="0" indent="0">
                  <a:buNone/>
                </a:pPr>
                <a:r>
                  <a:rPr lang="en-GB" sz="1600" dirty="0"/>
                  <a:t>A</a:t>
                </a:r>
                <a:r>
                  <a:rPr lang="en-GB" sz="1600" baseline="-25000" dirty="0"/>
                  <a:t>i</a:t>
                </a:r>
                <a:r>
                  <a:rPr lang="en-GB" sz="1600" dirty="0"/>
                  <a:t> – Area of bar</a:t>
                </a:r>
              </a:p>
              <a:p>
                <a:pPr marL="0" indent="0">
                  <a:buNone/>
                </a:pPr>
                <a:r>
                  <a:rPr lang="en-GB" sz="1600" dirty="0" err="1"/>
                  <a:t>E</a:t>
                </a:r>
                <a:r>
                  <a:rPr lang="en-GB" sz="1600" baseline="-25000" dirty="0" err="1"/>
                  <a:t>i</a:t>
                </a:r>
                <a:r>
                  <a:rPr lang="en-GB" sz="1600" dirty="0"/>
                  <a:t> – Elastic modulus of bar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66A8E-12B5-4EB7-B6D8-FB700BF94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7094" cy="4351338"/>
              </a:xfrm>
              <a:blipFill>
                <a:blip r:embed="rId2"/>
                <a:stretch>
                  <a:fillRect l="-879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14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B01F5B-8A1D-46E7-AB38-3B65F8C42719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117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Example 1</vt:lpstr>
      <vt:lpstr>Joint equilibrium</vt:lpstr>
      <vt:lpstr>Force equilibrium equations</vt:lpstr>
      <vt:lpstr>Virtual work methodolgy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Niem</dc:creator>
  <cp:lastModifiedBy>Nicholas Niem</cp:lastModifiedBy>
  <cp:revision>7</cp:revision>
  <dcterms:created xsi:type="dcterms:W3CDTF">2020-10-07T10:05:18Z</dcterms:created>
  <dcterms:modified xsi:type="dcterms:W3CDTF">2020-10-07T13:23:48Z</dcterms:modified>
</cp:coreProperties>
</file>