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EEA837-3AE6-4A3E-8C4D-4C49EA2EEA86}" type="datetimeFigureOut">
              <a:rPr lang="en-US" smtClean="0"/>
              <a:t>10/18/2022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83E48B8D-6A6C-4FC2-A43E-3F931A72BA37}"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657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EEA837-3AE6-4A3E-8C4D-4C49EA2EEA86}"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E48B8D-6A6C-4FC2-A43E-3F931A72BA37}"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5256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EEA837-3AE6-4A3E-8C4D-4C49EA2EEA86}"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E48B8D-6A6C-4FC2-A43E-3F931A72BA37}"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3289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EEA837-3AE6-4A3E-8C4D-4C49EA2EEA86}"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E48B8D-6A6C-4FC2-A43E-3F931A72BA37}"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531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EEA837-3AE6-4A3E-8C4D-4C49EA2EEA86}"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E48B8D-6A6C-4FC2-A43E-3F931A72BA37}"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3696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EEA837-3AE6-4A3E-8C4D-4C49EA2EEA86}" type="datetimeFigureOut">
              <a:rPr lang="en-US" smtClean="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E48B8D-6A6C-4FC2-A43E-3F931A72BA37}"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371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EEA837-3AE6-4A3E-8C4D-4C49EA2EEA86}" type="datetimeFigureOut">
              <a:rPr lang="en-US" smtClean="0"/>
              <a:t>10/18/2022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3E48B8D-6A6C-4FC2-A43E-3F931A72BA37}"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240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EEA837-3AE6-4A3E-8C4D-4C49EA2EEA86}" type="datetimeFigureOut">
              <a:rPr lang="en-US" smtClean="0"/>
              <a:t>10/18/2022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3E48B8D-6A6C-4FC2-A43E-3F931A72BA37}"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158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EEA837-3AE6-4A3E-8C4D-4C49EA2EEA86}" type="datetimeFigureOut">
              <a:rPr lang="en-US" smtClean="0"/>
              <a:t>10/18/2022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3E48B8D-6A6C-4FC2-A43E-3F931A72BA37}" type="slidenum">
              <a:rPr lang="en-US" smtClean="0"/>
              <a:t>‹#›</a:t>
            </a:fld>
            <a:endParaRPr lang="en-US" dirty="0"/>
          </a:p>
        </p:txBody>
      </p:sp>
    </p:spTree>
    <p:extLst>
      <p:ext uri="{BB962C8B-B14F-4D97-AF65-F5344CB8AC3E}">
        <p14:creationId xmlns:p14="http://schemas.microsoft.com/office/powerpoint/2010/main" val="2544579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EEA837-3AE6-4A3E-8C4D-4C49EA2EEA86}" type="datetimeFigureOut">
              <a:rPr lang="en-US" smtClean="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E48B8D-6A6C-4FC2-A43E-3F931A72BA37}"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1715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AEEA837-3AE6-4A3E-8C4D-4C49EA2EEA86}" type="datetimeFigureOut">
              <a:rPr lang="en-US" smtClean="0"/>
              <a:t>10/18/2022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83E48B8D-6A6C-4FC2-A43E-3F931A72BA37}"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1999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AEEA837-3AE6-4A3E-8C4D-4C49EA2EEA86}" type="datetimeFigureOut">
              <a:rPr lang="en-US" smtClean="0"/>
              <a:t>10/18/2022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3E48B8D-6A6C-4FC2-A43E-3F931A72BA37}"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616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2C5A-28E2-857F-FB0A-B30163410C9A}"/>
              </a:ext>
            </a:extLst>
          </p:cNvPr>
          <p:cNvSpPr>
            <a:spLocks noGrp="1"/>
          </p:cNvSpPr>
          <p:nvPr>
            <p:ph type="ctrTitle"/>
          </p:nvPr>
        </p:nvSpPr>
        <p:spPr/>
        <p:txBody>
          <a:bodyPr/>
          <a:lstStyle/>
          <a:p>
            <a:r>
              <a:rPr lang="en-US" dirty="0"/>
              <a:t>N.R.M SUPPORT </a:t>
            </a:r>
          </a:p>
        </p:txBody>
      </p:sp>
      <p:sp>
        <p:nvSpPr>
          <p:cNvPr id="3" name="Subtitle 2">
            <a:extLst>
              <a:ext uri="{FF2B5EF4-FFF2-40B4-BE49-F238E27FC236}">
                <a16:creationId xmlns:a16="http://schemas.microsoft.com/office/drawing/2014/main" id="{D5BCD5F5-99E8-367D-D5AB-F03FB83EE8AB}"/>
              </a:ext>
            </a:extLst>
          </p:cNvPr>
          <p:cNvSpPr>
            <a:spLocks noGrp="1"/>
          </p:cNvSpPr>
          <p:nvPr>
            <p:ph type="subTitle" idx="1"/>
          </p:nvPr>
        </p:nvSpPr>
        <p:spPr/>
        <p:txBody>
          <a:bodyPr/>
          <a:lstStyle/>
          <a:p>
            <a:r>
              <a:rPr lang="en-US" dirty="0"/>
              <a:t>“Where all tech needs are met”</a:t>
            </a:r>
          </a:p>
        </p:txBody>
      </p:sp>
    </p:spTree>
    <p:extLst>
      <p:ext uri="{BB962C8B-B14F-4D97-AF65-F5344CB8AC3E}">
        <p14:creationId xmlns:p14="http://schemas.microsoft.com/office/powerpoint/2010/main" val="1064803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C28D-DF11-13A4-C946-34A6A7AF84F5}"/>
              </a:ext>
            </a:extLst>
          </p:cNvPr>
          <p:cNvSpPr>
            <a:spLocks noGrp="1"/>
          </p:cNvSpPr>
          <p:nvPr>
            <p:ph type="title"/>
          </p:nvPr>
        </p:nvSpPr>
        <p:spPr>
          <a:xfrm>
            <a:off x="1451579" y="436099"/>
            <a:ext cx="9603275" cy="1417656"/>
          </a:xfrm>
        </p:spPr>
        <p:txBody>
          <a:bodyPr/>
          <a:lstStyle/>
          <a:p>
            <a:br>
              <a:rPr lang="en-US" dirty="0"/>
            </a:br>
            <a:r>
              <a:rPr lang="en-US" dirty="0"/>
              <a:t>Reimbursement status state flow diagram</a:t>
            </a:r>
          </a:p>
        </p:txBody>
      </p:sp>
      <p:pic>
        <p:nvPicPr>
          <p:cNvPr id="4" name="Content Placeholder 3" descr="Diagram&#10;&#10;Description automatically generated">
            <a:extLst>
              <a:ext uri="{FF2B5EF4-FFF2-40B4-BE49-F238E27FC236}">
                <a16:creationId xmlns:a16="http://schemas.microsoft.com/office/drawing/2014/main" id="{3341BC9F-7EFC-863E-A77F-CBC57D2C197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2861" y="2222695"/>
            <a:ext cx="6963507" cy="3657599"/>
          </a:xfrm>
          <a:prstGeom prst="rect">
            <a:avLst/>
          </a:prstGeom>
          <a:noFill/>
          <a:ln>
            <a:noFill/>
          </a:ln>
        </p:spPr>
      </p:pic>
    </p:spTree>
    <p:extLst>
      <p:ext uri="{BB962C8B-B14F-4D97-AF65-F5344CB8AC3E}">
        <p14:creationId xmlns:p14="http://schemas.microsoft.com/office/powerpoint/2010/main" val="3227334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158D-1A9F-FFB2-1680-BDCF80C674B7}"/>
              </a:ext>
            </a:extLst>
          </p:cNvPr>
          <p:cNvSpPr>
            <a:spLocks noGrp="1"/>
          </p:cNvSpPr>
          <p:nvPr>
            <p:ph type="title"/>
          </p:nvPr>
        </p:nvSpPr>
        <p:spPr>
          <a:xfrm>
            <a:off x="590187" y="0"/>
            <a:ext cx="9603275" cy="109881"/>
          </a:xfrm>
        </p:spPr>
        <p:txBody>
          <a:bodyPr>
            <a:normAutofit fontScale="90000"/>
          </a:bodyPr>
          <a:lstStyle/>
          <a:p>
            <a:endParaRPr lang="en-US" dirty="0"/>
          </a:p>
        </p:txBody>
      </p:sp>
      <p:sp>
        <p:nvSpPr>
          <p:cNvPr id="6" name="Content Placeholder 5">
            <a:extLst>
              <a:ext uri="{FF2B5EF4-FFF2-40B4-BE49-F238E27FC236}">
                <a16:creationId xmlns:a16="http://schemas.microsoft.com/office/drawing/2014/main" id="{9E9460D5-9276-91F7-84CD-CC57164CAF92}"/>
              </a:ext>
            </a:extLst>
          </p:cNvPr>
          <p:cNvSpPr>
            <a:spLocks noGrp="1"/>
          </p:cNvSpPr>
          <p:nvPr>
            <p:ph idx="1"/>
          </p:nvPr>
        </p:nvSpPr>
        <p:spPr>
          <a:xfrm>
            <a:off x="318053" y="0"/>
            <a:ext cx="10736802" cy="6858000"/>
          </a:xfrm>
        </p:spPr>
        <p:txBody>
          <a:bodyPr/>
          <a:lstStyle/>
          <a:p>
            <a:endParaRPr lang="en-US"/>
          </a:p>
        </p:txBody>
      </p:sp>
      <p:graphicFrame>
        <p:nvGraphicFramePr>
          <p:cNvPr id="7" name="Object 6">
            <a:extLst>
              <a:ext uri="{FF2B5EF4-FFF2-40B4-BE49-F238E27FC236}">
                <a16:creationId xmlns:a16="http://schemas.microsoft.com/office/drawing/2014/main" id="{A24B3F98-A2E6-7E65-4837-49F3F48A4D53}"/>
              </a:ext>
            </a:extLst>
          </p:cNvPr>
          <p:cNvGraphicFramePr>
            <a:graphicFrameLocks noChangeAspect="1"/>
          </p:cNvGraphicFramePr>
          <p:nvPr>
            <p:extLst>
              <p:ext uri="{D42A27DB-BD31-4B8C-83A1-F6EECF244321}">
                <p14:modId xmlns:p14="http://schemas.microsoft.com/office/powerpoint/2010/main" val="2568615449"/>
              </p:ext>
            </p:extLst>
          </p:nvPr>
        </p:nvGraphicFramePr>
        <p:xfrm>
          <a:off x="1709530" y="125413"/>
          <a:ext cx="8483932" cy="6732587"/>
        </p:xfrm>
        <a:graphic>
          <a:graphicData uri="http://schemas.openxmlformats.org/presentationml/2006/ole">
            <mc:AlternateContent xmlns:mc="http://schemas.openxmlformats.org/markup-compatibility/2006">
              <mc:Choice xmlns:v="urn:schemas-microsoft-com:vml" Requires="v">
                <p:oleObj name="Document" r:id="rId2" imgW="5940848" imgH="6731918" progId="Word.Document.12">
                  <p:embed/>
                </p:oleObj>
              </mc:Choice>
              <mc:Fallback>
                <p:oleObj name="Document" r:id="rId2" imgW="5940848" imgH="6731918" progId="Word.Document.12">
                  <p:embed/>
                  <p:pic>
                    <p:nvPicPr>
                      <p:cNvPr id="0" name=""/>
                      <p:cNvPicPr/>
                      <p:nvPr/>
                    </p:nvPicPr>
                    <p:blipFill>
                      <a:blip r:embed="rId3"/>
                      <a:stretch>
                        <a:fillRect/>
                      </a:stretch>
                    </p:blipFill>
                    <p:spPr>
                      <a:xfrm>
                        <a:off x="1709530" y="125413"/>
                        <a:ext cx="8483932" cy="6732587"/>
                      </a:xfrm>
                      <a:prstGeom prst="rect">
                        <a:avLst/>
                      </a:prstGeom>
                    </p:spPr>
                  </p:pic>
                </p:oleObj>
              </mc:Fallback>
            </mc:AlternateContent>
          </a:graphicData>
        </a:graphic>
      </p:graphicFrame>
    </p:spTree>
    <p:extLst>
      <p:ext uri="{BB962C8B-B14F-4D97-AF65-F5344CB8AC3E}">
        <p14:creationId xmlns:p14="http://schemas.microsoft.com/office/powerpoint/2010/main" val="2060877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4F877-F31E-06DE-7AC2-A9D4FF58AAAD}"/>
              </a:ext>
            </a:extLst>
          </p:cNvPr>
          <p:cNvSpPr>
            <a:spLocks noGrp="1"/>
          </p:cNvSpPr>
          <p:nvPr>
            <p:ph type="title"/>
          </p:nvPr>
        </p:nvSpPr>
        <p:spPr>
          <a:xfrm>
            <a:off x="1451579" y="804519"/>
            <a:ext cx="9603275" cy="1049235"/>
          </a:xfrm>
        </p:spPr>
        <p:txBody>
          <a:bodyPr/>
          <a:lstStyle/>
          <a:p>
            <a:pPr algn="ctr"/>
            <a:r>
              <a:rPr lang="en-US" dirty="0">
                <a:solidFill>
                  <a:srgbClr val="FF0000"/>
                </a:solidFill>
              </a:rPr>
              <a:t>Design Stage /</a:t>
            </a:r>
            <a:br>
              <a:rPr lang="en-US" dirty="0">
                <a:solidFill>
                  <a:srgbClr val="FF0000"/>
                </a:solidFill>
              </a:rPr>
            </a:br>
            <a:r>
              <a:rPr lang="en-US" dirty="0">
                <a:solidFill>
                  <a:srgbClr val="FF0000"/>
                </a:solidFill>
              </a:rPr>
              <a:t>coding and implementation stage</a:t>
            </a:r>
          </a:p>
        </p:txBody>
      </p:sp>
      <p:sp>
        <p:nvSpPr>
          <p:cNvPr id="3" name="Content Placeholder 2">
            <a:extLst>
              <a:ext uri="{FF2B5EF4-FFF2-40B4-BE49-F238E27FC236}">
                <a16:creationId xmlns:a16="http://schemas.microsoft.com/office/drawing/2014/main" id="{5AD23727-6C65-5CD5-AC65-8DC7F5307BEA}"/>
              </a:ext>
            </a:extLst>
          </p:cNvPr>
          <p:cNvSpPr>
            <a:spLocks noGrp="1"/>
          </p:cNvSpPr>
          <p:nvPr>
            <p:ph idx="1"/>
          </p:nvPr>
        </p:nvSpPr>
        <p:spPr>
          <a:xfrm>
            <a:off x="1451579" y="1853754"/>
            <a:ext cx="9603275" cy="4030211"/>
          </a:xfrm>
        </p:spPr>
        <p:txBody>
          <a:bodyPr>
            <a:normAutofit fontScale="32500" lnSpcReduction="20000"/>
          </a:bodyPr>
          <a:lstStyle/>
          <a:p>
            <a:pPr marL="0" indent="0" algn="l">
              <a:buNone/>
            </a:pPr>
            <a:r>
              <a:rPr lang="en-US" sz="4800" b="1" i="0" dirty="0">
                <a:solidFill>
                  <a:srgbClr val="24292F"/>
                </a:solidFill>
                <a:effectLst/>
                <a:latin typeface="Times New Roman" panose="02020603050405020304" pitchFamily="18" charset="0"/>
                <a:cs typeface="Times New Roman" panose="02020603050405020304" pitchFamily="18" charset="0"/>
              </a:rPr>
              <a:t>Persistence Tier</a:t>
            </a:r>
            <a:r>
              <a:rPr lang="en-US" sz="4800" dirty="0">
                <a:solidFill>
                  <a:srgbClr val="24292F"/>
                </a:solidFill>
                <a:latin typeface="Times New Roman" panose="02020603050405020304" pitchFamily="18" charset="0"/>
                <a:cs typeface="Times New Roman" panose="02020603050405020304" pitchFamily="18" charset="0"/>
              </a:rPr>
              <a:t> – </a:t>
            </a:r>
            <a:r>
              <a:rPr lang="en-US" sz="5600" b="0" i="0" dirty="0" err="1">
                <a:solidFill>
                  <a:srgbClr val="24292F"/>
                </a:solidFill>
                <a:effectLst/>
                <a:latin typeface="Times New Roman" panose="02020603050405020304" pitchFamily="18" charset="0"/>
                <a:cs typeface="Times New Roman" panose="02020603050405020304" pitchFamily="18" charset="0"/>
              </a:rPr>
              <a:t>PostGreSQL</a:t>
            </a:r>
            <a:endParaRPr lang="en-US" sz="5600" b="0" i="0" dirty="0">
              <a:solidFill>
                <a:srgbClr val="24292F"/>
              </a:solidFill>
              <a:effectLst/>
              <a:latin typeface="Times New Roman" panose="02020603050405020304" pitchFamily="18" charset="0"/>
              <a:cs typeface="Times New Roman" panose="02020603050405020304" pitchFamily="18" charset="0"/>
            </a:endParaRPr>
          </a:p>
          <a:p>
            <a:pPr marL="0" indent="0" algn="l">
              <a:buNone/>
            </a:pPr>
            <a:r>
              <a:rPr lang="en-US" sz="5600" b="1" i="0" dirty="0">
                <a:solidFill>
                  <a:srgbClr val="24292F"/>
                </a:solidFill>
                <a:effectLst/>
                <a:latin typeface="Times New Roman" panose="02020603050405020304" pitchFamily="18" charset="0"/>
                <a:cs typeface="Times New Roman" panose="02020603050405020304" pitchFamily="18" charset="0"/>
              </a:rPr>
              <a:t>Application Tier</a:t>
            </a:r>
            <a:r>
              <a:rPr lang="en-US" sz="5600" dirty="0">
                <a:solidFill>
                  <a:srgbClr val="24292F"/>
                </a:solidFill>
                <a:latin typeface="Times New Roman" panose="02020603050405020304" pitchFamily="18" charset="0"/>
                <a:cs typeface="Times New Roman" panose="02020603050405020304" pitchFamily="18" charset="0"/>
              </a:rPr>
              <a:t> - </a:t>
            </a:r>
            <a:r>
              <a:rPr lang="en-US" sz="5600" b="0" i="0" dirty="0">
                <a:solidFill>
                  <a:srgbClr val="24292F"/>
                </a:solidFill>
                <a:effectLst/>
                <a:latin typeface="Times New Roman" panose="02020603050405020304" pitchFamily="18" charset="0"/>
                <a:cs typeface="Times New Roman" panose="02020603050405020304" pitchFamily="18" charset="0"/>
              </a:rPr>
              <a:t>Java 8, Spring 5 &amp; Spring Boot, Apache Maven, Hibernate &amp; Spring Data, Junit</a:t>
            </a:r>
            <a:r>
              <a:rPr lang="en-US" sz="5600" dirty="0">
                <a:solidFill>
                  <a:srgbClr val="24292F"/>
                </a:solidFill>
                <a:latin typeface="Times New Roman" panose="02020603050405020304" pitchFamily="18" charset="0"/>
                <a:cs typeface="Times New Roman" panose="02020603050405020304" pitchFamily="18" charset="0"/>
              </a:rPr>
              <a:t> and </a:t>
            </a:r>
            <a:r>
              <a:rPr lang="en-US" sz="5600" b="0" i="0" dirty="0">
                <a:solidFill>
                  <a:srgbClr val="24292F"/>
                </a:solidFill>
                <a:effectLst/>
                <a:latin typeface="Times New Roman" panose="02020603050405020304" pitchFamily="18" charset="0"/>
                <a:cs typeface="Times New Roman" panose="02020603050405020304" pitchFamily="18" charset="0"/>
              </a:rPr>
              <a:t>Mockito</a:t>
            </a:r>
          </a:p>
          <a:p>
            <a:pPr marL="0" indent="0" algn="l">
              <a:buNone/>
            </a:pPr>
            <a:r>
              <a:rPr lang="en-US" sz="5600" b="1" i="0" dirty="0">
                <a:solidFill>
                  <a:srgbClr val="24292F"/>
                </a:solidFill>
                <a:effectLst/>
                <a:latin typeface="Times New Roman" panose="02020603050405020304" pitchFamily="18" charset="0"/>
                <a:cs typeface="Times New Roman" panose="02020603050405020304" pitchFamily="18" charset="0"/>
              </a:rPr>
              <a:t>Client Tier</a:t>
            </a:r>
            <a:r>
              <a:rPr lang="en-US" sz="5600" dirty="0">
                <a:solidFill>
                  <a:srgbClr val="24292F"/>
                </a:solidFill>
                <a:latin typeface="Times New Roman" panose="02020603050405020304" pitchFamily="18" charset="0"/>
                <a:cs typeface="Times New Roman" panose="02020603050405020304" pitchFamily="18" charset="0"/>
              </a:rPr>
              <a:t> – </a:t>
            </a:r>
            <a:r>
              <a:rPr lang="en-US" sz="5600" b="0" i="0" dirty="0">
                <a:solidFill>
                  <a:srgbClr val="24292F"/>
                </a:solidFill>
                <a:effectLst/>
                <a:latin typeface="Times New Roman" panose="02020603050405020304" pitchFamily="18" charset="0"/>
                <a:cs typeface="Times New Roman" panose="02020603050405020304" pitchFamily="18" charset="0"/>
              </a:rPr>
              <a:t>HTML</a:t>
            </a:r>
            <a:r>
              <a:rPr lang="en-US" sz="5600" dirty="0">
                <a:solidFill>
                  <a:srgbClr val="24292F"/>
                </a:solidFill>
                <a:latin typeface="Times New Roman" panose="02020603050405020304" pitchFamily="18" charset="0"/>
                <a:cs typeface="Times New Roman" panose="02020603050405020304" pitchFamily="18" charset="0"/>
              </a:rPr>
              <a:t>, </a:t>
            </a:r>
            <a:r>
              <a:rPr lang="en-US" sz="5600" b="0" i="0" dirty="0">
                <a:solidFill>
                  <a:srgbClr val="24292F"/>
                </a:solidFill>
                <a:effectLst/>
                <a:latin typeface="Times New Roman" panose="02020603050405020304" pitchFamily="18" charset="0"/>
                <a:cs typeface="Times New Roman" panose="02020603050405020304" pitchFamily="18" charset="0"/>
              </a:rPr>
              <a:t>CSS, TypeScript, Angular</a:t>
            </a:r>
          </a:p>
          <a:p>
            <a:pPr marL="0" indent="0" algn="l">
              <a:buNone/>
            </a:pPr>
            <a:r>
              <a:rPr lang="en-US" sz="5600" b="1" i="0" dirty="0">
                <a:solidFill>
                  <a:srgbClr val="24292F"/>
                </a:solidFill>
                <a:effectLst/>
                <a:latin typeface="Times New Roman" panose="02020603050405020304" pitchFamily="18" charset="0"/>
                <a:cs typeface="Times New Roman" panose="02020603050405020304" pitchFamily="18" charset="0"/>
              </a:rPr>
              <a:t>Deployment Platform Tools</a:t>
            </a:r>
            <a:r>
              <a:rPr lang="en-US" sz="5600" dirty="0">
                <a:solidFill>
                  <a:srgbClr val="24292F"/>
                </a:solidFill>
                <a:latin typeface="Times New Roman" panose="02020603050405020304" pitchFamily="18" charset="0"/>
                <a:cs typeface="Times New Roman" panose="02020603050405020304" pitchFamily="18" charset="0"/>
              </a:rPr>
              <a:t> - </a:t>
            </a:r>
            <a:r>
              <a:rPr lang="en-US" sz="5600" b="0" i="0" dirty="0">
                <a:solidFill>
                  <a:srgbClr val="24292F"/>
                </a:solidFill>
                <a:effectLst/>
                <a:latin typeface="Times New Roman" panose="02020603050405020304" pitchFamily="18" charset="0"/>
                <a:cs typeface="Times New Roman" panose="02020603050405020304" pitchFamily="18" charset="0"/>
              </a:rPr>
              <a:t>Cloud Provider: Amazon Web Services (AWS), Database Deployment: AWS Relational Database Service (RDS)</a:t>
            </a:r>
          </a:p>
          <a:p>
            <a:pPr marL="0" indent="0" algn="l">
              <a:buNone/>
            </a:pPr>
            <a:r>
              <a:rPr lang="en-US" sz="5600" b="0" i="0" dirty="0">
                <a:solidFill>
                  <a:srgbClr val="24292F"/>
                </a:solidFill>
                <a:effectLst/>
                <a:latin typeface="Times New Roman" panose="02020603050405020304" pitchFamily="18" charset="0"/>
                <a:cs typeface="Times New Roman" panose="02020603050405020304" pitchFamily="18" charset="0"/>
              </a:rPr>
              <a:t>Server Deployment: AWS Elastic Beanstalk (EB) + AWS Elastic Compute Cloud (EC2)</a:t>
            </a:r>
          </a:p>
          <a:p>
            <a:pPr marL="0" indent="0" algn="l">
              <a:buNone/>
            </a:pPr>
            <a:r>
              <a:rPr lang="en-US" sz="5600" b="0" i="0" dirty="0">
                <a:solidFill>
                  <a:srgbClr val="24292F"/>
                </a:solidFill>
                <a:effectLst/>
                <a:latin typeface="Times New Roman" panose="02020603050405020304" pitchFamily="18" charset="0"/>
                <a:cs typeface="Times New Roman" panose="02020603050405020304" pitchFamily="18" charset="0"/>
              </a:rPr>
              <a:t>UI Deployment: AWS Simple Storage Service (S3)</a:t>
            </a:r>
          </a:p>
          <a:p>
            <a:pPr marL="0" indent="0" algn="l">
              <a:buNone/>
            </a:pPr>
            <a:r>
              <a:rPr lang="en-US" sz="5600" b="0" i="0" dirty="0">
                <a:solidFill>
                  <a:srgbClr val="24292F"/>
                </a:solidFill>
                <a:effectLst/>
                <a:latin typeface="Times New Roman" panose="02020603050405020304" pitchFamily="18" charset="0"/>
                <a:cs typeface="Times New Roman" panose="02020603050405020304" pitchFamily="18" charset="0"/>
              </a:rPr>
              <a:t>Build Automation: AWS Code Build</a:t>
            </a:r>
          </a:p>
          <a:p>
            <a:pPr marL="0" indent="0" algn="l">
              <a:buNone/>
            </a:pPr>
            <a:r>
              <a:rPr lang="en-US" sz="5500" b="0" i="0" dirty="0">
                <a:solidFill>
                  <a:srgbClr val="24292F"/>
                </a:solidFill>
                <a:effectLst/>
                <a:latin typeface="Times New Roman" panose="02020603050405020304" pitchFamily="18" charset="0"/>
                <a:cs typeface="Times New Roman" panose="02020603050405020304" pitchFamily="18" charset="0"/>
              </a:rPr>
              <a:t>Pipeline Management: AWS Code Pipeline</a:t>
            </a:r>
          </a:p>
          <a:p>
            <a:endParaRPr lang="en-US" dirty="0"/>
          </a:p>
        </p:txBody>
      </p:sp>
    </p:spTree>
    <p:extLst>
      <p:ext uri="{BB962C8B-B14F-4D97-AF65-F5344CB8AC3E}">
        <p14:creationId xmlns:p14="http://schemas.microsoft.com/office/powerpoint/2010/main" val="202074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2"/>
                                        </p:tgtEl>
                                        <p:attrNameLst>
                                          <p:attrName>ppt_w</p:attrName>
                                        </p:attrNameLst>
                                      </p:cBhvr>
                                      <p:tavLst>
                                        <p:tav tm="0">
                                          <p:val>
                                            <p:strVal val="ppt_w"/>
                                          </p:val>
                                        </p:tav>
                                        <p:tav tm="100000">
                                          <p:val>
                                            <p:fltVal val="0"/>
                                          </p:val>
                                        </p:tav>
                                      </p:tavLst>
                                    </p:anim>
                                    <p:anim calcmode="lin" valueType="num">
                                      <p:cBhvr>
                                        <p:cTn id="7" dur="1000"/>
                                        <p:tgtEl>
                                          <p:spTgt spid="2"/>
                                        </p:tgtEl>
                                        <p:attrNameLst>
                                          <p:attrName>ppt_h</p:attrName>
                                        </p:attrNameLst>
                                      </p:cBhvr>
                                      <p:tavLst>
                                        <p:tav tm="0">
                                          <p:val>
                                            <p:strVal val="ppt_h"/>
                                          </p:val>
                                        </p:tav>
                                        <p:tav tm="100000">
                                          <p:val>
                                            <p:fltVal val="0"/>
                                          </p:val>
                                        </p:tav>
                                      </p:tavLst>
                                    </p:anim>
                                    <p:anim calcmode="lin" valueType="num">
                                      <p:cBhvr>
                                        <p:cTn id="8" dur="1000"/>
                                        <p:tgtEl>
                                          <p:spTgt spid="2"/>
                                        </p:tgtEl>
                                        <p:attrNameLst>
                                          <p:attrName>style.rotation</p:attrName>
                                        </p:attrNameLst>
                                      </p:cBhvr>
                                      <p:tavLst>
                                        <p:tav tm="0">
                                          <p:val>
                                            <p:fltVal val="0"/>
                                          </p:val>
                                        </p:tav>
                                        <p:tav tm="100000">
                                          <p:val>
                                            <p:fltVal val="90"/>
                                          </p:val>
                                        </p:tav>
                                      </p:tavLst>
                                    </p:anim>
                                    <p:animEffect transition="out" filter="fade">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61332-6A00-A586-76B5-CC2A5698B884}"/>
              </a:ext>
            </a:extLst>
          </p:cNvPr>
          <p:cNvSpPr>
            <a:spLocks noGrp="1"/>
          </p:cNvSpPr>
          <p:nvPr>
            <p:ph type="title"/>
          </p:nvPr>
        </p:nvSpPr>
        <p:spPr/>
        <p:txBody>
          <a:bodyPr/>
          <a:lstStyle/>
          <a:p>
            <a:r>
              <a:rPr lang="en-US" dirty="0"/>
              <a:t>testing</a:t>
            </a:r>
          </a:p>
        </p:txBody>
      </p:sp>
      <p:pic>
        <p:nvPicPr>
          <p:cNvPr id="5" name="Content Placeholder 4" descr="Table">
            <a:extLst>
              <a:ext uri="{FF2B5EF4-FFF2-40B4-BE49-F238E27FC236}">
                <a16:creationId xmlns:a16="http://schemas.microsoft.com/office/drawing/2014/main" id="{DEF7DFF1-F958-BCD7-6C9C-C5CAB4493B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169" y="2016125"/>
            <a:ext cx="7629987" cy="3449638"/>
          </a:xfrm>
        </p:spPr>
      </p:pic>
    </p:spTree>
    <p:extLst>
      <p:ext uri="{BB962C8B-B14F-4D97-AF65-F5344CB8AC3E}">
        <p14:creationId xmlns:p14="http://schemas.microsoft.com/office/powerpoint/2010/main" val="378807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AC41-EE09-045D-D7E8-20B62E59A1BD}"/>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54232C18-549B-FBD2-7F55-BC8698286550}"/>
              </a:ext>
            </a:extLst>
          </p:cNvPr>
          <p:cNvSpPr>
            <a:spLocks noGrp="1"/>
          </p:cNvSpPr>
          <p:nvPr>
            <p:ph idx="1"/>
          </p:nvPr>
        </p:nvSpPr>
        <p:spPr/>
        <p:txBody>
          <a:bodyPr>
            <a:normAutofit/>
          </a:bodyPr>
          <a:lstStyle/>
          <a:p>
            <a:pPr marL="0" indent="0">
              <a:buNone/>
            </a:pPr>
            <a:r>
              <a:rPr lang="en-US" sz="4000" dirty="0">
                <a:solidFill>
                  <a:srgbClr val="C00000"/>
                </a:solidFill>
                <a:highlight>
                  <a:srgbClr val="000000"/>
                </a:highlight>
              </a:rPr>
              <a:t>DEPLOYMENT :</a:t>
            </a:r>
          </a:p>
          <a:p>
            <a:pPr marL="0" indent="0">
              <a:buNone/>
            </a:pPr>
            <a:r>
              <a:rPr lang="en-US" sz="4000" dirty="0">
                <a:solidFill>
                  <a:srgbClr val="C00000"/>
                </a:solidFill>
              </a:rPr>
              <a:t>AUTOMATED USING PIPELINE</a:t>
            </a:r>
          </a:p>
          <a:p>
            <a:endParaRPr lang="en-US" sz="4000" dirty="0">
              <a:solidFill>
                <a:srgbClr val="C00000"/>
              </a:solidFill>
            </a:endParaRPr>
          </a:p>
        </p:txBody>
      </p:sp>
    </p:spTree>
    <p:extLst>
      <p:ext uri="{BB962C8B-B14F-4D97-AF65-F5344CB8AC3E}">
        <p14:creationId xmlns:p14="http://schemas.microsoft.com/office/powerpoint/2010/main" val="3899840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D479-810C-E67A-D498-597F218111DD}"/>
              </a:ext>
            </a:extLst>
          </p:cNvPr>
          <p:cNvSpPr>
            <a:spLocks noGrp="1"/>
          </p:cNvSpPr>
          <p:nvPr>
            <p:ph type="title"/>
          </p:nvPr>
        </p:nvSpPr>
        <p:spPr/>
        <p:txBody>
          <a:bodyPr/>
          <a:lstStyle/>
          <a:p>
            <a:r>
              <a:rPr lang="en-US" dirty="0" err="1"/>
              <a:t>mainteince</a:t>
            </a:r>
            <a:endParaRPr lang="en-US" dirty="0"/>
          </a:p>
        </p:txBody>
      </p:sp>
      <p:sp>
        <p:nvSpPr>
          <p:cNvPr id="3" name="Content Placeholder 2">
            <a:extLst>
              <a:ext uri="{FF2B5EF4-FFF2-40B4-BE49-F238E27FC236}">
                <a16:creationId xmlns:a16="http://schemas.microsoft.com/office/drawing/2014/main" id="{C13DA4E1-F955-4698-6016-1E053FAC7778}"/>
              </a:ext>
            </a:extLst>
          </p:cNvPr>
          <p:cNvSpPr>
            <a:spLocks noGrp="1"/>
          </p:cNvSpPr>
          <p:nvPr>
            <p:ph idx="1"/>
          </p:nvPr>
        </p:nvSpPr>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Testing and logging was completed to ensure the API conform to:</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REST </a:t>
            </a:r>
            <a:r>
              <a:rPr lang="en-US" b="1" dirty="0">
                <a:solidFill>
                  <a:srgbClr val="202124"/>
                </a:solidFill>
                <a:latin typeface="Times New Roman" panose="02020603050405020304" pitchFamily="18" charset="0"/>
                <a:cs typeface="Times New Roman" panose="02020603050405020304" pitchFamily="18" charset="0"/>
              </a:rPr>
              <a:t>ARCHITECTURE:</a:t>
            </a:r>
          </a:p>
          <a:p>
            <a:pPr algn="l">
              <a:buFont typeface="Arial" panose="020B0604020202020204" pitchFamily="34" charset="0"/>
              <a:buChar char="•"/>
            </a:pPr>
            <a:r>
              <a:rPr lang="en-US" b="0" i="0" dirty="0">
                <a:solidFill>
                  <a:srgbClr val="202124"/>
                </a:solidFill>
                <a:effectLst/>
                <a:latin typeface="Roboto" panose="02000000000000000000" pitchFamily="2" charset="0"/>
              </a:rPr>
              <a:t>Uniform interface.</a:t>
            </a:r>
          </a:p>
          <a:p>
            <a:pPr algn="l">
              <a:buFont typeface="Arial" panose="020B0604020202020204" pitchFamily="34" charset="0"/>
              <a:buChar char="•"/>
            </a:pPr>
            <a:r>
              <a:rPr lang="en-US" b="0" i="0" dirty="0">
                <a:solidFill>
                  <a:srgbClr val="202124"/>
                </a:solidFill>
                <a:effectLst/>
                <a:latin typeface="Roboto" panose="02000000000000000000" pitchFamily="2" charset="0"/>
              </a:rPr>
              <a:t>Client–server.</a:t>
            </a:r>
          </a:p>
          <a:p>
            <a:pPr algn="l">
              <a:buFont typeface="Arial" panose="020B0604020202020204" pitchFamily="34" charset="0"/>
              <a:buChar char="•"/>
            </a:pPr>
            <a:r>
              <a:rPr lang="en-US" b="0" i="0" dirty="0">
                <a:solidFill>
                  <a:srgbClr val="202124"/>
                </a:solidFill>
                <a:effectLst/>
                <a:latin typeface="Roboto" panose="02000000000000000000" pitchFamily="2" charset="0"/>
              </a:rPr>
              <a:t>Stateless.</a:t>
            </a:r>
          </a:p>
          <a:p>
            <a:pPr algn="l">
              <a:buFont typeface="Arial" panose="020B0604020202020204" pitchFamily="34" charset="0"/>
              <a:buChar char="•"/>
            </a:pPr>
            <a:r>
              <a:rPr lang="en-US" b="0" i="0" dirty="0">
                <a:solidFill>
                  <a:srgbClr val="202124"/>
                </a:solidFill>
                <a:effectLst/>
                <a:latin typeface="Roboto" panose="02000000000000000000" pitchFamily="2" charset="0"/>
              </a:rPr>
              <a:t>Cacheable.</a:t>
            </a:r>
          </a:p>
          <a:p>
            <a:pPr algn="l">
              <a:buFont typeface="Arial" panose="020B0604020202020204" pitchFamily="34" charset="0"/>
              <a:buChar char="•"/>
            </a:pPr>
            <a:r>
              <a:rPr lang="en-US" b="0" i="0" dirty="0">
                <a:solidFill>
                  <a:srgbClr val="202124"/>
                </a:solidFill>
                <a:effectLst/>
                <a:latin typeface="Roboto" panose="02000000000000000000" pitchFamily="2" charset="0"/>
              </a:rPr>
              <a:t>Layered system.</a:t>
            </a:r>
          </a:p>
          <a:p>
            <a:pPr algn="l">
              <a:buFont typeface="Arial" panose="020B0604020202020204" pitchFamily="34" charset="0"/>
              <a:buChar char="•"/>
            </a:pPr>
            <a:r>
              <a:rPr lang="en-US" b="0" i="0" dirty="0">
                <a:solidFill>
                  <a:srgbClr val="202124"/>
                </a:solidFill>
                <a:effectLst/>
                <a:latin typeface="Roboto" panose="02000000000000000000" pitchFamily="2" charset="0"/>
              </a:rPr>
              <a:t>Code on demand (optional)</a:t>
            </a:r>
          </a:p>
          <a:p>
            <a:pPr marL="0" indent="0">
              <a:buNone/>
            </a:pPr>
            <a:endParaRPr lang="en-US" b="1" dirty="0">
              <a:solidFill>
                <a:srgbClr val="2021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730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4A5E-73D7-FD1A-09FC-2F8DAE4B1BEB}"/>
              </a:ext>
            </a:extLst>
          </p:cNvPr>
          <p:cNvSpPr>
            <a:spLocks noGrp="1"/>
          </p:cNvSpPr>
          <p:nvPr>
            <p:ph type="title"/>
          </p:nvPr>
        </p:nvSpPr>
        <p:spPr/>
        <p:txBody>
          <a:bodyPr/>
          <a:lstStyle/>
          <a:p>
            <a:r>
              <a:rPr lang="en-US" dirty="0"/>
              <a:t>Conclusion of OUR slide show </a:t>
            </a:r>
          </a:p>
        </p:txBody>
      </p:sp>
      <p:sp>
        <p:nvSpPr>
          <p:cNvPr id="3" name="Content Placeholder 2">
            <a:extLst>
              <a:ext uri="{FF2B5EF4-FFF2-40B4-BE49-F238E27FC236}">
                <a16:creationId xmlns:a16="http://schemas.microsoft.com/office/drawing/2014/main" id="{BDA9B0F7-71C1-0238-E510-C5A6349D16E0}"/>
              </a:ext>
            </a:extLst>
          </p:cNvPr>
          <p:cNvSpPr>
            <a:spLocks noGrp="1"/>
          </p:cNvSpPr>
          <p:nvPr>
            <p:ph idx="1"/>
          </p:nvPr>
        </p:nvSpPr>
        <p:spPr>
          <a:xfrm>
            <a:off x="1294362" y="2002085"/>
            <a:ext cx="9603275" cy="3450613"/>
          </a:xfrm>
        </p:spPr>
        <p:txBody>
          <a:bodyPr>
            <a:normAutofit lnSpcReduction="10000"/>
          </a:bodyPr>
          <a:lstStyle/>
          <a:p>
            <a:pPr marL="0" indent="0">
              <a:buNone/>
            </a:pPr>
            <a:r>
              <a:rPr lang="en-US" sz="4400" dirty="0">
                <a:highlight>
                  <a:srgbClr val="FF0000"/>
                </a:highlight>
              </a:rPr>
              <a:t>STARTING OUR LIVE PRESENTATION</a:t>
            </a:r>
          </a:p>
          <a:p>
            <a:pPr marL="0" indent="0">
              <a:buNone/>
            </a:pPr>
            <a:r>
              <a:rPr lang="en-US" sz="4400" dirty="0">
                <a:highlight>
                  <a:srgbClr val="FF0000"/>
                </a:highlight>
              </a:rPr>
              <a:t>THANK YOU FOR YOUR TIME </a:t>
            </a:r>
          </a:p>
          <a:p>
            <a:pPr marL="0" indent="0">
              <a:buNone/>
            </a:pPr>
            <a:endParaRPr lang="en-US" sz="4400" dirty="0">
              <a:highlight>
                <a:srgbClr val="FF0000"/>
              </a:highlight>
            </a:endParaRPr>
          </a:p>
          <a:p>
            <a:pPr marL="0" indent="0">
              <a:buNone/>
            </a:pPr>
            <a:r>
              <a:rPr lang="en-US" sz="4400" dirty="0">
                <a:highlight>
                  <a:srgbClr val="FF0000"/>
                </a:highlight>
              </a:rPr>
              <a:t>NICK/REGINA/MAX</a:t>
            </a:r>
          </a:p>
          <a:p>
            <a:pPr marL="0" indent="0">
              <a:buNone/>
            </a:pPr>
            <a:endParaRPr lang="en-US" sz="4400" dirty="0">
              <a:highlight>
                <a:srgbClr val="FF0000"/>
              </a:highlight>
            </a:endParaRPr>
          </a:p>
        </p:txBody>
      </p:sp>
    </p:spTree>
    <p:extLst>
      <p:ext uri="{BB962C8B-B14F-4D97-AF65-F5344CB8AC3E}">
        <p14:creationId xmlns:p14="http://schemas.microsoft.com/office/powerpoint/2010/main" val="329150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3.125E-6 -4.81481E-6 L 3.125E-6 -0.07222 " pathEditMode="relative" rAng="0" ptsTypes="AA">
                                      <p:cBhvr>
                                        <p:cTn id="6" dur="250" accel="50000" decel="50000" autoRev="1" fill="hold">
                                          <p:stCondLst>
                                            <p:cond delay="0"/>
                                          </p:stCondLst>
                                        </p:cTn>
                                        <p:tgtEl>
                                          <p:spTgt spid="3">
                                            <p:txEl>
                                              <p:pRg st="0" end="0"/>
                                            </p:txEl>
                                          </p:spTgt>
                                        </p:tgtEl>
                                        <p:attrNameLst>
                                          <p:attrName>ppt_x</p:attrName>
                                          <p:attrName>ppt_y</p:attrName>
                                        </p:attrNameLst>
                                      </p:cBhvr>
                                      <p:rCtr x="0" y="-3611"/>
                                    </p:animMotion>
                                    <p:animRot by="1500000">
                                      <p:cBhvr>
                                        <p:cTn id="7" dur="125" fill="hold">
                                          <p:stCondLst>
                                            <p:cond delay="0"/>
                                          </p:stCondLst>
                                        </p:cTn>
                                        <p:tgtEl>
                                          <p:spTgt spid="3">
                                            <p:txEl>
                                              <p:pRg st="0" end="0"/>
                                            </p:txEl>
                                          </p:spTgt>
                                        </p:tgtEl>
                                        <p:attrNameLst>
                                          <p:attrName>r</p:attrName>
                                        </p:attrNameLst>
                                      </p:cBhvr>
                                    </p:animRot>
                                    <p:animRot by="-1500000">
                                      <p:cBhvr>
                                        <p:cTn id="8" dur="125" fill="hold">
                                          <p:stCondLst>
                                            <p:cond delay="125"/>
                                          </p:stCondLst>
                                        </p:cTn>
                                        <p:tgtEl>
                                          <p:spTgt spid="3">
                                            <p:txEl>
                                              <p:pRg st="0" end="0"/>
                                            </p:txEl>
                                          </p:spTgt>
                                        </p:tgtEl>
                                        <p:attrNameLst>
                                          <p:attrName>r</p:attrName>
                                        </p:attrNameLst>
                                      </p:cBhvr>
                                    </p:animRot>
                                    <p:animRot by="-1500000">
                                      <p:cBhvr>
                                        <p:cTn id="9" dur="125" fill="hold">
                                          <p:stCondLst>
                                            <p:cond delay="250"/>
                                          </p:stCondLst>
                                        </p:cTn>
                                        <p:tgtEl>
                                          <p:spTgt spid="3">
                                            <p:txEl>
                                              <p:pRg st="0" end="0"/>
                                            </p:txEl>
                                          </p:spTgt>
                                        </p:tgtEl>
                                        <p:attrNameLst>
                                          <p:attrName>r</p:attrName>
                                        </p:attrNameLst>
                                      </p:cBhvr>
                                    </p:animRot>
                                    <p:animRot by="1500000">
                                      <p:cBhvr>
                                        <p:cTn id="10" dur="125" fill="hold">
                                          <p:stCondLst>
                                            <p:cond delay="375"/>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5" presetClass="exit" presetSubtype="0" fill="hold" grpId="0" nodeType="clickEffect">
                                  <p:stCondLst>
                                    <p:cond delay="0"/>
                                  </p:stCondLst>
                                  <p:childTnLst>
                                    <p:animEffect transition="out" filter="fade">
                                      <p:cBhvr>
                                        <p:cTn id="14" dur="2000"/>
                                        <p:tgtEl>
                                          <p:spTgt spid="3">
                                            <p:txEl>
                                              <p:pRg st="1" end="1"/>
                                            </p:txEl>
                                          </p:spTgt>
                                        </p:tgtEl>
                                      </p:cBhvr>
                                    </p:animEffect>
                                    <p:anim calcmode="lin" valueType="num">
                                      <p:cBhvr>
                                        <p:cTn id="15" dur="2000"/>
                                        <p:tgtEl>
                                          <p:spTgt spid="3">
                                            <p:txEl>
                                              <p:pRg st="1" end="1"/>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6" dur="2000"/>
                                        <p:tgtEl>
                                          <p:spTgt spid="3">
                                            <p:txEl>
                                              <p:pRg st="1" end="1"/>
                                            </p:txEl>
                                          </p:spTgt>
                                        </p:tgtEl>
                                        <p:attrNameLst>
                                          <p:attrName>ppt_h</p:attrName>
                                        </p:attrNameLst>
                                      </p:cBhvr>
                                      <p:tavLst>
                                        <p:tav tm="0">
                                          <p:val>
                                            <p:strVal val="ppt_h"/>
                                          </p:val>
                                        </p:tav>
                                        <p:tav tm="100000">
                                          <p:val>
                                            <p:strVal val="ppt_h"/>
                                          </p:val>
                                        </p:tav>
                                      </p:tavLst>
                                    </p:anim>
                                    <p:set>
                                      <p:cBhvr>
                                        <p:cTn id="17"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5" presetClass="exit" presetSubtype="0" fill="hold" grpId="0" nodeType="clickEffect">
                                  <p:stCondLst>
                                    <p:cond delay="0"/>
                                  </p:stCondLst>
                                  <p:childTnLst>
                                    <p:animEffect transition="out" filter="fade">
                                      <p:cBhvr>
                                        <p:cTn id="21" dur="2000"/>
                                        <p:tgtEl>
                                          <p:spTgt spid="3">
                                            <p:txEl>
                                              <p:pRg st="3" end="3"/>
                                            </p:txEl>
                                          </p:spTgt>
                                        </p:tgtEl>
                                      </p:cBhvr>
                                    </p:animEffect>
                                    <p:anim calcmode="lin" valueType="num">
                                      <p:cBhvr>
                                        <p:cTn id="22" dur="2000"/>
                                        <p:tgtEl>
                                          <p:spTgt spid="3">
                                            <p:txEl>
                                              <p:pRg st="3" end="3"/>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3" dur="2000"/>
                                        <p:tgtEl>
                                          <p:spTgt spid="3">
                                            <p:txEl>
                                              <p:pRg st="3" end="3"/>
                                            </p:txEl>
                                          </p:spTgt>
                                        </p:tgtEl>
                                        <p:attrNameLst>
                                          <p:attrName>ppt_h</p:attrName>
                                        </p:attrNameLst>
                                      </p:cBhvr>
                                      <p:tavLst>
                                        <p:tav tm="0">
                                          <p:val>
                                            <p:strVal val="ppt_h"/>
                                          </p:val>
                                        </p:tav>
                                        <p:tav tm="100000">
                                          <p:val>
                                            <p:strVal val="ppt_h"/>
                                          </p:val>
                                        </p:tav>
                                      </p:tavLst>
                                    </p:anim>
                                    <p:set>
                                      <p:cBhvr>
                                        <p:cTn id="24" dur="1" fill="hold">
                                          <p:stCondLst>
                                            <p:cond delay="19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4494-7C12-F823-8620-9C804E0A2904}"/>
              </a:ext>
            </a:extLst>
          </p:cNvPr>
          <p:cNvSpPr>
            <a:spLocks noGrp="1"/>
          </p:cNvSpPr>
          <p:nvPr>
            <p:ph type="title"/>
          </p:nvPr>
        </p:nvSpPr>
        <p:spPr/>
        <p:txBody>
          <a:bodyPr/>
          <a:lstStyle/>
          <a:p>
            <a:r>
              <a:rPr lang="en-US" dirty="0"/>
              <a:t>Business Perspective</a:t>
            </a:r>
          </a:p>
        </p:txBody>
      </p:sp>
      <p:sp>
        <p:nvSpPr>
          <p:cNvPr id="3" name="Content Placeholder 2">
            <a:extLst>
              <a:ext uri="{FF2B5EF4-FFF2-40B4-BE49-F238E27FC236}">
                <a16:creationId xmlns:a16="http://schemas.microsoft.com/office/drawing/2014/main" id="{5EB28F36-205A-B1DD-960C-9DB04D1EFF1C}"/>
              </a:ext>
            </a:extLst>
          </p:cNvPr>
          <p:cNvSpPr>
            <a:spLocks noGrp="1"/>
          </p:cNvSpPr>
          <p:nvPr>
            <p:ph idx="1"/>
          </p:nvPr>
        </p:nvSpPr>
        <p:spPr/>
        <p:txBody>
          <a:bodyPr/>
          <a:lstStyle/>
          <a:p>
            <a:r>
              <a:rPr lang="en-US" dirty="0"/>
              <a:t>Employees have been incurring expenses while on company time and there are no proper contingencies in place.</a:t>
            </a:r>
          </a:p>
          <a:p>
            <a:r>
              <a:rPr lang="en-US" dirty="0"/>
              <a:t>The Tech Team was tasked with creating an expense reimbursement web-based application to fix this issue.</a:t>
            </a:r>
          </a:p>
          <a:p>
            <a:r>
              <a:rPr lang="en-US" dirty="0"/>
              <a:t>The application will be able to provide a tracking system for all reimbursements, this web application will be used by Admins, Finance Managers and Authorized Employees only.</a:t>
            </a:r>
          </a:p>
          <a:p>
            <a:endParaRPr lang="en-US" dirty="0"/>
          </a:p>
          <a:p>
            <a:endParaRPr lang="en-US" dirty="0"/>
          </a:p>
        </p:txBody>
      </p:sp>
    </p:spTree>
    <p:extLst>
      <p:ext uri="{BB962C8B-B14F-4D97-AF65-F5344CB8AC3E}">
        <p14:creationId xmlns:p14="http://schemas.microsoft.com/office/powerpoint/2010/main" val="60770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E93F-6AA4-6EE9-FEAF-E76415DFD50C}"/>
              </a:ext>
            </a:extLst>
          </p:cNvPr>
          <p:cNvSpPr>
            <a:spLocks noGrp="1"/>
          </p:cNvSpPr>
          <p:nvPr>
            <p:ph type="title"/>
          </p:nvPr>
        </p:nvSpPr>
        <p:spPr/>
        <p:txBody>
          <a:bodyPr/>
          <a:lstStyle/>
          <a:p>
            <a:r>
              <a:rPr lang="en-US" dirty="0"/>
              <a:t>SDLC-Software Development Life Cycle</a:t>
            </a:r>
          </a:p>
        </p:txBody>
      </p:sp>
      <p:sp>
        <p:nvSpPr>
          <p:cNvPr id="3" name="Content Placeholder 2">
            <a:extLst>
              <a:ext uri="{FF2B5EF4-FFF2-40B4-BE49-F238E27FC236}">
                <a16:creationId xmlns:a16="http://schemas.microsoft.com/office/drawing/2014/main" id="{07C4F779-B2BF-3506-1BD8-EDE583EB9D6F}"/>
              </a:ext>
            </a:extLst>
          </p:cNvPr>
          <p:cNvSpPr>
            <a:spLocks noGrp="1"/>
          </p:cNvSpPr>
          <p:nvPr>
            <p:ph idx="1"/>
          </p:nvPr>
        </p:nvSpPr>
        <p:spPr/>
        <p:txBody>
          <a:bodyPr/>
          <a:lstStyle/>
          <a:p>
            <a:pPr marL="0" indent="0" algn="l">
              <a:buNone/>
            </a:pPr>
            <a:r>
              <a:rPr lang="en-US" b="0" i="0" dirty="0">
                <a:solidFill>
                  <a:srgbClr val="202124"/>
                </a:solidFill>
                <a:effectLst/>
                <a:latin typeface="Roboto" panose="02000000000000000000" pitchFamily="2" charset="0"/>
              </a:rPr>
              <a:t>Stage 1: Project Planning. </a:t>
            </a:r>
          </a:p>
          <a:p>
            <a:pPr marL="0" indent="0" algn="l">
              <a:buNone/>
            </a:pPr>
            <a:r>
              <a:rPr lang="en-US" b="0" i="0" dirty="0">
                <a:solidFill>
                  <a:srgbClr val="202124"/>
                </a:solidFill>
                <a:effectLst/>
                <a:latin typeface="Roboto" panose="02000000000000000000" pitchFamily="2" charset="0"/>
              </a:rPr>
              <a:t>Stage 2: Gathering Requirements &amp; Analysis. </a:t>
            </a:r>
          </a:p>
          <a:p>
            <a:pPr marL="0" indent="0" algn="l">
              <a:buNone/>
            </a:pPr>
            <a:r>
              <a:rPr lang="en-US" b="0" i="0" dirty="0">
                <a:solidFill>
                  <a:srgbClr val="202124"/>
                </a:solidFill>
                <a:effectLst/>
                <a:latin typeface="Roboto" panose="02000000000000000000" pitchFamily="2" charset="0"/>
              </a:rPr>
              <a:t>Stage 3: Design. </a:t>
            </a:r>
          </a:p>
          <a:p>
            <a:pPr marL="0" indent="0" algn="l">
              <a:buNone/>
            </a:pPr>
            <a:r>
              <a:rPr lang="en-US" b="0" i="0" dirty="0">
                <a:solidFill>
                  <a:srgbClr val="202124"/>
                </a:solidFill>
                <a:effectLst/>
                <a:latin typeface="Roboto" panose="02000000000000000000" pitchFamily="2" charset="0"/>
              </a:rPr>
              <a:t>Stage 4: Coding or Implementation. </a:t>
            </a:r>
          </a:p>
          <a:p>
            <a:pPr marL="0" indent="0" algn="l">
              <a:buNone/>
            </a:pPr>
            <a:r>
              <a:rPr lang="en-US" b="0" i="0" dirty="0">
                <a:solidFill>
                  <a:srgbClr val="202124"/>
                </a:solidFill>
                <a:effectLst/>
                <a:latin typeface="Roboto" panose="02000000000000000000" pitchFamily="2" charset="0"/>
              </a:rPr>
              <a:t>Stage 5: Testing. </a:t>
            </a:r>
          </a:p>
          <a:p>
            <a:pPr marL="0" indent="0" algn="l">
              <a:buNone/>
            </a:pPr>
            <a:r>
              <a:rPr lang="en-US" b="0" i="0" dirty="0">
                <a:solidFill>
                  <a:srgbClr val="202124"/>
                </a:solidFill>
                <a:effectLst/>
                <a:latin typeface="Roboto" panose="02000000000000000000" pitchFamily="2" charset="0"/>
              </a:rPr>
              <a:t>Stage 6: Deployment.</a:t>
            </a:r>
          </a:p>
          <a:p>
            <a:pPr marL="0" indent="0" algn="l">
              <a:buNone/>
            </a:pPr>
            <a:r>
              <a:rPr lang="en-US" b="0" i="0" dirty="0">
                <a:solidFill>
                  <a:srgbClr val="202124"/>
                </a:solidFill>
                <a:effectLst/>
                <a:latin typeface="Roboto" panose="02000000000000000000" pitchFamily="2" charset="0"/>
              </a:rPr>
              <a:t>Stage 7: Maintenance.</a:t>
            </a:r>
          </a:p>
          <a:p>
            <a:endParaRPr lang="en-US" dirty="0"/>
          </a:p>
        </p:txBody>
      </p:sp>
    </p:spTree>
    <p:extLst>
      <p:ext uri="{BB962C8B-B14F-4D97-AF65-F5344CB8AC3E}">
        <p14:creationId xmlns:p14="http://schemas.microsoft.com/office/powerpoint/2010/main" val="257324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13B6-5201-943A-D863-F7B4081A8180}"/>
              </a:ext>
            </a:extLst>
          </p:cNvPr>
          <p:cNvSpPr>
            <a:spLocks noGrp="1"/>
          </p:cNvSpPr>
          <p:nvPr>
            <p:ph type="title"/>
          </p:nvPr>
        </p:nvSpPr>
        <p:spPr/>
        <p:txBody>
          <a:bodyPr/>
          <a:lstStyle/>
          <a:p>
            <a:r>
              <a:rPr lang="en-US" b="1" dirty="0"/>
              <a:t>PLANNING</a:t>
            </a:r>
          </a:p>
        </p:txBody>
      </p:sp>
      <p:sp>
        <p:nvSpPr>
          <p:cNvPr id="3" name="Content Placeholder 2">
            <a:extLst>
              <a:ext uri="{FF2B5EF4-FFF2-40B4-BE49-F238E27FC236}">
                <a16:creationId xmlns:a16="http://schemas.microsoft.com/office/drawing/2014/main" id="{9C70119E-ED1A-37BE-D43F-E25B8B301C73}"/>
              </a:ext>
            </a:extLst>
          </p:cNvPr>
          <p:cNvSpPr>
            <a:spLocks noGrp="1"/>
          </p:cNvSpPr>
          <p:nvPr>
            <p:ph idx="1"/>
          </p:nvPr>
        </p:nvSpPr>
        <p:spPr>
          <a:xfrm>
            <a:off x="1451579" y="2028984"/>
            <a:ext cx="9603275" cy="3450613"/>
          </a:xfrm>
        </p:spPr>
        <p:txBody>
          <a:bodyPr>
            <a:normAutofit fontScale="70000" lnSpcReduction="20000"/>
          </a:bodyPr>
          <a:lstStyle/>
          <a:p>
            <a:pPr marL="0" indent="0">
              <a:buNone/>
            </a:pPr>
            <a:r>
              <a:rPr lang="en-US" dirty="0"/>
              <a:t>Preplanning document Consists of the following:</a:t>
            </a:r>
          </a:p>
          <a:p>
            <a:pPr marL="0" marR="0">
              <a:lnSpc>
                <a:spcPct val="107000"/>
              </a:lnSpc>
              <a:spcBef>
                <a:spcPts val="1200"/>
              </a:spcBef>
              <a:spcAft>
                <a:spcPts val="0"/>
              </a:spcAft>
            </a:pPr>
            <a:r>
              <a:rPr lang="en-US"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Preliminary Problem Scenario Definition </a:t>
            </a:r>
            <a:endPar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nSpc>
                <a:spcPts val="1800"/>
              </a:lnSpc>
              <a:spcBef>
                <a:spcPts val="675"/>
              </a:spcBef>
              <a:spcAft>
                <a:spcPts val="375"/>
              </a:spcAft>
              <a:buNone/>
            </a:pPr>
            <a:r>
              <a:rPr lang="en-US" sz="1800" dirty="0">
                <a:solidFill>
                  <a:srgbClr val="212121"/>
                </a:solidFill>
                <a:effectLst/>
                <a:latin typeface="Calibri" panose="020F0502020204030204" pitchFamily="34" charset="0"/>
                <a:ea typeface="Calibri" panose="020F0502020204030204" pitchFamily="34" charset="0"/>
                <a:cs typeface="Times New Roman" panose="02020603050405020304" pitchFamily="18" charset="0"/>
              </a:rPr>
              <a:t>The new software product will be an Expense Reimbursement System, The Expense Reimbursement System (ERS) will manage the process of reimbursing employees for expenses incurred while on company time. All employees in the company can login and submit requests for reimbursement and view their past tickets and pending requests. Finance managers can log in and view all reimbursement requests and past history for all employees in the company. Finance managers are authorized to approve and deny requests for expense reimbursement.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Preliminary Project Scope </a:t>
            </a:r>
            <a:endPar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project is for the purpose of creating a web application that serves as a user interface for employees, admins, and finance managers to submit or handle all reimbursement requests. </a:t>
            </a:r>
            <a:r>
              <a:rPr lang="en-US"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rPr>
              <a:t>This system will manage the process of reimbursing employees for expenses incurred while on company time. All registered employees in the company can login and submit requests for reimbursement and view their past tickets and pending requests. Finance managers can log in and view all reimbursement requests and past history for all employees in the company. Finance managers are authorized to approve and deny requests for expense reimbursement.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6896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5D69-F78F-9443-5068-9AC370F46B97}"/>
              </a:ext>
            </a:extLst>
          </p:cNvPr>
          <p:cNvSpPr>
            <a:spLocks noGrp="1"/>
          </p:cNvSpPr>
          <p:nvPr>
            <p:ph type="title"/>
          </p:nvPr>
        </p:nvSpPr>
        <p:spPr/>
        <p:txBody>
          <a:bodyPr/>
          <a:lstStyle/>
          <a:p>
            <a:r>
              <a:rPr lang="en-US" dirty="0"/>
              <a:t>planning</a:t>
            </a:r>
          </a:p>
        </p:txBody>
      </p:sp>
      <p:sp>
        <p:nvSpPr>
          <p:cNvPr id="3" name="Content Placeholder 2">
            <a:extLst>
              <a:ext uri="{FF2B5EF4-FFF2-40B4-BE49-F238E27FC236}">
                <a16:creationId xmlns:a16="http://schemas.microsoft.com/office/drawing/2014/main" id="{B62853F6-0BF9-83B2-028D-569CA673660F}"/>
              </a:ext>
            </a:extLst>
          </p:cNvPr>
          <p:cNvSpPr>
            <a:spLocks noGrp="1"/>
          </p:cNvSpPr>
          <p:nvPr>
            <p:ph idx="1"/>
          </p:nvPr>
        </p:nvSpPr>
        <p:spPr>
          <a:xfrm>
            <a:off x="1451579" y="1853754"/>
            <a:ext cx="9603275" cy="4295255"/>
          </a:xfrm>
        </p:spPr>
        <p:txBody>
          <a:bodyPr>
            <a:normAutofit fontScale="32500" lnSpcReduction="20000"/>
          </a:bodyPr>
          <a:lstStyle/>
          <a:p>
            <a:pPr marL="0" marR="0" indent="0">
              <a:lnSpc>
                <a:spcPct val="107000"/>
              </a:lnSpc>
              <a:spcBef>
                <a:spcPts val="0"/>
              </a:spcBef>
              <a:spcAft>
                <a:spcPts val="800"/>
              </a:spcAft>
              <a:buNone/>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Functional Objectives:</a:t>
            </a:r>
            <a:endParaRPr lang="en-US" sz="4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 new employee or new finance manager can request registration with the system</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An admin user can approve or deny first-time registration requests</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 registered employee can authenticate with the system by providing valid credentials</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An authenticated employee can view and manage their pending reimbursement requests</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An authenticated employee can view their reimbursement request history (sortable and filterable)</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An authenticated employee can submit a new reimbursement request</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An authenticated finance manager can view a list of all pending reimbursement requests</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An authenticated finance manager can view a history of requests that they have approved/denied</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An authenticated finance manager can approve/deny reimbursement requests</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An admin user can deactivate user accounts, making them unable to log into the system</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An admin user can reset a registered user's password</a:t>
            </a:r>
          </a:p>
          <a:p>
            <a:endParaRPr lang="en-US" dirty="0"/>
          </a:p>
        </p:txBody>
      </p:sp>
    </p:spTree>
    <p:extLst>
      <p:ext uri="{BB962C8B-B14F-4D97-AF65-F5344CB8AC3E}">
        <p14:creationId xmlns:p14="http://schemas.microsoft.com/office/powerpoint/2010/main" val="389343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C067-E3AE-C7A9-89FF-CCB390BA63C4}"/>
              </a:ext>
            </a:extLst>
          </p:cNvPr>
          <p:cNvSpPr>
            <a:spLocks noGrp="1"/>
          </p:cNvSpPr>
          <p:nvPr>
            <p:ph type="title"/>
          </p:nvPr>
        </p:nvSpPr>
        <p:spPr/>
        <p:txBody>
          <a:bodyPr/>
          <a:lstStyle/>
          <a:p>
            <a:r>
              <a:rPr lang="en-US" dirty="0"/>
              <a:t>Planning</a:t>
            </a:r>
          </a:p>
        </p:txBody>
      </p:sp>
      <p:sp>
        <p:nvSpPr>
          <p:cNvPr id="3" name="Content Placeholder 2">
            <a:extLst>
              <a:ext uri="{FF2B5EF4-FFF2-40B4-BE49-F238E27FC236}">
                <a16:creationId xmlns:a16="http://schemas.microsoft.com/office/drawing/2014/main" id="{6EEF5337-786C-79CE-344D-181314084D70}"/>
              </a:ext>
            </a:extLst>
          </p:cNvPr>
          <p:cNvSpPr>
            <a:spLocks noGrp="1"/>
          </p:cNvSpPr>
          <p:nvPr>
            <p:ph idx="1"/>
          </p:nvPr>
        </p:nvSpPr>
        <p:spPr>
          <a:xfrm>
            <a:off x="1451579" y="2015732"/>
            <a:ext cx="9603275" cy="4037749"/>
          </a:xfrm>
        </p:spPr>
        <p:txBody>
          <a:bodyPr>
            <a:normAutofit fontScale="25000" lnSpcReduction="20000"/>
          </a:bodyPr>
          <a:lstStyle/>
          <a:p>
            <a:pPr marL="0" marR="0" indent="0">
              <a:lnSpc>
                <a:spcPct val="107000"/>
              </a:lnSpc>
              <a:spcBef>
                <a:spcPts val="0"/>
              </a:spcBef>
              <a:spcAft>
                <a:spcPts val="800"/>
              </a:spcAft>
              <a:buNone/>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Operational Objectives:</a:t>
            </a:r>
            <a:endParaRPr lang="en-US" sz="4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Basic validation is enforced to ensure that invalid/improper data is not persisted</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User passwords will be hashed by the system before persisting them to the data source</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Users are unable to recall reimbursement requests once they have been processed (only pending allowed)</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Sensitive endpoints are protected from unauthenticated and unauthorized requesters using JWTs</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Errors and exceptions are handled properly, and their details are obfuscated from the user</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The system conforms to RESTful architecture constraints</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The system's is tested with at least 80%-line coverage in all service and utility classes</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The system's data schema and component design are documented and diagrammed</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The system keeps detailed logs on info, error, and fatal events that occur</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UI and API builds and deployments are automated using a CI/CD pipeline</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API is deployed to AWS EC2 (via Elastic Beanstalk) as a Docker container</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UI is deployed to an AWS S3 bucket configured for static web hosting</a:t>
            </a:r>
          </a:p>
          <a:p>
            <a:endParaRPr lang="en-US" dirty="0"/>
          </a:p>
        </p:txBody>
      </p:sp>
    </p:spTree>
    <p:extLst>
      <p:ext uri="{BB962C8B-B14F-4D97-AF65-F5344CB8AC3E}">
        <p14:creationId xmlns:p14="http://schemas.microsoft.com/office/powerpoint/2010/main" val="3994205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2AD9-A521-F483-480C-D03247AF9E2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CE00EA3-2252-3439-509D-A5B2EA4F1603}"/>
              </a:ext>
            </a:extLst>
          </p:cNvPr>
          <p:cNvSpPr>
            <a:spLocks noGrp="1"/>
          </p:cNvSpPr>
          <p:nvPr>
            <p:ph idx="1"/>
          </p:nvPr>
        </p:nvSpPr>
        <p:spPr>
          <a:xfrm>
            <a:off x="1451579" y="1853754"/>
            <a:ext cx="9603275" cy="3612592"/>
          </a:xfrm>
        </p:spPr>
        <p:txBody>
          <a:bodyPr>
            <a:normAutofit/>
          </a:bodyPr>
          <a:lstStyle/>
          <a:p>
            <a:r>
              <a:rPr lang="en-US" sz="3600" dirty="0">
                <a:solidFill>
                  <a:schemeClr val="accent1"/>
                </a:solidFill>
              </a:rPr>
              <a:t>GATHERING REQUIREMENTS AND ANALYSIS</a:t>
            </a:r>
          </a:p>
        </p:txBody>
      </p:sp>
    </p:spTree>
    <p:extLst>
      <p:ext uri="{BB962C8B-B14F-4D97-AF65-F5344CB8AC3E}">
        <p14:creationId xmlns:p14="http://schemas.microsoft.com/office/powerpoint/2010/main" val="132968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59C8-8B5D-E264-808A-7F65D66D66EE}"/>
              </a:ext>
            </a:extLst>
          </p:cNvPr>
          <p:cNvSpPr>
            <a:spLocks noGrp="1"/>
          </p:cNvSpPr>
          <p:nvPr>
            <p:ph type="title"/>
          </p:nvPr>
        </p:nvSpPr>
        <p:spPr/>
        <p:txBody>
          <a:bodyPr/>
          <a:lstStyle/>
          <a:p>
            <a:r>
              <a:rPr lang="en-US" dirty="0"/>
              <a:t>ERD – ENTITY RELATIONSHIP DIAGRAM</a:t>
            </a:r>
          </a:p>
        </p:txBody>
      </p:sp>
      <p:pic>
        <p:nvPicPr>
          <p:cNvPr id="4" name="Content Placeholder 3" descr="Relational Model">
            <a:extLst>
              <a:ext uri="{FF2B5EF4-FFF2-40B4-BE49-F238E27FC236}">
                <a16:creationId xmlns:a16="http://schemas.microsoft.com/office/drawing/2014/main" id="{8B6959C1-7DBD-BF3B-5B0D-2E3F6D9AA3A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51579" y="1854200"/>
            <a:ext cx="9732235" cy="4198938"/>
          </a:xfrm>
          <a:prstGeom prst="rect">
            <a:avLst/>
          </a:prstGeom>
          <a:noFill/>
          <a:ln>
            <a:noFill/>
          </a:ln>
        </p:spPr>
      </p:pic>
    </p:spTree>
    <p:extLst>
      <p:ext uri="{BB962C8B-B14F-4D97-AF65-F5344CB8AC3E}">
        <p14:creationId xmlns:p14="http://schemas.microsoft.com/office/powerpoint/2010/main" val="185774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061C3-B8B3-4278-FA7C-9A7C88032753}"/>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USE CASE DIAGRAM</a:t>
            </a:r>
          </a:p>
        </p:txBody>
      </p:sp>
      <p:pic>
        <p:nvPicPr>
          <p:cNvPr id="4" name="Content Placeholder 3" descr="System Use Case Diagrams">
            <a:extLst>
              <a:ext uri="{FF2B5EF4-FFF2-40B4-BE49-F238E27FC236}">
                <a16:creationId xmlns:a16="http://schemas.microsoft.com/office/drawing/2014/main" id="{BB38DE56-CCBE-F551-730E-7A2745D0DD3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523852" y="1854200"/>
            <a:ext cx="5458620" cy="4198938"/>
          </a:xfrm>
          <a:prstGeom prst="rect">
            <a:avLst/>
          </a:prstGeom>
          <a:noFill/>
          <a:ln>
            <a:noFill/>
          </a:ln>
        </p:spPr>
      </p:pic>
    </p:spTree>
    <p:extLst>
      <p:ext uri="{BB962C8B-B14F-4D97-AF65-F5344CB8AC3E}">
        <p14:creationId xmlns:p14="http://schemas.microsoft.com/office/powerpoint/2010/main" val="8836074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2307</TotalTime>
  <Words>827</Words>
  <Application>Microsoft Office PowerPoint</Application>
  <PresentationFormat>Widescreen</PresentationFormat>
  <Paragraphs>79</Paragraphs>
  <Slides>16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Arial</vt:lpstr>
      <vt:lpstr>Calibri</vt:lpstr>
      <vt:lpstr>Calibri Light</vt:lpstr>
      <vt:lpstr>Gill Sans MT</vt:lpstr>
      <vt:lpstr>Roboto</vt:lpstr>
      <vt:lpstr>Symbol</vt:lpstr>
      <vt:lpstr>Times New Roman</vt:lpstr>
      <vt:lpstr>Gallery</vt:lpstr>
      <vt:lpstr>Document</vt:lpstr>
      <vt:lpstr>N.R.M SUPPORT </vt:lpstr>
      <vt:lpstr>Business Perspective</vt:lpstr>
      <vt:lpstr>SDLC-Software Development Life Cycle</vt:lpstr>
      <vt:lpstr>PLANNING</vt:lpstr>
      <vt:lpstr>planning</vt:lpstr>
      <vt:lpstr>Planning</vt:lpstr>
      <vt:lpstr>PowerPoint Presentation</vt:lpstr>
      <vt:lpstr>ERD – ENTITY RELATIONSHIP DIAGRAM</vt:lpstr>
      <vt:lpstr>USE CASE DIAGRAM</vt:lpstr>
      <vt:lpstr> Reimbursement status state flow diagram</vt:lpstr>
      <vt:lpstr>PowerPoint Presentation</vt:lpstr>
      <vt:lpstr>Design Stage / coding and implementation stage</vt:lpstr>
      <vt:lpstr>testing</vt:lpstr>
      <vt:lpstr>deployment</vt:lpstr>
      <vt:lpstr>mainteince</vt:lpstr>
      <vt:lpstr>Conclusion of OUR slide show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N.R.M SUPPORT </dc:title>
  <dc:creator>Marsh, Regina</dc:creator>
  <cp:lastModifiedBy>Marsh, Regina</cp:lastModifiedBy>
  <cp:revision>4</cp:revision>
  <dcterms:created xsi:type="dcterms:W3CDTF">2022-10-17T12:23:08Z</dcterms:created>
  <dcterms:modified xsi:type="dcterms:W3CDTF">2022-10-20T02:25:25Z</dcterms:modified>
</cp:coreProperties>
</file>