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70" r:id="rId1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01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27984" autoAdjust="0"/>
    <p:restoredTop sz="86477" autoAdjust="0"/>
  </p:normalViewPr>
  <p:slideViewPr>
    <p:cSldViewPr snapToGrid="0">
      <p:cViewPr>
        <p:scale>
          <a:sx n="100" d="100"/>
          <a:sy n="100" d="100"/>
        </p:scale>
        <p:origin x="1072" y="120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311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2CABE-817E-41B7-A636-2B001F65E4B4}" type="datetimeFigureOut">
              <a:rPr lang="it-IT" smtClean="0"/>
              <a:t>07/04/18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C3811-9A12-43AB-B2BD-4E72A97886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885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1172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C3811-9A12-43AB-B2BD-4E72A978863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620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8C89B-44CE-8F46-9111-7C9C9EEDAF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69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C3811-9A12-43AB-B2BD-4E72A978863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1177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C3811-9A12-43AB-B2BD-4E72A978863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0514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C3811-9A12-43AB-B2BD-4E72A978863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5176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C3811-9A12-43AB-B2BD-4E72A978863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18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C3811-9A12-43AB-B2BD-4E72A978863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8083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C3811-9A12-43AB-B2BD-4E72A978863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3094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C3811-9A12-43AB-B2BD-4E72A978863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3441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C3811-9A12-43AB-B2BD-4E72A978863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320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A366-6071-4F53-AFFE-3D1423D8A814}" type="datetimeFigureOut">
              <a:rPr lang="it-IT" smtClean="0"/>
              <a:t>07/04/18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EBCE-F035-4BE8-BF23-40E4A9B7B35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83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A366-6071-4F53-AFFE-3D1423D8A814}" type="datetimeFigureOut">
              <a:rPr lang="it-IT" smtClean="0"/>
              <a:t>07/04/18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EBCE-F035-4BE8-BF23-40E4A9B7B35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87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A366-6071-4F53-AFFE-3D1423D8A814}" type="datetimeFigureOut">
              <a:rPr lang="it-IT" smtClean="0"/>
              <a:t>07/04/18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EBCE-F035-4BE8-BF23-40E4A9B7B35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4124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014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600865" y="882711"/>
            <a:ext cx="5900198" cy="670045"/>
          </a:xfrm>
          <a:prstGeom prst="rect">
            <a:avLst/>
          </a:prstGeom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621507" y="2449903"/>
            <a:ext cx="7879556" cy="3674853"/>
          </a:xfrm>
          <a:prstGeom prst="rect">
            <a:avLst/>
          </a:prstGeom>
        </p:spPr>
        <p:txBody>
          <a:bodyPr/>
          <a:lstStyle>
            <a:lvl1pPr>
              <a:buClr>
                <a:srgbClr val="699E62"/>
              </a:buCl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699E62"/>
              </a:buCl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699E62"/>
              </a:buCl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699E62"/>
              </a:buCl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699E62"/>
              </a:buCl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A366-6071-4F53-AFFE-3D1423D8A814}" type="datetimeFigureOut">
              <a:rPr lang="it-IT" smtClean="0"/>
              <a:t>07/04/18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EBCE-F035-4BE8-BF23-40E4A9B7B35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025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A366-6071-4F53-AFFE-3D1423D8A814}" type="datetimeFigureOut">
              <a:rPr lang="it-IT" smtClean="0"/>
              <a:t>07/04/18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EBCE-F035-4BE8-BF23-40E4A9B7B35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12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A366-6071-4F53-AFFE-3D1423D8A814}" type="datetimeFigureOut">
              <a:rPr lang="it-IT" smtClean="0"/>
              <a:t>07/04/18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EBCE-F035-4BE8-BF23-40E4A9B7B35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83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A366-6071-4F53-AFFE-3D1423D8A814}" type="datetimeFigureOut">
              <a:rPr lang="it-IT" smtClean="0"/>
              <a:t>07/04/18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EBCE-F035-4BE8-BF23-40E4A9B7B35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57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A366-6071-4F53-AFFE-3D1423D8A814}" type="datetimeFigureOut">
              <a:rPr lang="it-IT" smtClean="0"/>
              <a:t>07/04/18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EBCE-F035-4BE8-BF23-40E4A9B7B35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19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A366-6071-4F53-AFFE-3D1423D8A814}" type="datetimeFigureOut">
              <a:rPr lang="it-IT" smtClean="0"/>
              <a:t>07/04/18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EBCE-F035-4BE8-BF23-40E4A9B7B35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080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A366-6071-4F53-AFFE-3D1423D8A814}" type="datetimeFigureOut">
              <a:rPr lang="it-IT" smtClean="0"/>
              <a:t>07/04/18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EBCE-F035-4BE8-BF23-40E4A9B7B35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07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A366-6071-4F53-AFFE-3D1423D8A814}" type="datetimeFigureOut">
              <a:rPr lang="it-IT" smtClean="0"/>
              <a:t>07/04/18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EBCE-F035-4BE8-BF23-40E4A9B7B35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924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6A366-6071-4F53-AFFE-3D1423D8A814}" type="datetimeFigureOut">
              <a:rPr lang="it-IT" smtClean="0"/>
              <a:t>07/04/18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CEBCE-F035-4BE8-BF23-40E4A9B7B35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824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4D3D686-0179-4553-A9EE-AF1D40FC1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" y="2192874"/>
            <a:ext cx="9144000" cy="4572000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0" y="0"/>
            <a:ext cx="9168000" cy="3230054"/>
          </a:xfrm>
          <a:prstGeom prst="rect">
            <a:avLst/>
          </a:prstGeom>
          <a:solidFill>
            <a:srgbClr val="00133A"/>
          </a:solidFill>
          <a:ln>
            <a:noFill/>
          </a:ln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/>
          </a:p>
        </p:txBody>
      </p:sp>
      <p:grpSp>
        <p:nvGrpSpPr>
          <p:cNvPr id="7" name="Gruppo 6"/>
          <p:cNvGrpSpPr/>
          <p:nvPr/>
        </p:nvGrpSpPr>
        <p:grpSpPr>
          <a:xfrm flipV="1">
            <a:off x="-1" y="6764874"/>
            <a:ext cx="9144001" cy="103517"/>
            <a:chOff x="-1" y="6756400"/>
            <a:chExt cx="9144002" cy="101600"/>
          </a:xfrm>
        </p:grpSpPr>
        <p:sp>
          <p:nvSpPr>
            <p:cNvPr id="9" name="Rettangolo 8"/>
            <p:cNvSpPr/>
            <p:nvPr/>
          </p:nvSpPr>
          <p:spPr>
            <a:xfrm>
              <a:off x="4597401" y="6756400"/>
              <a:ext cx="4546600" cy="101600"/>
            </a:xfrm>
            <a:prstGeom prst="rect">
              <a:avLst/>
            </a:prstGeom>
            <a:solidFill>
              <a:srgbClr val="0C2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400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-1" y="6756400"/>
              <a:ext cx="4597401" cy="101600"/>
            </a:xfrm>
            <a:prstGeom prst="rect">
              <a:avLst/>
            </a:prstGeom>
            <a:solidFill>
              <a:srgbClr val="FF5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400"/>
            </a:p>
          </p:txBody>
        </p:sp>
      </p:grpSp>
      <p:sp>
        <p:nvSpPr>
          <p:cNvPr id="11" name="Titolo 1"/>
          <p:cNvSpPr>
            <a:spLocks noGrp="1"/>
          </p:cNvSpPr>
          <p:nvPr>
            <p:ph type="ctrTitle" idx="4294967295"/>
          </p:nvPr>
        </p:nvSpPr>
        <p:spPr>
          <a:xfrm>
            <a:off x="962274" y="859879"/>
            <a:ext cx="7729549" cy="1546399"/>
          </a:xfrm>
        </p:spPr>
        <p:txBody>
          <a:bodyPr>
            <a:normAutofit/>
          </a:bodyPr>
          <a:lstStyle/>
          <a:p>
            <a:r>
              <a:rPr lang="it-IT" sz="3200" dirty="0">
                <a:solidFill>
                  <a:schemeClr val="bg1"/>
                </a:solidFill>
                <a:latin typeface="Trebuchet MS" panose="020B0603020202020204" pitchFamily="34" charset="0"/>
              </a:rPr>
              <a:t>Node.js Native AddOns from zero to </a:t>
            </a:r>
            <a:r>
              <a:rPr lang="it-IT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hero</a:t>
            </a:r>
            <a:endParaRPr lang="it-IT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960461" y="1587521"/>
            <a:ext cx="4847568" cy="15463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"/>
              <a:buNone/>
              <a:defRPr sz="3600" b="1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Titillium Web"/>
              <a:buNone/>
              <a:defRPr sz="3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Titillium Web"/>
              <a:buNone/>
              <a:defRPr sz="3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Titillium Web"/>
              <a:buNone/>
              <a:defRPr sz="3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Titillium Web"/>
              <a:buNone/>
              <a:defRPr sz="3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Titillium Web"/>
              <a:buNone/>
              <a:defRPr sz="3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Titillium Web"/>
              <a:buNone/>
              <a:defRPr sz="3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Titillium Web"/>
              <a:buNone/>
              <a:defRPr sz="3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Titillium Web"/>
              <a:buNone/>
              <a:defRPr sz="3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it-IT" sz="2800" b="0" dirty="0">
                <a:solidFill>
                  <a:schemeClr val="bg1"/>
                </a:solidFill>
                <a:latin typeface="Trebuchet MS" panose="020B0603020202020204" pitchFamily="34" charset="0"/>
              </a:rPr>
              <a:t>Nicola Del Gobbo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64" y="289869"/>
            <a:ext cx="3106056" cy="554653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616765" y="329653"/>
            <a:ext cx="437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Trebuchet MS" panose="020B0603020202020204" pitchFamily="34" charset="0"/>
              </a:rPr>
              <a:t>ROME - APRIL 13/14 2018</a:t>
            </a:r>
          </a:p>
        </p:txBody>
      </p:sp>
      <p:pic>
        <p:nvPicPr>
          <p:cNvPr id="16" name="Immagine 15" descr="IMG-6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" y="1245328"/>
            <a:ext cx="244463" cy="729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500"/>
                    </a14:imgEffect>
                    <a14:imgEffect>
                      <a14:saturation sat="399000"/>
                    </a14:imgEffect>
                    <a14:imgEffect>
                      <a14:brightnessContrast bright="-52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58" y="5935261"/>
            <a:ext cx="1201059" cy="75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76388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BEF5-0506-6443-86CF-E4B348F8243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Why should you implement new Native Add-on?</a:t>
            </a:r>
            <a:endParaRPr lang="en-GB" dirty="0">
              <a:latin typeface="+mn-lt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FBB85B20-6A2B-9149-BD48-AB98066E38CA}"/>
              </a:ext>
            </a:extLst>
          </p:cNvPr>
          <p:cNvSpPr txBox="1">
            <a:spLocks/>
          </p:cNvSpPr>
          <p:nvPr/>
        </p:nvSpPr>
        <p:spPr>
          <a:xfrm>
            <a:off x="362881" y="2071660"/>
            <a:ext cx="8374720" cy="10398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sz="3600" b="1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732FB4D-B1D6-9649-9EA6-E8A3073D6E39}"/>
              </a:ext>
            </a:extLst>
          </p:cNvPr>
          <p:cNvSpPr txBox="1">
            <a:spLocks/>
          </p:cNvSpPr>
          <p:nvPr/>
        </p:nvSpPr>
        <p:spPr>
          <a:xfrm>
            <a:off x="362879" y="2557644"/>
            <a:ext cx="8374720" cy="1059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99E62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</a:pPr>
            <a:r>
              <a:rPr lang="en-US" dirty="0"/>
              <a:t>You want to use the local underlying </a:t>
            </a:r>
            <a:r>
              <a:rPr lang="en-US" b="1" dirty="0"/>
              <a:t>CPU</a:t>
            </a:r>
            <a:r>
              <a:rPr lang="en-US" dirty="0"/>
              <a:t> or </a:t>
            </a:r>
            <a:r>
              <a:rPr lang="en-US" b="1" dirty="0"/>
              <a:t>GPU</a:t>
            </a:r>
            <a:r>
              <a:rPr lang="en-US" dirty="0"/>
              <a:t> resources to execute the most complex tasks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3CB7F7-2B6E-9A4D-991D-185497CB4044}"/>
              </a:ext>
            </a:extLst>
          </p:cNvPr>
          <p:cNvSpPr txBox="1"/>
          <p:nvPr/>
        </p:nvSpPr>
        <p:spPr>
          <a:xfrm>
            <a:off x="628650" y="1862900"/>
            <a:ext cx="2086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Desktop application</a:t>
            </a:r>
          </a:p>
          <a:p>
            <a:endParaRPr lang="en-GB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110F2E3-7B12-5F4F-808E-BED5F35404B9}"/>
              </a:ext>
            </a:extLst>
          </p:cNvPr>
          <p:cNvSpPr txBox="1">
            <a:spLocks/>
          </p:cNvSpPr>
          <p:nvPr/>
        </p:nvSpPr>
        <p:spPr>
          <a:xfrm>
            <a:off x="362879" y="4128139"/>
            <a:ext cx="10253854" cy="10637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99E62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Better performance on the </a:t>
            </a:r>
            <a:r>
              <a:rPr lang="en-US" b="1" dirty="0"/>
              <a:t>local</a:t>
            </a:r>
            <a:r>
              <a:rPr lang="en-US" dirty="0"/>
              <a:t> side</a:t>
            </a:r>
          </a:p>
          <a:p>
            <a:r>
              <a:rPr lang="en-US" dirty="0"/>
              <a:t>Better performance on the </a:t>
            </a:r>
            <a:r>
              <a:rPr lang="en-US" b="1" dirty="0"/>
              <a:t>server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A374227-3682-624E-BE76-C2E7A2AC4563}"/>
              </a:ext>
            </a:extLst>
          </p:cNvPr>
          <p:cNvSpPr txBox="1">
            <a:spLocks/>
          </p:cNvSpPr>
          <p:nvPr/>
        </p:nvSpPr>
        <p:spPr>
          <a:xfrm>
            <a:off x="362881" y="5484125"/>
            <a:ext cx="4446864" cy="9498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99E62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</a:pPr>
            <a:r>
              <a:rPr lang="en-US" dirty="0" err="1"/>
              <a:t>Es</a:t>
            </a:r>
            <a:r>
              <a:rPr lang="en-US" dirty="0"/>
              <a:t>. </a:t>
            </a:r>
            <a:r>
              <a:rPr lang="en-US" b="1" dirty="0"/>
              <a:t>Electron</a:t>
            </a:r>
            <a:r>
              <a:rPr lang="en-US" dirty="0"/>
              <a:t> or </a:t>
            </a:r>
            <a:r>
              <a:rPr lang="en-US" b="1" dirty="0" err="1"/>
              <a:t>NW.js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785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72160" y="719183"/>
            <a:ext cx="6300820" cy="502534"/>
          </a:xfrm>
        </p:spPr>
        <p:txBody>
          <a:bodyPr/>
          <a:lstStyle/>
          <a:p>
            <a:r>
              <a:rPr lang="en-US" sz="2100" dirty="0"/>
              <a:t>Why should you implement new Native Add-on?</a:t>
            </a:r>
            <a:endParaRPr lang="en-GB" sz="21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2161" y="2410996"/>
            <a:ext cx="7879556" cy="494294"/>
          </a:xfrm>
        </p:spPr>
        <p:txBody>
          <a:bodyPr>
            <a:normAutofit lnSpcReduction="10000"/>
          </a:bodyPr>
          <a:lstStyle/>
          <a:p>
            <a:pPr marL="0" indent="0" defTabSz="68580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700" b="1" dirty="0"/>
              <a:t>Better error handling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72160" y="3015018"/>
            <a:ext cx="8039737" cy="23822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99E62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sz="2100" dirty="0"/>
              <a:t>Even if you will use </a:t>
            </a:r>
            <a:r>
              <a:rPr lang="en-US" sz="2100" b="1" dirty="0"/>
              <a:t>an old C / C++ </a:t>
            </a:r>
            <a:r>
              <a:rPr lang="en-US" sz="2100" dirty="0"/>
              <a:t>library you will get an error code that explains the error that just happened.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sz="2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sz="2100" dirty="0"/>
              <a:t>In </a:t>
            </a:r>
            <a:r>
              <a:rPr lang="en-US" sz="2100" b="1" dirty="0"/>
              <a:t>new C / C++ </a:t>
            </a:r>
            <a:r>
              <a:rPr lang="en-US" sz="2100" dirty="0"/>
              <a:t>library you have the </a:t>
            </a:r>
            <a:r>
              <a:rPr lang="en-US" sz="2100" b="1" dirty="0"/>
              <a:t>exception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sz="2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sz="2100" dirty="0"/>
              <a:t>You don’t have to parse some string to identify if there was an error and what kind of it</a:t>
            </a:r>
          </a:p>
        </p:txBody>
      </p:sp>
    </p:spTree>
    <p:extLst>
      <p:ext uri="{BB962C8B-B14F-4D97-AF65-F5344CB8AC3E}">
        <p14:creationId xmlns:p14="http://schemas.microsoft.com/office/powerpoint/2010/main" val="116030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DC6CC6E8-8B1A-8C44-9DAB-A81DF18F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Me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4B920B8-F586-BA4A-B1C9-0AC87F66E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66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BEF5-0506-6443-86CF-E4B348F8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What is Node.js Native Add-on?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F9CB070-893A-004B-ABCD-94E056AEBB0D}"/>
              </a:ext>
            </a:extLst>
          </p:cNvPr>
          <p:cNvSpPr txBox="1">
            <a:spLocks/>
          </p:cNvSpPr>
          <p:nvPr/>
        </p:nvSpPr>
        <p:spPr>
          <a:xfrm>
            <a:off x="1784350" y="2331113"/>
            <a:ext cx="5575300" cy="7295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C / C++ </a:t>
            </a:r>
            <a:r>
              <a:rPr lang="en-US" dirty="0"/>
              <a:t>code called from JavaScript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24197D-2479-1C41-BFBE-530273969BF7}"/>
              </a:ext>
            </a:extLst>
          </p:cNvPr>
          <p:cNvGrpSpPr/>
          <p:nvPr/>
        </p:nvGrpSpPr>
        <p:grpSpPr>
          <a:xfrm>
            <a:off x="185535" y="3701124"/>
            <a:ext cx="8958465" cy="2351250"/>
            <a:chOff x="591935" y="3485805"/>
            <a:chExt cx="10965931" cy="2878132"/>
          </a:xfrm>
        </p:grpSpPr>
        <p:pic>
          <p:nvPicPr>
            <p:cNvPr id="4" name="Immagine 4">
              <a:extLst>
                <a:ext uri="{FF2B5EF4-FFF2-40B4-BE49-F238E27FC236}">
                  <a16:creationId xmlns:a16="http://schemas.microsoft.com/office/drawing/2014/main" id="{C68FAAF1-A049-1940-8E90-405DB3326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6713" y="3519506"/>
              <a:ext cx="1800000" cy="1800000"/>
            </a:xfrm>
            <a:prstGeom prst="rect">
              <a:avLst/>
            </a:prstGeom>
          </p:spPr>
        </p:pic>
        <p:pic>
          <p:nvPicPr>
            <p:cNvPr id="5" name="Immagine 5">
              <a:extLst>
                <a:ext uri="{FF2B5EF4-FFF2-40B4-BE49-F238E27FC236}">
                  <a16:creationId xmlns:a16="http://schemas.microsoft.com/office/drawing/2014/main" id="{331FD2CF-E2F8-C940-87B6-A36DAF34A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096" y="3554496"/>
              <a:ext cx="1800000" cy="1800000"/>
            </a:xfrm>
            <a:prstGeom prst="rect">
              <a:avLst/>
            </a:prstGeom>
          </p:spPr>
        </p:pic>
        <p:pic>
          <p:nvPicPr>
            <p:cNvPr id="6" name="Immagine 6">
              <a:extLst>
                <a:ext uri="{FF2B5EF4-FFF2-40B4-BE49-F238E27FC236}">
                  <a16:creationId xmlns:a16="http://schemas.microsoft.com/office/drawing/2014/main" id="{E74148CC-0308-3F45-AD67-C0A026180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6588" y="3485805"/>
              <a:ext cx="1833701" cy="1833701"/>
            </a:xfrm>
            <a:prstGeom prst="rect">
              <a:avLst/>
            </a:prstGeom>
          </p:spPr>
        </p:pic>
        <p:sp>
          <p:nvSpPr>
            <p:cNvPr id="7" name="Freccia bidirezionale orizzontale 7">
              <a:extLst>
                <a:ext uri="{FF2B5EF4-FFF2-40B4-BE49-F238E27FC236}">
                  <a16:creationId xmlns:a16="http://schemas.microsoft.com/office/drawing/2014/main" id="{5AE8D323-DE3C-3443-B696-321B1DDDD673}"/>
                </a:ext>
              </a:extLst>
            </p:cNvPr>
            <p:cNvSpPr/>
            <p:nvPr/>
          </p:nvSpPr>
          <p:spPr>
            <a:xfrm>
              <a:off x="4486656" y="3649824"/>
              <a:ext cx="2743200" cy="1609344"/>
            </a:xfrm>
            <a:prstGeom prst="leftRightArrow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  <a:alpha val="77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ln w="9525">
                    <a:noFill/>
                  </a:ln>
                  <a:solidFill>
                    <a:sysClr val="windowText" lastClr="000000"/>
                  </a:solidFill>
                </a:rPr>
                <a:t>BRIDGE</a:t>
              </a:r>
            </a:p>
          </p:txBody>
        </p:sp>
        <p:sp>
          <p:nvSpPr>
            <p:cNvPr id="8" name="Content Placeholder 4">
              <a:extLst>
                <a:ext uri="{FF2B5EF4-FFF2-40B4-BE49-F238E27FC236}">
                  <a16:creationId xmlns:a16="http://schemas.microsoft.com/office/drawing/2014/main" id="{40F31AF4-B988-7748-A510-329C19E1F5C8}"/>
                </a:ext>
              </a:extLst>
            </p:cNvPr>
            <p:cNvSpPr txBox="1">
              <a:spLocks/>
            </p:cNvSpPr>
            <p:nvPr/>
          </p:nvSpPr>
          <p:spPr>
            <a:xfrm>
              <a:off x="591935" y="5152961"/>
              <a:ext cx="3344650" cy="1054160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699E62"/>
                </a:buClr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699E62"/>
                </a:buClr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699E62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699E62"/>
                </a:buClr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699E62"/>
                </a:buClr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US" dirty="0"/>
                <a:t>Native environment</a:t>
              </a:r>
            </a:p>
          </p:txBody>
        </p:sp>
        <p:sp>
          <p:nvSpPr>
            <p:cNvPr id="9" name="Content Placeholder 4">
              <a:extLst>
                <a:ext uri="{FF2B5EF4-FFF2-40B4-BE49-F238E27FC236}">
                  <a16:creationId xmlns:a16="http://schemas.microsoft.com/office/drawing/2014/main" id="{E3998173-91A9-ED48-B413-90CFACDF1395}"/>
                </a:ext>
              </a:extLst>
            </p:cNvPr>
            <p:cNvSpPr txBox="1">
              <a:spLocks/>
            </p:cNvSpPr>
            <p:nvPr/>
          </p:nvSpPr>
          <p:spPr>
            <a:xfrm>
              <a:off x="7215568" y="5152961"/>
              <a:ext cx="4342298" cy="1210976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699E62"/>
                </a:buClr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699E62"/>
                </a:buClr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699E62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699E62"/>
                </a:buClr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699E62"/>
                </a:buClr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US" dirty="0"/>
                <a:t>JavaScript environment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628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BEF5-0506-6443-86CF-E4B348F8243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dirty="0"/>
              <a:t>From Node.js documentation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F9CB070-893A-004B-ABCD-94E056AEBB0D}"/>
              </a:ext>
            </a:extLst>
          </p:cNvPr>
          <p:cNvSpPr txBox="1">
            <a:spLocks/>
          </p:cNvSpPr>
          <p:nvPr/>
        </p:nvSpPr>
        <p:spPr>
          <a:xfrm>
            <a:off x="448561" y="1794684"/>
            <a:ext cx="8246878" cy="23328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it-IT" i="1" dirty="0"/>
              <a:t>Node.js </a:t>
            </a:r>
            <a:r>
              <a:rPr lang="it-IT" i="1" dirty="0" err="1"/>
              <a:t>Addons</a:t>
            </a:r>
            <a:r>
              <a:rPr lang="it-IT" i="1" dirty="0"/>
              <a:t> are </a:t>
            </a:r>
            <a:r>
              <a:rPr lang="it-IT" b="1" i="1" dirty="0" err="1"/>
              <a:t>dynamically-linked</a:t>
            </a:r>
            <a:r>
              <a:rPr lang="it-IT" b="1" i="1" dirty="0"/>
              <a:t> </a:t>
            </a:r>
            <a:r>
              <a:rPr lang="it-IT" b="1" i="1" dirty="0" err="1"/>
              <a:t>shared</a:t>
            </a:r>
            <a:r>
              <a:rPr lang="it-IT" b="1" i="1" dirty="0"/>
              <a:t> </a:t>
            </a:r>
            <a:r>
              <a:rPr lang="it-IT" b="1" i="1" dirty="0" err="1"/>
              <a:t>objects</a:t>
            </a:r>
            <a:r>
              <a:rPr lang="it-IT" i="1" dirty="0"/>
              <a:t>, </a:t>
            </a:r>
            <a:r>
              <a:rPr lang="it-IT" i="1" dirty="0" err="1"/>
              <a:t>written</a:t>
            </a:r>
            <a:r>
              <a:rPr lang="it-IT" i="1" dirty="0"/>
              <a:t> in </a:t>
            </a:r>
            <a:r>
              <a:rPr lang="it-IT" b="1" i="1" dirty="0"/>
              <a:t>C++</a:t>
            </a:r>
            <a:r>
              <a:rPr lang="it-IT" i="1" dirty="0"/>
              <a:t>, </a:t>
            </a:r>
            <a:r>
              <a:rPr lang="it-IT" i="1" dirty="0" err="1"/>
              <a:t>that</a:t>
            </a:r>
            <a:r>
              <a:rPr lang="it-IT" i="1" dirty="0"/>
              <a:t> can be </a:t>
            </a:r>
            <a:r>
              <a:rPr lang="it-IT" i="1" dirty="0" err="1"/>
              <a:t>loaded</a:t>
            </a:r>
            <a:r>
              <a:rPr lang="it-IT" i="1" dirty="0"/>
              <a:t> </a:t>
            </a:r>
            <a:r>
              <a:rPr lang="it-IT" i="1" dirty="0" err="1"/>
              <a:t>into</a:t>
            </a:r>
            <a:r>
              <a:rPr lang="it-IT" i="1" dirty="0"/>
              <a:t> Node.js </a:t>
            </a:r>
            <a:r>
              <a:rPr lang="it-IT" i="1" dirty="0" err="1"/>
              <a:t>using</a:t>
            </a:r>
            <a:r>
              <a:rPr lang="it-IT" i="1" dirty="0"/>
              <a:t> the </a:t>
            </a:r>
            <a:r>
              <a:rPr lang="it-IT" b="1" i="1" dirty="0" err="1"/>
              <a:t>require</a:t>
            </a:r>
            <a:r>
              <a:rPr lang="it-IT" b="1" i="1" dirty="0"/>
              <a:t>()</a:t>
            </a:r>
            <a:r>
              <a:rPr lang="it-IT" i="1" dirty="0"/>
              <a:t> </a:t>
            </a:r>
            <a:r>
              <a:rPr lang="it-IT" i="1" dirty="0" err="1"/>
              <a:t>function</a:t>
            </a:r>
            <a:r>
              <a:rPr lang="it-IT" i="1" dirty="0"/>
              <a:t>, and </a:t>
            </a:r>
            <a:r>
              <a:rPr lang="it-IT" i="1" dirty="0" err="1"/>
              <a:t>used</a:t>
            </a:r>
            <a:r>
              <a:rPr lang="it-IT" i="1" dirty="0"/>
              <a:t> just </a:t>
            </a:r>
            <a:r>
              <a:rPr lang="it-IT" i="1" dirty="0" err="1"/>
              <a:t>as</a:t>
            </a:r>
            <a:r>
              <a:rPr lang="it-IT" i="1" dirty="0"/>
              <a:t> </a:t>
            </a:r>
            <a:r>
              <a:rPr lang="it-IT" i="1" dirty="0" err="1"/>
              <a:t>if</a:t>
            </a:r>
            <a:r>
              <a:rPr lang="it-IT" i="1" dirty="0"/>
              <a:t> </a:t>
            </a:r>
            <a:r>
              <a:rPr lang="it-IT" i="1" dirty="0" err="1"/>
              <a:t>they</a:t>
            </a:r>
            <a:r>
              <a:rPr lang="it-IT" i="1" dirty="0"/>
              <a:t> </a:t>
            </a:r>
            <a:r>
              <a:rPr lang="it-IT" i="1" dirty="0" err="1"/>
              <a:t>were</a:t>
            </a:r>
            <a:r>
              <a:rPr lang="it-IT" i="1" dirty="0"/>
              <a:t> an </a:t>
            </a:r>
            <a:r>
              <a:rPr lang="it-IT" i="1" dirty="0" err="1"/>
              <a:t>ordinary</a:t>
            </a:r>
            <a:r>
              <a:rPr lang="it-IT" i="1" dirty="0"/>
              <a:t> Node.js </a:t>
            </a:r>
            <a:r>
              <a:rPr lang="it-IT" i="1" dirty="0" err="1"/>
              <a:t>module</a:t>
            </a:r>
            <a:r>
              <a:rPr lang="it-IT" i="1" dirty="0"/>
              <a:t>. 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E7974B5-4D8A-A048-9DE9-818831172C62}"/>
              </a:ext>
            </a:extLst>
          </p:cNvPr>
          <p:cNvSpPr txBox="1">
            <a:spLocks/>
          </p:cNvSpPr>
          <p:nvPr/>
        </p:nvSpPr>
        <p:spPr>
          <a:xfrm>
            <a:off x="448561" y="4561874"/>
            <a:ext cx="7960024" cy="1394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99E62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it-IT" i="1" dirty="0" err="1">
                <a:latin typeface="+mn-lt"/>
              </a:rPr>
              <a:t>They</a:t>
            </a:r>
            <a:r>
              <a:rPr lang="it-IT" i="1" dirty="0">
                <a:latin typeface="+mn-lt"/>
              </a:rPr>
              <a:t> are </a:t>
            </a:r>
            <a:r>
              <a:rPr lang="it-IT" i="1" dirty="0" err="1">
                <a:latin typeface="+mn-lt"/>
              </a:rPr>
              <a:t>used</a:t>
            </a:r>
            <a:r>
              <a:rPr lang="it-IT" i="1" dirty="0">
                <a:latin typeface="+mn-lt"/>
              </a:rPr>
              <a:t> </a:t>
            </a:r>
            <a:r>
              <a:rPr lang="it-IT" i="1" dirty="0" err="1">
                <a:latin typeface="+mn-lt"/>
              </a:rPr>
              <a:t>primarily</a:t>
            </a:r>
            <a:r>
              <a:rPr lang="it-IT" i="1" dirty="0">
                <a:latin typeface="+mn-lt"/>
              </a:rPr>
              <a:t> to </a:t>
            </a:r>
            <a:r>
              <a:rPr lang="it-IT" i="1" dirty="0" err="1">
                <a:latin typeface="+mn-lt"/>
              </a:rPr>
              <a:t>provide</a:t>
            </a:r>
            <a:r>
              <a:rPr lang="it-IT" i="1" dirty="0">
                <a:latin typeface="+mn-lt"/>
              </a:rPr>
              <a:t> an </a:t>
            </a:r>
            <a:r>
              <a:rPr lang="it-IT" b="1" i="1" dirty="0" err="1">
                <a:latin typeface="+mn-lt"/>
              </a:rPr>
              <a:t>interface</a:t>
            </a:r>
            <a:r>
              <a:rPr lang="it-IT" i="1" dirty="0">
                <a:latin typeface="+mn-lt"/>
              </a:rPr>
              <a:t> </a:t>
            </a:r>
            <a:r>
              <a:rPr lang="it-IT" i="1" dirty="0" err="1">
                <a:latin typeface="+mn-lt"/>
              </a:rPr>
              <a:t>between</a:t>
            </a:r>
            <a:r>
              <a:rPr lang="it-IT" i="1" dirty="0">
                <a:latin typeface="+mn-lt"/>
              </a:rPr>
              <a:t> </a:t>
            </a:r>
            <a:r>
              <a:rPr lang="it-IT" b="1" i="1" dirty="0">
                <a:latin typeface="+mn-lt"/>
              </a:rPr>
              <a:t>JavaScript</a:t>
            </a:r>
            <a:r>
              <a:rPr lang="it-IT" i="1" dirty="0">
                <a:latin typeface="+mn-lt"/>
              </a:rPr>
              <a:t> </a:t>
            </a:r>
            <a:r>
              <a:rPr lang="it-IT" i="1" dirty="0" err="1">
                <a:latin typeface="+mn-lt"/>
              </a:rPr>
              <a:t>running</a:t>
            </a:r>
            <a:r>
              <a:rPr lang="it-IT" i="1" dirty="0">
                <a:latin typeface="+mn-lt"/>
              </a:rPr>
              <a:t> in Node.js and </a:t>
            </a:r>
            <a:r>
              <a:rPr lang="it-IT" b="1" i="1" dirty="0">
                <a:latin typeface="+mn-lt"/>
              </a:rPr>
              <a:t>C/C++ </a:t>
            </a:r>
            <a:r>
              <a:rPr lang="it-IT" i="1" dirty="0" err="1">
                <a:latin typeface="+mn-lt"/>
              </a:rPr>
              <a:t>libraries</a:t>
            </a:r>
            <a:r>
              <a:rPr lang="it-IT" i="1" dirty="0">
                <a:latin typeface="+mn-lt"/>
              </a:rPr>
              <a:t>.</a:t>
            </a:r>
            <a:br>
              <a:rPr lang="it-IT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0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BEF5-0506-6443-86CF-E4B348F8243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dirty="0"/>
              <a:t>How is it possible?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F9CB070-893A-004B-ABCD-94E056AEBB0D}"/>
              </a:ext>
            </a:extLst>
          </p:cNvPr>
          <p:cNvSpPr txBox="1">
            <a:spLocks/>
          </p:cNvSpPr>
          <p:nvPr/>
        </p:nvSpPr>
        <p:spPr>
          <a:xfrm>
            <a:off x="448561" y="1794684"/>
            <a:ext cx="8246878" cy="7072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All the </a:t>
            </a:r>
            <a:r>
              <a:rPr lang="en-US" b="1" dirty="0"/>
              <a:t>magic</a:t>
            </a:r>
            <a:r>
              <a:rPr lang="en-US" dirty="0"/>
              <a:t> is behind the </a:t>
            </a:r>
            <a:r>
              <a:rPr lang="en-US" b="1" dirty="0"/>
              <a:t>Node.js</a:t>
            </a:r>
            <a:r>
              <a:rPr lang="en-US" dirty="0"/>
              <a:t> architecture</a:t>
            </a:r>
          </a:p>
        </p:txBody>
      </p:sp>
      <p:pic>
        <p:nvPicPr>
          <p:cNvPr id="5" name="Immagine 3">
            <a:extLst>
              <a:ext uri="{FF2B5EF4-FFF2-40B4-BE49-F238E27FC236}">
                <a16:creationId xmlns:a16="http://schemas.microsoft.com/office/drawing/2014/main" id="{9C9B0EAF-34D8-3648-8847-22B3C091F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21" y="2855744"/>
            <a:ext cx="7908959" cy="302896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6945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BEF5-0506-6443-86CF-E4B348F8243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Why should you implement new Native Add-on?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F9CB070-893A-004B-ABCD-94E056AEBB0D}"/>
              </a:ext>
            </a:extLst>
          </p:cNvPr>
          <p:cNvSpPr txBox="1">
            <a:spLocks/>
          </p:cNvSpPr>
          <p:nvPr/>
        </p:nvSpPr>
        <p:spPr>
          <a:xfrm>
            <a:off x="448561" y="2416984"/>
            <a:ext cx="8246878" cy="1380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</a:pPr>
            <a:r>
              <a:rPr lang="en-US" dirty="0"/>
              <a:t>In general </a:t>
            </a:r>
            <a:r>
              <a:rPr lang="en-US" b="1" dirty="0"/>
              <a:t>C / C++ </a:t>
            </a:r>
            <a:r>
              <a:rPr lang="en-US" dirty="0"/>
              <a:t>code performs better than JavaScript code, but it’s really true for </a:t>
            </a:r>
            <a:r>
              <a:rPr lang="en-US" b="1" dirty="0"/>
              <a:t>CPU bounds </a:t>
            </a:r>
            <a:r>
              <a:rPr lang="en-US" dirty="0"/>
              <a:t>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72836-401B-A349-A4A3-C48A8E39B14D}"/>
              </a:ext>
            </a:extLst>
          </p:cNvPr>
          <p:cNvSpPr/>
          <p:nvPr/>
        </p:nvSpPr>
        <p:spPr>
          <a:xfrm>
            <a:off x="448561" y="391193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Image</a:t>
            </a:r>
            <a:r>
              <a:rPr lang="en-US" dirty="0"/>
              <a:t> processing (in average 6 times faster)</a:t>
            </a:r>
          </a:p>
          <a:p>
            <a:r>
              <a:rPr lang="en-US" b="1" dirty="0"/>
              <a:t>Video</a:t>
            </a:r>
            <a:r>
              <a:rPr lang="en-US" dirty="0"/>
              <a:t> processing</a:t>
            </a:r>
          </a:p>
          <a:p>
            <a:r>
              <a:rPr lang="en-US" b="1" dirty="0"/>
              <a:t>CRC</a:t>
            </a:r>
            <a:r>
              <a:rPr lang="en-US" dirty="0"/>
              <a:t> cyclic redundancy check (in average 125 times faster)</a:t>
            </a:r>
          </a:p>
          <a:p>
            <a:r>
              <a:rPr lang="en-US" b="1" dirty="0"/>
              <a:t>Compression</a:t>
            </a:r>
          </a:p>
          <a:p>
            <a:r>
              <a:rPr lang="en-US" b="1" dirty="0"/>
              <a:t>Scientific calculus</a:t>
            </a:r>
          </a:p>
          <a:p>
            <a:r>
              <a:rPr lang="en-US" b="1" dirty="0"/>
              <a:t>Algorithms that execute CPU heavy tasks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454EC-5475-E44A-AD0C-988DC17951A1}"/>
              </a:ext>
            </a:extLst>
          </p:cNvPr>
          <p:cNvSpPr txBox="1"/>
          <p:nvPr/>
        </p:nvSpPr>
        <p:spPr>
          <a:xfrm>
            <a:off x="990600" y="2133600"/>
            <a:ext cx="141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Performance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09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BEF5-0506-6443-86CF-E4B348F8243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Why should you implement new Native Add-on?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F9CB070-893A-004B-ABCD-94E056AEBB0D}"/>
              </a:ext>
            </a:extLst>
          </p:cNvPr>
          <p:cNvSpPr txBox="1">
            <a:spLocks/>
          </p:cNvSpPr>
          <p:nvPr/>
        </p:nvSpPr>
        <p:spPr>
          <a:xfrm>
            <a:off x="448561" y="2416984"/>
            <a:ext cx="8246878" cy="1380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</a:pPr>
            <a:r>
              <a:rPr lang="en-US" dirty="0"/>
              <a:t>You have the source code of an </a:t>
            </a:r>
            <a:r>
              <a:rPr lang="en-US" b="1" dirty="0"/>
              <a:t>old C / C++ </a:t>
            </a:r>
            <a:r>
              <a:rPr lang="en-US" dirty="0"/>
              <a:t>application and want to expose something of its functionalities through the new Node.js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3D7A8-BFFC-4442-8EB4-A25041725903}"/>
              </a:ext>
            </a:extLst>
          </p:cNvPr>
          <p:cNvSpPr txBox="1"/>
          <p:nvPr/>
        </p:nvSpPr>
        <p:spPr>
          <a:xfrm>
            <a:off x="448561" y="2047652"/>
            <a:ext cx="281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b="1" dirty="0"/>
              <a:t>Integrate legacy application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F6FF4A8-AD4A-434C-8AE9-BB7E4B1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807" y="4411417"/>
            <a:ext cx="1833701" cy="1833701"/>
          </a:xfrm>
          <a:prstGeom prst="rect">
            <a:avLst/>
          </a:prstGeom>
        </p:spPr>
      </p:pic>
      <p:sp>
        <p:nvSpPr>
          <p:cNvPr id="8" name="Freccia bidirezionale orizzontale 8">
            <a:extLst>
              <a:ext uri="{FF2B5EF4-FFF2-40B4-BE49-F238E27FC236}">
                <a16:creationId xmlns:a16="http://schemas.microsoft.com/office/drawing/2014/main" id="{FCDA5765-CBBE-994D-8BBC-E55DE0CDFB43}"/>
              </a:ext>
            </a:extLst>
          </p:cNvPr>
          <p:cNvSpPr/>
          <p:nvPr/>
        </p:nvSpPr>
        <p:spPr>
          <a:xfrm>
            <a:off x="3369011" y="4523595"/>
            <a:ext cx="2743200" cy="1609344"/>
          </a:xfrm>
          <a:prstGeom prst="leftRightArrow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  <a:alpha val="77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2700000" scaled="1"/>
            <a:tileRect/>
          </a:gra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n w="9525">
                <a:noFill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9" name="Immagine 9">
            <a:extLst>
              <a:ext uri="{FF2B5EF4-FFF2-40B4-BE49-F238E27FC236}">
                <a16:creationId xmlns:a16="http://schemas.microsoft.com/office/drawing/2014/main" id="{AAEDAEBB-99D9-714F-8E1E-0D91CA0F5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366196"/>
            <a:ext cx="1884906" cy="187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0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BEF5-0506-6443-86CF-E4B348F8243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Why should you implement new Native Add-on?</a:t>
            </a:r>
            <a:endParaRPr lang="en-GB" dirty="0">
              <a:latin typeface="+mn-lt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FBB85B20-6A2B-9149-BD48-AB98066E38CA}"/>
              </a:ext>
            </a:extLst>
          </p:cNvPr>
          <p:cNvSpPr txBox="1">
            <a:spLocks/>
          </p:cNvSpPr>
          <p:nvPr/>
        </p:nvSpPr>
        <p:spPr>
          <a:xfrm>
            <a:off x="362881" y="2071660"/>
            <a:ext cx="8374720" cy="10398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3600"/>
              <a:t>You don’t find what fits your specific needs on </a:t>
            </a:r>
            <a:r>
              <a:rPr lang="en-US" sz="3600" b="1"/>
              <a:t>npm</a:t>
            </a:r>
            <a:endParaRPr lang="en-US" sz="3600" b="1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732FB4D-B1D6-9649-9EA6-E8A3073D6E39}"/>
              </a:ext>
            </a:extLst>
          </p:cNvPr>
          <p:cNvSpPr txBox="1">
            <a:spLocks/>
          </p:cNvSpPr>
          <p:nvPr/>
        </p:nvSpPr>
        <p:spPr>
          <a:xfrm>
            <a:off x="362881" y="3351785"/>
            <a:ext cx="8374720" cy="1059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99E62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</a:pPr>
            <a:r>
              <a:rPr lang="en-US" dirty="0"/>
              <a:t>Sometimes completely </a:t>
            </a:r>
            <a:r>
              <a:rPr lang="en-US" dirty="0" err="1"/>
              <a:t>reimplementing</a:t>
            </a:r>
            <a:r>
              <a:rPr lang="en-US" dirty="0"/>
              <a:t> the module in </a:t>
            </a:r>
            <a:r>
              <a:rPr lang="en-US" b="1" dirty="0"/>
              <a:t>JavaScript</a:t>
            </a:r>
            <a:r>
              <a:rPr lang="en-US" dirty="0"/>
              <a:t> is not the right solution</a:t>
            </a:r>
            <a:endParaRPr lang="en-US" b="1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4CA20FD-BCD5-BE40-90A2-8C8FD0B0D081}"/>
              </a:ext>
            </a:extLst>
          </p:cNvPr>
          <p:cNvSpPr txBox="1">
            <a:spLocks/>
          </p:cNvSpPr>
          <p:nvPr/>
        </p:nvSpPr>
        <p:spPr>
          <a:xfrm>
            <a:off x="362879" y="4054987"/>
            <a:ext cx="3519890" cy="26398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99E62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Think at libraries like: </a:t>
            </a:r>
            <a:endParaRPr lang="en-US" sz="2400" b="1" dirty="0"/>
          </a:p>
          <a:p>
            <a:r>
              <a:rPr lang="en-US" sz="2400" b="1" dirty="0" err="1"/>
              <a:t>ImageMagick</a:t>
            </a:r>
            <a:endParaRPr lang="en-US" sz="2400" b="1" dirty="0"/>
          </a:p>
          <a:p>
            <a:r>
              <a:rPr lang="en-US" sz="2400" b="1" dirty="0" err="1"/>
              <a:t>Ghostscript</a:t>
            </a:r>
            <a:endParaRPr lang="en-US" sz="2400" b="1" dirty="0"/>
          </a:p>
          <a:p>
            <a:r>
              <a:rPr lang="en-US" sz="2400" b="1" dirty="0" err="1"/>
              <a:t>FFmpeg</a:t>
            </a:r>
            <a:endParaRPr lang="en-US" sz="2400" b="1" dirty="0"/>
          </a:p>
          <a:p>
            <a:r>
              <a:rPr lang="en-US" sz="2400" b="1" dirty="0" err="1"/>
              <a:t>TensorFlow</a:t>
            </a:r>
            <a:endParaRPr lang="en-US" sz="2400" b="1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15024130-2736-944A-A9FF-D4517CA4F743}"/>
              </a:ext>
            </a:extLst>
          </p:cNvPr>
          <p:cNvSpPr txBox="1">
            <a:spLocks/>
          </p:cNvSpPr>
          <p:nvPr/>
        </p:nvSpPr>
        <p:spPr>
          <a:xfrm>
            <a:off x="3724060" y="4508270"/>
            <a:ext cx="7144895" cy="16042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99E62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</a:pPr>
            <a:r>
              <a:rPr lang="en-US" sz="2400" b="1" dirty="0"/>
              <a:t>You have to concentrate on business logic of your application and not on developing a single module</a:t>
            </a:r>
          </a:p>
        </p:txBody>
      </p:sp>
    </p:spTree>
    <p:extLst>
      <p:ext uri="{BB962C8B-B14F-4D97-AF65-F5344CB8AC3E}">
        <p14:creationId xmlns:p14="http://schemas.microsoft.com/office/powerpoint/2010/main" val="293368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BEF5-0506-6443-86CF-E4B348F8243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Why should you implement new Native Add-on?</a:t>
            </a:r>
            <a:endParaRPr lang="en-GB" dirty="0">
              <a:latin typeface="+mn-lt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FBB85B20-6A2B-9149-BD48-AB98066E38CA}"/>
              </a:ext>
            </a:extLst>
          </p:cNvPr>
          <p:cNvSpPr txBox="1">
            <a:spLocks/>
          </p:cNvSpPr>
          <p:nvPr/>
        </p:nvSpPr>
        <p:spPr>
          <a:xfrm>
            <a:off x="362881" y="2071660"/>
            <a:ext cx="8374720" cy="10398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sz="3600" b="1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732FB4D-B1D6-9649-9EA6-E8A3073D6E39}"/>
              </a:ext>
            </a:extLst>
          </p:cNvPr>
          <p:cNvSpPr txBox="1">
            <a:spLocks/>
          </p:cNvSpPr>
          <p:nvPr/>
        </p:nvSpPr>
        <p:spPr>
          <a:xfrm>
            <a:off x="362879" y="2557644"/>
            <a:ext cx="8374720" cy="1059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99E62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</a:pPr>
            <a:r>
              <a:rPr lang="en-US" dirty="0"/>
              <a:t>You want to use the local underlying </a:t>
            </a:r>
            <a:r>
              <a:rPr lang="en-US" b="1" dirty="0"/>
              <a:t>CPU</a:t>
            </a:r>
            <a:r>
              <a:rPr lang="en-US" dirty="0"/>
              <a:t> or </a:t>
            </a:r>
            <a:r>
              <a:rPr lang="en-US" b="1" dirty="0"/>
              <a:t>GPU</a:t>
            </a:r>
            <a:r>
              <a:rPr lang="en-US" dirty="0"/>
              <a:t> resources to execute the most complex tasks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3CB7F7-2B6E-9A4D-991D-185497CB4044}"/>
              </a:ext>
            </a:extLst>
          </p:cNvPr>
          <p:cNvSpPr txBox="1"/>
          <p:nvPr/>
        </p:nvSpPr>
        <p:spPr>
          <a:xfrm>
            <a:off x="628650" y="1862900"/>
            <a:ext cx="2086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Desktop application</a:t>
            </a:r>
          </a:p>
          <a:p>
            <a:endParaRPr lang="en-GB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110F2E3-7B12-5F4F-808E-BED5F35404B9}"/>
              </a:ext>
            </a:extLst>
          </p:cNvPr>
          <p:cNvSpPr txBox="1">
            <a:spLocks/>
          </p:cNvSpPr>
          <p:nvPr/>
        </p:nvSpPr>
        <p:spPr>
          <a:xfrm>
            <a:off x="362879" y="4128139"/>
            <a:ext cx="10253854" cy="10637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99E62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Better performance on the </a:t>
            </a:r>
            <a:r>
              <a:rPr lang="en-US" b="1" dirty="0"/>
              <a:t>local</a:t>
            </a:r>
            <a:r>
              <a:rPr lang="en-US" dirty="0"/>
              <a:t> side</a:t>
            </a:r>
          </a:p>
          <a:p>
            <a:r>
              <a:rPr lang="en-US" dirty="0"/>
              <a:t>Better performance on the </a:t>
            </a:r>
            <a:r>
              <a:rPr lang="en-US" b="1" dirty="0"/>
              <a:t>server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A374227-3682-624E-BE76-C2E7A2AC4563}"/>
              </a:ext>
            </a:extLst>
          </p:cNvPr>
          <p:cNvSpPr txBox="1">
            <a:spLocks/>
          </p:cNvSpPr>
          <p:nvPr/>
        </p:nvSpPr>
        <p:spPr>
          <a:xfrm>
            <a:off x="362881" y="5484125"/>
            <a:ext cx="4446864" cy="9498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99E62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99E62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</a:pPr>
            <a:r>
              <a:rPr lang="en-US" dirty="0" err="1"/>
              <a:t>Es</a:t>
            </a:r>
            <a:r>
              <a:rPr lang="en-US" dirty="0"/>
              <a:t>. </a:t>
            </a:r>
            <a:r>
              <a:rPr lang="en-US" b="1" dirty="0"/>
              <a:t>Electron</a:t>
            </a:r>
            <a:r>
              <a:rPr lang="en-US" dirty="0"/>
              <a:t> or </a:t>
            </a:r>
            <a:r>
              <a:rPr lang="en-US" b="1" dirty="0" err="1"/>
              <a:t>NW.js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6359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</TotalTime>
  <Words>427</Words>
  <Application>Microsoft Macintosh PowerPoint</Application>
  <PresentationFormat>On-screen Show (4:3)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Titillium Web</vt:lpstr>
      <vt:lpstr>Trebuchet MS</vt:lpstr>
      <vt:lpstr>Tema di Office</vt:lpstr>
      <vt:lpstr>Node.js Native AddOns from zero to hero</vt:lpstr>
      <vt:lpstr>Me</vt:lpstr>
      <vt:lpstr>What is Node.js Native Add-on?</vt:lpstr>
      <vt:lpstr>From Node.js documentation</vt:lpstr>
      <vt:lpstr>How is it possible?</vt:lpstr>
      <vt:lpstr>Why should you implement new Native Add-on?</vt:lpstr>
      <vt:lpstr>Why should you implement new Native Add-on?</vt:lpstr>
      <vt:lpstr>Why should you implement new Native Add-on?</vt:lpstr>
      <vt:lpstr>Why should you implement new Native Add-on?</vt:lpstr>
      <vt:lpstr>Why should you implement new Native Add-on?</vt:lpstr>
      <vt:lpstr>Why should you implement new Native Add-on?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Lady Blue</dc:creator>
  <cp:lastModifiedBy>Microsoft Office User</cp:lastModifiedBy>
  <cp:revision>19</cp:revision>
  <dcterms:created xsi:type="dcterms:W3CDTF">2016-02-16T15:52:24Z</dcterms:created>
  <dcterms:modified xsi:type="dcterms:W3CDTF">2018-04-07T23:36:52Z</dcterms:modified>
</cp:coreProperties>
</file>