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256" r:id="rId2"/>
    <p:sldId id="258" r:id="rId3"/>
    <p:sldId id="394" r:id="rId4"/>
    <p:sldId id="392" r:id="rId5"/>
    <p:sldId id="317" r:id="rId6"/>
    <p:sldId id="318" r:id="rId7"/>
    <p:sldId id="391" r:id="rId8"/>
    <p:sldId id="393" r:id="rId9"/>
    <p:sldId id="319" r:id="rId10"/>
    <p:sldId id="320" r:id="rId11"/>
    <p:sldId id="340" r:id="rId12"/>
    <p:sldId id="341" r:id="rId13"/>
    <p:sldId id="342" r:id="rId14"/>
    <p:sldId id="350" r:id="rId15"/>
    <p:sldId id="344" r:id="rId16"/>
    <p:sldId id="372" r:id="rId17"/>
    <p:sldId id="390" r:id="rId18"/>
    <p:sldId id="389" r:id="rId19"/>
    <p:sldId id="345" r:id="rId20"/>
    <p:sldId id="346" r:id="rId21"/>
    <p:sldId id="347" r:id="rId22"/>
    <p:sldId id="348" r:id="rId23"/>
    <p:sldId id="349" r:id="rId24"/>
    <p:sldId id="259" r:id="rId25"/>
    <p:sldId id="321" r:id="rId26"/>
    <p:sldId id="322" r:id="rId27"/>
    <p:sldId id="323" r:id="rId28"/>
    <p:sldId id="324" r:id="rId29"/>
    <p:sldId id="325" r:id="rId30"/>
    <p:sldId id="326" r:id="rId31"/>
    <p:sldId id="327" r:id="rId32"/>
    <p:sldId id="328" r:id="rId33"/>
    <p:sldId id="329" r:id="rId34"/>
    <p:sldId id="330" r:id="rId35"/>
    <p:sldId id="331" r:id="rId36"/>
    <p:sldId id="332" r:id="rId37"/>
    <p:sldId id="333" r:id="rId38"/>
    <p:sldId id="336" r:id="rId39"/>
    <p:sldId id="334" r:id="rId40"/>
    <p:sldId id="335" r:id="rId41"/>
    <p:sldId id="337" r:id="rId42"/>
    <p:sldId id="338" r:id="rId43"/>
    <p:sldId id="339" r:id="rId4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uro Doganieri" initials="MD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87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869"/>
    <p:restoredTop sz="94662"/>
  </p:normalViewPr>
  <p:slideViewPr>
    <p:cSldViewPr snapToGrid="0" snapToObjects="1">
      <p:cViewPr varScale="1">
        <p:scale>
          <a:sx n="86" d="100"/>
          <a:sy n="86" d="100"/>
        </p:scale>
        <p:origin x="248" y="1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D112E-2BFE-E74D-8C9D-655560037FB2}" type="datetimeFigureOut">
              <a:rPr lang="en-GB" smtClean="0"/>
              <a:t>19/04/2019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342C9-5A77-1342-896D-2AA373FA47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407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F342C9-5A77-1342-896D-2AA373FA47D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506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F342C9-5A77-1342-896D-2AA373FA47D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263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Update the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F342C9-5A77-1342-896D-2AA373FA47D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523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Update the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F342C9-5A77-1342-896D-2AA373FA47D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9983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F342C9-5A77-1342-896D-2AA373FA47D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9195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0F5D4-87BE-974F-B1D4-37C51D854C09}" type="datetimeFigureOut">
              <a:rPr lang="en-GB" smtClean="0"/>
              <a:t>19/04/2019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7C68-E62F-094E-9EFE-B03BC82531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7742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0F5D4-87BE-974F-B1D4-37C51D854C09}" type="datetimeFigureOut">
              <a:rPr lang="en-GB" smtClean="0"/>
              <a:t>19/04/2019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7C68-E62F-094E-9EFE-B03BC82531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5394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0F5D4-87BE-974F-B1D4-37C51D854C09}" type="datetimeFigureOut">
              <a:rPr lang="en-GB" smtClean="0"/>
              <a:t>19/04/2019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7C68-E62F-094E-9EFE-B03BC82531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224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629200" y="984967"/>
            <a:ext cx="10962800" cy="1023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629200" y="2558767"/>
            <a:ext cx="5333200" cy="36135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67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6259000" y="2558767"/>
            <a:ext cx="5333200" cy="36135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67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53D8BB5C-1B2A-4EB4-B8C3-55BC0A898D82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6420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0F5D4-87BE-974F-B1D4-37C51D854C09}" type="datetimeFigureOut">
              <a:rPr lang="en-GB" smtClean="0"/>
              <a:t>19/04/2019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7C68-E62F-094E-9EFE-B03BC82531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14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0F5D4-87BE-974F-B1D4-37C51D854C09}" type="datetimeFigureOut">
              <a:rPr lang="en-GB" smtClean="0"/>
              <a:t>19/04/2019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7C68-E62F-094E-9EFE-B03BC82531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108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0F5D4-87BE-974F-B1D4-37C51D854C09}" type="datetimeFigureOut">
              <a:rPr lang="en-GB" smtClean="0"/>
              <a:t>19/04/2019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7C68-E62F-094E-9EFE-B03BC82531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53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0F5D4-87BE-974F-B1D4-37C51D854C09}" type="datetimeFigureOut">
              <a:rPr lang="en-GB" smtClean="0"/>
              <a:t>19/04/2019</a:t>
            </a:fld>
            <a:endParaRPr lang="en-GB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7C68-E62F-094E-9EFE-B03BC82531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485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0F5D4-87BE-974F-B1D4-37C51D854C09}" type="datetimeFigureOut">
              <a:rPr lang="en-GB" smtClean="0"/>
              <a:t>19/04/2019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7C68-E62F-094E-9EFE-B03BC82531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488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0F5D4-87BE-974F-B1D4-37C51D854C09}" type="datetimeFigureOut">
              <a:rPr lang="en-GB" smtClean="0"/>
              <a:t>19/04/2019</a:t>
            </a:fld>
            <a:endParaRPr lang="en-GB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7C68-E62F-094E-9EFE-B03BC82531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1464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0F5D4-87BE-974F-B1D4-37C51D854C09}" type="datetimeFigureOut">
              <a:rPr lang="en-GB" smtClean="0"/>
              <a:t>19/04/2019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7C68-E62F-094E-9EFE-B03BC82531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4241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0F5D4-87BE-974F-B1D4-37C51D854C09}" type="datetimeFigureOut">
              <a:rPr lang="en-GB" smtClean="0"/>
              <a:t>19/04/2019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7C68-E62F-094E-9EFE-B03BC82531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71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0F5D4-87BE-974F-B1D4-37C51D854C09}" type="datetimeFigureOut">
              <a:rPr lang="en-GB" smtClean="0"/>
              <a:t>19/04/2019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07C68-E62F-094E-9EFE-B03BC82531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870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expressjs.com/en/resources/middleware.html" TargetMode="External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poberezkin/ajv" TargetMode="Externa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jp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jp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lmetjs/helmet" TargetMode="Externa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instonjs/winston" TargetMode="Externa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ckNaso/nodejs-tsw-2017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648" y="644711"/>
            <a:ext cx="5876705" cy="3600000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3024361" y="4583039"/>
            <a:ext cx="61432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solidFill>
                  <a:srgbClr val="636363"/>
                </a:solidFill>
              </a:rPr>
              <a:t>Node.js from zero to hero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5110186" y="5690808"/>
            <a:ext cx="1971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i="1" dirty="0">
                <a:solidFill>
                  <a:srgbClr val="636363"/>
                </a:solidFill>
              </a:rPr>
              <a:t>Nicola Del Gobbo </a:t>
            </a:r>
          </a:p>
        </p:txBody>
      </p:sp>
    </p:spTree>
    <p:extLst>
      <p:ext uri="{BB962C8B-B14F-4D97-AF65-F5344CB8AC3E}">
        <p14:creationId xmlns:p14="http://schemas.microsoft.com/office/powerpoint/2010/main" val="436755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0" y="72000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CONCURRENCY</a:t>
            </a:r>
            <a:r>
              <a:rPr lang="en-GB" sz="4000" dirty="0"/>
              <a:t> MODEL?</a:t>
            </a:r>
          </a:p>
        </p:txBody>
      </p:sp>
      <p:sp>
        <p:nvSpPr>
          <p:cNvPr id="2" name="Rettangolo 1"/>
          <p:cNvSpPr/>
          <p:nvPr/>
        </p:nvSpPr>
        <p:spPr>
          <a:xfrm>
            <a:off x="5251297" y="3771937"/>
            <a:ext cx="45363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it-IT" sz="4000" b="1" dirty="0" err="1"/>
              <a:t>Asynchronous</a:t>
            </a:r>
            <a:r>
              <a:rPr lang="it-IT" sz="4000" b="1" dirty="0"/>
              <a:t> I/O</a:t>
            </a:r>
          </a:p>
        </p:txBody>
      </p:sp>
      <p:sp>
        <p:nvSpPr>
          <p:cNvPr id="18" name="CasellaDiTesto 17"/>
          <p:cNvSpPr txBox="1"/>
          <p:nvPr/>
        </p:nvSpPr>
        <p:spPr>
          <a:xfrm>
            <a:off x="5251299" y="1795540"/>
            <a:ext cx="3637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sz="4000" b="1" dirty="0"/>
              <a:t>Single </a:t>
            </a:r>
            <a:r>
              <a:rPr lang="it-IT" sz="4000" b="1" dirty="0" err="1"/>
              <a:t>threaded</a:t>
            </a:r>
            <a:endParaRPr lang="it-IT" sz="4000" b="1" dirty="0"/>
          </a:p>
        </p:txBody>
      </p:sp>
      <p:sp>
        <p:nvSpPr>
          <p:cNvPr id="5" name="CasellaDiTesto 17">
            <a:extLst>
              <a:ext uri="{FF2B5EF4-FFF2-40B4-BE49-F238E27FC236}">
                <a16:creationId xmlns:a16="http://schemas.microsoft.com/office/drawing/2014/main" id="{03801FE3-A023-4446-91EC-D6C32095DFE8}"/>
              </a:ext>
            </a:extLst>
          </p:cNvPr>
          <p:cNvSpPr txBox="1"/>
          <p:nvPr/>
        </p:nvSpPr>
        <p:spPr>
          <a:xfrm>
            <a:off x="5251297" y="2373054"/>
            <a:ext cx="4042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sz="2400" dirty="0"/>
              <a:t>by default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F56511-D5DB-A444-8F7A-0E78B0B09304}"/>
              </a:ext>
            </a:extLst>
          </p:cNvPr>
          <p:cNvSpPr txBox="1"/>
          <p:nvPr/>
        </p:nvSpPr>
        <p:spPr>
          <a:xfrm>
            <a:off x="5251296" y="2871080"/>
            <a:ext cx="4536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Worker</a:t>
            </a:r>
            <a:r>
              <a:rPr lang="it-IT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it-IT" sz="20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Threads</a:t>
            </a:r>
            <a:r>
              <a:rPr lang="it-IT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from Node.js v10.5.0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72923C-072D-DE4D-85F0-C40320FB46FE}"/>
              </a:ext>
            </a:extLst>
          </p:cNvPr>
          <p:cNvSpPr txBox="1"/>
          <p:nvPr/>
        </p:nvSpPr>
        <p:spPr>
          <a:xfrm>
            <a:off x="5251296" y="4433946"/>
            <a:ext cx="4536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Execution</a:t>
            </a:r>
            <a:r>
              <a:rPr lang="it-IT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it-IT" sz="20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never</a:t>
            </a:r>
            <a:r>
              <a:rPr lang="it-IT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stop</a:t>
            </a:r>
          </a:p>
        </p:txBody>
      </p:sp>
      <p:sp>
        <p:nvSpPr>
          <p:cNvPr id="9" name="Rettangolo 1">
            <a:extLst>
              <a:ext uri="{FF2B5EF4-FFF2-40B4-BE49-F238E27FC236}">
                <a16:creationId xmlns:a16="http://schemas.microsoft.com/office/drawing/2014/main" id="{D037B234-AA73-264B-B6E2-9B4EF567B00C}"/>
              </a:ext>
            </a:extLst>
          </p:cNvPr>
          <p:cNvSpPr/>
          <p:nvPr/>
        </p:nvSpPr>
        <p:spPr>
          <a:xfrm>
            <a:off x="0" y="5412218"/>
            <a:ext cx="121919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it-IT" sz="40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Don’t</a:t>
            </a:r>
            <a:r>
              <a:rPr lang="it-IT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it-IT" sz="40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block</a:t>
            </a:r>
            <a:r>
              <a:rPr lang="it-IT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it-IT" sz="40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</a:t>
            </a:r>
            <a:r>
              <a:rPr lang="it-IT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it-IT" sz="40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loop</a:t>
            </a:r>
            <a:endParaRPr lang="it-IT" sz="4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91AF746-FEFE-1A41-85ED-BEA1F72A3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609" y="1914595"/>
            <a:ext cx="2771017" cy="280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019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0" y="7200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 err="1"/>
              <a:t>Synchronous</a:t>
            </a:r>
            <a:r>
              <a:rPr lang="en-GB" sz="4000" dirty="0"/>
              <a:t> model?</a:t>
            </a: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850" y="2592826"/>
            <a:ext cx="8496300" cy="1854200"/>
          </a:xfrm>
          <a:prstGeom prst="rect">
            <a:avLst/>
          </a:prstGeom>
        </p:spPr>
      </p:pic>
      <p:sp>
        <p:nvSpPr>
          <p:cNvPr id="4" name="Rettangolo 3"/>
          <p:cNvSpPr/>
          <p:nvPr/>
        </p:nvSpPr>
        <p:spPr>
          <a:xfrm>
            <a:off x="0" y="4645268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/>
              <a:t>Blocking</a:t>
            </a:r>
            <a:r>
              <a:rPr lang="en-GB" sz="2400" dirty="0"/>
              <a:t> the whole process or you need to have </a:t>
            </a:r>
            <a:r>
              <a:rPr lang="en-GB" sz="2400" b="1" dirty="0"/>
              <a:t>multiple</a:t>
            </a:r>
            <a:r>
              <a:rPr lang="en-GB" sz="2400" dirty="0"/>
              <a:t> </a:t>
            </a:r>
            <a:r>
              <a:rPr lang="en-GB" sz="2400" b="1" dirty="0"/>
              <a:t>execution</a:t>
            </a:r>
            <a:r>
              <a:rPr lang="en-GB" sz="2400" dirty="0"/>
              <a:t> </a:t>
            </a:r>
            <a:r>
              <a:rPr lang="en-GB" sz="2400" b="1" dirty="0"/>
              <a:t>stacks</a:t>
            </a:r>
          </a:p>
        </p:txBody>
      </p:sp>
    </p:spTree>
    <p:extLst>
      <p:ext uri="{BB962C8B-B14F-4D97-AF65-F5344CB8AC3E}">
        <p14:creationId xmlns:p14="http://schemas.microsoft.com/office/powerpoint/2010/main" val="1928380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0" y="72000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 err="1"/>
              <a:t>Asynchronous</a:t>
            </a:r>
            <a:r>
              <a:rPr lang="en-GB" sz="4000" dirty="0"/>
              <a:t> model?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120" y="2039715"/>
            <a:ext cx="7025761" cy="2856375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1" y="4896090"/>
            <a:ext cx="12191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The </a:t>
            </a:r>
            <a:r>
              <a:rPr lang="en-GB" sz="2400" b="1" dirty="0"/>
              <a:t>main</a:t>
            </a:r>
            <a:r>
              <a:rPr lang="en-GB" sz="2400" dirty="0"/>
              <a:t> process is </a:t>
            </a:r>
            <a:r>
              <a:rPr lang="en-GB" sz="2400" b="1" dirty="0"/>
              <a:t>never blocked</a:t>
            </a:r>
            <a:r>
              <a:rPr lang="en-GB" sz="2400" dirty="0"/>
              <a:t>. No strategy is required to handle competing requests</a:t>
            </a:r>
          </a:p>
        </p:txBody>
      </p:sp>
    </p:spTree>
    <p:extLst>
      <p:ext uri="{BB962C8B-B14F-4D97-AF65-F5344CB8AC3E}">
        <p14:creationId xmlns:p14="http://schemas.microsoft.com/office/powerpoint/2010/main" val="1791423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0" y="7200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/>
              <a:t>The </a:t>
            </a:r>
            <a:r>
              <a:rPr lang="it-IT" sz="4000" b="1" dirty="0" err="1"/>
              <a:t>event</a:t>
            </a:r>
            <a:r>
              <a:rPr lang="it-IT" sz="4000" b="1" dirty="0"/>
              <a:t> </a:t>
            </a:r>
            <a:r>
              <a:rPr lang="it-IT" sz="4000" b="1" dirty="0" err="1"/>
              <a:t>loop</a:t>
            </a:r>
            <a:endParaRPr lang="en-GB" sz="4000" b="1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255" y="1292185"/>
            <a:ext cx="8811491" cy="536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241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0" y="7200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 err="1"/>
              <a:t>Asynchronous</a:t>
            </a:r>
            <a:r>
              <a:rPr lang="it-IT" sz="4000" b="1" dirty="0"/>
              <a:t> </a:t>
            </a:r>
            <a:r>
              <a:rPr lang="en-GB" sz="4000" dirty="0"/>
              <a:t>in low level</a:t>
            </a:r>
          </a:p>
        </p:txBody>
      </p:sp>
    </p:spTree>
    <p:extLst>
      <p:ext uri="{BB962C8B-B14F-4D97-AF65-F5344CB8AC3E}">
        <p14:creationId xmlns:p14="http://schemas.microsoft.com/office/powerpoint/2010/main" val="1423275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2850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0" y="72000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/>
              <a:t>JavaScript</a:t>
            </a:r>
            <a:endParaRPr lang="en-GB" sz="4000"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43455" y="2078935"/>
            <a:ext cx="8705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“The </a:t>
            </a:r>
            <a:r>
              <a:rPr lang="de-DE" sz="2800" dirty="0" err="1"/>
              <a:t>world's</a:t>
            </a:r>
            <a:r>
              <a:rPr lang="de-DE" sz="2800" dirty="0"/>
              <a:t> </a:t>
            </a:r>
            <a:r>
              <a:rPr lang="de-DE" sz="2800" dirty="0" err="1"/>
              <a:t>most</a:t>
            </a:r>
            <a:r>
              <a:rPr lang="de-DE" sz="2800" dirty="0"/>
              <a:t> </a:t>
            </a:r>
            <a:r>
              <a:rPr lang="de-DE" sz="2800" b="1" dirty="0" err="1"/>
              <a:t>misunderstood</a:t>
            </a:r>
            <a:r>
              <a:rPr lang="de-DE" sz="2800" dirty="0"/>
              <a:t> </a:t>
            </a:r>
            <a:r>
              <a:rPr lang="de-DE" sz="2800" dirty="0" err="1"/>
              <a:t>programming</a:t>
            </a:r>
            <a:r>
              <a:rPr lang="de-DE" sz="2800" dirty="0"/>
              <a:t> </a:t>
            </a:r>
            <a:r>
              <a:rPr lang="de-DE" sz="2800" dirty="0" err="1"/>
              <a:t>language</a:t>
            </a:r>
            <a:r>
              <a:rPr lang="de-DE" sz="2800" dirty="0"/>
              <a:t>“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7926691" y="2602155"/>
            <a:ext cx="2461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/>
              <a:t>Douglas </a:t>
            </a:r>
            <a:r>
              <a:rPr lang="en" sz="2400" dirty="0" err="1"/>
              <a:t>Crockford</a:t>
            </a:r>
            <a:endParaRPr lang="en-GB" sz="2400" dirty="0"/>
          </a:p>
        </p:txBody>
      </p:sp>
      <p:sp>
        <p:nvSpPr>
          <p:cNvPr id="6" name="CasellaDiTesto 1">
            <a:extLst>
              <a:ext uri="{FF2B5EF4-FFF2-40B4-BE49-F238E27FC236}">
                <a16:creationId xmlns:a16="http://schemas.microsoft.com/office/drawing/2014/main" id="{C207FDEE-52E6-0045-B1B9-C2CDEA992D44}"/>
              </a:ext>
            </a:extLst>
          </p:cNvPr>
          <p:cNvSpPr txBox="1"/>
          <p:nvPr/>
        </p:nvSpPr>
        <p:spPr>
          <a:xfrm>
            <a:off x="1743455" y="3717899"/>
            <a:ext cx="5796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“</a:t>
            </a:r>
            <a:r>
              <a:rPr lang="de-DE" sz="2800" dirty="0" err="1"/>
              <a:t>Please</a:t>
            </a:r>
            <a:r>
              <a:rPr lang="de-DE" sz="2800" dirty="0"/>
              <a:t> </a:t>
            </a:r>
            <a:r>
              <a:rPr lang="de-DE" sz="2800" dirty="0" err="1"/>
              <a:t>use</a:t>
            </a:r>
            <a:r>
              <a:rPr lang="de-DE" sz="2800" dirty="0"/>
              <a:t> </a:t>
            </a:r>
            <a:r>
              <a:rPr lang="de-DE" sz="2800" b="1" dirty="0"/>
              <a:t>JavaScript</a:t>
            </a:r>
            <a:r>
              <a:rPr lang="de-DE" sz="2800" dirty="0"/>
              <a:t> like </a:t>
            </a:r>
            <a:r>
              <a:rPr lang="de-DE" sz="2800" b="1" dirty="0"/>
              <a:t>JavaScript</a:t>
            </a:r>
            <a:r>
              <a:rPr lang="de-DE" sz="2800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390855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0" y="72000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/>
              <a:t>JavaScript</a:t>
            </a:r>
            <a:endParaRPr lang="en-GB" sz="4000" dirty="0"/>
          </a:p>
        </p:txBody>
      </p:sp>
      <p:sp>
        <p:nvSpPr>
          <p:cNvPr id="7" name="CasellaDiTesto 2">
            <a:extLst>
              <a:ext uri="{FF2B5EF4-FFF2-40B4-BE49-F238E27FC236}">
                <a16:creationId xmlns:a16="http://schemas.microsoft.com/office/drawing/2014/main" id="{A91CA546-B25D-0642-8535-6F9591434184}"/>
              </a:ext>
            </a:extLst>
          </p:cNvPr>
          <p:cNvSpPr txBox="1"/>
          <p:nvPr/>
        </p:nvSpPr>
        <p:spPr>
          <a:xfrm>
            <a:off x="1505711" y="2157468"/>
            <a:ext cx="91805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it-IT" sz="2800" dirty="0"/>
              <a:t>In </a:t>
            </a:r>
            <a:r>
              <a:rPr lang="it-IT" sz="2800" b="1" dirty="0"/>
              <a:t>JavaScript</a:t>
            </a:r>
            <a:r>
              <a:rPr lang="it-IT" sz="2800" dirty="0"/>
              <a:t>, </a:t>
            </a:r>
            <a:r>
              <a:rPr lang="it-IT" sz="2800" dirty="0" err="1"/>
              <a:t>functions</a:t>
            </a:r>
            <a:r>
              <a:rPr lang="it-IT" sz="2800" dirty="0"/>
              <a:t> are </a:t>
            </a:r>
            <a:r>
              <a:rPr lang="it-IT" sz="2800" b="1" dirty="0"/>
              <a:t>first-</a:t>
            </a:r>
            <a:r>
              <a:rPr lang="it-IT" sz="2800" b="1" dirty="0" err="1"/>
              <a:t>class</a:t>
            </a:r>
            <a:r>
              <a:rPr lang="it-IT" sz="2800" b="1" dirty="0"/>
              <a:t> </a:t>
            </a:r>
            <a:r>
              <a:rPr lang="it-IT" sz="2800" b="1" dirty="0" err="1"/>
              <a:t>objects</a:t>
            </a:r>
            <a:r>
              <a:rPr lang="it-IT" sz="2800" dirty="0"/>
              <a:t>, </a:t>
            </a:r>
            <a:r>
              <a:rPr lang="it-IT" sz="2800" dirty="0" err="1"/>
              <a:t>because</a:t>
            </a:r>
            <a:r>
              <a:rPr lang="it-IT" sz="2800" dirty="0"/>
              <a:t> </a:t>
            </a:r>
            <a:r>
              <a:rPr lang="it-IT" sz="2800" dirty="0" err="1"/>
              <a:t>they</a:t>
            </a:r>
            <a:r>
              <a:rPr lang="it-IT" sz="2800" dirty="0"/>
              <a:t> can </a:t>
            </a:r>
            <a:r>
              <a:rPr lang="it-IT" sz="2800" dirty="0" err="1"/>
              <a:t>have</a:t>
            </a:r>
            <a:r>
              <a:rPr lang="it-IT" sz="2800" dirty="0"/>
              <a:t> </a:t>
            </a:r>
            <a:r>
              <a:rPr lang="it-IT" sz="2800" b="1" dirty="0" err="1"/>
              <a:t>properties</a:t>
            </a:r>
            <a:r>
              <a:rPr lang="it-IT" sz="2800" dirty="0"/>
              <a:t> and </a:t>
            </a:r>
            <a:r>
              <a:rPr lang="it-IT" sz="2800" b="1" dirty="0" err="1"/>
              <a:t>methods</a:t>
            </a:r>
            <a:r>
              <a:rPr lang="it-IT" sz="2800" dirty="0"/>
              <a:t> just </a:t>
            </a:r>
            <a:r>
              <a:rPr lang="it-IT" sz="2800" dirty="0" err="1"/>
              <a:t>like</a:t>
            </a:r>
            <a:r>
              <a:rPr lang="it-IT" sz="2800" dirty="0"/>
              <a:t> </a:t>
            </a:r>
            <a:r>
              <a:rPr lang="it-IT" sz="2800" dirty="0" err="1"/>
              <a:t>any</a:t>
            </a:r>
            <a:r>
              <a:rPr lang="it-IT" sz="2800" dirty="0"/>
              <a:t> </a:t>
            </a:r>
            <a:r>
              <a:rPr lang="it-IT" sz="2800" dirty="0" err="1"/>
              <a:t>other</a:t>
            </a:r>
            <a:r>
              <a:rPr lang="it-IT" sz="2800" dirty="0"/>
              <a:t> </a:t>
            </a:r>
            <a:r>
              <a:rPr lang="it-IT" sz="2800" dirty="0" err="1"/>
              <a:t>object</a:t>
            </a:r>
            <a:endParaRPr lang="en-US" sz="2800" dirty="0" err="1"/>
          </a:p>
        </p:txBody>
      </p:sp>
      <p:sp>
        <p:nvSpPr>
          <p:cNvPr id="9" name="CasellaDiTesto 2">
            <a:extLst>
              <a:ext uri="{FF2B5EF4-FFF2-40B4-BE49-F238E27FC236}">
                <a16:creationId xmlns:a16="http://schemas.microsoft.com/office/drawing/2014/main" id="{CE5B5A05-C0B4-2D49-A3D1-16B93CF89E9D}"/>
              </a:ext>
            </a:extLst>
          </p:cNvPr>
          <p:cNvSpPr txBox="1"/>
          <p:nvPr/>
        </p:nvSpPr>
        <p:spPr>
          <a:xfrm>
            <a:off x="1872120" y="3841157"/>
            <a:ext cx="84477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4800" b="1" dirty="0"/>
              <a:t>Procedural</a:t>
            </a:r>
            <a:r>
              <a:rPr lang="en-US" sz="4800" dirty="0"/>
              <a:t> - </a:t>
            </a:r>
            <a:r>
              <a:rPr lang="en-US" sz="4800" b="1" dirty="0"/>
              <a:t>OOP</a:t>
            </a:r>
            <a:r>
              <a:rPr lang="en-US" sz="4800" dirty="0"/>
              <a:t> - </a:t>
            </a:r>
            <a:r>
              <a:rPr lang="en-US" sz="4800" b="1" dirty="0"/>
              <a:t>Functional</a:t>
            </a:r>
          </a:p>
        </p:txBody>
      </p:sp>
    </p:spTree>
    <p:extLst>
      <p:ext uri="{BB962C8B-B14F-4D97-AF65-F5344CB8AC3E}">
        <p14:creationId xmlns:p14="http://schemas.microsoft.com/office/powerpoint/2010/main" val="2002674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0" y="7200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/>
              <a:t>The long hard route out of </a:t>
            </a:r>
            <a:r>
              <a:rPr lang="en-GB" sz="4000" b="1" dirty="0" err="1"/>
              <a:t>callback</a:t>
            </a:r>
            <a:r>
              <a:rPr lang="en-GB" sz="4000" b="1" dirty="0"/>
              <a:t> hell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851015" y="3133344"/>
            <a:ext cx="1048997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From </a:t>
            </a:r>
            <a:r>
              <a:rPr lang="it-IT" sz="2800" b="1" i="1" dirty="0" err="1"/>
              <a:t>callbacks</a:t>
            </a:r>
            <a:r>
              <a:rPr lang="it-IT" sz="2800" dirty="0"/>
              <a:t> to </a:t>
            </a:r>
            <a:r>
              <a:rPr lang="it-IT" sz="2800" b="1" i="1" dirty="0" err="1"/>
              <a:t>promises</a:t>
            </a:r>
            <a:r>
              <a:rPr lang="it-IT" sz="2800" dirty="0"/>
              <a:t> and </a:t>
            </a:r>
            <a:r>
              <a:rPr lang="it-IT" sz="2800" b="1" i="1" dirty="0" err="1"/>
              <a:t>async</a:t>
            </a:r>
            <a:r>
              <a:rPr lang="it-IT" sz="2800" b="1" i="1" dirty="0"/>
              <a:t>/</a:t>
            </a:r>
            <a:r>
              <a:rPr lang="it-IT" sz="2800" b="1" i="1" dirty="0" err="1"/>
              <a:t>await</a:t>
            </a:r>
            <a:r>
              <a:rPr lang="it-IT" sz="2800" dirty="0"/>
              <a:t>, </a:t>
            </a:r>
            <a:r>
              <a:rPr lang="it-IT" sz="2800" dirty="0" err="1"/>
              <a:t>trying</a:t>
            </a:r>
            <a:r>
              <a:rPr lang="it-IT" sz="2800" dirty="0"/>
              <a:t> to </a:t>
            </a:r>
            <a:r>
              <a:rPr lang="it-IT" sz="2800" dirty="0" err="1"/>
              <a:t>understand</a:t>
            </a:r>
            <a:r>
              <a:rPr lang="it-IT" sz="2800" dirty="0"/>
              <a:t> the </a:t>
            </a:r>
            <a:r>
              <a:rPr lang="it-IT" sz="2800" b="1" i="1" dirty="0" err="1"/>
              <a:t>event</a:t>
            </a:r>
            <a:r>
              <a:rPr lang="it-IT" sz="2800" b="1" i="1" dirty="0"/>
              <a:t> </a:t>
            </a:r>
            <a:r>
              <a:rPr lang="it-IT" sz="2800" b="1" i="1" dirty="0" err="1"/>
              <a:t>loop</a:t>
            </a:r>
            <a:endParaRPr lang="en-US" sz="2800" b="1" i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1643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4543189" y="720000"/>
            <a:ext cx="31056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/>
              <a:t>MODULARITY</a:t>
            </a:r>
            <a:endParaRPr lang="en-GB" sz="4000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4473180" y="2182368"/>
            <a:ext cx="314861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2800" b="1" dirty="0"/>
              <a:t>CommonJS Module </a:t>
            </a:r>
          </a:p>
          <a:p>
            <a:endParaRPr lang="en-GB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4181597" y="3121307"/>
            <a:ext cx="3828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2800" b="1" dirty="0"/>
              <a:t>ES6 Module from v8.5.0 </a:t>
            </a:r>
            <a:endParaRPr lang="en-GB" sz="28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893642" y="4380643"/>
            <a:ext cx="84047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“Se non </a:t>
            </a:r>
            <a:r>
              <a:rPr lang="en-GB" sz="3600" dirty="0" err="1"/>
              <a:t>hai</a:t>
            </a:r>
            <a:r>
              <a:rPr lang="en-GB" sz="3600" dirty="0"/>
              <a:t> </a:t>
            </a:r>
            <a:r>
              <a:rPr lang="en-GB" sz="3600" dirty="0" err="1"/>
              <a:t>provato</a:t>
            </a:r>
            <a:r>
              <a:rPr lang="en-GB" sz="3600" dirty="0"/>
              <a:t> Node.js  non </a:t>
            </a:r>
            <a:r>
              <a:rPr lang="en-GB" sz="3600" dirty="0" err="1"/>
              <a:t>sai</a:t>
            </a:r>
            <a:r>
              <a:rPr lang="en-GB" sz="3600" dirty="0"/>
              <a:t> </a:t>
            </a:r>
            <a:r>
              <a:rPr lang="en-GB" sz="3600" dirty="0" err="1"/>
              <a:t>cos’è</a:t>
            </a:r>
            <a:r>
              <a:rPr lang="en-GB" sz="3600" dirty="0"/>
              <a:t> la </a:t>
            </a:r>
            <a:r>
              <a:rPr lang="en-GB" sz="3600" b="1" dirty="0" err="1"/>
              <a:t>modularità</a:t>
            </a:r>
            <a:r>
              <a:rPr lang="en-GB" sz="3600" dirty="0"/>
              <a:t> e </a:t>
            </a:r>
            <a:r>
              <a:rPr lang="en-GB" sz="3600" dirty="0" err="1"/>
              <a:t>il</a:t>
            </a:r>
            <a:r>
              <a:rPr lang="en-GB" sz="3600" dirty="0"/>
              <a:t> </a:t>
            </a:r>
            <a:r>
              <a:rPr lang="en-GB" sz="3600" b="1" dirty="0" err="1"/>
              <a:t>riuso</a:t>
            </a:r>
            <a:r>
              <a:rPr lang="en-GB" sz="3600" dirty="0"/>
              <a:t>”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8733058" y="5580972"/>
            <a:ext cx="160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Matteo </a:t>
            </a:r>
            <a:r>
              <a:rPr lang="en-GB" b="1" i="1" dirty="0" err="1"/>
              <a:t>Collina</a:t>
            </a:r>
            <a:endParaRPr lang="en-GB" b="1" i="1" dirty="0"/>
          </a:p>
        </p:txBody>
      </p:sp>
    </p:spTree>
    <p:extLst>
      <p:ext uri="{BB962C8B-B14F-4D97-AF65-F5344CB8AC3E}">
        <p14:creationId xmlns:p14="http://schemas.microsoft.com/office/powerpoint/2010/main" val="1017674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0" y="7200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/>
              <a:t>Who am I?</a:t>
            </a:r>
          </a:p>
        </p:txBody>
      </p:sp>
      <p:pic>
        <p:nvPicPr>
          <p:cNvPr id="10" name="Immagine 13">
            <a:extLst>
              <a:ext uri="{FF2B5EF4-FFF2-40B4-BE49-F238E27FC236}">
                <a16:creationId xmlns:a16="http://schemas.microsoft.com/office/drawing/2014/main" id="{B7CFF039-48A8-4346-ACCD-967BBC64B7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07" y="3895563"/>
            <a:ext cx="1064268" cy="1064268"/>
          </a:xfrm>
          <a:prstGeom prst="rect">
            <a:avLst/>
          </a:prstGeom>
        </p:spPr>
      </p:pic>
      <p:pic>
        <p:nvPicPr>
          <p:cNvPr id="13" name="Immagine 14">
            <a:extLst>
              <a:ext uri="{FF2B5EF4-FFF2-40B4-BE49-F238E27FC236}">
                <a16:creationId xmlns:a16="http://schemas.microsoft.com/office/drawing/2014/main" id="{E473F0EA-40A5-A849-8097-E9CDFBD586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601" y="3870600"/>
            <a:ext cx="1136081" cy="1136081"/>
          </a:xfrm>
          <a:prstGeom prst="rect">
            <a:avLst/>
          </a:prstGeom>
        </p:spPr>
      </p:pic>
      <p:pic>
        <p:nvPicPr>
          <p:cNvPr id="14" name="Immagine 15">
            <a:extLst>
              <a:ext uri="{FF2B5EF4-FFF2-40B4-BE49-F238E27FC236}">
                <a16:creationId xmlns:a16="http://schemas.microsoft.com/office/drawing/2014/main" id="{2C960A57-E1A8-F448-9E56-590FE4DE7A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211" y="3848714"/>
            <a:ext cx="1157967" cy="1157967"/>
          </a:xfrm>
          <a:prstGeom prst="rect">
            <a:avLst/>
          </a:prstGeom>
        </p:spPr>
      </p:pic>
      <p:pic>
        <p:nvPicPr>
          <p:cNvPr id="15" name="Immagine 16">
            <a:extLst>
              <a:ext uri="{FF2B5EF4-FFF2-40B4-BE49-F238E27FC236}">
                <a16:creationId xmlns:a16="http://schemas.microsoft.com/office/drawing/2014/main" id="{E1EA2A43-AAB6-BB41-B21C-6FFE020A98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11" y="4062952"/>
            <a:ext cx="729491" cy="729491"/>
          </a:xfrm>
          <a:prstGeom prst="rect">
            <a:avLst/>
          </a:prstGeom>
        </p:spPr>
      </p:pic>
      <p:sp>
        <p:nvSpPr>
          <p:cNvPr id="22" name="CasellaDiTesto 19">
            <a:extLst>
              <a:ext uri="{FF2B5EF4-FFF2-40B4-BE49-F238E27FC236}">
                <a16:creationId xmlns:a16="http://schemas.microsoft.com/office/drawing/2014/main" id="{EBD0747A-4026-3847-96BE-79171850FF4A}"/>
              </a:ext>
            </a:extLst>
          </p:cNvPr>
          <p:cNvSpPr txBox="1"/>
          <p:nvPr/>
        </p:nvSpPr>
        <p:spPr>
          <a:xfrm>
            <a:off x="413537" y="2206826"/>
            <a:ext cx="2472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Developer</a:t>
            </a:r>
            <a:endParaRPr lang="it-IT" sz="2400" b="1" dirty="0"/>
          </a:p>
        </p:txBody>
      </p:sp>
      <p:sp>
        <p:nvSpPr>
          <p:cNvPr id="23" name="CasellaDiTesto 20">
            <a:extLst>
              <a:ext uri="{FF2B5EF4-FFF2-40B4-BE49-F238E27FC236}">
                <a16:creationId xmlns:a16="http://schemas.microsoft.com/office/drawing/2014/main" id="{4AE81D65-8B8D-2048-BEE6-D70F4774409A}"/>
              </a:ext>
            </a:extLst>
          </p:cNvPr>
          <p:cNvSpPr txBox="1"/>
          <p:nvPr/>
        </p:nvSpPr>
        <p:spPr>
          <a:xfrm>
            <a:off x="8337827" y="4535072"/>
            <a:ext cx="21736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/>
              <a:t>N-API Team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FFA136-FD0B-2545-8485-E4962B09B7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5512" y="2724013"/>
            <a:ext cx="2400300" cy="635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0321D5-127A-3749-AEC1-6FF20A3190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05447" y="2060821"/>
            <a:ext cx="3438420" cy="2105612"/>
          </a:xfrm>
          <a:prstGeom prst="rect">
            <a:avLst/>
          </a:prstGeom>
        </p:spPr>
      </p:pic>
      <p:sp>
        <p:nvSpPr>
          <p:cNvPr id="25" name="CasellaDiTesto 19">
            <a:extLst>
              <a:ext uri="{FF2B5EF4-FFF2-40B4-BE49-F238E27FC236}">
                <a16:creationId xmlns:a16="http://schemas.microsoft.com/office/drawing/2014/main" id="{1C9093E6-3096-C447-AD62-322CA4E4EB0C}"/>
              </a:ext>
            </a:extLst>
          </p:cNvPr>
          <p:cNvSpPr txBox="1"/>
          <p:nvPr/>
        </p:nvSpPr>
        <p:spPr>
          <a:xfrm>
            <a:off x="336653" y="3448603"/>
            <a:ext cx="5900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Full </a:t>
            </a:r>
            <a:r>
              <a:rPr lang="it-IT" sz="2000" b="1" dirty="0" err="1"/>
              <a:t>stack</a:t>
            </a:r>
            <a:r>
              <a:rPr lang="it-IT" sz="2000" b="1" dirty="0"/>
              <a:t> </a:t>
            </a:r>
            <a:r>
              <a:rPr lang="it-IT" sz="2000" b="1" dirty="0" err="1"/>
              <a:t>developer</a:t>
            </a:r>
            <a:r>
              <a:rPr lang="it-IT" sz="2000" b="1" dirty="0"/>
              <a:t> </a:t>
            </a:r>
            <a:r>
              <a:rPr lang="it-IT" sz="2000" b="1" dirty="0" err="1"/>
              <a:t>highly</a:t>
            </a:r>
            <a:r>
              <a:rPr lang="it-IT" sz="2000" b="1" dirty="0"/>
              <a:t> </a:t>
            </a:r>
            <a:r>
              <a:rPr lang="it-IT" sz="2000" b="1" dirty="0" err="1"/>
              <a:t>focused</a:t>
            </a:r>
            <a:r>
              <a:rPr lang="it-IT" sz="2000" b="1" dirty="0"/>
              <a:t> on performance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8D9F68-C7F7-1543-A461-52CE28CFD77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42462" y="3848713"/>
            <a:ext cx="1219659" cy="108040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B7E0FA9-08B4-7E44-BE94-963B4B7CE49C}"/>
              </a:ext>
            </a:extLst>
          </p:cNvPr>
          <p:cNvSpPr txBox="1"/>
          <p:nvPr/>
        </p:nvSpPr>
        <p:spPr>
          <a:xfrm>
            <a:off x="336653" y="5825636"/>
            <a:ext cx="11507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How to implement a native addon for Node.js with programming languages different from C or C++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B42BCE-EBC7-9446-8E3F-DE8E18A73460}"/>
              </a:ext>
            </a:extLst>
          </p:cNvPr>
          <p:cNvSpPr txBox="1"/>
          <p:nvPr/>
        </p:nvSpPr>
        <p:spPr>
          <a:xfrm>
            <a:off x="336653" y="5574625"/>
            <a:ext cx="1473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My research field</a:t>
            </a:r>
          </a:p>
        </p:txBody>
      </p:sp>
    </p:spTree>
    <p:extLst>
      <p:ext uri="{BB962C8B-B14F-4D97-AF65-F5344CB8AC3E}">
        <p14:creationId xmlns:p14="http://schemas.microsoft.com/office/powerpoint/2010/main" val="13791432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4543189" y="720000"/>
            <a:ext cx="31056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/>
              <a:t>MODULARITY</a:t>
            </a:r>
            <a:endParaRPr lang="en-GB" sz="4000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71" y="1849628"/>
            <a:ext cx="5748383" cy="429514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903" y="1666748"/>
            <a:ext cx="4788747" cy="425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413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4543189" y="720000"/>
            <a:ext cx="31056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/>
              <a:t>MODULARITY</a:t>
            </a:r>
            <a:endParaRPr lang="en-GB" sz="40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24" y="1648460"/>
            <a:ext cx="5501904" cy="4252468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080" y="2575052"/>
            <a:ext cx="5990430" cy="263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985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4543189" y="720000"/>
            <a:ext cx="36132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/>
              <a:t>EVENT EMITTER</a:t>
            </a:r>
            <a:endParaRPr lang="en-GB" sz="40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603505" y="2791968"/>
            <a:ext cx="109849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/>
              <a:t>EventEmitter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a </a:t>
            </a:r>
            <a:r>
              <a:rPr lang="it-IT" sz="2400" dirty="0" err="1"/>
              <a:t>very</a:t>
            </a:r>
            <a:r>
              <a:rPr lang="it-IT" sz="2400" dirty="0"/>
              <a:t> </a:t>
            </a:r>
            <a:r>
              <a:rPr lang="it-IT" sz="2400" dirty="0" err="1"/>
              <a:t>important</a:t>
            </a:r>
            <a:r>
              <a:rPr lang="it-IT" sz="2400" dirty="0"/>
              <a:t> </a:t>
            </a:r>
            <a:r>
              <a:rPr lang="it-IT" sz="2400" dirty="0" err="1"/>
              <a:t>class</a:t>
            </a:r>
            <a:r>
              <a:rPr lang="it-IT" sz="2400" dirty="0"/>
              <a:t> in Node.js. </a:t>
            </a:r>
            <a:r>
              <a:rPr lang="it-IT" sz="2400" dirty="0" err="1"/>
              <a:t>It</a:t>
            </a:r>
            <a:r>
              <a:rPr lang="it-IT" sz="2400" dirty="0"/>
              <a:t> </a:t>
            </a:r>
            <a:r>
              <a:rPr lang="it-IT" sz="2400" dirty="0" err="1"/>
              <a:t>provides</a:t>
            </a:r>
            <a:r>
              <a:rPr lang="it-IT" sz="2400" dirty="0"/>
              <a:t> a </a:t>
            </a:r>
            <a:r>
              <a:rPr lang="it-IT" sz="2400" b="1" dirty="0" err="1"/>
              <a:t>channel</a:t>
            </a:r>
            <a:r>
              <a:rPr lang="it-IT" sz="2400" b="1" dirty="0"/>
              <a:t> for </a:t>
            </a:r>
            <a:r>
              <a:rPr lang="it-IT" sz="2400" b="1" dirty="0" err="1"/>
              <a:t>events</a:t>
            </a:r>
            <a:r>
              <a:rPr lang="it-IT" sz="2400" b="1" dirty="0"/>
              <a:t> to be </a:t>
            </a:r>
            <a:r>
              <a:rPr lang="it-IT" sz="2400" b="1" dirty="0" err="1"/>
              <a:t>dispatched</a:t>
            </a:r>
            <a:r>
              <a:rPr lang="it-IT" sz="2400" b="1" dirty="0"/>
              <a:t> </a:t>
            </a:r>
            <a:r>
              <a:rPr lang="it-IT" sz="2400" dirty="0"/>
              <a:t>and </a:t>
            </a:r>
            <a:r>
              <a:rPr lang="it-IT" sz="2400" b="1" dirty="0" err="1"/>
              <a:t>listeners</a:t>
            </a:r>
            <a:r>
              <a:rPr lang="it-IT" sz="2400" b="1" dirty="0"/>
              <a:t> </a:t>
            </a:r>
            <a:r>
              <a:rPr lang="it-IT" sz="2400" b="1" dirty="0" err="1"/>
              <a:t>notified</a:t>
            </a:r>
            <a:r>
              <a:rPr lang="it-IT" sz="2400" dirty="0"/>
              <a:t>. </a:t>
            </a:r>
            <a:r>
              <a:rPr lang="it-IT" sz="2400" dirty="0" err="1"/>
              <a:t>Many</a:t>
            </a:r>
            <a:r>
              <a:rPr lang="it-IT" sz="2400" dirty="0"/>
              <a:t> </a:t>
            </a:r>
            <a:r>
              <a:rPr lang="it-IT" sz="2400" dirty="0" err="1"/>
              <a:t>objects</a:t>
            </a:r>
            <a:r>
              <a:rPr lang="it-IT" sz="2400" dirty="0"/>
              <a:t> </a:t>
            </a:r>
            <a:r>
              <a:rPr lang="it-IT" sz="2400" dirty="0" err="1"/>
              <a:t>you</a:t>
            </a:r>
            <a:r>
              <a:rPr lang="it-IT" sz="2400" dirty="0"/>
              <a:t> </a:t>
            </a:r>
            <a:r>
              <a:rPr lang="it-IT" sz="2400" dirty="0" err="1"/>
              <a:t>will</a:t>
            </a:r>
            <a:r>
              <a:rPr lang="it-IT" sz="2400" dirty="0"/>
              <a:t> </a:t>
            </a:r>
            <a:r>
              <a:rPr lang="it-IT" sz="2400" dirty="0" err="1"/>
              <a:t>encounter</a:t>
            </a:r>
            <a:r>
              <a:rPr lang="it-IT" sz="2400" dirty="0"/>
              <a:t> in Node.js </a:t>
            </a:r>
            <a:r>
              <a:rPr lang="it-IT" sz="2400" dirty="0" err="1"/>
              <a:t>inherit</a:t>
            </a:r>
            <a:r>
              <a:rPr lang="it-IT" sz="2400" dirty="0"/>
              <a:t> from </a:t>
            </a:r>
            <a:r>
              <a:rPr lang="it-IT" sz="2400" dirty="0" err="1"/>
              <a:t>EventEmitter</a:t>
            </a:r>
            <a:r>
              <a:rPr lang="it-IT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22728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4543189" y="720000"/>
            <a:ext cx="36132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/>
              <a:t>EVENT EMITTER</a:t>
            </a:r>
            <a:endParaRPr lang="en-GB" sz="40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627" y="1427886"/>
            <a:ext cx="7164747" cy="524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223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864" y="1832497"/>
            <a:ext cx="2520000" cy="2520000"/>
          </a:xfrm>
          <a:prstGeom prst="rect">
            <a:avLst/>
          </a:prstGeom>
        </p:spPr>
      </p:pic>
      <p:cxnSp>
        <p:nvCxnSpPr>
          <p:cNvPr id="6" name="Connettore 2 5"/>
          <p:cNvCxnSpPr/>
          <p:nvPr/>
        </p:nvCxnSpPr>
        <p:spPr>
          <a:xfrm flipH="1">
            <a:off x="2639028" y="2710532"/>
            <a:ext cx="2149836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/>
          <p:cNvCxnSpPr/>
          <p:nvPr/>
        </p:nvCxnSpPr>
        <p:spPr>
          <a:xfrm rot="10800000" flipH="1">
            <a:off x="2639028" y="3395368"/>
            <a:ext cx="2149836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/>
          <p:cNvSpPr txBox="1"/>
          <p:nvPr/>
        </p:nvSpPr>
        <p:spPr>
          <a:xfrm>
            <a:off x="5367813" y="2629509"/>
            <a:ext cx="136210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800" b="1" dirty="0"/>
              <a:t>NODEJS HTTP SERVER </a:t>
            </a:r>
          </a:p>
          <a:p>
            <a:endParaRPr lang="en-GB" dirty="0"/>
          </a:p>
        </p:txBody>
      </p:sp>
      <p:cxnSp>
        <p:nvCxnSpPr>
          <p:cNvPr id="12" name="Connettore 2 11"/>
          <p:cNvCxnSpPr/>
          <p:nvPr/>
        </p:nvCxnSpPr>
        <p:spPr>
          <a:xfrm flipH="1">
            <a:off x="7323560" y="2710532"/>
            <a:ext cx="2149836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/>
          <p:cNvCxnSpPr/>
          <p:nvPr/>
        </p:nvCxnSpPr>
        <p:spPr>
          <a:xfrm rot="10800000" flipH="1">
            <a:off x="7323560" y="3395368"/>
            <a:ext cx="2149836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085484" y="685594"/>
            <a:ext cx="4021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/>
              <a:t>WEB</a:t>
            </a:r>
            <a:r>
              <a:rPr lang="en-GB" sz="4000" dirty="0"/>
              <a:t> APPLICATION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462987" y="2280213"/>
            <a:ext cx="1956122" cy="14880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ttangolo 18"/>
          <p:cNvSpPr/>
          <p:nvPr/>
        </p:nvSpPr>
        <p:spPr>
          <a:xfrm>
            <a:off x="9678619" y="2280213"/>
            <a:ext cx="1956122" cy="14880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asellaDiTesto 14"/>
          <p:cNvSpPr txBox="1"/>
          <p:nvPr/>
        </p:nvSpPr>
        <p:spPr>
          <a:xfrm>
            <a:off x="1022188" y="2839581"/>
            <a:ext cx="83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/>
              <a:t>CLIENT</a:t>
            </a:r>
            <a:endParaRPr lang="en-GB" b="1" dirty="0"/>
          </a:p>
        </p:txBody>
      </p:sp>
      <p:sp>
        <p:nvSpPr>
          <p:cNvPr id="21" name="CasellaDiTesto 20"/>
          <p:cNvSpPr txBox="1"/>
          <p:nvPr/>
        </p:nvSpPr>
        <p:spPr>
          <a:xfrm>
            <a:off x="859717" y="3829277"/>
            <a:ext cx="1162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Browser </a:t>
            </a:r>
          </a:p>
          <a:p>
            <a:pPr algn="ctr"/>
            <a:r>
              <a:rPr lang="en-GB" b="1" dirty="0"/>
              <a:t>Mobile App</a:t>
            </a:r>
          </a:p>
        </p:txBody>
      </p:sp>
      <p:sp>
        <p:nvSpPr>
          <p:cNvPr id="22" name="CasellaDiTesto 21"/>
          <p:cNvSpPr txBox="1"/>
          <p:nvPr/>
        </p:nvSpPr>
        <p:spPr>
          <a:xfrm>
            <a:off x="9947932" y="2710532"/>
            <a:ext cx="1417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/>
              <a:t>REQUEST </a:t>
            </a:r>
          </a:p>
          <a:p>
            <a:pPr algn="ctr"/>
            <a:r>
              <a:rPr lang="en-GB" sz="1800" b="1" dirty="0"/>
              <a:t>HANDLER</a:t>
            </a:r>
            <a:endParaRPr lang="en-GB" b="1" dirty="0"/>
          </a:p>
        </p:txBody>
      </p:sp>
      <p:sp>
        <p:nvSpPr>
          <p:cNvPr id="16" name="CasellaDiTesto 15"/>
          <p:cNvSpPr txBox="1"/>
          <p:nvPr/>
        </p:nvSpPr>
        <p:spPr>
          <a:xfrm>
            <a:off x="2994029" y="4782019"/>
            <a:ext cx="62039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http://your-web-application</a:t>
            </a:r>
          </a:p>
        </p:txBody>
      </p:sp>
      <p:sp>
        <p:nvSpPr>
          <p:cNvPr id="17" name="CasellaDiTesto 16"/>
          <p:cNvSpPr txBox="1"/>
          <p:nvPr/>
        </p:nvSpPr>
        <p:spPr>
          <a:xfrm>
            <a:off x="3288188" y="3068737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Request</a:t>
            </a:r>
          </a:p>
        </p:txBody>
      </p:sp>
      <p:sp>
        <p:nvSpPr>
          <p:cNvPr id="24" name="Rettangolo 23"/>
          <p:cNvSpPr/>
          <p:nvPr/>
        </p:nvSpPr>
        <p:spPr>
          <a:xfrm>
            <a:off x="3218937" y="2341883"/>
            <a:ext cx="9909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20430978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041" y="185195"/>
            <a:ext cx="5656407" cy="6616748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1147281" y="526229"/>
            <a:ext cx="1656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/>
              <a:t>~</a:t>
            </a:r>
            <a:r>
              <a:rPr lang="en-GB" sz="2800" b="1"/>
              <a:t>40k</a:t>
            </a:r>
            <a:r>
              <a:rPr lang="en-GB" sz="2400" b="1"/>
              <a:t> </a:t>
            </a:r>
            <a:r>
              <a:rPr lang="en-GB" sz="2400" b="1" dirty="0" err="1"/>
              <a:t>req</a:t>
            </a:r>
            <a:r>
              <a:rPr lang="en-GB" sz="2400" b="1" dirty="0"/>
              <a:t>/s</a:t>
            </a:r>
          </a:p>
        </p:txBody>
      </p:sp>
      <p:sp>
        <p:nvSpPr>
          <p:cNvPr id="12" name="CasellaDiTesto 11"/>
          <p:cNvSpPr txBox="1"/>
          <p:nvPr/>
        </p:nvSpPr>
        <p:spPr>
          <a:xfrm>
            <a:off x="785966" y="3031904"/>
            <a:ext cx="2378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Hard to maintain </a:t>
            </a:r>
          </a:p>
        </p:txBody>
      </p:sp>
    </p:spTree>
    <p:extLst>
      <p:ext uri="{BB962C8B-B14F-4D97-AF65-F5344CB8AC3E}">
        <p14:creationId xmlns:p14="http://schemas.microsoft.com/office/powerpoint/2010/main" val="512622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4470486" y="360000"/>
            <a:ext cx="3363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/>
              <a:t>FRAMEWORKS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149" y="5126206"/>
            <a:ext cx="3561702" cy="108000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887" y="1578222"/>
            <a:ext cx="1552227" cy="1080000"/>
          </a:xfrm>
          <a:prstGeom prst="rect">
            <a:avLst/>
          </a:prstGeom>
        </p:spPr>
      </p:pic>
      <p:pic>
        <p:nvPicPr>
          <p:cNvPr id="18" name="Immagin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763" y="3352214"/>
            <a:ext cx="3518474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9686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5104800" y="360000"/>
            <a:ext cx="20483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/>
              <a:t>EXPRESS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20" y="1317103"/>
            <a:ext cx="10045160" cy="1800000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800" y="4360271"/>
            <a:ext cx="4216400" cy="196850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313" y="3175000"/>
            <a:ext cx="1127374" cy="112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4166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5110587" y="360000"/>
            <a:ext cx="20888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/>
              <a:t>EXPRESS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1325073" y="2151728"/>
            <a:ext cx="954185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GB" sz="3200" dirty="0"/>
              <a:t>Minimalist</a:t>
            </a:r>
          </a:p>
          <a:p>
            <a:pPr marL="285750" indent="-285750">
              <a:buFont typeface="Arial" charset="0"/>
              <a:buChar char="•"/>
            </a:pPr>
            <a:r>
              <a:rPr lang="en-GB" sz="3200" dirty="0" err="1"/>
              <a:t>Unopinionated</a:t>
            </a:r>
            <a:endParaRPr lang="en-GB" sz="3200" dirty="0"/>
          </a:p>
          <a:p>
            <a:pPr marL="285750" indent="-285750">
              <a:buFont typeface="Arial" charset="0"/>
              <a:buChar char="•"/>
            </a:pPr>
            <a:r>
              <a:rPr lang="en-GB" sz="3200" dirty="0"/>
              <a:t>Fast (about </a:t>
            </a:r>
            <a:r>
              <a:rPr lang="en-GB" sz="3200" b="1" dirty="0"/>
              <a:t>21k</a:t>
            </a:r>
            <a:r>
              <a:rPr lang="en-GB" sz="3200" dirty="0"/>
              <a:t> </a:t>
            </a:r>
            <a:r>
              <a:rPr lang="en-GB" sz="3200" dirty="0" err="1"/>
              <a:t>req</a:t>
            </a:r>
            <a:r>
              <a:rPr lang="en-GB" sz="3200" dirty="0"/>
              <a:t>/sec)</a:t>
            </a:r>
          </a:p>
          <a:p>
            <a:pPr marL="285750" indent="-285750">
              <a:buFont typeface="Arial" charset="0"/>
              <a:buChar char="•"/>
            </a:pPr>
            <a:r>
              <a:rPr lang="en-GB" sz="3200" dirty="0"/>
              <a:t>Simple (</a:t>
            </a:r>
            <a:r>
              <a:rPr lang="en-GB" sz="3200" b="1" dirty="0"/>
              <a:t>do one thing well</a:t>
            </a:r>
            <a:r>
              <a:rPr lang="en-GB" sz="3200" dirty="0"/>
              <a:t> philosophy from Unix world)</a:t>
            </a:r>
          </a:p>
          <a:p>
            <a:pPr marL="285750" indent="-285750">
              <a:buFont typeface="Arial" charset="0"/>
              <a:buChar char="•"/>
            </a:pPr>
            <a:r>
              <a:rPr lang="en-GB" sz="3200" dirty="0"/>
              <a:t>Wrapper of </a:t>
            </a:r>
            <a:r>
              <a:rPr lang="en-GB" sz="3200" b="1" dirty="0"/>
              <a:t>http</a:t>
            </a:r>
            <a:r>
              <a:rPr lang="en-GB" sz="3200" dirty="0"/>
              <a:t> core module</a:t>
            </a:r>
          </a:p>
        </p:txBody>
      </p:sp>
    </p:spTree>
    <p:extLst>
      <p:ext uri="{BB962C8B-B14F-4D97-AF65-F5344CB8AC3E}">
        <p14:creationId xmlns:p14="http://schemas.microsoft.com/office/powerpoint/2010/main" val="1624726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magin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495" y="215577"/>
            <a:ext cx="6715010" cy="613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962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0" y="7200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/>
              <a:t>Agenda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7A1035-8581-7C49-A3A4-C4ED90CC21EE}"/>
              </a:ext>
            </a:extLst>
          </p:cNvPr>
          <p:cNvSpPr txBox="1"/>
          <p:nvPr/>
        </p:nvSpPr>
        <p:spPr>
          <a:xfrm>
            <a:off x="1475376" y="2291824"/>
            <a:ext cx="4103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Introduction to Node.js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CF8C32-5EB3-454E-9869-44B8AB80B5A5}"/>
              </a:ext>
            </a:extLst>
          </p:cNvPr>
          <p:cNvSpPr txBox="1"/>
          <p:nvPr/>
        </p:nvSpPr>
        <p:spPr>
          <a:xfrm>
            <a:off x="1475376" y="3328504"/>
            <a:ext cx="5900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How to create distributed services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C71449-BF57-214A-AE13-AA403F542867}"/>
              </a:ext>
            </a:extLst>
          </p:cNvPr>
          <p:cNvSpPr txBox="1"/>
          <p:nvPr/>
        </p:nvSpPr>
        <p:spPr>
          <a:xfrm>
            <a:off x="1475376" y="4412938"/>
            <a:ext cx="2616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Native Addons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F387405-EBD9-944D-A6BB-F750D28CF776}"/>
              </a:ext>
            </a:extLst>
          </p:cNvPr>
          <p:cNvGrpSpPr/>
          <p:nvPr/>
        </p:nvGrpSpPr>
        <p:grpSpPr>
          <a:xfrm>
            <a:off x="3925479" y="4126341"/>
            <a:ext cx="2727271" cy="1157967"/>
            <a:chOff x="4009986" y="4578057"/>
            <a:chExt cx="2727271" cy="1157967"/>
          </a:xfrm>
        </p:grpSpPr>
        <p:pic>
          <p:nvPicPr>
            <p:cNvPr id="18" name="Immagine 13">
              <a:extLst>
                <a:ext uri="{FF2B5EF4-FFF2-40B4-BE49-F238E27FC236}">
                  <a16:creationId xmlns:a16="http://schemas.microsoft.com/office/drawing/2014/main" id="{67558096-4751-F742-96C4-156C68C22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9986" y="4624906"/>
              <a:ext cx="1064268" cy="1064268"/>
            </a:xfrm>
            <a:prstGeom prst="rect">
              <a:avLst/>
            </a:prstGeom>
          </p:spPr>
        </p:pic>
        <p:pic>
          <p:nvPicPr>
            <p:cNvPr id="19" name="Immagine 14">
              <a:extLst>
                <a:ext uri="{FF2B5EF4-FFF2-40B4-BE49-F238E27FC236}">
                  <a16:creationId xmlns:a16="http://schemas.microsoft.com/office/drawing/2014/main" id="{6AC31EB9-5648-6C4F-B09F-E4BCCFB21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1680" y="4599943"/>
              <a:ext cx="1136081" cy="1136081"/>
            </a:xfrm>
            <a:prstGeom prst="rect">
              <a:avLst/>
            </a:prstGeom>
          </p:spPr>
        </p:pic>
        <p:pic>
          <p:nvPicPr>
            <p:cNvPr id="20" name="Immagine 15">
              <a:extLst>
                <a:ext uri="{FF2B5EF4-FFF2-40B4-BE49-F238E27FC236}">
                  <a16:creationId xmlns:a16="http://schemas.microsoft.com/office/drawing/2014/main" id="{0CF1FB82-019D-CF48-B869-DFC170DC3A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9290" y="4578057"/>
              <a:ext cx="1157967" cy="1157967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76344D0-4AD6-BE44-BA95-E4540FBBE74C}"/>
              </a:ext>
            </a:extLst>
          </p:cNvPr>
          <p:cNvGrpSpPr/>
          <p:nvPr/>
        </p:nvGrpSpPr>
        <p:grpSpPr>
          <a:xfrm>
            <a:off x="7184810" y="3169602"/>
            <a:ext cx="2381249" cy="1003588"/>
            <a:chOff x="7184810" y="3266432"/>
            <a:chExt cx="2381249" cy="100358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FF0FA7A-FBC7-794D-9D57-D4720D949C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84810" y="3266432"/>
              <a:ext cx="1003588" cy="100358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4624A1B-C177-A045-9F66-9910A12AB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68477" y="3266432"/>
              <a:ext cx="1497582" cy="904789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39D4F95-0F0E-1343-B12A-9A9BAE1F700D}"/>
              </a:ext>
            </a:extLst>
          </p:cNvPr>
          <p:cNvGrpSpPr/>
          <p:nvPr/>
        </p:nvGrpSpPr>
        <p:grpSpPr>
          <a:xfrm>
            <a:off x="5494783" y="2154103"/>
            <a:ext cx="1605520" cy="753967"/>
            <a:chOff x="5579290" y="2182563"/>
            <a:chExt cx="1605520" cy="753967"/>
          </a:xfrm>
        </p:grpSpPr>
        <p:pic>
          <p:nvPicPr>
            <p:cNvPr id="28" name="Immagine 17">
              <a:extLst>
                <a:ext uri="{FF2B5EF4-FFF2-40B4-BE49-F238E27FC236}">
                  <a16:creationId xmlns:a16="http://schemas.microsoft.com/office/drawing/2014/main" id="{82659084-9F74-7C48-B435-D71FC40DFC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9290" y="2211908"/>
              <a:ext cx="779718" cy="699639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8E22B7B1-79D2-6C41-82A4-82AED381C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441012" y="2182563"/>
              <a:ext cx="743798" cy="7539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56595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3715838" y="360000"/>
            <a:ext cx="4760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EXPRESS</a:t>
            </a:r>
            <a:r>
              <a:rPr lang="en-GB" sz="4000" b="1" dirty="0"/>
              <a:t> MILESTONES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3835929" y="2417942"/>
            <a:ext cx="452014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GB" sz="3200" dirty="0"/>
              <a:t>Middleware</a:t>
            </a:r>
          </a:p>
          <a:p>
            <a:pPr marL="285750" indent="-285750">
              <a:buFont typeface="Arial" charset="0"/>
              <a:buChar char="•"/>
            </a:pPr>
            <a:r>
              <a:rPr lang="en-GB" sz="3200" dirty="0"/>
              <a:t>Error handler</a:t>
            </a:r>
          </a:p>
          <a:p>
            <a:pPr marL="285750" indent="-285750">
              <a:buFont typeface="Arial" charset="0"/>
              <a:buChar char="•"/>
            </a:pPr>
            <a:r>
              <a:rPr lang="en-GB" sz="3200" dirty="0"/>
              <a:t>Router</a:t>
            </a:r>
          </a:p>
          <a:p>
            <a:pPr marL="285750" indent="-285750">
              <a:buFont typeface="Arial" charset="0"/>
              <a:buChar char="•"/>
            </a:pPr>
            <a:r>
              <a:rPr lang="en-GB" sz="3200" dirty="0"/>
              <a:t>Views / template engine</a:t>
            </a:r>
          </a:p>
          <a:p>
            <a:pPr marL="285750" indent="-285750">
              <a:buFont typeface="Arial" charset="0"/>
              <a:buChar char="•"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648319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4377342" y="360000"/>
            <a:ext cx="34373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/>
              <a:t>MIDDLEWARES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2384384" y="2739650"/>
            <a:ext cx="76277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It’s always a question to manipulate the </a:t>
            </a:r>
            <a:r>
              <a:rPr lang="en-GB" sz="2800" b="1" dirty="0"/>
              <a:t>Request</a:t>
            </a:r>
            <a:r>
              <a:rPr lang="en-GB" sz="2800" dirty="0"/>
              <a:t> and </a:t>
            </a:r>
            <a:r>
              <a:rPr lang="en-GB" sz="2800" b="1" dirty="0"/>
              <a:t>Response</a:t>
            </a:r>
            <a:r>
              <a:rPr lang="en-GB" sz="2800" dirty="0"/>
              <a:t> object</a:t>
            </a:r>
          </a:p>
        </p:txBody>
      </p:sp>
    </p:spTree>
    <p:extLst>
      <p:ext uri="{BB962C8B-B14F-4D97-AF65-F5344CB8AC3E}">
        <p14:creationId xmlns:p14="http://schemas.microsoft.com/office/powerpoint/2010/main" val="3050882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4388917" y="360000"/>
            <a:ext cx="34141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/>
              <a:t>MIDDLEWARES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" y="2188288"/>
            <a:ext cx="100965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6280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4394704" y="360000"/>
            <a:ext cx="34025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/>
              <a:t>MIDDLEWARES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438" y="1260045"/>
            <a:ext cx="5675124" cy="538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827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4371555" y="360000"/>
            <a:ext cx="34488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/>
              <a:t>MIDDLEWARES</a:t>
            </a: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79" y="2121718"/>
            <a:ext cx="5689043" cy="3399408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029" y="2121518"/>
            <a:ext cx="5797227" cy="339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7571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4392684" y="360000"/>
            <a:ext cx="34066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/>
              <a:t>MIDDLEWARES</a:t>
            </a: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400" y="1336365"/>
            <a:ext cx="6807200" cy="3606800"/>
          </a:xfrm>
          <a:prstGeom prst="rect">
            <a:avLst/>
          </a:prstGeom>
        </p:spPr>
      </p:pic>
      <p:sp>
        <p:nvSpPr>
          <p:cNvPr id="5" name="Rettangolo 4"/>
          <p:cNvSpPr/>
          <p:nvPr/>
        </p:nvSpPr>
        <p:spPr>
          <a:xfrm>
            <a:off x="3248458" y="5211644"/>
            <a:ext cx="56950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solidFill>
                  <a:srgbClr val="0070C0"/>
                </a:solidFill>
                <a:hlinkClick r:id="rId3"/>
              </a:rPr>
              <a:t>http://</a:t>
            </a:r>
            <a:r>
              <a:rPr lang="en-GB" sz="2000" dirty="0" err="1">
                <a:solidFill>
                  <a:srgbClr val="0070C0"/>
                </a:solidFill>
                <a:hlinkClick r:id="rId3"/>
              </a:rPr>
              <a:t>expressjs.com</a:t>
            </a:r>
            <a:r>
              <a:rPr lang="en-GB" sz="2000" dirty="0">
                <a:solidFill>
                  <a:srgbClr val="0070C0"/>
                </a:solidFill>
                <a:hlinkClick r:id="rId3"/>
              </a:rPr>
              <a:t>/</a:t>
            </a:r>
            <a:r>
              <a:rPr lang="en-GB" sz="2000" dirty="0" err="1">
                <a:solidFill>
                  <a:srgbClr val="0070C0"/>
                </a:solidFill>
                <a:hlinkClick r:id="rId3"/>
              </a:rPr>
              <a:t>en</a:t>
            </a:r>
            <a:r>
              <a:rPr lang="en-GB" sz="2000" dirty="0">
                <a:solidFill>
                  <a:srgbClr val="0070C0"/>
                </a:solidFill>
                <a:hlinkClick r:id="rId3"/>
              </a:rPr>
              <a:t>/resources/</a:t>
            </a:r>
            <a:r>
              <a:rPr lang="en-GB" sz="2000" dirty="0" err="1">
                <a:solidFill>
                  <a:srgbClr val="0070C0"/>
                </a:solidFill>
                <a:hlinkClick r:id="rId3"/>
              </a:rPr>
              <a:t>middleware.html</a:t>
            </a:r>
            <a:endParaRPr lang="en-GB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4282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4178989" y="360000"/>
            <a:ext cx="38340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/>
              <a:t>ERROR HANDLER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515" y="4100211"/>
            <a:ext cx="9506971" cy="2399818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530" y="1345074"/>
            <a:ext cx="7080941" cy="263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369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4979307" y="360000"/>
            <a:ext cx="22333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/>
              <a:t>ROUTING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52" y="1461425"/>
            <a:ext cx="5308600" cy="4686300"/>
          </a:xfrm>
          <a:prstGeom prst="rect">
            <a:avLst/>
          </a:prstGeom>
        </p:spPr>
      </p:pic>
      <p:sp>
        <p:nvSpPr>
          <p:cNvPr id="9" name="Rettangolo 8"/>
          <p:cNvSpPr/>
          <p:nvPr/>
        </p:nvSpPr>
        <p:spPr>
          <a:xfrm>
            <a:off x="5359080" y="3089061"/>
            <a:ext cx="62619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dirty="0">
                <a:solidFill>
                  <a:srgbClr val="353535"/>
                </a:solidFill>
                <a:latin typeface="Arial" charset="0"/>
                <a:ea typeface="Arial" charset="0"/>
                <a:cs typeface="Arial" charset="0"/>
              </a:rPr>
              <a:t>Routing</a:t>
            </a:r>
            <a:r>
              <a:rPr lang="it-IT" dirty="0">
                <a:solidFill>
                  <a:srgbClr val="555555"/>
                </a:solidFill>
                <a:latin typeface="Arial" charset="0"/>
                <a:ea typeface="Arial" charset="0"/>
                <a:cs typeface="Arial" charset="0"/>
              </a:rPr>
              <a:t> </a:t>
            </a:r>
            <a:r>
              <a:rPr lang="it-IT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refers</a:t>
            </a:r>
            <a:r>
              <a:rPr lang="it-IT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to </a:t>
            </a:r>
            <a:r>
              <a:rPr lang="it-IT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determining</a:t>
            </a:r>
            <a:r>
              <a:rPr lang="it-IT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how</a:t>
            </a:r>
            <a:r>
              <a:rPr lang="it-IT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an </a:t>
            </a:r>
            <a:r>
              <a:rPr lang="it-IT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  <a:r>
              <a:rPr lang="it-IT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responds</a:t>
            </a:r>
            <a:r>
              <a:rPr lang="it-IT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to a client </a:t>
            </a:r>
            <a:r>
              <a:rPr lang="it-IT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request</a:t>
            </a:r>
            <a:r>
              <a:rPr lang="it-IT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to a </a:t>
            </a:r>
            <a:r>
              <a:rPr lang="it-IT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particular</a:t>
            </a:r>
            <a:r>
              <a:rPr lang="it-IT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endpoint</a:t>
            </a:r>
            <a:r>
              <a:rPr lang="it-IT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, </a:t>
            </a:r>
            <a:r>
              <a:rPr lang="it-IT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which</a:t>
            </a:r>
            <a:r>
              <a:rPr lang="it-IT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is</a:t>
            </a:r>
            <a:r>
              <a:rPr lang="it-IT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a URI (or </a:t>
            </a:r>
            <a:r>
              <a:rPr lang="it-IT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path</a:t>
            </a:r>
            <a:r>
              <a:rPr lang="it-IT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) and a </a:t>
            </a:r>
            <a:r>
              <a:rPr lang="it-IT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specific</a:t>
            </a:r>
            <a:r>
              <a:rPr lang="it-IT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HTTP </a:t>
            </a:r>
            <a:r>
              <a:rPr lang="it-IT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request</a:t>
            </a:r>
            <a:r>
              <a:rPr lang="it-IT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method</a:t>
            </a:r>
            <a:endParaRPr lang="en-GB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0935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3572250" y="360000"/>
            <a:ext cx="50475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/>
              <a:t>VALIDATE</a:t>
            </a:r>
            <a:r>
              <a:rPr lang="en-GB" sz="4000" dirty="0"/>
              <a:t> YOUR </a:t>
            </a:r>
            <a:r>
              <a:rPr lang="en-GB" sz="4000" b="1" dirty="0"/>
              <a:t>INPUT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1963172" y="2497824"/>
            <a:ext cx="82656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/>
              <a:t>The </a:t>
            </a:r>
            <a:r>
              <a:rPr lang="it-IT" sz="4000" dirty="0" err="1"/>
              <a:t>fastest</a:t>
            </a:r>
            <a:r>
              <a:rPr lang="it-IT" sz="4000" dirty="0"/>
              <a:t> JSON Schema </a:t>
            </a:r>
            <a:r>
              <a:rPr lang="it-IT" sz="4000" dirty="0" err="1"/>
              <a:t>validator</a:t>
            </a:r>
            <a:r>
              <a:rPr lang="it-IT" sz="4000" dirty="0"/>
              <a:t> for Node.js and browser</a:t>
            </a:r>
            <a:endParaRPr lang="en-GB" sz="40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5546894" y="1321190"/>
            <a:ext cx="10982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dirty="0" err="1"/>
              <a:t>Ajv</a:t>
            </a:r>
            <a:endParaRPr lang="en-GB" sz="4000" b="1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4202682" y="4062913"/>
            <a:ext cx="37866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 err="1"/>
              <a:t>npm</a:t>
            </a:r>
            <a:r>
              <a:rPr lang="it-IT" sz="4000" b="1" dirty="0"/>
              <a:t> </a:t>
            </a:r>
            <a:r>
              <a:rPr lang="it-IT" sz="4000" b="1" dirty="0" err="1"/>
              <a:t>install</a:t>
            </a:r>
            <a:r>
              <a:rPr lang="it-IT" sz="4000" b="1" dirty="0"/>
              <a:t> </a:t>
            </a:r>
            <a:r>
              <a:rPr lang="it-IT" sz="4000" b="1" dirty="0" err="1"/>
              <a:t>ajv</a:t>
            </a:r>
            <a:endParaRPr lang="en-GB" sz="4000" dirty="0"/>
          </a:p>
        </p:txBody>
      </p:sp>
      <p:sp>
        <p:nvSpPr>
          <p:cNvPr id="2" name="Rettangolo 1"/>
          <p:cNvSpPr/>
          <p:nvPr/>
        </p:nvSpPr>
        <p:spPr>
          <a:xfrm>
            <a:off x="2502709" y="5097312"/>
            <a:ext cx="71865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dirty="0">
                <a:hlinkClick r:id="rId2"/>
              </a:rPr>
              <a:t>https://</a:t>
            </a:r>
            <a:r>
              <a:rPr lang="en-GB" sz="3600" dirty="0" err="1">
                <a:hlinkClick r:id="rId2"/>
              </a:rPr>
              <a:t>github.com</a:t>
            </a:r>
            <a:r>
              <a:rPr lang="en-GB" sz="3600" dirty="0">
                <a:hlinkClick r:id="rId2"/>
              </a:rPr>
              <a:t>/</a:t>
            </a:r>
            <a:r>
              <a:rPr lang="en-GB" sz="3600" dirty="0" err="1">
                <a:hlinkClick r:id="rId2"/>
              </a:rPr>
              <a:t>epoberezkin</a:t>
            </a:r>
            <a:r>
              <a:rPr lang="en-GB" sz="3600" dirty="0">
                <a:hlinkClick r:id="rId2"/>
              </a:rPr>
              <a:t>/</a:t>
            </a:r>
            <a:r>
              <a:rPr lang="en-GB" sz="3600" dirty="0" err="1">
                <a:hlinkClick r:id="rId2"/>
              </a:rPr>
              <a:t>ajv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9102490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3139148" y="360000"/>
            <a:ext cx="5913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/>
              <a:t>VIEWS</a:t>
            </a:r>
            <a:r>
              <a:rPr lang="en-GB" sz="4000" dirty="0"/>
              <a:t> / </a:t>
            </a:r>
            <a:r>
              <a:rPr lang="en-GB" sz="4000" b="1" dirty="0"/>
              <a:t>TEMPLATE</a:t>
            </a:r>
            <a:r>
              <a:rPr lang="en-GB" sz="4000" dirty="0"/>
              <a:t> ENGINE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2199965" y="1886673"/>
            <a:ext cx="77920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Pug </a:t>
            </a:r>
            <a:r>
              <a:rPr lang="it-IT" sz="4000" dirty="0"/>
              <a:t>-</a:t>
            </a:r>
            <a:r>
              <a:rPr lang="en-GB" sz="4000" dirty="0"/>
              <a:t> </a:t>
            </a:r>
            <a:r>
              <a:rPr lang="en-GB" sz="4000" dirty="0" err="1"/>
              <a:t>Mustache</a:t>
            </a:r>
            <a:r>
              <a:rPr lang="en-GB" sz="4000" dirty="0"/>
              <a:t> </a:t>
            </a:r>
            <a:r>
              <a:rPr lang="it-IT" sz="4000" dirty="0"/>
              <a:t>-</a:t>
            </a:r>
            <a:r>
              <a:rPr lang="en-GB" sz="4000" dirty="0"/>
              <a:t> Dust </a:t>
            </a:r>
            <a:r>
              <a:rPr lang="it-IT" sz="4000" dirty="0"/>
              <a:t>-</a:t>
            </a:r>
            <a:r>
              <a:rPr lang="en-GB" sz="4000" dirty="0"/>
              <a:t> </a:t>
            </a:r>
            <a:r>
              <a:rPr lang="en-GB" sz="4000" dirty="0" err="1"/>
              <a:t>Nunjuks</a:t>
            </a:r>
            <a:r>
              <a:rPr lang="en-GB" sz="4000" dirty="0"/>
              <a:t> - EJS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921" y="2767327"/>
            <a:ext cx="8472159" cy="398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176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0" y="7200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/>
              <a:t>Who use </a:t>
            </a:r>
            <a:r>
              <a:rPr lang="en-GB" sz="4000" b="1" dirty="0"/>
              <a:t>Node.js</a:t>
            </a:r>
            <a:r>
              <a:rPr lang="en-GB" sz="4000" dirty="0"/>
              <a:t>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6EFA70-5B1D-CB4F-A783-A23EBE7EB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104" y="3031926"/>
            <a:ext cx="2118828" cy="17714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726A29-242C-604A-AC30-5FAFC9AF6A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687" y="1758618"/>
            <a:ext cx="3472543" cy="10676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BDBB8DC-023A-D943-9EE5-2D9CC17BC6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7533" y="3285086"/>
            <a:ext cx="2250754" cy="126516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6BF2A9F-EF66-9243-AFDD-11A7F3525A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687" y="5232011"/>
            <a:ext cx="3734446" cy="113613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22565DB-7461-9B44-96A2-69EFB4CF5E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17675" y="1569823"/>
            <a:ext cx="3021150" cy="15105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39F6F86-C8E0-404A-9EE7-1B2E70E432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64500" y="4856672"/>
            <a:ext cx="4127500" cy="18415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7C29E07-91D0-DA40-89E8-3AF64E4834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12387" y="5138522"/>
            <a:ext cx="1918262" cy="12778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09FF803-E7AE-F341-850A-8384EC2690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05800" y="3441092"/>
            <a:ext cx="3644900" cy="107754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7751FE6-E0DC-7740-9E6E-21B8D9F528F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84018" y="1909409"/>
            <a:ext cx="31750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3411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4944533" y="360000"/>
            <a:ext cx="2302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/>
              <a:t>SECURITY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1548701" y="1597306"/>
            <a:ext cx="90945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 err="1"/>
              <a:t>Helmet</a:t>
            </a:r>
            <a:r>
              <a:rPr lang="it-IT" sz="4000" dirty="0"/>
              <a:t> </a:t>
            </a:r>
            <a:r>
              <a:rPr lang="it-IT" sz="4000" dirty="0" err="1"/>
              <a:t>helps</a:t>
            </a:r>
            <a:r>
              <a:rPr lang="it-IT" sz="4000" dirty="0"/>
              <a:t> </a:t>
            </a:r>
            <a:r>
              <a:rPr lang="it-IT" sz="4000" dirty="0" err="1"/>
              <a:t>you</a:t>
            </a:r>
            <a:r>
              <a:rPr lang="it-IT" sz="4000" dirty="0"/>
              <a:t> </a:t>
            </a:r>
            <a:r>
              <a:rPr lang="it-IT" sz="4000" dirty="0" err="1"/>
              <a:t>secure</a:t>
            </a:r>
            <a:r>
              <a:rPr lang="it-IT" sz="4000" dirty="0"/>
              <a:t> </a:t>
            </a:r>
            <a:r>
              <a:rPr lang="it-IT" sz="4000" dirty="0" err="1"/>
              <a:t>your</a:t>
            </a:r>
            <a:r>
              <a:rPr lang="it-IT" sz="4000" dirty="0"/>
              <a:t> Express </a:t>
            </a:r>
            <a:r>
              <a:rPr lang="it-IT" sz="4000" dirty="0" err="1"/>
              <a:t>apps</a:t>
            </a:r>
            <a:r>
              <a:rPr lang="it-IT" sz="4000" dirty="0"/>
              <a:t> by </a:t>
            </a:r>
            <a:r>
              <a:rPr lang="it-IT" sz="4000" dirty="0" err="1"/>
              <a:t>setting</a:t>
            </a:r>
            <a:r>
              <a:rPr lang="it-IT" sz="4000" dirty="0"/>
              <a:t> </a:t>
            </a:r>
            <a:r>
              <a:rPr lang="it-IT" sz="4000" dirty="0" err="1"/>
              <a:t>various</a:t>
            </a:r>
            <a:r>
              <a:rPr lang="it-IT" sz="4000" dirty="0"/>
              <a:t> HTTP </a:t>
            </a:r>
            <a:r>
              <a:rPr lang="it-IT" sz="4000" dirty="0" err="1"/>
              <a:t>headers</a:t>
            </a:r>
            <a:endParaRPr lang="en-GB" sz="4000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4023274" y="3646086"/>
            <a:ext cx="41454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 err="1"/>
              <a:t>npm</a:t>
            </a:r>
            <a:r>
              <a:rPr lang="it-IT" sz="4000" b="1" dirty="0"/>
              <a:t> </a:t>
            </a:r>
            <a:r>
              <a:rPr lang="it-IT" sz="4000" b="1" dirty="0" err="1"/>
              <a:t>install</a:t>
            </a:r>
            <a:r>
              <a:rPr lang="it-IT" sz="4000" b="1" dirty="0"/>
              <a:t> </a:t>
            </a:r>
            <a:r>
              <a:rPr lang="it-IT" sz="4000" b="1" dirty="0" err="1"/>
              <a:t>helmet</a:t>
            </a:r>
            <a:endParaRPr lang="en-GB" sz="4000" dirty="0"/>
          </a:p>
        </p:txBody>
      </p:sp>
      <p:sp>
        <p:nvSpPr>
          <p:cNvPr id="5" name="Rettangolo 4"/>
          <p:cNvSpPr/>
          <p:nvPr/>
        </p:nvSpPr>
        <p:spPr>
          <a:xfrm>
            <a:off x="2502709" y="5079314"/>
            <a:ext cx="71865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dirty="0">
                <a:hlinkClick r:id="rId2"/>
              </a:rPr>
              <a:t>https://</a:t>
            </a:r>
            <a:r>
              <a:rPr lang="en-GB" sz="3600" dirty="0" err="1">
                <a:hlinkClick r:id="rId2"/>
              </a:rPr>
              <a:t>github.com</a:t>
            </a:r>
            <a:r>
              <a:rPr lang="en-GB" sz="3600" dirty="0">
                <a:hlinkClick r:id="rId2"/>
              </a:rPr>
              <a:t>/</a:t>
            </a:r>
            <a:r>
              <a:rPr lang="en-GB" sz="3600" dirty="0" err="1">
                <a:hlinkClick r:id="rId2"/>
              </a:rPr>
              <a:t>helmetjs</a:t>
            </a:r>
            <a:r>
              <a:rPr lang="en-GB" sz="3600" dirty="0">
                <a:hlinkClick r:id="rId2"/>
              </a:rPr>
              <a:t>/helmet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8642161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5130586" y="360000"/>
            <a:ext cx="19308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/>
              <a:t>LOGGER</a:t>
            </a:r>
            <a:endParaRPr lang="en-GB" sz="4000" b="1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1135095" y="1695266"/>
            <a:ext cx="101849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/>
              <a:t>Log</a:t>
            </a:r>
            <a:r>
              <a:rPr lang="en-GB" sz="4000" dirty="0"/>
              <a:t> </a:t>
            </a:r>
            <a:r>
              <a:rPr lang="en-GB" sz="4000" b="1" dirty="0"/>
              <a:t>everything</a:t>
            </a:r>
            <a:r>
              <a:rPr lang="en-GB" sz="4000" dirty="0"/>
              <a:t> </a:t>
            </a:r>
            <a:r>
              <a:rPr lang="en-GB" sz="4000"/>
              <a:t>that happens </a:t>
            </a:r>
            <a:r>
              <a:rPr lang="en-GB" sz="4000" dirty="0"/>
              <a:t>in your application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3819216" y="3744048"/>
            <a:ext cx="45535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 err="1"/>
              <a:t>npm</a:t>
            </a:r>
            <a:r>
              <a:rPr lang="it-IT" sz="4000" b="1" dirty="0"/>
              <a:t> </a:t>
            </a:r>
            <a:r>
              <a:rPr lang="it-IT" sz="4000" b="1" dirty="0" err="1"/>
              <a:t>install</a:t>
            </a:r>
            <a:r>
              <a:rPr lang="it-IT" sz="4000" b="1" dirty="0"/>
              <a:t> </a:t>
            </a:r>
            <a:r>
              <a:rPr lang="it-IT" sz="4000" b="1" dirty="0" err="1"/>
              <a:t>winston</a:t>
            </a:r>
            <a:endParaRPr lang="en-GB" sz="4000" dirty="0"/>
          </a:p>
        </p:txBody>
      </p:sp>
      <p:sp>
        <p:nvSpPr>
          <p:cNvPr id="5" name="Rettangolo 4"/>
          <p:cNvSpPr/>
          <p:nvPr/>
        </p:nvSpPr>
        <p:spPr>
          <a:xfrm>
            <a:off x="2502709" y="5079314"/>
            <a:ext cx="73684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dirty="0">
                <a:hlinkClick r:id="rId2"/>
              </a:rPr>
              <a:t>https://</a:t>
            </a:r>
            <a:r>
              <a:rPr lang="en-GB" sz="3600" dirty="0" err="1">
                <a:hlinkClick r:id="rId2"/>
              </a:rPr>
              <a:t>github.com</a:t>
            </a:r>
            <a:r>
              <a:rPr lang="en-GB" sz="3600" dirty="0">
                <a:hlinkClick r:id="rId2"/>
              </a:rPr>
              <a:t>/</a:t>
            </a:r>
            <a:r>
              <a:rPr lang="en-GB" sz="3600" dirty="0" err="1">
                <a:hlinkClick r:id="rId2"/>
              </a:rPr>
              <a:t>winstonjs</a:t>
            </a:r>
            <a:r>
              <a:rPr lang="en-GB" sz="3600" dirty="0">
                <a:hlinkClick r:id="rId2"/>
              </a:rPr>
              <a:t>/</a:t>
            </a:r>
            <a:r>
              <a:rPr lang="en-GB" sz="3600" dirty="0" err="1">
                <a:hlinkClick r:id="rId2"/>
              </a:rPr>
              <a:t>winston</a:t>
            </a:r>
            <a:endParaRPr lang="en-GB" sz="36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975800" y="2679404"/>
            <a:ext cx="824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Pay attention there is a </a:t>
            </a:r>
            <a:r>
              <a:rPr lang="en-GB" sz="4000" b="1" dirty="0"/>
              <a:t>cost</a:t>
            </a:r>
            <a:r>
              <a:rPr lang="en-GB" sz="4000" dirty="0"/>
              <a:t> for logging</a:t>
            </a:r>
          </a:p>
        </p:txBody>
      </p:sp>
    </p:spTree>
    <p:extLst>
      <p:ext uri="{BB962C8B-B14F-4D97-AF65-F5344CB8AC3E}">
        <p14:creationId xmlns:p14="http://schemas.microsoft.com/office/powerpoint/2010/main" val="1129627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791902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8000" b="1" dirty="0">
                <a:latin typeface="+mn-lt"/>
                <a:ea typeface="Arial" charset="0"/>
                <a:cs typeface="Arial" charset="0"/>
              </a:rPr>
              <a:t>DOMANDE?</a:t>
            </a:r>
          </a:p>
        </p:txBody>
      </p:sp>
    </p:spTree>
    <p:extLst>
      <p:ext uri="{BB962C8B-B14F-4D97-AF65-F5344CB8AC3E}">
        <p14:creationId xmlns:p14="http://schemas.microsoft.com/office/powerpoint/2010/main" val="3115649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3981636" y="3223927"/>
            <a:ext cx="4208659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it-IT" sz="8800" b="1" dirty="0">
                <a:latin typeface="Arial" charset="0"/>
                <a:ea typeface="Arial" charset="0"/>
                <a:cs typeface="Arial" charset="0"/>
              </a:rPr>
              <a:t>GRAZIE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349" y="285496"/>
            <a:ext cx="3841946" cy="2353531"/>
          </a:xfrm>
          <a:prstGeom prst="rect">
            <a:avLst/>
          </a:prstGeom>
        </p:spPr>
      </p:pic>
      <p:sp>
        <p:nvSpPr>
          <p:cNvPr id="9" name="Rettangolo 8"/>
          <p:cNvSpPr/>
          <p:nvPr/>
        </p:nvSpPr>
        <p:spPr>
          <a:xfrm>
            <a:off x="2578018" y="5134390"/>
            <a:ext cx="70359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hlinkClick r:id="rId3"/>
              </a:rPr>
              <a:t>https://</a:t>
            </a:r>
            <a:r>
              <a:rPr lang="en-GB" sz="2800" dirty="0" err="1">
                <a:hlinkClick r:id="rId3"/>
              </a:rPr>
              <a:t>github.com</a:t>
            </a:r>
            <a:r>
              <a:rPr lang="en-GB" sz="2800" dirty="0">
                <a:hlinkClick r:id="rId3"/>
              </a:rPr>
              <a:t>/</a:t>
            </a:r>
            <a:r>
              <a:rPr lang="en-GB" sz="2800" dirty="0" err="1">
                <a:hlinkClick r:id="rId3"/>
              </a:rPr>
              <a:t>NickNaso</a:t>
            </a:r>
            <a:r>
              <a:rPr lang="en-GB" sz="2800" dirty="0">
                <a:hlinkClick r:id="rId3"/>
              </a:rPr>
              <a:t>/nodejs-tsw-2017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751450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0" y="7200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/>
              <a:t>What can I do with </a:t>
            </a:r>
            <a:r>
              <a:rPr lang="en-GB" sz="4000" b="1" dirty="0"/>
              <a:t>Node.js</a:t>
            </a:r>
            <a:r>
              <a:rPr lang="en-GB" sz="4000" dirty="0"/>
              <a:t>?</a:t>
            </a:r>
          </a:p>
        </p:txBody>
      </p:sp>
      <p:sp>
        <p:nvSpPr>
          <p:cNvPr id="2" name="CasellaDiTesto 1"/>
          <p:cNvSpPr txBox="1"/>
          <p:nvPr/>
        </p:nvSpPr>
        <p:spPr>
          <a:xfrm>
            <a:off x="3912980" y="2065524"/>
            <a:ext cx="43660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b="1" dirty="0"/>
              <a:t>Everything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1619992" y="3903491"/>
            <a:ext cx="8364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Great thank to Node.js </a:t>
            </a:r>
            <a:r>
              <a:rPr lang="en-GB" sz="2800" b="1" dirty="0"/>
              <a:t>Community</a:t>
            </a:r>
            <a:r>
              <a:rPr lang="en-GB" sz="2800" dirty="0"/>
              <a:t> and </a:t>
            </a:r>
            <a:r>
              <a:rPr lang="en-GB" sz="2800" b="1" dirty="0"/>
              <a:t>Working Groups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311" y="5203464"/>
            <a:ext cx="2197100" cy="8509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1E896D4-DEAE-DB40-AA5A-0B6700DBE66F}"/>
              </a:ext>
            </a:extLst>
          </p:cNvPr>
          <p:cNvSpPr txBox="1"/>
          <p:nvPr/>
        </p:nvSpPr>
        <p:spPr>
          <a:xfrm>
            <a:off x="3777522" y="5190351"/>
            <a:ext cx="19037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Packages</a:t>
            </a:r>
          </a:p>
          <a:p>
            <a:r>
              <a:rPr lang="en-GB" sz="3200" b="1" dirty="0"/>
              <a:t>963,619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0E7525-3F3A-D947-960B-04A2C4B169F6}"/>
              </a:ext>
            </a:extLst>
          </p:cNvPr>
          <p:cNvSpPr txBox="1"/>
          <p:nvPr/>
        </p:nvSpPr>
        <p:spPr>
          <a:xfrm>
            <a:off x="5457381" y="5203464"/>
            <a:ext cx="30570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Downloads - Last Week</a:t>
            </a:r>
          </a:p>
          <a:p>
            <a:r>
              <a:rPr lang="it-IT" sz="3200" b="1" dirty="0"/>
              <a:t>10,822,198,617</a:t>
            </a:r>
            <a:endParaRPr lang="en-GB" sz="3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C424E0-D34F-9141-80AE-EF0B4752BB80}"/>
              </a:ext>
            </a:extLst>
          </p:cNvPr>
          <p:cNvSpPr txBox="1"/>
          <p:nvPr/>
        </p:nvSpPr>
        <p:spPr>
          <a:xfrm>
            <a:off x="8337989" y="5203464"/>
            <a:ext cx="326439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Downloads - Last Month</a:t>
            </a:r>
          </a:p>
          <a:p>
            <a:r>
              <a:rPr lang="it-IT" sz="3200" b="1" dirty="0"/>
              <a:t>48,577,378,041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1494864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502234" y="5363666"/>
            <a:ext cx="19712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000" b="1" dirty="0"/>
              <a:t>CLI APPLICATION</a:t>
            </a:r>
            <a:endParaRPr lang="is-IS" sz="2000" b="1" dirty="0"/>
          </a:p>
        </p:txBody>
      </p:sp>
      <p:sp>
        <p:nvSpPr>
          <p:cNvPr id="4" name="Rettangolo 3"/>
          <p:cNvSpPr/>
          <p:nvPr/>
        </p:nvSpPr>
        <p:spPr>
          <a:xfrm>
            <a:off x="8893881" y="5363666"/>
            <a:ext cx="26339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sz="2000" b="1" dirty="0"/>
              <a:t>DESKTOP APPLICATION</a:t>
            </a:r>
          </a:p>
        </p:txBody>
      </p:sp>
      <p:sp>
        <p:nvSpPr>
          <p:cNvPr id="5" name="Rettangolo 4"/>
          <p:cNvSpPr/>
          <p:nvPr/>
        </p:nvSpPr>
        <p:spPr>
          <a:xfrm>
            <a:off x="2864988" y="5363666"/>
            <a:ext cx="26509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000" b="1" dirty="0"/>
              <a:t>DISRTRUBUTED</a:t>
            </a:r>
            <a:r>
              <a:rPr lang="it-IT" b="1" dirty="0"/>
              <a:t> SYSTEM</a:t>
            </a:r>
            <a:endParaRPr lang="is-IS" b="1" dirty="0"/>
          </a:p>
        </p:txBody>
      </p:sp>
      <p:sp>
        <p:nvSpPr>
          <p:cNvPr id="7" name="Rettangolo 6"/>
          <p:cNvSpPr/>
          <p:nvPr/>
        </p:nvSpPr>
        <p:spPr>
          <a:xfrm>
            <a:off x="6096000" y="5348277"/>
            <a:ext cx="22178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000" b="1" dirty="0"/>
              <a:t>REAL TIME SYSTEM</a:t>
            </a:r>
            <a:endParaRPr lang="is-IS" sz="2000" b="1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56" y="4108142"/>
            <a:ext cx="1350000" cy="108000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479" y="4371886"/>
            <a:ext cx="1800000" cy="552512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365" y="2843517"/>
            <a:ext cx="1552227" cy="1080000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478" y="1918792"/>
            <a:ext cx="1800000" cy="545806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925" y="4108142"/>
            <a:ext cx="1080000" cy="1080000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925" y="3061692"/>
            <a:ext cx="1800000" cy="643650"/>
          </a:xfrm>
          <a:prstGeom prst="rect">
            <a:avLst/>
          </a:prstGeom>
        </p:spPr>
      </p:pic>
      <p:pic>
        <p:nvPicPr>
          <p:cNvPr id="15" name="Immagin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844" y="4108142"/>
            <a:ext cx="1080000" cy="1080000"/>
          </a:xfrm>
          <a:prstGeom prst="rect">
            <a:avLst/>
          </a:prstGeom>
        </p:spPr>
      </p:pic>
      <p:pic>
        <p:nvPicPr>
          <p:cNvPr id="17" name="Immagin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844" y="2622580"/>
            <a:ext cx="1080000" cy="1080000"/>
          </a:xfrm>
          <a:prstGeom prst="rect">
            <a:avLst/>
          </a:prstGeom>
        </p:spPr>
      </p:pic>
      <p:pic>
        <p:nvPicPr>
          <p:cNvPr id="18" name="Immagine 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925" y="1830686"/>
            <a:ext cx="1800000" cy="724303"/>
          </a:xfrm>
          <a:prstGeom prst="rect">
            <a:avLst/>
          </a:prstGeom>
        </p:spPr>
      </p:pic>
      <p:sp>
        <p:nvSpPr>
          <p:cNvPr id="16" name="CasellaDiTesto 7">
            <a:extLst>
              <a:ext uri="{FF2B5EF4-FFF2-40B4-BE49-F238E27FC236}">
                <a16:creationId xmlns:a16="http://schemas.microsoft.com/office/drawing/2014/main" id="{40DC817E-A9A3-7E4F-83DB-28B9C52F978A}"/>
              </a:ext>
            </a:extLst>
          </p:cNvPr>
          <p:cNvSpPr txBox="1"/>
          <p:nvPr/>
        </p:nvSpPr>
        <p:spPr>
          <a:xfrm>
            <a:off x="0" y="720000"/>
            <a:ext cx="12192000" cy="707886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GB" sz="4000" dirty="0"/>
              <a:t>What can I do with </a:t>
            </a:r>
            <a:r>
              <a:rPr lang="en-GB" sz="4000" b="1" dirty="0"/>
              <a:t>Node.js</a:t>
            </a:r>
            <a:r>
              <a:rPr lang="en-GB" sz="4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85271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0" y="7200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Release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2888D4-799C-9640-A555-EB1FA7280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558" y="1893325"/>
            <a:ext cx="8618884" cy="456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713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0" y="7200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/>
              <a:t>What is </a:t>
            </a:r>
            <a:r>
              <a:rPr lang="en-GB" sz="4000" b="1" dirty="0"/>
              <a:t>Node.js</a:t>
            </a:r>
            <a:r>
              <a:rPr lang="en-GB" sz="4000" dirty="0"/>
              <a:t>?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1559475" y="5334056"/>
            <a:ext cx="2018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 </a:t>
            </a:r>
            <a:r>
              <a:rPr lang="it-IT" b="1" dirty="0"/>
              <a:t>JavaScript </a:t>
            </a:r>
            <a:r>
              <a:rPr lang="it-IT" b="1" dirty="0" err="1"/>
              <a:t>engine</a:t>
            </a:r>
            <a:endParaRPr lang="it-IT" b="1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4785718" y="5334028"/>
            <a:ext cx="1885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Asynchronous</a:t>
            </a:r>
            <a:r>
              <a:rPr lang="it-IT" b="1" dirty="0"/>
              <a:t> I/O</a:t>
            </a:r>
          </a:p>
        </p:txBody>
      </p:sp>
      <p:sp>
        <p:nvSpPr>
          <p:cNvPr id="16" name="CasellaDiTesto 15"/>
          <p:cNvSpPr txBox="1"/>
          <p:nvPr/>
        </p:nvSpPr>
        <p:spPr>
          <a:xfrm>
            <a:off x="7247067" y="4362419"/>
            <a:ext cx="3341748" cy="461665"/>
          </a:xfrm>
          <a:prstGeom prst="rect">
            <a:avLst/>
          </a:prstGeom>
          <a:solidFill>
            <a:srgbClr val="448755"/>
          </a:solidFill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~100k LOC of JS and C++</a:t>
            </a:r>
          </a:p>
        </p:txBody>
      </p:sp>
      <p:sp>
        <p:nvSpPr>
          <p:cNvPr id="19" name="CasellaDiTesto 18"/>
          <p:cNvSpPr txBox="1"/>
          <p:nvPr/>
        </p:nvSpPr>
        <p:spPr>
          <a:xfrm>
            <a:off x="8141583" y="5334056"/>
            <a:ext cx="1552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Node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</a:t>
            </a:r>
            <a:r>
              <a:rPr lang="it-IT" b="1" dirty="0"/>
              <a:t> </a:t>
            </a:r>
            <a:r>
              <a:rPr lang="it-IT" b="1" dirty="0" err="1"/>
              <a:t>glue</a:t>
            </a:r>
            <a:endParaRPr lang="it-IT" b="1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867326" y="2493826"/>
            <a:ext cx="1080163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sz="2800" dirty="0"/>
              <a:t>Node.js </a:t>
            </a:r>
            <a:r>
              <a:rPr lang="it-IT" sz="2800" dirty="0" err="1"/>
              <a:t>is</a:t>
            </a:r>
            <a:r>
              <a:rPr lang="it-IT" sz="2800" dirty="0"/>
              <a:t> a </a:t>
            </a:r>
            <a:r>
              <a:rPr lang="it-IT" sz="2800" b="1" dirty="0"/>
              <a:t>JavaScript </a:t>
            </a:r>
            <a:r>
              <a:rPr lang="it-IT" sz="2800" b="1" dirty="0" err="1"/>
              <a:t>runtime</a:t>
            </a:r>
            <a:r>
              <a:rPr lang="it-IT" sz="2800" dirty="0"/>
              <a:t> </a:t>
            </a:r>
            <a:r>
              <a:rPr lang="it-IT" sz="2800" dirty="0" err="1"/>
              <a:t>built</a:t>
            </a:r>
            <a:r>
              <a:rPr lang="it-IT" sz="2800" dirty="0"/>
              <a:t> on </a:t>
            </a:r>
            <a:r>
              <a:rPr lang="it-IT" sz="2800" dirty="0" err="1"/>
              <a:t>Chrome's</a:t>
            </a:r>
            <a:r>
              <a:rPr lang="it-IT" sz="2800" dirty="0"/>
              <a:t> </a:t>
            </a:r>
            <a:r>
              <a:rPr lang="it-IT" sz="2800" b="1" dirty="0"/>
              <a:t>V8 JavaScript </a:t>
            </a:r>
            <a:r>
              <a:rPr lang="it-IT" sz="2800" b="1" dirty="0" err="1"/>
              <a:t>engine</a:t>
            </a:r>
            <a:endParaRPr lang="it-IT" sz="2800" dirty="0"/>
          </a:p>
          <a:p>
            <a:pPr lvl="0"/>
            <a:endParaRPr lang="it-IT" sz="2000" dirty="0"/>
          </a:p>
          <a:p>
            <a:endParaRPr lang="en-GB" sz="2000" dirty="0"/>
          </a:p>
        </p:txBody>
      </p:sp>
      <p:pic>
        <p:nvPicPr>
          <p:cNvPr id="18" name="Immagin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168" y="4060453"/>
            <a:ext cx="1187566" cy="1065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5A816C4-3AEC-4C43-ADC7-F6063A6B1D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6007" y="3881235"/>
            <a:ext cx="1404828" cy="142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702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4424906" y="669429"/>
            <a:ext cx="44043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Node.js </a:t>
            </a:r>
            <a:r>
              <a:rPr lang="en-GB" sz="4000" dirty="0"/>
              <a:t>architecture</a:t>
            </a:r>
          </a:p>
        </p:txBody>
      </p:sp>
      <p:pic>
        <p:nvPicPr>
          <p:cNvPr id="16" name="Immagin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41" y="1947367"/>
            <a:ext cx="10941119" cy="419021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3132729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7715</TotalTime>
  <Words>556</Words>
  <Application>Microsoft Macintosh PowerPoint</Application>
  <PresentationFormat>Widescreen</PresentationFormat>
  <Paragraphs>128</Paragraphs>
  <Slides>43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Calibri</vt:lpstr>
      <vt:lpstr>Calibri Light</vt:lpstr>
      <vt:lpstr>Tema di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DOMANDE?</vt:lpstr>
      <vt:lpstr>GRAZIE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Utente di Microsoft Office</dc:creator>
  <cp:lastModifiedBy>Microsoft Office User</cp:lastModifiedBy>
  <cp:revision>86</cp:revision>
  <dcterms:created xsi:type="dcterms:W3CDTF">2017-12-01T11:19:22Z</dcterms:created>
  <dcterms:modified xsi:type="dcterms:W3CDTF">2019-04-23T11:36:41Z</dcterms:modified>
</cp:coreProperties>
</file>