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317" r:id="rId4"/>
    <p:sldId id="318" r:id="rId5"/>
    <p:sldId id="319" r:id="rId6"/>
    <p:sldId id="320" r:id="rId7"/>
    <p:sldId id="340" r:id="rId8"/>
    <p:sldId id="341" r:id="rId9"/>
    <p:sldId id="342" r:id="rId10"/>
    <p:sldId id="343" r:id="rId11"/>
    <p:sldId id="344" r:id="rId12"/>
    <p:sldId id="350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45" r:id="rId33"/>
    <p:sldId id="346" r:id="rId34"/>
    <p:sldId id="347" r:id="rId35"/>
    <p:sldId id="348" r:id="rId36"/>
    <p:sldId id="349" r:id="rId37"/>
    <p:sldId id="259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6" r:id="rId52"/>
    <p:sldId id="334" r:id="rId53"/>
    <p:sldId id="335" r:id="rId54"/>
    <p:sldId id="337" r:id="rId55"/>
    <p:sldId id="338" r:id="rId56"/>
    <p:sldId id="339" r:id="rId5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Doganieri" initials="M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6"/>
    <p:restoredTop sz="94662"/>
  </p:normalViewPr>
  <p:slideViewPr>
    <p:cSldViewPr snapToGrid="0" snapToObjects="1">
      <p:cViewPr varScale="1">
        <p:scale>
          <a:sx n="105" d="100"/>
          <a:sy n="105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commentAuthors" Target="commentAuthor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4T21:35:10.350" idx="2">
    <p:pos x="10" y="10"/>
    <p:text>Javascript è il linguaggio di programmazione più incompreso al mondo.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112E-2BFE-E74D-8C9D-655560037FB2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42C9-5A77-1342-896D-2AA373FA47DB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0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8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F5D4-87BE-974F-B1D4-37C51D854C09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hyperlink" Target="http://expressjs.com/en/resources/middleware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epoberezkin/ajv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helmetjs/helmet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winstonjs/winston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github.com/NickNaso/nodejs-tsw-20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48" y="644711"/>
            <a:ext cx="5876705" cy="3600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024361" y="4583039"/>
            <a:ext cx="6143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636363"/>
                </a:solidFill>
              </a:rPr>
              <a:t>Node.js from zero to hero</a:t>
            </a:r>
            <a:endParaRPr lang="en-GB" sz="4400" b="1" dirty="0">
              <a:solidFill>
                <a:srgbClr val="636363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069408" y="5502004"/>
            <a:ext cx="405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>
                <a:solidFill>
                  <a:srgbClr val="636363"/>
                </a:solidFill>
              </a:rPr>
              <a:t>Nicola Del </a:t>
            </a:r>
            <a:r>
              <a:rPr lang="en-GB" sz="2000" i="1" dirty="0" err="1" smtClean="0">
                <a:solidFill>
                  <a:srgbClr val="636363"/>
                </a:solidFill>
              </a:rPr>
              <a:t>Gobbo</a:t>
            </a:r>
            <a:r>
              <a:rPr lang="en-GB" sz="2000" i="1" dirty="0" smtClean="0">
                <a:solidFill>
                  <a:srgbClr val="636363"/>
                </a:solidFill>
              </a:rPr>
              <a:t> </a:t>
            </a:r>
            <a:r>
              <a:rPr lang="mr-IN" sz="2000" i="1" dirty="0" smtClean="0">
                <a:solidFill>
                  <a:srgbClr val="636363"/>
                </a:solidFill>
              </a:rPr>
              <a:t>–</a:t>
            </a:r>
            <a:r>
              <a:rPr lang="en-GB" sz="2000" i="1" dirty="0" smtClean="0">
                <a:solidFill>
                  <a:srgbClr val="636363"/>
                </a:solidFill>
              </a:rPr>
              <a:t> Mauro </a:t>
            </a:r>
            <a:r>
              <a:rPr lang="en-GB" sz="2000" i="1" dirty="0" err="1" smtClean="0">
                <a:solidFill>
                  <a:srgbClr val="636363"/>
                </a:solidFill>
              </a:rPr>
              <a:t>Doganieri</a:t>
            </a:r>
            <a:endParaRPr lang="en-GB" sz="2000" i="1" dirty="0">
              <a:solidFill>
                <a:srgbClr val="636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55364" y="720000"/>
            <a:ext cx="668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ASINCHRONOUS </a:t>
            </a:r>
            <a:r>
              <a:rPr lang="it-IT" sz="4000" dirty="0" smtClean="0"/>
              <a:t>IN</a:t>
            </a:r>
            <a:r>
              <a:rPr lang="en-GB" sz="4000" dirty="0" smtClean="0"/>
              <a:t> LOW LEVEL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0" y="1907733"/>
            <a:ext cx="9453980" cy="36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4" y="254961"/>
            <a:ext cx="3702292" cy="649072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495550"/>
            <a:ext cx="7797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55364" y="720000"/>
            <a:ext cx="668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ASINCHRONOUS </a:t>
            </a:r>
            <a:r>
              <a:rPr lang="it-IT" sz="4000" dirty="0" smtClean="0"/>
              <a:t>IN</a:t>
            </a:r>
            <a:r>
              <a:rPr lang="en-GB" sz="4000" dirty="0" smtClean="0"/>
              <a:t> LOW LEVEL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0" y="1907733"/>
            <a:ext cx="9453980" cy="36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"The </a:t>
            </a:r>
            <a:r>
              <a:rPr lang="de-DE" dirty="0" err="1"/>
              <a:t>world's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misunderstood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"</a:t>
            </a:r>
          </a:p>
          <a:p>
            <a:r>
              <a:rPr lang="en" dirty="0"/>
              <a:t>                                                                        Douglas </a:t>
            </a:r>
            <a:r>
              <a:rPr lang="en" dirty="0" err="1"/>
              <a:t>Crockford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118632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853B854-AB2D-42B6-9974-CDB83F34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Strict</a:t>
            </a:r>
            <a:r>
              <a:rPr lang="it-IT" dirty="0"/>
              <a:t>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E359A51-1295-452C-B823-6023D956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5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ECMAScript</a:t>
            </a:r>
            <a:r>
              <a:rPr lang="it-IT" dirty="0"/>
              <a:t> 5's </a:t>
            </a:r>
            <a:r>
              <a:rPr lang="it-IT" dirty="0" err="1"/>
              <a:t>strict</a:t>
            </a:r>
            <a:r>
              <a:rPr lang="it-IT" dirty="0"/>
              <a:t> mode </a:t>
            </a:r>
            <a:r>
              <a:rPr lang="it-IT" dirty="0" err="1"/>
              <a:t>is</a:t>
            </a:r>
            <a:r>
              <a:rPr lang="it-IT" dirty="0"/>
              <a:t> a way to </a:t>
            </a:r>
            <a:r>
              <a:rPr lang="it-IT" i="1" dirty="0" err="1"/>
              <a:t>opt</a:t>
            </a:r>
            <a:r>
              <a:rPr lang="it-IT" i="1" dirty="0"/>
              <a:t> in</a:t>
            </a:r>
            <a:r>
              <a:rPr lang="it-IT" dirty="0"/>
              <a:t> to a </a:t>
            </a:r>
            <a:r>
              <a:rPr lang="it-IT" dirty="0" err="1"/>
              <a:t>restricted</a:t>
            </a:r>
            <a:r>
              <a:rPr lang="it-IT" dirty="0"/>
              <a:t> </a:t>
            </a:r>
            <a:r>
              <a:rPr lang="it-IT" dirty="0" err="1"/>
              <a:t>variant</a:t>
            </a:r>
            <a:r>
              <a:rPr lang="it-IT" dirty="0"/>
              <a:t> of JavaScript. </a:t>
            </a:r>
            <a:r>
              <a:rPr lang="it-IT" dirty="0" err="1"/>
              <a:t>Strict</a:t>
            </a:r>
            <a:r>
              <a:rPr lang="it-IT" dirty="0"/>
              <a:t> mode </a:t>
            </a:r>
            <a:r>
              <a:rPr lang="it-IT" dirty="0" err="1"/>
              <a:t>isn't</a:t>
            </a:r>
            <a:r>
              <a:rPr lang="it-IT" dirty="0"/>
              <a:t> just a subset: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 err="1"/>
              <a:t>intentionally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semantics</a:t>
            </a:r>
            <a:r>
              <a:rPr lang="it-IT" dirty="0"/>
              <a:t> from </a:t>
            </a:r>
            <a:r>
              <a:rPr lang="it-IT" dirty="0" err="1"/>
              <a:t>normal</a:t>
            </a:r>
            <a:r>
              <a:rPr lang="it-IT" dirty="0"/>
              <a:t> code. 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26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020AD43-3168-4288-94FE-24C251C3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Strict</a:t>
            </a:r>
            <a:r>
              <a:rPr lang="it-IT" dirty="0"/>
              <a:t> mode – </a:t>
            </a:r>
            <a:r>
              <a:rPr lang="it-IT" dirty="0" err="1"/>
              <a:t>how</a:t>
            </a:r>
            <a:r>
              <a:rPr lang="it-IT" dirty="0"/>
              <a:t> 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="" xmlns:a16="http://schemas.microsoft.com/office/drawing/2014/main" id="{ED555517-4F30-490F-9BB2-2B6C7A03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Strict</a:t>
            </a:r>
            <a:r>
              <a:rPr lang="it-IT" dirty="0"/>
              <a:t> mode for scripts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="" xmlns:a16="http://schemas.microsoft.com/office/drawing/2014/main" id="{4C57FFE9-9A6A-42EF-BC20-56549DA58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Strict</a:t>
            </a:r>
            <a:r>
              <a:rPr lang="it-IT" dirty="0"/>
              <a:t> mode for </a:t>
            </a:r>
            <a:r>
              <a:rPr lang="it-IT" dirty="0" err="1"/>
              <a:t>functions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="" xmlns:a16="http://schemas.microsoft.com/office/drawing/2014/main" id="{B40EE648-D14C-4910-85B3-27E2AE0A63E2}"/>
              </a:ext>
            </a:extLst>
          </p:cNvPr>
          <p:cNvSpPr txBox="1"/>
          <p:nvPr/>
        </p:nvSpPr>
        <p:spPr>
          <a:xfrm>
            <a:off x="839788" y="2505075"/>
            <a:ext cx="5306028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onsolas"/>
              </a:rPr>
              <a:t>// Whole-script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008000"/>
                </a:solidFill>
                <a:latin typeface="Consolas"/>
              </a:rPr>
              <a:t> mode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syntax</a:t>
            </a:r>
            <a:endParaRPr lang="it-IT" sz="1400" dirty="0">
              <a:solidFill>
                <a:srgbClr val="008000"/>
              </a:solidFill>
              <a:latin typeface="Consolas"/>
            </a:endParaRPr>
          </a:p>
          <a:p>
            <a:r>
              <a:rPr lang="it-IT" sz="1400" dirty="0">
                <a:solidFill>
                  <a:srgbClr val="A31515"/>
                </a:solidFill>
                <a:latin typeface="Consolas"/>
              </a:rPr>
              <a:t>'use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</a:t>
            </a:r>
          </a:p>
          <a:p>
            <a:r>
              <a:rPr lang="it-IT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>
                <a:solidFill>
                  <a:srgbClr val="001080"/>
                </a:solidFill>
                <a:latin typeface="Consolas"/>
              </a:rPr>
              <a:t>v</a:t>
            </a:r>
            <a:r>
              <a:rPr lang="it-IT" sz="1400" dirty="0">
                <a:latin typeface="Consolas"/>
              </a:rPr>
              <a:t> = 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'Hi! I\'m a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 mode script!'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="" xmlns:a16="http://schemas.microsoft.com/office/drawing/2014/main" id="{ED85CCC6-6FA0-4005-B75E-3B22C3783D30}"/>
              </a:ext>
            </a:extLst>
          </p:cNvPr>
          <p:cNvSpPr txBox="1"/>
          <p:nvPr/>
        </p:nvSpPr>
        <p:spPr>
          <a:xfrm>
            <a:off x="6172200" y="2505075"/>
            <a:ext cx="5878975" cy="28931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 err="1">
                <a:solidFill>
                  <a:srgbClr val="795E26"/>
                </a:solidFill>
                <a:latin typeface="Consolas"/>
              </a:rPr>
              <a:t>strict</a:t>
            </a:r>
            <a:r>
              <a:rPr lang="it-IT" sz="1400" dirty="0">
                <a:latin typeface="Consolas"/>
              </a:rPr>
              <a:t>() {</a:t>
            </a:r>
          </a:p>
          <a:p>
            <a:r>
              <a:rPr lang="it-IT" sz="1400" dirty="0">
                <a:solidFill>
                  <a:srgbClr val="008000"/>
                </a:solidFill>
                <a:latin typeface="Consolas"/>
              </a:rPr>
              <a:t>  //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Function-level</a:t>
            </a:r>
            <a:r>
              <a:rPr lang="it-IT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008000"/>
                </a:solidFill>
                <a:latin typeface="Consolas"/>
              </a:rPr>
              <a:t> mode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syntax</a:t>
            </a:r>
            <a:endParaRPr lang="it-IT" sz="1400" dirty="0">
              <a:solidFill>
                <a:srgbClr val="008000"/>
              </a:solidFill>
              <a:latin typeface="Consolas"/>
            </a:endParaRPr>
          </a:p>
          <a:p>
            <a:r>
              <a:rPr lang="it-IT" sz="1400" dirty="0">
                <a:solidFill>
                  <a:srgbClr val="A31515"/>
                </a:solidFill>
                <a:latin typeface="Consolas"/>
              </a:rPr>
              <a:t>  'use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</a:t>
            </a:r>
          </a:p>
          <a:p>
            <a:r>
              <a:rPr lang="it-IT" sz="1400" dirty="0">
                <a:solidFill>
                  <a:srgbClr val="0000FF"/>
                </a:solidFill>
                <a:latin typeface="Consolas"/>
              </a:rPr>
              <a:t>  </a:t>
            </a:r>
            <a:r>
              <a:rPr lang="it-IT" sz="14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 err="1">
                <a:solidFill>
                  <a:srgbClr val="795E26"/>
                </a:solidFill>
                <a:latin typeface="Consolas"/>
              </a:rPr>
              <a:t>nested</a:t>
            </a:r>
            <a:r>
              <a:rPr lang="it-IT" sz="1400" dirty="0">
                <a:latin typeface="Consolas"/>
              </a:rPr>
              <a:t>() {</a:t>
            </a:r>
          </a:p>
          <a:p>
            <a:r>
              <a:rPr lang="it-IT" sz="1400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sz="1400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'And so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am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 I!'</a:t>
            </a:r>
            <a:endParaRPr lang="it-IT" dirty="0">
              <a:latin typeface="Calibri"/>
            </a:endParaRPr>
          </a:p>
          <a:p>
            <a:r>
              <a:rPr lang="it-IT" sz="1400" dirty="0">
                <a:latin typeface="Consolas"/>
              </a:rPr>
              <a:t>  }</a:t>
            </a:r>
            <a:endParaRPr lang="it-IT" dirty="0"/>
          </a:p>
          <a:p>
            <a:r>
              <a:rPr lang="it-IT" sz="1400" dirty="0">
                <a:solidFill>
                  <a:srgbClr val="AF00DB"/>
                </a:solidFill>
                <a:latin typeface="Consolas"/>
              </a:rPr>
              <a:t>  return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'Hi! I\'m a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 mode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function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! ' </a:t>
            </a:r>
            <a:r>
              <a:rPr lang="it-IT" sz="14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it-IT" sz="1400" dirty="0">
                <a:latin typeface="Consolas"/>
              </a:rPr>
              <a:t> </a:t>
            </a:r>
            <a:r>
              <a:rPr lang="it-IT" sz="1400" dirty="0" err="1">
                <a:solidFill>
                  <a:srgbClr val="795E26"/>
                </a:solidFill>
                <a:latin typeface="Consolas"/>
              </a:rPr>
              <a:t>nested</a:t>
            </a:r>
            <a:r>
              <a:rPr lang="it-IT" sz="1400" dirty="0">
                <a:latin typeface="Consolas"/>
              </a:rPr>
              <a:t>()</a:t>
            </a:r>
          </a:p>
          <a:p>
            <a:r>
              <a:rPr lang="it-IT" sz="1400" dirty="0">
                <a:latin typeface="Consolas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onsolas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 err="1">
                <a:solidFill>
                  <a:srgbClr val="795E26"/>
                </a:solidFill>
                <a:latin typeface="Consolas"/>
              </a:rPr>
              <a:t>notStrict</a:t>
            </a:r>
            <a:r>
              <a:rPr lang="it-IT" sz="1400" dirty="0">
                <a:latin typeface="Consolas"/>
              </a:rPr>
              <a:t>() {</a:t>
            </a:r>
          </a:p>
          <a:p>
            <a:r>
              <a:rPr lang="it-IT" sz="1400" dirty="0">
                <a:solidFill>
                  <a:srgbClr val="AF00DB"/>
                </a:solidFill>
                <a:latin typeface="Consolas"/>
              </a:rPr>
              <a:t>  </a:t>
            </a:r>
            <a:r>
              <a:rPr lang="it-IT" sz="1400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'I\'m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not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.'</a:t>
            </a:r>
            <a:endParaRPr lang="it-IT" dirty="0">
              <a:latin typeface="Calibri"/>
            </a:endParaRPr>
          </a:p>
          <a:p>
            <a:r>
              <a:rPr lang="it-IT" sz="1400" dirty="0">
                <a:latin typeface="Consolas"/>
              </a:rPr>
              <a:t>}</a:t>
            </a:r>
            <a:endParaRPr lang="it-IT" dirty="0"/>
          </a:p>
          <a:p>
            <a:endParaRPr lang="it-IT" sz="1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006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20F7B71-836E-4D9D-83D2-410F0C0A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1139A128-8EDB-4AB6-977E-2364810B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on</a:t>
            </a:r>
            <a:endParaRPr lang="en-US" dirty="0" err="1"/>
          </a:p>
          <a:p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var</a:t>
            </a:r>
            <a:r>
              <a:rPr lang="it-IT" dirty="0"/>
              <a:t>, </a:t>
            </a:r>
            <a:r>
              <a:rPr lang="it-IT" b="1" dirty="0" err="1"/>
              <a:t>let</a:t>
            </a:r>
            <a:r>
              <a:rPr lang="it-IT" b="1" dirty="0"/>
              <a:t> </a:t>
            </a:r>
            <a:r>
              <a:rPr lang="it-IT" dirty="0"/>
              <a:t>or </a:t>
            </a:r>
            <a:r>
              <a:rPr lang="it-IT" b="1" dirty="0" err="1"/>
              <a:t>const</a:t>
            </a:r>
            <a:endParaRPr lang="en-US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in </a:t>
            </a:r>
            <a:r>
              <a:rPr lang="it-IT" i="1" dirty="0" err="1"/>
              <a:t>strict</a:t>
            </a:r>
            <a:r>
              <a:rPr lang="it-IT" i="1" dirty="0"/>
              <a:t> mode</a:t>
            </a:r>
            <a:r>
              <a:rPr lang="it-IT" dirty="0"/>
              <a:t> or </a:t>
            </a:r>
            <a:r>
              <a:rPr lang="it-IT" dirty="0" err="1"/>
              <a:t>not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en" dirty="0"/>
              <a:t>explicitly </a:t>
            </a:r>
            <a:r>
              <a:rPr lang="it-IT" dirty="0" err="1"/>
              <a:t>declaring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or </a:t>
            </a:r>
            <a:r>
              <a:rPr lang="it-IT" dirty="0" err="1"/>
              <a:t>not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77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72677F3-9CB8-496A-BFAC-005C02E8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</a:t>
            </a:r>
            <a:r>
              <a:rPr lang="it-IT" b="1" dirty="0" err="1"/>
              <a:t>var</a:t>
            </a:r>
            <a:r>
              <a:rPr lang="it-IT" dirty="0"/>
              <a:t> </a:t>
            </a:r>
            <a:r>
              <a:rPr lang="it-IT" dirty="0" err="1"/>
              <a:t>declaration</a:t>
            </a:r>
            <a:r>
              <a:rPr lang="it-IT" dirty="0"/>
              <a:t> and </a:t>
            </a:r>
            <a:r>
              <a:rPr lang="it-IT" dirty="0" err="1"/>
              <a:t>hoisting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6AD92776-42BF-41B4-BAC0-F212DE78E705}"/>
              </a:ext>
            </a:extLst>
          </p:cNvPr>
          <p:cNvSpPr txBox="1"/>
          <p:nvPr/>
        </p:nvSpPr>
        <p:spPr>
          <a:xfrm>
            <a:off x="838200" y="1684338"/>
            <a:ext cx="939285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/>
              <a:t>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are </a:t>
            </a:r>
            <a:r>
              <a:rPr lang="it-IT" dirty="0" err="1"/>
              <a:t>constrained</a:t>
            </a:r>
            <a:r>
              <a:rPr lang="it-IT" dirty="0"/>
              <a:t> in the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declared</a:t>
            </a:r>
          </a:p>
          <a:p>
            <a:pPr marL="285750" indent="-285750">
              <a:buFont typeface="Arial"/>
              <a:buChar char="•"/>
            </a:pPr>
            <a:r>
              <a:rPr lang="it-IT" dirty="0" err="1"/>
              <a:t>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are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D10168A6-1CAF-4DD6-874D-A6EF376A155B}"/>
              </a:ext>
            </a:extLst>
          </p:cNvPr>
          <p:cNvSpPr txBox="1"/>
          <p:nvPr/>
        </p:nvSpPr>
        <p:spPr>
          <a:xfrm>
            <a:off x="838200" y="2505075"/>
            <a:ext cx="9724663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undefined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it-IT" dirty="0">
                <a:latin typeface="Consolas"/>
              </a:rPr>
              <a:t> 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7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7​</a:t>
            </a:r>
          </a:p>
          <a:p>
            <a:r>
              <a:rPr lang="it-IT" dirty="0">
                <a:latin typeface="Consolas"/>
              </a:rPr>
              <a:t>  } </a:t>
            </a:r>
            <a:r>
              <a:rPr lang="it-IT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it-IT" dirty="0">
                <a:latin typeface="Consolas"/>
              </a:rPr>
              <a:t> {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undefined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7 or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undefined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based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on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condition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it-IT" dirty="0">
                <a:latin typeface="Consolas"/>
              </a:rPr>
              <a:t>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not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outside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test (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ReferenceError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)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658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2D27047-801F-4CE4-B9F4-B5DB0437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</a:t>
            </a:r>
            <a:r>
              <a:rPr lang="it-IT" dirty="0" err="1"/>
              <a:t>undeclared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117EE760-7ACE-407D-9D5F-3BB30467B37E}"/>
              </a:ext>
            </a:extLst>
          </p:cNvPr>
          <p:cNvSpPr txBox="1"/>
          <p:nvPr/>
        </p:nvSpPr>
        <p:spPr>
          <a:xfrm>
            <a:off x="838200" y="1685057"/>
            <a:ext cx="783063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/>
              <a:t>Undeclared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are </a:t>
            </a:r>
            <a:r>
              <a:rPr lang="it-IT" dirty="0" err="1"/>
              <a:t>always</a:t>
            </a:r>
            <a:r>
              <a:rPr lang="it-IT" dirty="0"/>
              <a:t> global</a:t>
            </a:r>
          </a:p>
          <a:p>
            <a:pPr marL="285750" indent="-285750">
              <a:buFont typeface="Arial"/>
              <a:buChar char="•"/>
            </a:pPr>
            <a:r>
              <a:rPr lang="it-IT" dirty="0" err="1"/>
              <a:t>Undeclared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exist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code </a:t>
            </a:r>
            <a:r>
              <a:rPr lang="it-IT" dirty="0" err="1"/>
              <a:t>assigning</a:t>
            </a:r>
            <a:r>
              <a:rPr lang="it-IT" dirty="0"/>
              <a:t> to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886BD88E-2F27-4922-89E2-59BD10564CCE}"/>
              </a:ext>
            </a:extLst>
          </p:cNvPr>
          <p:cNvSpPr txBox="1"/>
          <p:nvPr/>
        </p:nvSpPr>
        <p:spPr>
          <a:xfrm>
            <a:off x="838200" y="2647950"/>
            <a:ext cx="5253942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600" dirty="0">
                <a:latin typeface="Consolas"/>
              </a:rPr>
              <a:t> </a:t>
            </a:r>
            <a:r>
              <a:rPr lang="it-IT" sz="1600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sz="1600" dirty="0">
                <a:latin typeface="Consolas"/>
              </a:rPr>
              <a:t>() {</a:t>
            </a:r>
          </a:p>
          <a:p>
            <a:r>
              <a:rPr lang="it-IT" sz="1600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doesn't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exist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here</a:t>
            </a:r>
            <a:endParaRPr lang="it-IT" sz="1600" dirty="0">
              <a:solidFill>
                <a:srgbClr val="008000"/>
              </a:solidFill>
              <a:latin typeface="Consolas"/>
            </a:endParaRPr>
          </a:p>
          <a:p>
            <a:r>
              <a:rPr lang="it-IT" sz="1600" dirty="0">
                <a:solidFill>
                  <a:srgbClr val="267F99"/>
                </a:solidFill>
                <a:latin typeface="Consolas"/>
              </a:rPr>
              <a:t>  console</a:t>
            </a:r>
            <a:r>
              <a:rPr lang="it-IT" sz="1600" dirty="0">
                <a:latin typeface="Consolas"/>
              </a:rPr>
              <a:t>.</a:t>
            </a:r>
            <a:r>
              <a:rPr lang="it-IT" sz="1600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it-IT" sz="1600" dirty="0">
                <a:latin typeface="Consolas"/>
              </a:rPr>
              <a:t>(</a:t>
            </a:r>
            <a:r>
              <a:rPr lang="it-IT" sz="1600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sz="1600" dirty="0">
                <a:latin typeface="Consolas"/>
              </a:rPr>
              <a:t>) 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ReferenceError</a:t>
            </a:r>
          </a:p>
          <a:p>
            <a:r>
              <a:rPr lang="it-IT" sz="1600" dirty="0">
                <a:solidFill>
                  <a:srgbClr val="001080"/>
                </a:solidFill>
                <a:latin typeface="Consolas"/>
              </a:rPr>
              <a:t>  </a:t>
            </a:r>
            <a:r>
              <a:rPr lang="it-IT" sz="1600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sz="1600" dirty="0">
                <a:latin typeface="Consolas"/>
              </a:rPr>
              <a:t> = </a:t>
            </a:r>
            <a:r>
              <a:rPr lang="it-IT" sz="1600" dirty="0">
                <a:solidFill>
                  <a:srgbClr val="09885A"/>
                </a:solidFill>
                <a:latin typeface="Consolas"/>
              </a:rPr>
              <a:t>7</a:t>
            </a:r>
          </a:p>
          <a:p>
            <a:r>
              <a:rPr lang="it-IT" sz="1600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of 7</a:t>
            </a:r>
          </a:p>
          <a:p>
            <a:r>
              <a:rPr lang="it-IT" sz="1600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sz="1600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sz="1600" dirty="0">
                <a:latin typeface="Consolas"/>
              </a:rPr>
              <a:t>()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of 7</a:t>
            </a:r>
          </a:p>
          <a:p>
            <a:r>
              <a:rPr lang="it-IT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global!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66C455A0-4FFA-40D5-89FA-B7B544DAF885}"/>
              </a:ext>
            </a:extLst>
          </p:cNvPr>
          <p:cNvSpPr txBox="1"/>
          <p:nvPr/>
        </p:nvSpPr>
        <p:spPr>
          <a:xfrm>
            <a:off x="6164626" y="2676525"/>
            <a:ext cx="6096000" cy="236988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>
                <a:solidFill>
                  <a:srgbClr val="A31515"/>
                </a:solidFill>
                <a:latin typeface="Consolas"/>
              </a:rPr>
              <a:t>'use </a:t>
            </a:r>
            <a:r>
              <a:rPr lang="it-IT" sz="16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'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sz="16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600" dirty="0">
                <a:latin typeface="Consolas"/>
              </a:rPr>
              <a:t> </a:t>
            </a:r>
            <a:r>
              <a:rPr lang="it-IT" sz="1600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sz="1600" dirty="0">
                <a:latin typeface="Consolas"/>
              </a:rPr>
              <a:t>() {</a:t>
            </a:r>
          </a:p>
          <a:p>
            <a:r>
              <a:rPr lang="it-IT" sz="1600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Throws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ReferenceError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: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not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defined</a:t>
            </a:r>
          </a:p>
          <a:p>
            <a:r>
              <a:rPr lang="it-IT" sz="1600" dirty="0">
                <a:solidFill>
                  <a:srgbClr val="001080"/>
                </a:solidFill>
                <a:latin typeface="Consolas"/>
              </a:rPr>
              <a:t>  </a:t>
            </a:r>
            <a:r>
              <a:rPr lang="it-IT" sz="1600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sz="1600" dirty="0">
                <a:latin typeface="Consolas"/>
              </a:rPr>
              <a:t> = </a:t>
            </a:r>
            <a:r>
              <a:rPr lang="it-IT" sz="1600" dirty="0">
                <a:solidFill>
                  <a:srgbClr val="09885A"/>
                </a:solidFill>
                <a:latin typeface="Consolas"/>
              </a:rPr>
              <a:t>7</a:t>
            </a:r>
          </a:p>
          <a:p>
            <a:r>
              <a:rPr lang="it-IT" sz="1600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sz="1600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sz="1600" dirty="0">
                <a:latin typeface="Consolas"/>
              </a:rPr>
              <a:t>()</a:t>
            </a:r>
          </a:p>
          <a:p>
            <a:endParaRPr lang="it-IT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330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B51E04C-0271-4663-9E54-B34A6CEE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</a:t>
            </a:r>
            <a:r>
              <a:rPr lang="it-IT" dirty="0" err="1"/>
              <a:t>declaration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let</a:t>
            </a:r>
            <a:endParaRPr lang="it-IT" dirty="0" err="1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8442AA1-1C45-4D07-8D5C-C612BDC5C06C}"/>
              </a:ext>
            </a:extLst>
          </p:cNvPr>
          <p:cNvSpPr txBox="1"/>
          <p:nvPr/>
        </p:nvSpPr>
        <p:spPr>
          <a:xfrm>
            <a:off x="838200" y="1684338"/>
            <a:ext cx="10528983" cy="6477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declared</a:t>
            </a:r>
            <a:r>
              <a:rPr lang="it-IT" dirty="0"/>
              <a:t> by </a:t>
            </a:r>
            <a:r>
              <a:rPr lang="it-IT" b="1" dirty="0" err="1">
                <a:latin typeface="Consolas"/>
              </a:rPr>
              <a:t>let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scope the </a:t>
            </a:r>
            <a:r>
              <a:rPr lang="it-IT" dirty="0" err="1"/>
              <a:t>block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sub-</a:t>
            </a:r>
            <a:r>
              <a:rPr lang="it-IT" dirty="0" err="1"/>
              <a:t>blocks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4437CD26-DB3E-4AE4-BB14-5E342A867151}"/>
              </a:ext>
            </a:extLst>
          </p:cNvPr>
          <p:cNvSpPr txBox="1"/>
          <p:nvPr/>
        </p:nvSpPr>
        <p:spPr>
          <a:xfrm>
            <a:off x="838200" y="2514600"/>
            <a:ext cx="10115308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 dirty="0">
                <a:latin typeface="Consolas"/>
              </a:rPr>
              <a:t>) {​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doesn't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>
                <a:solidFill>
                  <a:srgbClr val="AF00DB"/>
                </a:solidFill>
                <a:latin typeface="Consolas"/>
              </a:rPr>
              <a:t>  if</a:t>
            </a:r>
            <a:r>
              <a:rPr lang="it-IT">
                <a:latin typeface="Consolas"/>
              </a:rPr>
              <a:t> (</a:t>
            </a:r>
            <a:r>
              <a:rPr lang="it-IT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>
                <a:latin typeface="Consolas"/>
              </a:rPr>
              <a:t>) {​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7</a:t>
            </a:r>
            <a:r>
              <a:rPr lang="it-IT" dirty="0">
                <a:latin typeface="Consolas"/>
              </a:rPr>
              <a:t>​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7​​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it-IT" dirty="0">
                <a:latin typeface="Consolas"/>
              </a:rPr>
              <a:t> 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7​​</a:t>
            </a:r>
          </a:p>
          <a:p>
            <a:r>
              <a:rPr lang="it-IT" dirty="0">
                <a:latin typeface="Consolas"/>
              </a:rPr>
              <a:t>    }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doesn't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 dirty="0">
                <a:latin typeface="Consolas"/>
              </a:rPr>
              <a:t>}​</a:t>
            </a:r>
          </a:p>
          <a:p>
            <a:r>
              <a:rPr lang="it-IT" dirty="0">
                <a:latin typeface="Consolas"/>
              </a:rPr>
              <a:t>​</a:t>
            </a:r>
          </a:p>
          <a:p>
            <a:r>
              <a:rPr lang="it-IT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it-IT" dirty="0">
                <a:latin typeface="Consolas"/>
              </a:rPr>
              <a:t>)​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not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outside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test​</a:t>
            </a:r>
          </a:p>
        </p:txBody>
      </p:sp>
    </p:spTree>
    <p:extLst>
      <p:ext uri="{BB962C8B-B14F-4D97-AF65-F5344CB8AC3E}">
        <p14:creationId xmlns:p14="http://schemas.microsoft.com/office/powerpoint/2010/main" val="36469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48784" y="720000"/>
            <a:ext cx="3894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IS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80" y="4463656"/>
            <a:ext cx="1060000" cy="10800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109" y="4463656"/>
            <a:ext cx="2197100" cy="8509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65874" y="5568307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b="1" dirty="0"/>
              <a:t>JavaScript Runtime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686593" y="5568307"/>
            <a:ext cx="394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Asynchronous</a:t>
            </a:r>
            <a:r>
              <a:rPr lang="it-IT" b="1" dirty="0"/>
              <a:t> I/O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event</a:t>
            </a:r>
            <a:r>
              <a:rPr lang="it-IT" b="1" dirty="0"/>
              <a:t> </a:t>
            </a:r>
            <a:r>
              <a:rPr lang="it-IT" b="1" dirty="0" err="1" smtClean="0"/>
              <a:t>loops</a:t>
            </a:r>
            <a:endParaRPr lang="it-IT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9326381" y="5568307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Ecosystem</a:t>
            </a:r>
            <a:r>
              <a:rPr lang="it-IT" dirty="0"/>
              <a:t> of </a:t>
            </a:r>
            <a:r>
              <a:rPr lang="it-IT" b="1" dirty="0" err="1" smtClean="0"/>
              <a:t>packages</a:t>
            </a:r>
            <a:endParaRPr lang="it-IT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553189" y="4704440"/>
            <a:ext cx="2513821" cy="369332"/>
          </a:xfrm>
          <a:prstGeom prst="rect">
            <a:avLst/>
          </a:prstGeom>
          <a:solidFill>
            <a:srgbClr val="448755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~100k </a:t>
            </a:r>
            <a:r>
              <a:rPr lang="en-GB" dirty="0" smtClean="0">
                <a:solidFill>
                  <a:schemeClr val="bg1"/>
                </a:solidFill>
              </a:rPr>
              <a:t>LOC of </a:t>
            </a:r>
            <a:r>
              <a:rPr lang="en-GB" b="1" dirty="0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b="1" dirty="0" smtClean="0">
                <a:solidFill>
                  <a:schemeClr val="bg1"/>
                </a:solidFill>
              </a:rPr>
              <a:t>C++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232056" y="556830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Node</a:t>
            </a:r>
            <a:r>
              <a:rPr lang="it-IT" b="1" dirty="0" smtClean="0"/>
              <a:t> </a:t>
            </a:r>
            <a:r>
              <a:rPr lang="it-IT" b="1" dirty="0" err="1" smtClean="0"/>
              <a:t>glue</a:t>
            </a:r>
            <a:endParaRPr lang="it-IT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37306" y="1895112"/>
            <a:ext cx="10801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000" dirty="0" smtClean="0"/>
              <a:t>Node.js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b="1" dirty="0"/>
              <a:t>JavaScript </a:t>
            </a:r>
            <a:r>
              <a:rPr lang="it-IT" sz="2000" b="1" dirty="0" err="1"/>
              <a:t>runtime</a:t>
            </a:r>
            <a:r>
              <a:rPr lang="it-IT" sz="2000" dirty="0"/>
              <a:t> </a:t>
            </a:r>
            <a:r>
              <a:rPr lang="it-IT" sz="2000" dirty="0" err="1"/>
              <a:t>built</a:t>
            </a:r>
            <a:r>
              <a:rPr lang="it-IT" sz="2000" dirty="0"/>
              <a:t> on </a:t>
            </a:r>
            <a:r>
              <a:rPr lang="it-IT" sz="2000" dirty="0" err="1"/>
              <a:t>Chrome's</a:t>
            </a:r>
            <a:r>
              <a:rPr lang="it-IT" sz="2000" dirty="0"/>
              <a:t> </a:t>
            </a:r>
            <a:r>
              <a:rPr lang="it-IT" sz="2000" b="1" dirty="0"/>
              <a:t>V8 JavaScript </a:t>
            </a:r>
            <a:r>
              <a:rPr lang="it-IT" sz="2000" b="1" dirty="0" err="1" smtClean="0"/>
              <a:t>engine</a:t>
            </a:r>
            <a:endParaRPr lang="it-IT" sz="2000" dirty="0"/>
          </a:p>
          <a:p>
            <a:pPr lvl="0"/>
            <a:endParaRPr lang="it-IT" sz="2000" dirty="0"/>
          </a:p>
          <a:p>
            <a:pPr lvl="0"/>
            <a:r>
              <a:rPr lang="it-IT" sz="2000" dirty="0"/>
              <a:t>Node.js </a:t>
            </a:r>
            <a:r>
              <a:rPr lang="it-IT" sz="2000" dirty="0" err="1"/>
              <a:t>uses</a:t>
            </a:r>
            <a:r>
              <a:rPr lang="it-IT" sz="2000" dirty="0"/>
              <a:t> an </a:t>
            </a:r>
            <a:r>
              <a:rPr lang="it-IT" sz="2000" dirty="0" err="1"/>
              <a:t>event-driven</a:t>
            </a:r>
            <a:r>
              <a:rPr lang="it-IT" sz="2000" dirty="0"/>
              <a:t>, </a:t>
            </a:r>
            <a:r>
              <a:rPr lang="it-IT" sz="2000" b="1" dirty="0"/>
              <a:t>non-</a:t>
            </a:r>
            <a:r>
              <a:rPr lang="it-IT" sz="2000" b="1" dirty="0" err="1"/>
              <a:t>blocking</a:t>
            </a:r>
            <a:r>
              <a:rPr lang="it-IT" sz="2000" b="1" dirty="0"/>
              <a:t> I/O </a:t>
            </a:r>
            <a:r>
              <a:rPr lang="it-IT" sz="2000" dirty="0"/>
              <a:t>model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lightweight</a:t>
            </a:r>
            <a:r>
              <a:rPr lang="it-IT" sz="2000" dirty="0"/>
              <a:t> and </a:t>
            </a:r>
            <a:r>
              <a:rPr lang="it-IT" sz="2000" dirty="0" err="1" smtClean="0"/>
              <a:t>efficient</a:t>
            </a:r>
            <a:endParaRPr lang="it-IT" sz="2000" dirty="0"/>
          </a:p>
          <a:p>
            <a:pPr lvl="0"/>
            <a:endParaRPr lang="it-IT" sz="2000" dirty="0"/>
          </a:p>
          <a:p>
            <a:pPr lvl="0"/>
            <a:r>
              <a:rPr lang="it-IT" sz="2000" dirty="0"/>
              <a:t>Node.js' package </a:t>
            </a:r>
            <a:r>
              <a:rPr lang="it-IT" sz="2000" dirty="0" err="1" smtClean="0"/>
              <a:t>ecosystem</a:t>
            </a:r>
            <a:r>
              <a:rPr lang="it-IT" sz="2000" dirty="0" smtClean="0"/>
              <a:t>,</a:t>
            </a:r>
            <a:r>
              <a:rPr lang="it-IT" sz="2000" dirty="0"/>
              <a:t> </a:t>
            </a:r>
            <a:r>
              <a:rPr lang="it-IT" sz="2000" b="1" dirty="0" err="1" smtClean="0"/>
              <a:t>npm</a:t>
            </a:r>
            <a:r>
              <a:rPr lang="it-IT" sz="2000" dirty="0" smtClean="0"/>
              <a:t>,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/>
              <a:t>the </a:t>
            </a:r>
            <a:r>
              <a:rPr lang="it-IT" sz="2000" dirty="0" err="1"/>
              <a:t>largest</a:t>
            </a:r>
            <a:r>
              <a:rPr lang="it-IT" sz="2000" dirty="0"/>
              <a:t> </a:t>
            </a:r>
            <a:r>
              <a:rPr lang="it-IT" sz="2000" dirty="0" err="1"/>
              <a:t>ecosystem</a:t>
            </a:r>
            <a:r>
              <a:rPr lang="it-IT" sz="2000" dirty="0"/>
              <a:t> of open source </a:t>
            </a:r>
            <a:r>
              <a:rPr lang="it-IT" sz="2000" dirty="0" err="1"/>
              <a:t>libraries</a:t>
            </a:r>
            <a:r>
              <a:rPr lang="it-IT" sz="2000" dirty="0"/>
              <a:t> in the </a:t>
            </a:r>
            <a:r>
              <a:rPr lang="it-IT" sz="2000" dirty="0" smtClean="0"/>
              <a:t>world</a:t>
            </a:r>
            <a:endParaRPr lang="it-IT" sz="2000" dirty="0"/>
          </a:p>
          <a:p>
            <a:endParaRPr lang="en-GB" sz="2000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6" y="4463656"/>
            <a:ext cx="1187566" cy="10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525E9C8-0B3F-43BF-BDE2-76EF3941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no </a:t>
            </a:r>
            <a:r>
              <a:rPr lang="it-IT" dirty="0" err="1"/>
              <a:t>redeclaration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let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B4F2B5C-FABC-4761-98A5-9DE1D2ED8FCC}"/>
              </a:ext>
            </a:extLst>
          </p:cNvPr>
          <p:cNvSpPr txBox="1"/>
          <p:nvPr/>
        </p:nvSpPr>
        <p:spPr>
          <a:xfrm>
            <a:off x="838200" y="2705100"/>
            <a:ext cx="967245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latin typeface="Consolas"/>
              </a:rPr>
              <a:t>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</a:p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latin typeface="Consolas"/>
              </a:rPr>
              <a:t>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3</a:t>
            </a:r>
            <a:r>
              <a:rPr lang="it-IT" dirty="0">
                <a:latin typeface="Consolas"/>
              </a:rPr>
              <a:t>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SyntaxError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Identifier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'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'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has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already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been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declared</a:t>
            </a:r>
            <a:endParaRPr lang="it-IT" dirty="0">
              <a:solidFill>
                <a:srgbClr val="008000"/>
              </a:solidFill>
              <a:latin typeface="Consolas"/>
            </a:endParaRPr>
          </a:p>
          <a:p>
            <a:endParaRPr lang="it-IT" dirty="0">
              <a:latin typeface="Consola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1BAB6CC0-B670-404E-A362-65FA2B3C58DC}"/>
              </a:ext>
            </a:extLst>
          </p:cNvPr>
          <p:cNvSpPr txBox="1"/>
          <p:nvPr/>
        </p:nvSpPr>
        <p:spPr>
          <a:xfrm>
            <a:off x="838200" y="1685057"/>
            <a:ext cx="941857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Redeclaring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or </a:t>
            </a:r>
            <a:r>
              <a:rPr lang="it-IT" dirty="0" err="1"/>
              <a:t>block</a:t>
            </a:r>
            <a:r>
              <a:rPr lang="it-IT" dirty="0"/>
              <a:t> scope </a:t>
            </a:r>
            <a:r>
              <a:rPr lang="it-IT" dirty="0" err="1"/>
              <a:t>raises</a:t>
            </a:r>
            <a:r>
              <a:rPr lang="it-IT" dirty="0"/>
              <a:t> a </a:t>
            </a:r>
            <a:r>
              <a:rPr lang="it-IT" dirty="0" err="1">
                <a:latin typeface="Consolas"/>
              </a:rPr>
              <a:t>SyntaxError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54440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99DA591-5E9B-419B-AEC2-D876AD1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</a:t>
            </a:r>
            <a:r>
              <a:rPr lang="it-IT" dirty="0" err="1"/>
              <a:t>redeclaration</a:t>
            </a:r>
            <a:r>
              <a:rPr lang="it-IT" dirty="0"/>
              <a:t> </a:t>
            </a:r>
            <a:r>
              <a:rPr lang="it-IT" b="1" dirty="0" err="1"/>
              <a:t>var</a:t>
            </a:r>
            <a:r>
              <a:rPr lang="it-IT" dirty="0"/>
              <a:t> vs </a:t>
            </a:r>
            <a:r>
              <a:rPr lang="it-IT" b="1" dirty="0" err="1"/>
              <a:t>let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418EC6CD-80E1-41E5-A64B-FBC689AED419}"/>
              </a:ext>
            </a:extLst>
          </p:cNvPr>
          <p:cNvSpPr txBox="1"/>
          <p:nvPr/>
        </p:nvSpPr>
        <p:spPr>
          <a:xfrm>
            <a:off x="838200" y="1684338"/>
            <a:ext cx="498553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Consolas"/>
              </a:rPr>
              <a:t>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</a:p>
          <a:p>
            <a:r>
              <a:rPr lang="it-IT" dirty="0">
                <a:latin typeface="Consolas"/>
              </a:rPr>
              <a:t> 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3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different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varible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equal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to 3</a:t>
            </a:r>
            <a:endParaRPr lang="it-IT"/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equal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to 5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endParaRPr lang="it-IT">
              <a:latin typeface="Consola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CC2690A2-A835-4D8D-A1CF-972E9B28964E}"/>
              </a:ext>
            </a:extLst>
          </p:cNvPr>
          <p:cNvSpPr txBox="1"/>
          <p:nvPr/>
        </p:nvSpPr>
        <p:spPr>
          <a:xfrm>
            <a:off x="6380570" y="1684338"/>
            <a:ext cx="4993512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Consolas"/>
              </a:rPr>
              <a:t>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</a:p>
          <a:p>
            <a:r>
              <a:rPr lang="it-IT" dirty="0">
                <a:latin typeface="Consolas"/>
              </a:rPr>
              <a:t> 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3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same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variable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equal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to 3</a:t>
            </a:r>
            <a:endParaRPr lang="it-IT"/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equal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to 3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360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0FC2CE7-56BD-4016-9D75-445AD524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4F7DA94-D8A4-4D62-B6B6-EDDFD567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it-IT" dirty="0"/>
              <a:t>In JavaScript, </a:t>
            </a:r>
            <a:r>
              <a:rPr lang="it-IT" dirty="0" err="1"/>
              <a:t>functions</a:t>
            </a:r>
            <a:r>
              <a:rPr lang="it-IT" dirty="0"/>
              <a:t> are first-class </a:t>
            </a:r>
            <a:r>
              <a:rPr lang="it-IT" dirty="0" err="1"/>
              <a:t>objects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 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just 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object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22364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B54B31B-C55A-4C2F-B6CA-B2B7F2F0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–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represent</a:t>
            </a:r>
            <a:r>
              <a:rPr lang="it-IT" dirty="0"/>
              <a:t> an </a:t>
            </a:r>
            <a:r>
              <a:rPr lang="it-IT" dirty="0" err="1"/>
              <a:t>object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CC54FEFF-A7C0-475E-8052-B8FB9CD32AFE}"/>
              </a:ext>
            </a:extLst>
          </p:cNvPr>
          <p:cNvSpPr txBox="1"/>
          <p:nvPr/>
        </p:nvSpPr>
        <p:spPr>
          <a:xfrm>
            <a:off x="838200" y="1684338"/>
            <a:ext cx="7033549" cy="3694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() {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+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it-IT" dirty="0">
                <a:latin typeface="Consolas"/>
              </a:rPr>
              <a:t> +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'Walter'</a:t>
            </a:r>
            <a:r>
              <a:rPr lang="it-IT" dirty="0">
                <a:latin typeface="Consolas"/>
              </a:rPr>
              <a:t>,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'White'</a:t>
            </a:r>
            <a:r>
              <a:rPr lang="it-IT" dirty="0">
                <a:latin typeface="Consolas"/>
              </a:rPr>
              <a:t>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()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Walter White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84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10CFC82-0470-4745-AC39-EA6E5DB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–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represent</a:t>
            </a:r>
            <a:r>
              <a:rPr lang="it-IT" dirty="0"/>
              <a:t> an </a:t>
            </a:r>
            <a:r>
              <a:rPr lang="it-IT" dirty="0" err="1"/>
              <a:t>object</a:t>
            </a:r>
            <a:endParaRPr lang="en-US" dirty="0" err="1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D717B93F-FA23-49FA-8948-A13E50527DFD}"/>
              </a:ext>
            </a:extLst>
          </p:cNvPr>
          <p:cNvSpPr txBox="1"/>
          <p:nvPr/>
        </p:nvSpPr>
        <p:spPr>
          <a:xfrm>
            <a:off x="838200" y="1684338"/>
            <a:ext cx="8023184" cy="50784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() {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+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it-IT" dirty="0">
                <a:latin typeface="Consolas"/>
              </a:rPr>
              <a:t> +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'Walter'</a:t>
            </a:r>
            <a:r>
              <a:rPr lang="it-IT" dirty="0">
                <a:latin typeface="Consolas"/>
              </a:rPr>
              <a:t>,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'White'</a:t>
            </a:r>
            <a:r>
              <a:rPr lang="it-IT" dirty="0">
                <a:latin typeface="Consolas"/>
              </a:rPr>
              <a:t>)</a:t>
            </a:r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profession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</a:t>
            </a:r>
            <a:r>
              <a:rPr lang="it-IT" dirty="0" err="1">
                <a:solidFill>
                  <a:srgbClr val="A31515"/>
                </a:solidFill>
                <a:latin typeface="Consolas"/>
              </a:rPr>
              <a:t>chemist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prototype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getProfession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() {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profession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getProfession</a:t>
            </a:r>
            <a:r>
              <a:rPr lang="it-IT" dirty="0">
                <a:latin typeface="Consolas"/>
              </a:rPr>
              <a:t>()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chemist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9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D76ADE4-6C83-4D7A-AA6F-C25FAD6C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– the </a:t>
            </a:r>
            <a:r>
              <a:rPr lang="it-IT" b="1" dirty="0"/>
              <a:t>class</a:t>
            </a:r>
            <a:r>
              <a:rPr lang="it-IT" dirty="0"/>
              <a:t> keyword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085C3ED9-70AC-48A2-80ED-44E9D0619334}"/>
              </a:ext>
            </a:extLst>
          </p:cNvPr>
          <p:cNvSpPr txBox="1"/>
          <p:nvPr/>
        </p:nvSpPr>
        <p:spPr>
          <a:xfrm>
            <a:off x="838200" y="1684338"/>
            <a:ext cx="7823521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constructor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>
                <a:solidFill>
                  <a:srgbClr val="0000FF"/>
                </a:solidFill>
                <a:latin typeface="Consolas"/>
              </a:rPr>
              <a:t>    this</a:t>
            </a:r>
            <a:r>
              <a:rPr lang="it-IT" dirty="0">
                <a:latin typeface="Consolas"/>
              </a:rPr>
              <a:t>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</a:p>
          <a:p>
            <a:r>
              <a:rPr lang="it-IT">
                <a:solidFill>
                  <a:srgbClr val="0000FF"/>
                </a:solidFill>
                <a:latin typeface="Consolas"/>
              </a:rPr>
              <a:t>    this</a:t>
            </a:r>
            <a:r>
              <a:rPr lang="it-IT" dirty="0">
                <a:latin typeface="Consolas"/>
              </a:rPr>
              <a:t>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795E26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() {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+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it-IT" dirty="0">
                <a:latin typeface="Consolas"/>
              </a:rPr>
              <a:t> +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it-IT" dirty="0">
                <a:latin typeface="Consolas"/>
              </a:rPr>
              <a:t>  }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latin typeface="Consolas"/>
              </a:rPr>
              <a:t>}</a:t>
            </a:r>
            <a:endParaRPr lang="it-IT" dirty="0"/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'Walter'</a:t>
            </a:r>
            <a:r>
              <a:rPr lang="it-IT" dirty="0">
                <a:latin typeface="Consolas"/>
              </a:rPr>
              <a:t>,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'White'</a:t>
            </a:r>
            <a:r>
              <a:rPr lang="it-IT" dirty="0">
                <a:latin typeface="Consolas"/>
              </a:rPr>
              <a:t>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()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Walter White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1880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F6A33C2-5CDA-4718-97A9-D7ACF582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– </a:t>
            </a:r>
            <a:r>
              <a:rPr lang="it-IT" dirty="0" err="1"/>
              <a:t>arrow</a:t>
            </a:r>
            <a:r>
              <a:rPr lang="it-IT" dirty="0"/>
              <a:t> </a:t>
            </a:r>
            <a:r>
              <a:rPr lang="it-IT" dirty="0" err="1"/>
              <a:t>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36592B7-1453-46B8-94E6-F0BF989E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/>
              </a:rPr>
              <a:t>An </a:t>
            </a:r>
            <a:r>
              <a:rPr lang="it-IT" b="1" dirty="0" err="1">
                <a:latin typeface="Consolas"/>
              </a:rPr>
              <a:t>arrow</a:t>
            </a:r>
            <a:r>
              <a:rPr lang="it-IT" b="1" dirty="0">
                <a:latin typeface="Consolas"/>
              </a:rPr>
              <a:t> </a:t>
            </a:r>
            <a:r>
              <a:rPr lang="it-IT" b="1" dirty="0" err="1">
                <a:latin typeface="Consolas"/>
              </a:rPr>
              <a:t>function</a:t>
            </a:r>
            <a:r>
              <a:rPr lang="it-IT" b="1" dirty="0">
                <a:latin typeface="Consolas"/>
              </a:rPr>
              <a:t> </a:t>
            </a:r>
            <a:r>
              <a:rPr lang="it-IT" b="1" dirty="0" err="1">
                <a:latin typeface="Consolas"/>
              </a:rPr>
              <a:t>expression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has</a:t>
            </a:r>
            <a:r>
              <a:rPr lang="it-IT" dirty="0">
                <a:latin typeface="Consolas"/>
              </a:rPr>
              <a:t> a </a:t>
            </a:r>
            <a:r>
              <a:rPr lang="it-IT" dirty="0" err="1">
                <a:latin typeface="Consolas"/>
              </a:rPr>
              <a:t>shorter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syntax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than</a:t>
            </a:r>
            <a:r>
              <a:rPr lang="it-IT" dirty="0">
                <a:latin typeface="Consolas"/>
              </a:rPr>
              <a:t> a </a:t>
            </a:r>
            <a:r>
              <a:rPr lang="it-IT" dirty="0" err="1"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expression</a:t>
            </a:r>
            <a:r>
              <a:rPr lang="it-IT" dirty="0">
                <a:latin typeface="Consolas"/>
              </a:rPr>
              <a:t> and </a:t>
            </a:r>
            <a:r>
              <a:rPr lang="it-IT" dirty="0" err="1">
                <a:latin typeface="Consolas"/>
              </a:rPr>
              <a:t>does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not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have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its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own</a:t>
            </a:r>
            <a:r>
              <a:rPr lang="it-IT" dirty="0">
                <a:latin typeface="Consolas"/>
              </a:rPr>
              <a:t> </a:t>
            </a:r>
            <a:r>
              <a:rPr lang="it-IT" i="1" dirty="0" err="1">
                <a:latin typeface="Consolas"/>
              </a:rPr>
              <a:t>this</a:t>
            </a:r>
            <a:r>
              <a:rPr lang="it-IT" dirty="0">
                <a:latin typeface="Consolas"/>
              </a:rPr>
              <a:t>, </a:t>
            </a:r>
            <a:r>
              <a:rPr lang="it-IT" i="1" dirty="0" err="1">
                <a:latin typeface="Consolas"/>
              </a:rPr>
              <a:t>arguments</a:t>
            </a:r>
            <a:r>
              <a:rPr lang="it-IT" dirty="0">
                <a:latin typeface="Consolas"/>
              </a:rPr>
              <a:t>, </a:t>
            </a:r>
            <a:r>
              <a:rPr lang="it-IT" i="1" dirty="0">
                <a:latin typeface="Consolas"/>
              </a:rPr>
              <a:t>super</a:t>
            </a:r>
            <a:r>
              <a:rPr lang="it-IT" dirty="0"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it-IT" dirty="0" err="1">
                <a:latin typeface="Consolas"/>
              </a:rPr>
              <a:t>These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expressions</a:t>
            </a:r>
            <a:r>
              <a:rPr lang="it-IT" dirty="0">
                <a:latin typeface="Consolas"/>
              </a:rPr>
              <a:t> are best </a:t>
            </a:r>
            <a:r>
              <a:rPr lang="it-IT" dirty="0" err="1">
                <a:latin typeface="Consolas"/>
              </a:rPr>
              <a:t>suited</a:t>
            </a:r>
            <a:r>
              <a:rPr lang="it-IT" dirty="0">
                <a:latin typeface="Consolas"/>
              </a:rPr>
              <a:t> for non-</a:t>
            </a:r>
            <a:r>
              <a:rPr lang="it-IT" dirty="0" err="1">
                <a:latin typeface="Consolas"/>
              </a:rPr>
              <a:t>method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functions</a:t>
            </a:r>
            <a:r>
              <a:rPr lang="it-IT" dirty="0">
                <a:latin typeface="Consolas"/>
              </a:rPr>
              <a:t>, and </a:t>
            </a:r>
            <a:r>
              <a:rPr lang="it-IT" dirty="0" err="1">
                <a:latin typeface="Consolas"/>
              </a:rPr>
              <a:t>they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cannot</a:t>
            </a:r>
            <a:r>
              <a:rPr lang="it-IT" dirty="0">
                <a:latin typeface="Consolas"/>
              </a:rPr>
              <a:t> be </a:t>
            </a:r>
            <a:r>
              <a:rPr lang="it-IT" dirty="0" err="1">
                <a:latin typeface="Consolas"/>
              </a:rPr>
              <a:t>used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as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constructors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226009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531F9-9B6C-4AC5-984F-1BC1902F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arrow functions, an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75B260-2D30-46BD-81EA-2902FA0EC345}"/>
              </a:ext>
            </a:extLst>
          </p:cNvPr>
          <p:cNvSpPr txBox="1"/>
          <p:nvPr/>
        </p:nvSpPr>
        <p:spPr>
          <a:xfrm>
            <a:off x="838200" y="1684338"/>
            <a:ext cx="7658582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materials</a:t>
            </a:r>
            <a:r>
              <a:rPr lang="en-US" dirty="0">
                <a:latin typeface="Consolas"/>
              </a:rPr>
              <a:t> = [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  'Hydrogen'</a:t>
            </a:r>
            <a:r>
              <a:rPr lang="en-US" dirty="0">
                <a:latin typeface="Consolas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  'Helium'</a:t>
            </a:r>
            <a:r>
              <a:rPr lang="en-US" dirty="0">
                <a:latin typeface="Consolas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  'Lithium'</a:t>
            </a:r>
            <a:r>
              <a:rPr lang="en-US" dirty="0">
                <a:latin typeface="Consolas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  'Beryllium'</a:t>
            </a:r>
          </a:p>
          <a:p>
            <a:r>
              <a:rPr lang="en-US" dirty="0">
                <a:latin typeface="Consolas"/>
              </a:rPr>
              <a:t>]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 err="1">
                <a:solidFill>
                  <a:srgbClr val="001080"/>
                </a:solidFill>
                <a:latin typeface="Consolas"/>
              </a:rPr>
              <a:t>materials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map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  return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length</a:t>
            </a:r>
          </a:p>
          <a:p>
            <a:r>
              <a:rPr lang="en-US" dirty="0">
                <a:latin typeface="Consolas"/>
              </a:rPr>
              <a:t>})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[8, 6, 7, 9]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 err="1">
                <a:solidFill>
                  <a:srgbClr val="001080"/>
                </a:solidFill>
                <a:latin typeface="Consolas"/>
              </a:rPr>
              <a:t>materials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map</a:t>
            </a:r>
            <a:r>
              <a:rPr lang="en-US" dirty="0">
                <a:latin typeface="Consolas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  return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length</a:t>
            </a:r>
          </a:p>
          <a:p>
            <a:r>
              <a:rPr lang="en-US" dirty="0">
                <a:latin typeface="Consolas"/>
              </a:rPr>
              <a:t>})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[8, 6, 7, 9]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 err="1">
                <a:solidFill>
                  <a:srgbClr val="001080"/>
                </a:solidFill>
                <a:latin typeface="Consolas"/>
              </a:rPr>
              <a:t>materials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map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length</a:t>
            </a:r>
            <a:r>
              <a:rPr lang="en-US" dirty="0">
                <a:latin typeface="Consolas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[8, 6, 7, 9]</a:t>
            </a:r>
          </a:p>
          <a:p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83906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AAA3808-B7C4-409B-8809-9ABFCF1C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- </a:t>
            </a:r>
            <a:r>
              <a:rPr lang="it-IT" dirty="0" err="1"/>
              <a:t>closures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39E2671-A369-40DB-9EAC-E0050C37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9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it-IT" dirty="0">
                <a:latin typeface="Consolas"/>
              </a:rPr>
              <a:t>A </a:t>
            </a:r>
            <a:r>
              <a:rPr lang="it-IT" i="1" dirty="0" err="1">
                <a:latin typeface="Consolas"/>
              </a:rPr>
              <a:t>closure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is</a:t>
            </a:r>
            <a:r>
              <a:rPr lang="it-IT" dirty="0">
                <a:latin typeface="Consolas"/>
              </a:rPr>
              <a:t> the </a:t>
            </a:r>
            <a:r>
              <a:rPr lang="it-IT" dirty="0" err="1">
                <a:latin typeface="Consolas"/>
              </a:rPr>
              <a:t>combination</a:t>
            </a:r>
            <a:r>
              <a:rPr lang="it-IT" dirty="0">
                <a:latin typeface="Consolas"/>
              </a:rPr>
              <a:t> of a </a:t>
            </a:r>
            <a:r>
              <a:rPr lang="it-IT" dirty="0" err="1">
                <a:latin typeface="Consolas"/>
              </a:rPr>
              <a:t>function</a:t>
            </a:r>
            <a:r>
              <a:rPr lang="it-IT" dirty="0">
                <a:latin typeface="Consolas"/>
              </a:rPr>
              <a:t> and the </a:t>
            </a:r>
            <a:r>
              <a:rPr lang="it-IT" dirty="0" err="1">
                <a:latin typeface="Consolas"/>
              </a:rPr>
              <a:t>lexical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environment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within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which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that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was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declared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2727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F5AA0D-D54F-4DF1-872B-E4D3872C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closures, an example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12681F63-24C5-4526-941F-13A587711FED}"/>
              </a:ext>
            </a:extLst>
          </p:cNvPr>
          <p:cNvSpPr txBox="1"/>
          <p:nvPr/>
        </p:nvSpPr>
        <p:spPr>
          <a:xfrm>
            <a:off x="838200" y="1685057"/>
            <a:ext cx="6096000" cy="34163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makeAdder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dirty="0"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  return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dirty="0"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    return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dirty="0">
                <a:latin typeface="Consolas"/>
              </a:rPr>
              <a:t> +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y</a:t>
            </a:r>
          </a:p>
          <a:p>
            <a:r>
              <a:rPr lang="en-US" dirty="0">
                <a:latin typeface="Consolas"/>
              </a:rPr>
              <a:t>  }</a:t>
            </a:r>
          </a:p>
          <a:p>
            <a:r>
              <a:rPr lang="en-US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add5To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makeAdder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5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add10To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makeAdder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en-US" dirty="0">
                <a:latin typeface="Consolas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add5To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6</a:t>
            </a:r>
            <a:r>
              <a:rPr lang="en-US" dirty="0">
                <a:latin typeface="Consolas"/>
              </a:rPr>
              <a:t>))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11</a:t>
            </a:r>
          </a:p>
          <a:p>
            <a:r>
              <a:rPr lang="en-US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en-US" dirty="0">
                <a:latin typeface="Consolas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add10To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3</a:t>
            </a:r>
            <a:r>
              <a:rPr lang="en-US" dirty="0">
                <a:latin typeface="Consolas"/>
              </a:rPr>
              <a:t>))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13</a:t>
            </a:r>
          </a:p>
          <a:p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61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45130" y="720000"/>
            <a:ext cx="670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CAN I DO WITH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486471" y="2028009"/>
            <a:ext cx="521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/>
              <a:t>EVERYTHING</a:t>
            </a:r>
            <a:endParaRPr lang="en-GB" sz="7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604130" y="3828462"/>
            <a:ext cx="89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Great thank you to Node.js </a:t>
            </a:r>
            <a:r>
              <a:rPr lang="en-GB" sz="2800" b="1" dirty="0" smtClean="0"/>
              <a:t>Community</a:t>
            </a:r>
            <a:r>
              <a:rPr lang="en-GB" sz="2800" dirty="0" smtClean="0"/>
              <a:t> and </a:t>
            </a:r>
            <a:r>
              <a:rPr lang="en-GB" sz="2800" b="1" dirty="0" smtClean="0"/>
              <a:t>Working Groups</a:t>
            </a:r>
            <a:endParaRPr lang="en-GB" sz="28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11" y="5203464"/>
            <a:ext cx="2197100" cy="8509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89" y="5101864"/>
            <a:ext cx="1739900" cy="952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73" y="5101864"/>
            <a:ext cx="2476500" cy="914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57" y="5105080"/>
            <a:ext cx="2870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4E3B5-5B9F-4757-8A83-3E61E21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 hard road out of </a:t>
            </a:r>
            <a:r>
              <a:rPr lang="en-US" i="1" dirty="0"/>
              <a:t>callback hell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20B3631F-F837-481A-A143-60FC0133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58" y="18230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/>
              </a:rPr>
              <a:t>From </a:t>
            </a:r>
            <a:r>
              <a:rPr lang="it-IT" i="1" dirty="0" err="1">
                <a:latin typeface="Consolas"/>
              </a:rPr>
              <a:t>callbacks</a:t>
            </a:r>
            <a:r>
              <a:rPr lang="it-IT" dirty="0">
                <a:latin typeface="Consolas"/>
              </a:rPr>
              <a:t> to </a:t>
            </a:r>
            <a:r>
              <a:rPr lang="it-IT" i="1" dirty="0" err="1">
                <a:latin typeface="Consolas"/>
              </a:rPr>
              <a:t>promises</a:t>
            </a:r>
            <a:r>
              <a:rPr lang="it-IT" dirty="0">
                <a:latin typeface="Consolas"/>
              </a:rPr>
              <a:t> and </a:t>
            </a:r>
            <a:r>
              <a:rPr lang="it-IT" i="1" dirty="0" err="1">
                <a:latin typeface="Consolas"/>
              </a:rPr>
              <a:t>async</a:t>
            </a:r>
            <a:r>
              <a:rPr lang="it-IT" i="1" dirty="0">
                <a:latin typeface="Consolas"/>
              </a:rPr>
              <a:t>/</a:t>
            </a:r>
            <a:r>
              <a:rPr lang="it-IT" i="1" dirty="0" err="1">
                <a:latin typeface="Consolas"/>
              </a:rPr>
              <a:t>await</a:t>
            </a:r>
            <a:r>
              <a:rPr lang="it-IT" dirty="0">
                <a:latin typeface="Consolas"/>
              </a:rPr>
              <a:t>, </a:t>
            </a:r>
            <a:r>
              <a:rPr lang="it-IT" dirty="0" err="1">
                <a:latin typeface="Consolas"/>
              </a:rPr>
              <a:t>trying</a:t>
            </a:r>
            <a:r>
              <a:rPr lang="it-IT" dirty="0">
                <a:latin typeface="Consolas"/>
              </a:rPr>
              <a:t> to </a:t>
            </a:r>
            <a:r>
              <a:rPr lang="it-IT" dirty="0" err="1">
                <a:latin typeface="Consolas"/>
              </a:rPr>
              <a:t>understand</a:t>
            </a:r>
            <a:r>
              <a:rPr lang="it-IT" dirty="0">
                <a:latin typeface="Consolas"/>
              </a:rPr>
              <a:t> the </a:t>
            </a:r>
            <a:r>
              <a:rPr lang="it-IT" i="1" dirty="0" err="1">
                <a:latin typeface="Consolas"/>
              </a:rPr>
              <a:t>event</a:t>
            </a:r>
            <a:r>
              <a:rPr lang="it-IT" i="1" dirty="0">
                <a:latin typeface="Consolas"/>
              </a:rPr>
              <a:t> loop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7446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60AC31-A9C0-4E6C-914C-660056C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loop</a:t>
            </a:r>
          </a:p>
        </p:txBody>
      </p:sp>
      <p:pic>
        <p:nvPicPr>
          <p:cNvPr id="4" name="Picture 4" descr="js_runtime.png">
            <a:extLst>
              <a:ext uri="{FF2B5EF4-FFF2-40B4-BE49-F238E27FC236}">
                <a16:creationId xmlns="" xmlns:a16="http://schemas.microsoft.com/office/drawing/2014/main" id="{CEAF4B34-659D-440E-828D-88DBE07A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342" y="1685057"/>
            <a:ext cx="5243753" cy="49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6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473180" y="2182368"/>
            <a:ext cx="31486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 smtClean="0"/>
              <a:t>CommonJS Module </a:t>
            </a:r>
            <a:endParaRPr lang="is-IS" sz="2800" b="1" dirty="0"/>
          </a:p>
          <a:p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181597" y="3121307"/>
            <a:ext cx="3828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 smtClean="0"/>
              <a:t>ES6 Module from v8.5.0 </a:t>
            </a:r>
            <a:endParaRPr lang="en-GB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93642" y="4380643"/>
            <a:ext cx="840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“Se non </a:t>
            </a:r>
            <a:r>
              <a:rPr lang="en-GB" sz="3600" dirty="0" err="1" smtClean="0"/>
              <a:t>hai</a:t>
            </a:r>
            <a:r>
              <a:rPr lang="en-GB" sz="3600" dirty="0" smtClean="0"/>
              <a:t> </a:t>
            </a:r>
            <a:r>
              <a:rPr lang="en-GB" sz="3600" dirty="0" err="1" smtClean="0"/>
              <a:t>provato</a:t>
            </a:r>
            <a:r>
              <a:rPr lang="en-GB" sz="3600" dirty="0" smtClean="0"/>
              <a:t> Node.js  non </a:t>
            </a:r>
            <a:r>
              <a:rPr lang="en-GB" sz="3600" dirty="0" err="1" smtClean="0"/>
              <a:t>sai</a:t>
            </a:r>
            <a:r>
              <a:rPr lang="en-GB" sz="3600" dirty="0" smtClean="0"/>
              <a:t> </a:t>
            </a:r>
            <a:r>
              <a:rPr lang="en-GB" sz="3600" dirty="0" err="1" smtClean="0"/>
              <a:t>cos’è</a:t>
            </a:r>
            <a:r>
              <a:rPr lang="en-GB" sz="3600" dirty="0" smtClean="0"/>
              <a:t> la </a:t>
            </a:r>
            <a:r>
              <a:rPr lang="en-GB" sz="3600" b="1" dirty="0" err="1" smtClean="0"/>
              <a:t>modularità</a:t>
            </a:r>
            <a:r>
              <a:rPr lang="en-GB" sz="3600" dirty="0" smtClean="0"/>
              <a:t> e </a:t>
            </a:r>
            <a:r>
              <a:rPr lang="en-GB" sz="3600" dirty="0" err="1" smtClean="0"/>
              <a:t>il</a:t>
            </a:r>
            <a:r>
              <a:rPr lang="en-GB" sz="3600" dirty="0" smtClean="0"/>
              <a:t> </a:t>
            </a:r>
            <a:r>
              <a:rPr lang="en-GB" sz="3600" b="1" dirty="0" err="1" smtClean="0"/>
              <a:t>riuso</a:t>
            </a:r>
            <a:r>
              <a:rPr lang="en-GB" sz="3600" dirty="0" smtClean="0"/>
              <a:t>”</a:t>
            </a:r>
            <a:endParaRPr lang="en-GB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733058" y="5580972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Matteo </a:t>
            </a:r>
            <a:r>
              <a:rPr lang="en-GB" b="1" i="1" dirty="0" err="1" smtClean="0"/>
              <a:t>Collina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0176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849628"/>
            <a:ext cx="5748383" cy="429514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03" y="1666748"/>
            <a:ext cx="4788747" cy="42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648460"/>
            <a:ext cx="5501904" cy="425246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575052"/>
            <a:ext cx="5990430" cy="26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EVENT EMITTER</a:t>
            </a:r>
            <a:endParaRPr lang="en-GB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03505" y="2791968"/>
            <a:ext cx="1098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EventEmitter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very</a:t>
            </a:r>
            <a:r>
              <a:rPr lang="it-IT" sz="2400" dirty="0"/>
              <a:t> </a:t>
            </a:r>
            <a:r>
              <a:rPr lang="it-IT" sz="2400" dirty="0" err="1"/>
              <a:t>important</a:t>
            </a:r>
            <a:r>
              <a:rPr lang="it-IT" sz="2400" dirty="0"/>
              <a:t> </a:t>
            </a:r>
            <a:r>
              <a:rPr lang="it-IT" sz="2400" dirty="0" err="1"/>
              <a:t>class</a:t>
            </a:r>
            <a:r>
              <a:rPr lang="it-IT" sz="2400" dirty="0"/>
              <a:t> in Node.js.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 </a:t>
            </a:r>
            <a:r>
              <a:rPr lang="it-IT" sz="2400" b="1" dirty="0" err="1"/>
              <a:t>channel</a:t>
            </a:r>
            <a:r>
              <a:rPr lang="it-IT" sz="2400" b="1" dirty="0"/>
              <a:t> for </a:t>
            </a:r>
            <a:r>
              <a:rPr lang="it-IT" sz="2400" b="1" dirty="0" err="1"/>
              <a:t>events</a:t>
            </a:r>
            <a:r>
              <a:rPr lang="it-IT" sz="2400" b="1" dirty="0"/>
              <a:t> to be </a:t>
            </a:r>
            <a:r>
              <a:rPr lang="it-IT" sz="2400" b="1" dirty="0" err="1"/>
              <a:t>dispatched</a:t>
            </a:r>
            <a:r>
              <a:rPr lang="it-IT" sz="2400" b="1" dirty="0"/>
              <a:t> </a:t>
            </a:r>
            <a:r>
              <a:rPr lang="it-IT" sz="2400" dirty="0"/>
              <a:t>and </a:t>
            </a:r>
            <a:r>
              <a:rPr lang="it-IT" sz="2400" b="1" dirty="0" err="1"/>
              <a:t>listeners</a:t>
            </a:r>
            <a:r>
              <a:rPr lang="it-IT" sz="2400" b="1" dirty="0"/>
              <a:t> </a:t>
            </a:r>
            <a:r>
              <a:rPr lang="it-IT" sz="2400" b="1" dirty="0" err="1"/>
              <a:t>notified</a:t>
            </a:r>
            <a:r>
              <a:rPr lang="it-IT" sz="2400" dirty="0"/>
              <a:t>.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 </a:t>
            </a:r>
            <a:r>
              <a:rPr lang="it-IT" sz="2400" dirty="0" err="1" smtClean="0"/>
              <a:t>you</a:t>
            </a:r>
            <a:r>
              <a:rPr lang="it-IT" sz="2400" dirty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/>
              <a:t>encounter</a:t>
            </a:r>
            <a:r>
              <a:rPr lang="it-IT" sz="2400" dirty="0"/>
              <a:t> in Node.js </a:t>
            </a:r>
            <a:r>
              <a:rPr lang="it-IT" sz="2400" dirty="0" err="1"/>
              <a:t>inherit</a:t>
            </a:r>
            <a:r>
              <a:rPr lang="it-IT" sz="2400" dirty="0"/>
              <a:t> from </a:t>
            </a:r>
            <a:r>
              <a:rPr lang="it-IT" sz="2400" dirty="0" err="1"/>
              <a:t>EventEmitter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2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EVENT EMITTER</a:t>
            </a:r>
            <a:endParaRPr lang="en-GB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27" y="1427886"/>
            <a:ext cx="7164747" cy="52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4" y="1832497"/>
            <a:ext cx="2520000" cy="2520000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H="1">
            <a:off x="2639028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rot="10800000" flipH="1">
            <a:off x="2639028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367813" y="2629509"/>
            <a:ext cx="13621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 smtClean="0"/>
              <a:t>NODEJS </a:t>
            </a:r>
            <a:r>
              <a:rPr lang="it-IT" sz="1800" b="1" dirty="0"/>
              <a:t>HTTP SERVER </a:t>
            </a:r>
          </a:p>
          <a:p>
            <a:endParaRPr lang="en-GB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7323560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rot="10800000" flipH="1">
            <a:off x="7323560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85484" y="685594"/>
            <a:ext cx="402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WEB</a:t>
            </a:r>
            <a:r>
              <a:rPr lang="en-GB" sz="4000" dirty="0" smtClean="0"/>
              <a:t> APPLICATION</a:t>
            </a:r>
            <a:endParaRPr lang="en-GB" sz="4000" dirty="0"/>
          </a:p>
        </p:txBody>
      </p:sp>
      <p:sp>
        <p:nvSpPr>
          <p:cNvPr id="11" name="Rettangolo 10"/>
          <p:cNvSpPr/>
          <p:nvPr/>
        </p:nvSpPr>
        <p:spPr>
          <a:xfrm>
            <a:off x="462987" y="2280213"/>
            <a:ext cx="1956122" cy="14880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9678619" y="2280213"/>
            <a:ext cx="1956122" cy="1488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1022188" y="2839581"/>
            <a:ext cx="8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/>
              <a:t>CLIENT</a:t>
            </a:r>
            <a:endParaRPr lang="en-GB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859717" y="3829277"/>
            <a:ext cx="11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Browser </a:t>
            </a:r>
          </a:p>
          <a:p>
            <a:pPr algn="ctr"/>
            <a:r>
              <a:rPr lang="en-GB" b="1" dirty="0" smtClean="0"/>
              <a:t>Mobile App</a:t>
            </a:r>
            <a:endParaRPr lang="en-GB" b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947932" y="2710532"/>
            <a:ext cx="14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REQUEST </a:t>
            </a:r>
          </a:p>
          <a:p>
            <a:pPr algn="ctr"/>
            <a:r>
              <a:rPr lang="en-GB" sz="1800" b="1" dirty="0" smtClean="0"/>
              <a:t>HANDLER</a:t>
            </a:r>
            <a:endParaRPr lang="en-GB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994029" y="4782019"/>
            <a:ext cx="6203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http://your-web-application</a:t>
            </a:r>
            <a:endParaRPr lang="en-GB" sz="40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288188" y="306873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24" name="Rettangolo 23"/>
          <p:cNvSpPr/>
          <p:nvPr/>
        </p:nvSpPr>
        <p:spPr>
          <a:xfrm>
            <a:off x="3218937" y="2341883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0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41" y="185195"/>
            <a:ext cx="5656407" cy="661674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47281" y="526229"/>
            <a:ext cx="16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~</a:t>
            </a:r>
            <a:r>
              <a:rPr lang="en-GB" sz="2800" b="1" smtClean="0"/>
              <a:t>40k</a:t>
            </a:r>
            <a:r>
              <a:rPr lang="en-GB" sz="2400" b="1" smtClean="0"/>
              <a:t> </a:t>
            </a:r>
            <a:r>
              <a:rPr lang="en-GB" sz="2400" b="1" dirty="0" err="1" smtClean="0"/>
              <a:t>req</a:t>
            </a:r>
            <a:r>
              <a:rPr lang="en-GB" sz="2400" b="1" dirty="0" smtClean="0"/>
              <a:t>/s</a:t>
            </a:r>
            <a:endParaRPr lang="en-GB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785966" y="3031904"/>
            <a:ext cx="237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Hard to maintain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126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70486" y="360000"/>
            <a:ext cx="336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FRAMEWORKS</a:t>
            </a:r>
            <a:endParaRPr lang="en-GB" sz="4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49" y="5126206"/>
            <a:ext cx="3561702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87" y="1578222"/>
            <a:ext cx="1552227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3" y="3352214"/>
            <a:ext cx="351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45130" y="720000"/>
            <a:ext cx="670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CAN I DO WITH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3" name="Rettangolo 2"/>
          <p:cNvSpPr/>
          <p:nvPr/>
        </p:nvSpPr>
        <p:spPr>
          <a:xfrm>
            <a:off x="502234" y="5288716"/>
            <a:ext cx="1971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/>
              <a:t>CLI APPLICATION</a:t>
            </a:r>
            <a:endParaRPr lang="is-IS" sz="2000" b="1" dirty="0"/>
          </a:p>
        </p:txBody>
      </p:sp>
      <p:sp>
        <p:nvSpPr>
          <p:cNvPr id="4" name="Rettangolo 3"/>
          <p:cNvSpPr/>
          <p:nvPr/>
        </p:nvSpPr>
        <p:spPr>
          <a:xfrm>
            <a:off x="8893881" y="5288716"/>
            <a:ext cx="2633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000" b="1" dirty="0"/>
              <a:t>DESKTOP APPLICATION</a:t>
            </a:r>
          </a:p>
        </p:txBody>
      </p:sp>
      <p:sp>
        <p:nvSpPr>
          <p:cNvPr id="5" name="Rettangolo 4"/>
          <p:cNvSpPr/>
          <p:nvPr/>
        </p:nvSpPr>
        <p:spPr>
          <a:xfrm>
            <a:off x="2864988" y="5288716"/>
            <a:ext cx="2650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/>
              <a:t>DISRTRUBUTED</a:t>
            </a:r>
            <a:r>
              <a:rPr lang="it-IT" b="1" dirty="0" smtClean="0"/>
              <a:t> SYSTEM</a:t>
            </a:r>
            <a:endParaRPr lang="is-IS" b="1" dirty="0"/>
          </a:p>
        </p:txBody>
      </p:sp>
      <p:sp>
        <p:nvSpPr>
          <p:cNvPr id="7" name="Rettangolo 6"/>
          <p:cNvSpPr/>
          <p:nvPr/>
        </p:nvSpPr>
        <p:spPr>
          <a:xfrm>
            <a:off x="6096000" y="5273327"/>
            <a:ext cx="2217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/>
              <a:t>REAL TIME SYSTEM</a:t>
            </a:r>
            <a:endParaRPr lang="is-IS" sz="2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6" y="4108142"/>
            <a:ext cx="1350000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9" y="4371886"/>
            <a:ext cx="1800000" cy="55251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65" y="2993417"/>
            <a:ext cx="1552227" cy="108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8" y="2218592"/>
            <a:ext cx="1800000" cy="54580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25" y="4108142"/>
            <a:ext cx="1080000" cy="108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3211592"/>
            <a:ext cx="1800000" cy="64365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4108142"/>
            <a:ext cx="1080000" cy="10800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2772480"/>
            <a:ext cx="1080000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2271846"/>
            <a:ext cx="1800000" cy="7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04800" y="360000"/>
            <a:ext cx="204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EXPRESS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0" y="1317103"/>
            <a:ext cx="10045160" cy="180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4360271"/>
            <a:ext cx="4216400" cy="1968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13" y="3175000"/>
            <a:ext cx="1127374" cy="11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10587" y="360000"/>
            <a:ext cx="208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EXPRESS</a:t>
            </a:r>
            <a:endParaRPr lang="en-GB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25073" y="2151728"/>
            <a:ext cx="9541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Minimalist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err="1" smtClean="0"/>
              <a:t>Unopinionated</a:t>
            </a:r>
            <a:endParaRPr lang="en-GB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Fast (about </a:t>
            </a:r>
            <a:r>
              <a:rPr lang="en-GB" sz="3200" b="1" dirty="0" smtClean="0"/>
              <a:t>21k</a:t>
            </a:r>
            <a:r>
              <a:rPr lang="en-GB" sz="3200" dirty="0" smtClean="0"/>
              <a:t> </a:t>
            </a:r>
            <a:r>
              <a:rPr lang="en-GB" sz="3200" dirty="0" err="1" smtClean="0"/>
              <a:t>req</a:t>
            </a:r>
            <a:r>
              <a:rPr lang="en-GB" sz="3200" dirty="0" smtClean="0"/>
              <a:t>/sec)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Simple (</a:t>
            </a:r>
            <a:r>
              <a:rPr lang="en-GB" sz="3200" b="1" dirty="0" smtClean="0"/>
              <a:t>do one thing well</a:t>
            </a:r>
            <a:r>
              <a:rPr lang="en-GB" sz="3200" dirty="0" smtClean="0"/>
              <a:t> philosophy from Unix world)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Wrapper of </a:t>
            </a:r>
            <a:r>
              <a:rPr lang="en-GB" sz="3200" b="1" dirty="0" smtClean="0"/>
              <a:t>http</a:t>
            </a:r>
            <a:r>
              <a:rPr lang="en-GB" sz="3200" dirty="0" smtClean="0"/>
              <a:t> core module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24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95" y="215577"/>
            <a:ext cx="6715010" cy="61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715838" y="360000"/>
            <a:ext cx="476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EXPRESS</a:t>
            </a:r>
            <a:r>
              <a:rPr lang="en-GB" sz="4000" b="1" dirty="0" smtClean="0"/>
              <a:t> MILESTONES</a:t>
            </a:r>
            <a:endParaRPr lang="en-GB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835929" y="2417942"/>
            <a:ext cx="45201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Middleware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Error </a:t>
            </a:r>
            <a:r>
              <a:rPr lang="en-GB" sz="3200" dirty="0" smtClean="0"/>
              <a:t>handler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Router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Views / template engine</a:t>
            </a:r>
          </a:p>
          <a:p>
            <a:pPr marL="285750" indent="-285750">
              <a:buFont typeface="Arial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48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7342" y="360000"/>
            <a:ext cx="3437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384384" y="2739650"/>
            <a:ext cx="7627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It’s always a question to manipulate the </a:t>
            </a:r>
            <a:r>
              <a:rPr lang="en-GB" sz="2800" b="1" dirty="0" smtClean="0"/>
              <a:t>Request</a:t>
            </a:r>
            <a:r>
              <a:rPr lang="en-GB" sz="2800" dirty="0" smtClean="0"/>
              <a:t> and </a:t>
            </a:r>
            <a:r>
              <a:rPr lang="en-GB" sz="2800" b="1" dirty="0" smtClean="0"/>
              <a:t>Response</a:t>
            </a:r>
            <a:r>
              <a:rPr lang="en-GB" sz="2800" dirty="0" smtClean="0"/>
              <a:t> object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0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88917" y="360000"/>
            <a:ext cx="3414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188288"/>
            <a:ext cx="10096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4704" y="360000"/>
            <a:ext cx="340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38" y="1260045"/>
            <a:ext cx="5675124" cy="53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1555" y="360000"/>
            <a:ext cx="344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9" y="2121718"/>
            <a:ext cx="5689043" cy="339940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29" y="2121518"/>
            <a:ext cx="5797227" cy="33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2684" y="360000"/>
            <a:ext cx="340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36365"/>
            <a:ext cx="6807200" cy="36068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3248458" y="5211644"/>
            <a:ext cx="5695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expressjs.com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en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/resources/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middleware.html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78989" y="360000"/>
            <a:ext cx="383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ERROR HANDLER</a:t>
            </a:r>
            <a:endParaRPr lang="en-GB" sz="4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15" y="4100211"/>
            <a:ext cx="9506971" cy="239981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30" y="1345074"/>
            <a:ext cx="7080941" cy="26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24906" y="669429"/>
            <a:ext cx="3342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ARCHITECTURE</a:t>
            </a:r>
            <a:endParaRPr lang="en-GB" sz="4000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1" y="1947367"/>
            <a:ext cx="10941119" cy="41902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13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79307" y="360000"/>
            <a:ext cx="223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ROUTING</a:t>
            </a:r>
            <a:endParaRPr lang="en-GB" sz="4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2" y="1461425"/>
            <a:ext cx="5308600" cy="46863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59080" y="3089061"/>
            <a:ext cx="6261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353535"/>
                </a:solidFill>
                <a:latin typeface="Arial" charset="0"/>
                <a:ea typeface="Arial" charset="0"/>
                <a:cs typeface="Arial" charset="0"/>
              </a:rPr>
              <a:t>Routing</a:t>
            </a:r>
            <a:r>
              <a:rPr lang="it-IT" dirty="0">
                <a:solidFill>
                  <a:srgbClr val="555555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refers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determining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client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particular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endpoint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which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 URI (or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path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and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specific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HTTP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  <a:endParaRPr lang="en-GB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572250" y="360000"/>
            <a:ext cx="504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VALIDATE</a:t>
            </a:r>
            <a:r>
              <a:rPr lang="en-GB" sz="4000" dirty="0" smtClean="0"/>
              <a:t> YOUR </a:t>
            </a:r>
            <a:r>
              <a:rPr lang="en-GB" sz="4000" b="1" dirty="0" smtClean="0"/>
              <a:t>INPUT</a:t>
            </a:r>
            <a:endParaRPr lang="en-GB" sz="4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963172" y="2497824"/>
            <a:ext cx="8265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The </a:t>
            </a:r>
            <a:r>
              <a:rPr lang="it-IT" sz="4000" dirty="0" err="1"/>
              <a:t>fastest</a:t>
            </a:r>
            <a:r>
              <a:rPr lang="it-IT" sz="4000" dirty="0"/>
              <a:t> JSON Schema </a:t>
            </a:r>
            <a:r>
              <a:rPr lang="it-IT" sz="4000" dirty="0" err="1"/>
              <a:t>validator</a:t>
            </a:r>
            <a:r>
              <a:rPr lang="it-IT" sz="4000" dirty="0"/>
              <a:t> for Node.js and </a:t>
            </a:r>
            <a:r>
              <a:rPr lang="it-IT" sz="4000" dirty="0" smtClean="0"/>
              <a:t>browser</a:t>
            </a:r>
            <a:endParaRPr lang="en-GB" sz="4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546894" y="1321190"/>
            <a:ext cx="109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 smtClean="0"/>
              <a:t>Ajv</a:t>
            </a:r>
            <a:endParaRPr lang="en-GB" sz="40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202682" y="4062913"/>
            <a:ext cx="3786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ajv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2502709" y="5097312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epoberezkin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ajv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102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139148" y="360000"/>
            <a:ext cx="5913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VIEWS</a:t>
            </a:r>
            <a:r>
              <a:rPr lang="en-GB" sz="4000" dirty="0" smtClean="0"/>
              <a:t> / </a:t>
            </a:r>
            <a:r>
              <a:rPr lang="en-GB" sz="4000" b="1" dirty="0" smtClean="0"/>
              <a:t>TEMPLATE</a:t>
            </a:r>
            <a:r>
              <a:rPr lang="en-GB" sz="4000" dirty="0" smtClean="0"/>
              <a:t> ENGINE</a:t>
            </a:r>
            <a:endParaRPr lang="en-GB" sz="40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199965" y="1886673"/>
            <a:ext cx="7792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Pug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Mustache</a:t>
            </a:r>
            <a:r>
              <a:rPr lang="en-GB" sz="4000" dirty="0"/>
              <a:t> </a:t>
            </a:r>
            <a:r>
              <a:rPr lang="it-IT" sz="4000" dirty="0"/>
              <a:t>-</a:t>
            </a:r>
            <a:r>
              <a:rPr lang="en-GB" sz="4000" dirty="0" smtClean="0"/>
              <a:t> Dust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Nunjuks</a:t>
            </a:r>
            <a:r>
              <a:rPr lang="en-GB" sz="4000" dirty="0"/>
              <a:t> </a:t>
            </a:r>
            <a:r>
              <a:rPr lang="en-GB" sz="4000" dirty="0" smtClean="0"/>
              <a:t>- EJS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21" y="2767327"/>
            <a:ext cx="8472159" cy="39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44533" y="360000"/>
            <a:ext cx="2302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SECURITY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8701" y="1597306"/>
            <a:ext cx="9094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Helmet</a:t>
            </a:r>
            <a:r>
              <a:rPr lang="it-IT" sz="4000" dirty="0"/>
              <a:t> </a:t>
            </a:r>
            <a:r>
              <a:rPr lang="it-IT" sz="4000" dirty="0" err="1"/>
              <a:t>helps</a:t>
            </a:r>
            <a:r>
              <a:rPr lang="it-IT" sz="4000" dirty="0"/>
              <a:t> </a:t>
            </a:r>
            <a:r>
              <a:rPr lang="it-IT" sz="4000" dirty="0" err="1"/>
              <a:t>you</a:t>
            </a:r>
            <a:r>
              <a:rPr lang="it-IT" sz="4000" dirty="0"/>
              <a:t> </a:t>
            </a:r>
            <a:r>
              <a:rPr lang="it-IT" sz="4000" dirty="0" err="1"/>
              <a:t>secure</a:t>
            </a:r>
            <a:r>
              <a:rPr lang="it-IT" sz="4000" dirty="0"/>
              <a:t> </a:t>
            </a:r>
            <a:r>
              <a:rPr lang="it-IT" sz="4000" dirty="0" err="1"/>
              <a:t>your</a:t>
            </a:r>
            <a:r>
              <a:rPr lang="it-IT" sz="4000" dirty="0"/>
              <a:t> Express </a:t>
            </a:r>
            <a:r>
              <a:rPr lang="it-IT" sz="4000" dirty="0" err="1"/>
              <a:t>apps</a:t>
            </a:r>
            <a:r>
              <a:rPr lang="it-IT" sz="4000" dirty="0"/>
              <a:t> by </a:t>
            </a:r>
            <a:r>
              <a:rPr lang="it-IT" sz="4000" dirty="0" err="1"/>
              <a:t>setting</a:t>
            </a:r>
            <a:r>
              <a:rPr lang="it-IT" sz="4000" dirty="0"/>
              <a:t> </a:t>
            </a:r>
            <a:r>
              <a:rPr lang="it-IT" sz="4000" dirty="0" err="1"/>
              <a:t>various</a:t>
            </a:r>
            <a:r>
              <a:rPr lang="it-IT" sz="4000" dirty="0"/>
              <a:t> HTTP </a:t>
            </a:r>
            <a:r>
              <a:rPr lang="it-IT" sz="4000" dirty="0" err="1"/>
              <a:t>headers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023274" y="3646086"/>
            <a:ext cx="414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helmet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helmetjs</a:t>
            </a:r>
            <a:r>
              <a:rPr lang="en-GB" sz="3600" dirty="0">
                <a:hlinkClick r:id="rId2"/>
              </a:rPr>
              <a:t>/helmet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642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30586" y="360000"/>
            <a:ext cx="193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smtClean="0"/>
              <a:t>LOGGER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135095" y="1695266"/>
            <a:ext cx="1018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Log</a:t>
            </a:r>
            <a:r>
              <a:rPr lang="en-GB" sz="4000" dirty="0" smtClean="0"/>
              <a:t> </a:t>
            </a:r>
            <a:r>
              <a:rPr lang="en-GB" sz="4000" b="1" dirty="0" smtClean="0"/>
              <a:t>everything</a:t>
            </a:r>
            <a:r>
              <a:rPr lang="en-GB" sz="4000" dirty="0" smtClean="0"/>
              <a:t> </a:t>
            </a:r>
            <a:r>
              <a:rPr lang="en-GB" sz="4000" smtClean="0"/>
              <a:t>that happens </a:t>
            </a:r>
            <a:r>
              <a:rPr lang="en-GB" sz="4000" dirty="0" smtClean="0"/>
              <a:t>in your application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819216" y="3744048"/>
            <a:ext cx="455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winston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368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winstonjs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</a:t>
            </a:r>
            <a:endParaRPr lang="en-GB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975800" y="2679404"/>
            <a:ext cx="824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Pay attention there is a </a:t>
            </a:r>
            <a:r>
              <a:rPr lang="en-GB" sz="4000" b="1" dirty="0" smtClean="0"/>
              <a:t>cost</a:t>
            </a:r>
            <a:r>
              <a:rPr lang="en-GB" sz="4000" dirty="0" smtClean="0"/>
              <a:t> for logging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29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91902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000" b="1" dirty="0" smtClean="0">
                <a:latin typeface="+mn-lt"/>
                <a:ea typeface="Arial" charset="0"/>
                <a:cs typeface="Arial" charset="0"/>
              </a:rPr>
              <a:t>DOMANDE?</a:t>
            </a:r>
            <a:endParaRPr lang="it-IT" sz="8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981636" y="3223927"/>
            <a:ext cx="42086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800" b="1" dirty="0" smtClean="0">
                <a:latin typeface="Arial" charset="0"/>
                <a:ea typeface="Arial" charset="0"/>
                <a:cs typeface="Arial" charset="0"/>
              </a:rPr>
              <a:t>GRAZIE</a:t>
            </a:r>
            <a:endParaRPr lang="it-IT" sz="8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49" y="285496"/>
            <a:ext cx="3841946" cy="235353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8018" y="5134390"/>
            <a:ext cx="703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3"/>
              </a:rPr>
              <a:t>https://</a:t>
            </a:r>
            <a:r>
              <a:rPr lang="en-GB" sz="2800" dirty="0" err="1">
                <a:hlinkClick r:id="rId3"/>
              </a:rPr>
              <a:t>github.com</a:t>
            </a:r>
            <a:r>
              <a:rPr lang="en-GB" sz="2800" dirty="0">
                <a:hlinkClick r:id="rId3"/>
              </a:rPr>
              <a:t>/</a:t>
            </a:r>
            <a:r>
              <a:rPr lang="en-GB" sz="2800" dirty="0" err="1">
                <a:hlinkClick r:id="rId3"/>
              </a:rPr>
              <a:t>NickNaso</a:t>
            </a:r>
            <a:r>
              <a:rPr lang="en-GB" sz="2800" dirty="0">
                <a:hlinkClick r:id="rId3"/>
              </a:rPr>
              <a:t>/nodejs-tsw-2017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14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41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CONCURRENCY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3827845" y="2496321"/>
            <a:ext cx="4536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4000" b="1" smtClean="0"/>
              <a:t>ASINCHRONOUS I/O</a:t>
            </a:r>
            <a:endParaRPr lang="it-IT" sz="4000" b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31845" y="4272642"/>
            <a:ext cx="412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4000" b="1" dirty="0"/>
              <a:t>SINGLE THREADED</a:t>
            </a:r>
          </a:p>
        </p:txBody>
      </p:sp>
    </p:spTree>
    <p:extLst>
      <p:ext uri="{BB962C8B-B14F-4D97-AF65-F5344CB8AC3E}">
        <p14:creationId xmlns:p14="http://schemas.microsoft.com/office/powerpoint/2010/main" val="6520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41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SINCHRONOUS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592826"/>
            <a:ext cx="8496300" cy="18542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145174" y="4645268"/>
            <a:ext cx="7901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Blocking</a:t>
            </a:r>
            <a:r>
              <a:rPr lang="en-GB" sz="2000" dirty="0"/>
              <a:t> the whole process or you need to have </a:t>
            </a:r>
            <a:r>
              <a:rPr lang="en-GB" sz="2000" b="1" dirty="0"/>
              <a:t>multiple</a:t>
            </a:r>
            <a:r>
              <a:rPr lang="en-GB" sz="2000" dirty="0"/>
              <a:t> </a:t>
            </a:r>
            <a:r>
              <a:rPr lang="en-GB" sz="2000" b="1" dirty="0"/>
              <a:t>execution</a:t>
            </a:r>
            <a:r>
              <a:rPr lang="en-GB" sz="2000" dirty="0"/>
              <a:t> </a:t>
            </a:r>
            <a:r>
              <a:rPr lang="en-GB" sz="2000" b="1" dirty="0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9283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59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ASINCHRONOUS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20" y="2039715"/>
            <a:ext cx="7025761" cy="285637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372977" y="5107809"/>
            <a:ext cx="944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main</a:t>
            </a:r>
            <a:r>
              <a:rPr lang="en-GB" sz="2000" dirty="0"/>
              <a:t> process is </a:t>
            </a:r>
            <a:r>
              <a:rPr lang="en-GB" sz="2000" b="1" dirty="0"/>
              <a:t>never blocked</a:t>
            </a:r>
            <a:r>
              <a:rPr lang="en-GB" sz="2000" dirty="0"/>
              <a:t>. No strategy is required to handle competing requests</a:t>
            </a:r>
          </a:p>
        </p:txBody>
      </p:sp>
    </p:spTree>
    <p:extLst>
      <p:ext uri="{BB962C8B-B14F-4D97-AF65-F5344CB8AC3E}">
        <p14:creationId xmlns:p14="http://schemas.microsoft.com/office/powerpoint/2010/main" val="17914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670868" y="720000"/>
            <a:ext cx="285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EVENT</a:t>
            </a:r>
            <a:r>
              <a:rPr lang="it-IT" sz="4000" b="1" dirty="0" smtClean="0"/>
              <a:t> LOOP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1292185"/>
            <a:ext cx="8811491" cy="53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754</Words>
  <Application>Microsoft Macintosh PowerPoint</Application>
  <PresentationFormat>Widescreen</PresentationFormat>
  <Paragraphs>263</Paragraphs>
  <Slides>56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2" baseType="lpstr">
      <vt:lpstr>Calibri</vt:lpstr>
      <vt:lpstr>Calibri Light</vt:lpstr>
      <vt:lpstr>Consolas</vt:lpstr>
      <vt:lpstr>Mangal</vt:lpstr>
      <vt:lpstr>Arial</vt:lpstr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JavaScript</vt:lpstr>
      <vt:lpstr>Strict mode</vt:lpstr>
      <vt:lpstr>Strict mode – how to</vt:lpstr>
      <vt:lpstr>Scope</vt:lpstr>
      <vt:lpstr>Scope – var declaration and hoisting</vt:lpstr>
      <vt:lpstr>Scope – undeclared variables</vt:lpstr>
      <vt:lpstr>Scope – declaration using let</vt:lpstr>
      <vt:lpstr>Scope – no redeclaration using let</vt:lpstr>
      <vt:lpstr>Scope – redeclaration var vs let</vt:lpstr>
      <vt:lpstr>Functions</vt:lpstr>
      <vt:lpstr>Functions – how to represent an object</vt:lpstr>
      <vt:lpstr>Functions – how to represent an object</vt:lpstr>
      <vt:lpstr>Functions – the class keyword</vt:lpstr>
      <vt:lpstr>Functions – arrow functions</vt:lpstr>
      <vt:lpstr>Functions – arrow functions, an example</vt:lpstr>
      <vt:lpstr>Functions - closures</vt:lpstr>
      <vt:lpstr>Functions – closures, an example</vt:lpstr>
      <vt:lpstr>The long hard road out of callback hell</vt:lpstr>
      <vt:lpstr>The event loop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DOMANDE?</vt:lpstr>
      <vt:lpstr>GRAZIE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Utente di Microsoft Office</cp:lastModifiedBy>
  <cp:revision>50</cp:revision>
  <dcterms:created xsi:type="dcterms:W3CDTF">2017-12-01T11:19:22Z</dcterms:created>
  <dcterms:modified xsi:type="dcterms:W3CDTF">2017-12-06T03:08:56Z</dcterms:modified>
</cp:coreProperties>
</file>