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58" r:id="rId3"/>
    <p:sldId id="317" r:id="rId4"/>
    <p:sldId id="318" r:id="rId5"/>
    <p:sldId id="319" r:id="rId6"/>
    <p:sldId id="320" r:id="rId7"/>
    <p:sldId id="340" r:id="rId8"/>
    <p:sldId id="341" r:id="rId9"/>
    <p:sldId id="342" r:id="rId10"/>
    <p:sldId id="343" r:id="rId11"/>
    <p:sldId id="344" r:id="rId12"/>
    <p:sldId id="350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345" r:id="rId33"/>
    <p:sldId id="346" r:id="rId34"/>
    <p:sldId id="347" r:id="rId35"/>
    <p:sldId id="348" r:id="rId36"/>
    <p:sldId id="349" r:id="rId37"/>
    <p:sldId id="259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6" r:id="rId52"/>
    <p:sldId id="334" r:id="rId53"/>
    <p:sldId id="335" r:id="rId54"/>
    <p:sldId id="337" r:id="rId55"/>
    <p:sldId id="338" r:id="rId56"/>
    <p:sldId id="339" r:id="rId5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o Doganieri" initials="M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8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52"/>
    <p:restoredTop sz="94662"/>
  </p:normalViewPr>
  <p:slideViewPr>
    <p:cSldViewPr snapToGrid="0" snapToObjects="1">
      <p:cViewPr varScale="1">
        <p:scale>
          <a:sx n="105" d="100"/>
          <a:sy n="105" d="100"/>
        </p:scale>
        <p:origin x="21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commentAuthors" Target="commentAuthor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D112E-2BFE-E74D-8C9D-655560037FB2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342C9-5A77-1342-896D-2AA373FA47DB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407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74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39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22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5333200" cy="36135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6259000" y="2558767"/>
            <a:ext cx="5333200" cy="36135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53D8BB5C-1B2A-4EB4-B8C3-55BC0A898D82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42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1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0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53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48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48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46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24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F5D4-87BE-974F-B1D4-37C51D854C09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7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0F5D4-87BE-974F-B1D4-37C51D854C09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07C68-E62F-094E-9EFE-B03BC82531FE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87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4.png"/><Relationship Id="rId3" Type="http://schemas.openxmlformats.org/officeDocument/2006/relationships/hyperlink" Target="http://expressjs.com/en/resources/middleware.html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epoberezkin/ajv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helmetjs/helmet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winstonjs/winston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hyperlink" Target="https://github.com/NickNaso/nodejs-tsw-2017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648" y="644711"/>
            <a:ext cx="5876705" cy="36000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3024361" y="4583039"/>
            <a:ext cx="6143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solidFill>
                  <a:srgbClr val="636363"/>
                </a:solidFill>
              </a:rPr>
              <a:t>Node.js from zero to hero</a:t>
            </a:r>
            <a:endParaRPr lang="en-GB" sz="4400" b="1" dirty="0">
              <a:solidFill>
                <a:srgbClr val="636363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069408" y="5502004"/>
            <a:ext cx="4053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 smtClean="0">
                <a:solidFill>
                  <a:srgbClr val="636363"/>
                </a:solidFill>
              </a:rPr>
              <a:t>Nicola Del </a:t>
            </a:r>
            <a:r>
              <a:rPr lang="en-GB" sz="2000" i="1" dirty="0" err="1" smtClean="0">
                <a:solidFill>
                  <a:srgbClr val="636363"/>
                </a:solidFill>
              </a:rPr>
              <a:t>Gobbo</a:t>
            </a:r>
            <a:r>
              <a:rPr lang="en-GB" sz="2000" i="1" dirty="0" smtClean="0">
                <a:solidFill>
                  <a:srgbClr val="636363"/>
                </a:solidFill>
              </a:rPr>
              <a:t> </a:t>
            </a:r>
            <a:r>
              <a:rPr lang="mr-IN" sz="2000" i="1" dirty="0" smtClean="0">
                <a:solidFill>
                  <a:srgbClr val="636363"/>
                </a:solidFill>
              </a:rPr>
              <a:t>–</a:t>
            </a:r>
            <a:r>
              <a:rPr lang="en-GB" sz="2000" i="1" dirty="0" smtClean="0">
                <a:solidFill>
                  <a:srgbClr val="636363"/>
                </a:solidFill>
              </a:rPr>
              <a:t> Mauro </a:t>
            </a:r>
            <a:r>
              <a:rPr lang="en-GB" sz="2000" i="1" dirty="0" err="1" smtClean="0">
                <a:solidFill>
                  <a:srgbClr val="636363"/>
                </a:solidFill>
              </a:rPr>
              <a:t>Doganieri</a:t>
            </a:r>
            <a:endParaRPr lang="en-GB" sz="2000" i="1" dirty="0">
              <a:solidFill>
                <a:srgbClr val="6363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2755364" y="720000"/>
            <a:ext cx="6681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ASINCHRONOUS </a:t>
            </a:r>
            <a:r>
              <a:rPr lang="it-IT" sz="4000" dirty="0" smtClean="0"/>
              <a:t>IN</a:t>
            </a:r>
            <a:r>
              <a:rPr lang="en-GB" sz="4000" dirty="0" smtClean="0"/>
              <a:t> LOW LEVEL</a:t>
            </a:r>
            <a:endParaRPr lang="en-GB" sz="40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10" y="1907733"/>
            <a:ext cx="9453980" cy="36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74" y="254961"/>
            <a:ext cx="3702292" cy="6490728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2495550"/>
            <a:ext cx="7797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5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2755364" y="720000"/>
            <a:ext cx="6681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ASINCHRONOUS </a:t>
            </a:r>
            <a:r>
              <a:rPr lang="it-IT" sz="4000" dirty="0" smtClean="0"/>
              <a:t>IN</a:t>
            </a:r>
            <a:r>
              <a:rPr lang="en-GB" sz="4000" dirty="0" smtClean="0"/>
              <a:t> LOW LEVEL</a:t>
            </a:r>
            <a:endParaRPr lang="en-GB" sz="40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10" y="1907733"/>
            <a:ext cx="9453980" cy="36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7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719193" y="720000"/>
            <a:ext cx="2753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mtClean="0"/>
              <a:t>JAVASCRIPT</a:t>
            </a:r>
            <a:endParaRPr lang="en-GB" sz="40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43456" y="3167390"/>
            <a:ext cx="8705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“The </a:t>
            </a:r>
            <a:r>
              <a:rPr lang="de-DE" sz="2800" dirty="0" err="1"/>
              <a:t>world's</a:t>
            </a:r>
            <a:r>
              <a:rPr lang="de-DE" sz="2800" dirty="0"/>
              <a:t> </a:t>
            </a:r>
            <a:r>
              <a:rPr lang="de-DE" sz="2800" dirty="0" err="1"/>
              <a:t>most</a:t>
            </a:r>
            <a:r>
              <a:rPr lang="de-DE" sz="2800" dirty="0"/>
              <a:t> </a:t>
            </a:r>
            <a:r>
              <a:rPr lang="de-DE" sz="2800" b="1" dirty="0" err="1"/>
              <a:t>misunderstood</a:t>
            </a:r>
            <a:r>
              <a:rPr lang="de-DE" sz="2800" dirty="0"/>
              <a:t> </a:t>
            </a:r>
            <a:r>
              <a:rPr lang="de-DE" sz="2800" dirty="0" err="1"/>
              <a:t>programming</a:t>
            </a:r>
            <a:r>
              <a:rPr lang="de-DE" sz="2800" dirty="0"/>
              <a:t> </a:t>
            </a:r>
            <a:r>
              <a:rPr lang="de-DE" sz="2800" dirty="0" err="1" smtClean="0"/>
              <a:t>language</a:t>
            </a:r>
            <a:r>
              <a:rPr lang="de-DE" sz="2800" dirty="0" smtClean="0"/>
              <a:t>“</a:t>
            </a:r>
            <a:endParaRPr lang="de-DE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7986652" y="3711428"/>
            <a:ext cx="2461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/>
              <a:t>Douglas </a:t>
            </a:r>
            <a:r>
              <a:rPr lang="en" sz="2400" dirty="0" err="1"/>
              <a:t>Crockford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085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517136" y="720000"/>
            <a:ext cx="3157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STRICT MODE</a:t>
            </a:r>
            <a:endParaRPr lang="en-GB" sz="40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944880" y="2736503"/>
            <a:ext cx="103022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ECMAScript</a:t>
            </a:r>
            <a:r>
              <a:rPr lang="it-IT" sz="2800" dirty="0"/>
              <a:t> 5's </a:t>
            </a:r>
            <a:r>
              <a:rPr lang="it-IT" sz="2800" dirty="0" err="1"/>
              <a:t>strict</a:t>
            </a:r>
            <a:r>
              <a:rPr lang="it-IT" sz="2800" dirty="0"/>
              <a:t> mode </a:t>
            </a:r>
            <a:r>
              <a:rPr lang="it-IT" sz="2800" dirty="0" err="1"/>
              <a:t>is</a:t>
            </a:r>
            <a:r>
              <a:rPr lang="it-IT" sz="2800" dirty="0"/>
              <a:t> a way </a:t>
            </a:r>
            <a:r>
              <a:rPr lang="it-IT" sz="2800" b="1" i="1" dirty="0"/>
              <a:t>to </a:t>
            </a:r>
            <a:r>
              <a:rPr lang="it-IT" sz="2800" b="1" i="1" dirty="0" err="1"/>
              <a:t>opt</a:t>
            </a:r>
            <a:r>
              <a:rPr lang="it-IT" sz="2800" b="1" i="1" dirty="0"/>
              <a:t> in</a:t>
            </a:r>
            <a:r>
              <a:rPr lang="it-IT" sz="2800" dirty="0"/>
              <a:t> to a </a:t>
            </a:r>
            <a:r>
              <a:rPr lang="it-IT" sz="2800" dirty="0" err="1"/>
              <a:t>restricted</a:t>
            </a:r>
            <a:r>
              <a:rPr lang="it-IT" sz="2800" dirty="0"/>
              <a:t> </a:t>
            </a:r>
            <a:r>
              <a:rPr lang="it-IT" sz="2800" dirty="0" err="1"/>
              <a:t>variant</a:t>
            </a:r>
            <a:r>
              <a:rPr lang="it-IT" sz="2800" dirty="0"/>
              <a:t> of JavaScript. </a:t>
            </a:r>
            <a:endParaRPr lang="it-IT" sz="2800" dirty="0" smtClean="0"/>
          </a:p>
          <a:p>
            <a:endParaRPr lang="it-IT" sz="2800" dirty="0" smtClean="0"/>
          </a:p>
          <a:p>
            <a:r>
              <a:rPr lang="it-IT" sz="2800" dirty="0" err="1" smtClean="0"/>
              <a:t>Strict</a:t>
            </a:r>
            <a:r>
              <a:rPr lang="it-IT" sz="2800" dirty="0" smtClean="0"/>
              <a:t> </a:t>
            </a:r>
            <a:r>
              <a:rPr lang="it-IT" sz="2800" dirty="0"/>
              <a:t>mode </a:t>
            </a:r>
            <a:r>
              <a:rPr lang="it-IT" sz="2800" dirty="0" err="1"/>
              <a:t>isn't</a:t>
            </a:r>
            <a:r>
              <a:rPr lang="it-IT" sz="2800" dirty="0"/>
              <a:t> just a subset: 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b="1" i="1" dirty="0" err="1"/>
              <a:t>intentionally</a:t>
            </a:r>
            <a:r>
              <a:rPr lang="it-IT" sz="2800" dirty="0"/>
              <a:t> </a:t>
            </a:r>
            <a:r>
              <a:rPr lang="it-IT" sz="2800" dirty="0" err="1"/>
              <a:t>has</a:t>
            </a:r>
            <a:r>
              <a:rPr lang="it-IT" sz="2800" dirty="0"/>
              <a:t> </a:t>
            </a:r>
            <a:r>
              <a:rPr lang="it-IT" sz="2800" dirty="0" err="1"/>
              <a:t>different</a:t>
            </a:r>
            <a:r>
              <a:rPr lang="it-IT" sz="2800" dirty="0"/>
              <a:t> </a:t>
            </a:r>
            <a:r>
              <a:rPr lang="it-IT" sz="2800" dirty="0" err="1"/>
              <a:t>semantics</a:t>
            </a:r>
            <a:r>
              <a:rPr lang="it-IT" sz="2800" dirty="0"/>
              <a:t> from </a:t>
            </a:r>
            <a:r>
              <a:rPr lang="it-IT" sz="2800" dirty="0" err="1"/>
              <a:t>normal</a:t>
            </a:r>
            <a:r>
              <a:rPr lang="it-IT" sz="2800" dirty="0"/>
              <a:t> code.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60214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419856" y="720000"/>
            <a:ext cx="5352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STRICT MODE </a:t>
            </a:r>
            <a:r>
              <a:rPr lang="it-IT" sz="4000" dirty="0"/>
              <a:t>-</a:t>
            </a:r>
            <a:r>
              <a:rPr lang="it-IT" sz="4000" dirty="0" smtClean="0"/>
              <a:t> HOW TO</a:t>
            </a:r>
            <a:endParaRPr lang="en-GB" sz="4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17750" y="2011680"/>
            <a:ext cx="82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Scripts</a:t>
            </a:r>
            <a:endParaRPr lang="en-GB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626640" y="20116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Functions</a:t>
            </a:r>
            <a:endParaRPr lang="en-GB" b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28" y="3153156"/>
            <a:ext cx="3581400" cy="9906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76" y="3153156"/>
            <a:ext cx="49657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6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5288280" y="720000"/>
            <a:ext cx="1615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mtClean="0"/>
              <a:t>SCOPE</a:t>
            </a:r>
            <a:endParaRPr lang="en-GB" sz="40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2087880" y="2240489"/>
            <a:ext cx="80162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Where</a:t>
            </a:r>
            <a:r>
              <a:rPr lang="it-IT" sz="2800" dirty="0"/>
              <a:t> </a:t>
            </a:r>
            <a:r>
              <a:rPr lang="it-IT" sz="2800" dirty="0" err="1"/>
              <a:t>your</a:t>
            </a:r>
            <a:r>
              <a:rPr lang="it-IT" sz="2800" dirty="0"/>
              <a:t> </a:t>
            </a:r>
            <a:r>
              <a:rPr lang="it-IT" sz="2800" dirty="0" err="1"/>
              <a:t>variables</a:t>
            </a:r>
            <a:r>
              <a:rPr lang="it-IT" sz="2800" dirty="0"/>
              <a:t> are </a:t>
            </a:r>
            <a:r>
              <a:rPr lang="it-IT" sz="2800" dirty="0" err="1"/>
              <a:t>actually</a:t>
            </a:r>
            <a:r>
              <a:rPr lang="it-IT" sz="2800" dirty="0"/>
              <a:t> </a:t>
            </a:r>
            <a:r>
              <a:rPr lang="it-IT" sz="2800" b="1" dirty="0" err="1"/>
              <a:t>created</a:t>
            </a:r>
            <a:r>
              <a:rPr lang="it-IT" sz="2800" dirty="0"/>
              <a:t> </a:t>
            </a:r>
            <a:r>
              <a:rPr lang="it-IT" sz="2800" dirty="0" err="1"/>
              <a:t>depends</a:t>
            </a:r>
            <a:r>
              <a:rPr lang="it-IT" sz="2800" dirty="0"/>
              <a:t> </a:t>
            </a:r>
            <a:r>
              <a:rPr lang="it-IT" sz="2800" dirty="0" smtClean="0"/>
              <a:t>on</a:t>
            </a:r>
          </a:p>
          <a:p>
            <a:endParaRPr lang="en-US" sz="2800" dirty="0"/>
          </a:p>
          <a:p>
            <a:pPr marL="914400" lvl="1" indent="-457200">
              <a:buFont typeface="Arial" charset="0"/>
              <a:buChar char="•"/>
            </a:pPr>
            <a:r>
              <a:rPr lang="it-IT" sz="2800" dirty="0" err="1"/>
              <a:t>how</a:t>
            </a:r>
            <a:r>
              <a:rPr lang="it-IT" sz="2800" dirty="0"/>
              <a:t> </a:t>
            </a:r>
            <a:r>
              <a:rPr lang="it-IT" sz="2800" dirty="0" err="1"/>
              <a:t>you</a:t>
            </a:r>
            <a:r>
              <a:rPr lang="it-IT" sz="2800" dirty="0"/>
              <a:t> </a:t>
            </a:r>
            <a:r>
              <a:rPr lang="it-IT" sz="2800" dirty="0" err="1"/>
              <a:t>declare</a:t>
            </a:r>
            <a:r>
              <a:rPr lang="it-IT" sz="2800" dirty="0"/>
              <a:t> </a:t>
            </a:r>
            <a:r>
              <a:rPr lang="it-IT" sz="2800" dirty="0" err="1"/>
              <a:t>them</a:t>
            </a:r>
            <a:r>
              <a:rPr lang="it-IT" sz="2800" dirty="0"/>
              <a:t>, </a:t>
            </a:r>
            <a:r>
              <a:rPr lang="it-IT" sz="2800" dirty="0" err="1"/>
              <a:t>using</a:t>
            </a:r>
            <a:r>
              <a:rPr lang="it-IT" sz="2800" dirty="0"/>
              <a:t> </a:t>
            </a:r>
            <a:r>
              <a:rPr lang="it-IT" sz="2800" b="1" dirty="0" err="1"/>
              <a:t>var</a:t>
            </a:r>
            <a:r>
              <a:rPr lang="it-IT" sz="2800" dirty="0"/>
              <a:t>, </a:t>
            </a:r>
            <a:r>
              <a:rPr lang="it-IT" sz="2800" b="1" dirty="0" err="1"/>
              <a:t>let</a:t>
            </a:r>
            <a:r>
              <a:rPr lang="it-IT" sz="2800" b="1" dirty="0"/>
              <a:t> </a:t>
            </a:r>
            <a:r>
              <a:rPr lang="it-IT" sz="2800" dirty="0"/>
              <a:t>or </a:t>
            </a:r>
            <a:r>
              <a:rPr lang="it-IT" sz="2800" b="1" dirty="0" err="1" smtClean="0"/>
              <a:t>const</a:t>
            </a:r>
            <a:endParaRPr lang="it-IT" sz="2800" b="1" dirty="0" smtClean="0"/>
          </a:p>
          <a:p>
            <a:pPr marL="914400" lvl="1" indent="-457200">
              <a:buFont typeface="Arial" charset="0"/>
              <a:buChar char="•"/>
            </a:pPr>
            <a:endParaRPr lang="en-US" sz="2800" dirty="0"/>
          </a:p>
          <a:p>
            <a:pPr marL="914400" lvl="1" indent="-457200">
              <a:buFont typeface="Arial" charset="0"/>
              <a:buChar char="•"/>
            </a:pPr>
            <a:r>
              <a:rPr lang="it-IT" sz="2800" dirty="0" err="1"/>
              <a:t>if</a:t>
            </a:r>
            <a:r>
              <a:rPr lang="it-IT" sz="2800" dirty="0"/>
              <a:t> </a:t>
            </a:r>
            <a:r>
              <a:rPr lang="it-IT" sz="2800" dirty="0" err="1"/>
              <a:t>you</a:t>
            </a:r>
            <a:r>
              <a:rPr lang="it-IT" sz="2800" dirty="0"/>
              <a:t> are in </a:t>
            </a:r>
            <a:r>
              <a:rPr lang="it-IT" sz="2800" b="1" i="1" dirty="0" err="1"/>
              <a:t>strict</a:t>
            </a:r>
            <a:r>
              <a:rPr lang="it-IT" sz="2800" b="1" i="1" dirty="0"/>
              <a:t> mode</a:t>
            </a:r>
            <a:r>
              <a:rPr lang="it-IT" sz="2800" dirty="0"/>
              <a:t> or </a:t>
            </a:r>
            <a:r>
              <a:rPr lang="it-IT" sz="2800" dirty="0" err="1" smtClean="0"/>
              <a:t>not</a:t>
            </a:r>
            <a:endParaRPr lang="it-IT" sz="2800" dirty="0" smtClean="0"/>
          </a:p>
          <a:p>
            <a:pPr marL="914400" lvl="1" indent="-457200">
              <a:buFont typeface="Arial" charset="0"/>
              <a:buChar char="•"/>
            </a:pPr>
            <a:endParaRPr lang="it-IT" sz="2800" dirty="0"/>
          </a:p>
          <a:p>
            <a:pPr marL="914400" lvl="1" indent="-457200">
              <a:buFont typeface="Arial" charset="0"/>
              <a:buChar char="•"/>
            </a:pPr>
            <a:r>
              <a:rPr lang="it-IT" sz="2800" dirty="0" err="1"/>
              <a:t>if</a:t>
            </a:r>
            <a:r>
              <a:rPr lang="it-IT" sz="2800" dirty="0"/>
              <a:t> </a:t>
            </a:r>
            <a:r>
              <a:rPr lang="it-IT" sz="2800" dirty="0" err="1"/>
              <a:t>you</a:t>
            </a:r>
            <a:r>
              <a:rPr lang="it-IT" sz="2800" dirty="0"/>
              <a:t> are </a:t>
            </a:r>
            <a:r>
              <a:rPr lang="en" sz="2800" b="1" dirty="0"/>
              <a:t>explicitly</a:t>
            </a:r>
            <a:r>
              <a:rPr lang="en" sz="2800" dirty="0"/>
              <a:t> </a:t>
            </a:r>
            <a:r>
              <a:rPr lang="it-IT" sz="2800" dirty="0" err="1"/>
              <a:t>declaring</a:t>
            </a:r>
            <a:r>
              <a:rPr lang="it-IT" sz="2800" dirty="0"/>
              <a:t> </a:t>
            </a:r>
            <a:r>
              <a:rPr lang="it-IT" sz="2800" dirty="0" err="1"/>
              <a:t>them</a:t>
            </a:r>
            <a:r>
              <a:rPr lang="it-IT" sz="2800" dirty="0"/>
              <a:t> or </a:t>
            </a:r>
            <a:r>
              <a:rPr lang="it-IT" sz="2800" dirty="0" err="1" smtClean="0"/>
              <a:t>not</a:t>
            </a:r>
            <a:endParaRPr lang="it-IT" sz="2800" dirty="0" smtClean="0"/>
          </a:p>
        </p:txBody>
      </p:sp>
    </p:spTree>
    <p:extLst>
      <p:ext uri="{BB962C8B-B14F-4D97-AF65-F5344CB8AC3E}">
        <p14:creationId xmlns:p14="http://schemas.microsoft.com/office/powerpoint/2010/main" val="33468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1737760" y="720000"/>
            <a:ext cx="8716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SCOPE </a:t>
            </a:r>
            <a:r>
              <a:rPr lang="it-IT" sz="4000" b="1" dirty="0" err="1" smtClean="0"/>
              <a:t>var</a:t>
            </a:r>
            <a:r>
              <a:rPr lang="it-IT" sz="4000" b="1" dirty="0" smtClean="0"/>
              <a:t> </a:t>
            </a:r>
            <a:r>
              <a:rPr lang="it-IT" sz="4000" dirty="0" smtClean="0"/>
              <a:t>DECLARATION AND </a:t>
            </a:r>
            <a:r>
              <a:rPr lang="it-IT" sz="4000" b="1" dirty="0" smtClean="0"/>
              <a:t>HOISTING</a:t>
            </a:r>
            <a:endParaRPr lang="en-GB" sz="40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120" y="3151631"/>
            <a:ext cx="7575759" cy="3446287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1373169" y="1808097"/>
            <a:ext cx="94456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dirty="0" err="1"/>
              <a:t>Declared</a:t>
            </a:r>
            <a:r>
              <a:rPr lang="it-IT" sz="2000" dirty="0"/>
              <a:t> </a:t>
            </a:r>
            <a:r>
              <a:rPr lang="it-IT" sz="2000" dirty="0" err="1"/>
              <a:t>variables</a:t>
            </a:r>
            <a:r>
              <a:rPr lang="it-IT" sz="2000" dirty="0"/>
              <a:t> are </a:t>
            </a:r>
            <a:r>
              <a:rPr lang="it-IT" sz="2000" dirty="0" err="1"/>
              <a:t>constrained</a:t>
            </a:r>
            <a:r>
              <a:rPr lang="it-IT" sz="2000" dirty="0"/>
              <a:t> in the </a:t>
            </a:r>
            <a:r>
              <a:rPr lang="it-IT" sz="2000" b="1" dirty="0" err="1"/>
              <a:t>execution</a:t>
            </a:r>
            <a:r>
              <a:rPr lang="it-IT" sz="2000" b="1" dirty="0"/>
              <a:t> </a:t>
            </a:r>
            <a:r>
              <a:rPr lang="it-IT" sz="2000" b="1" dirty="0" err="1"/>
              <a:t>context</a:t>
            </a:r>
            <a:r>
              <a:rPr lang="it-IT" sz="2000" dirty="0"/>
              <a:t> in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they</a:t>
            </a:r>
            <a:r>
              <a:rPr lang="it-IT" sz="2000" dirty="0"/>
              <a:t> are </a:t>
            </a:r>
            <a:r>
              <a:rPr lang="it-IT" sz="2000" dirty="0" err="1" smtClean="0"/>
              <a:t>declared</a:t>
            </a:r>
            <a:endParaRPr lang="it-IT" sz="2000" dirty="0" smtClean="0"/>
          </a:p>
          <a:p>
            <a:pPr marL="285750" indent="-285750">
              <a:buFont typeface="Arial"/>
              <a:buChar char="•"/>
            </a:pPr>
            <a:endParaRPr lang="it-IT" sz="2000" dirty="0"/>
          </a:p>
          <a:p>
            <a:pPr marL="285750" indent="-285750">
              <a:buFont typeface="Arial"/>
              <a:buChar char="•"/>
            </a:pPr>
            <a:r>
              <a:rPr lang="it-IT" sz="2000" dirty="0" err="1"/>
              <a:t>Declared</a:t>
            </a:r>
            <a:r>
              <a:rPr lang="it-IT" sz="2000" dirty="0"/>
              <a:t> </a:t>
            </a:r>
            <a:r>
              <a:rPr lang="it-IT" sz="2000" dirty="0" err="1"/>
              <a:t>variables</a:t>
            </a:r>
            <a:r>
              <a:rPr lang="it-IT" sz="2000" dirty="0"/>
              <a:t> are </a:t>
            </a:r>
            <a:r>
              <a:rPr lang="it-IT" sz="2000" dirty="0" err="1"/>
              <a:t>created</a:t>
            </a:r>
            <a:r>
              <a:rPr lang="it-IT" sz="2000" dirty="0"/>
              <a:t> </a:t>
            </a:r>
            <a:r>
              <a:rPr lang="it-IT" sz="2000" b="1" dirty="0" err="1"/>
              <a:t>before</a:t>
            </a:r>
            <a:r>
              <a:rPr lang="it-IT" sz="2000" dirty="0"/>
              <a:t> </a:t>
            </a:r>
            <a:r>
              <a:rPr lang="it-IT" sz="2000" dirty="0" err="1"/>
              <a:t>any</a:t>
            </a:r>
            <a:r>
              <a:rPr lang="it-IT" sz="2000" dirty="0"/>
              <a:t> code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 smtClean="0"/>
              <a:t>executed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215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2289248" y="720000"/>
            <a:ext cx="7613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mtClean="0"/>
              <a:t>SCOPE </a:t>
            </a:r>
            <a:r>
              <a:rPr lang="it-IT" sz="4000" smtClean="0"/>
              <a:t>UNDECLARATION VARIABLES</a:t>
            </a:r>
            <a:endParaRPr lang="en-GB" sz="40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840645" y="1808097"/>
            <a:ext cx="8510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dirty="0" err="1"/>
              <a:t>Undeclared</a:t>
            </a:r>
            <a:r>
              <a:rPr lang="it-IT" sz="2000" dirty="0"/>
              <a:t> </a:t>
            </a:r>
            <a:r>
              <a:rPr lang="it-IT" sz="2000" dirty="0" err="1"/>
              <a:t>variables</a:t>
            </a:r>
            <a:r>
              <a:rPr lang="it-IT" sz="2000" dirty="0"/>
              <a:t> are </a:t>
            </a:r>
            <a:r>
              <a:rPr lang="it-IT" sz="2000" dirty="0" err="1"/>
              <a:t>always</a:t>
            </a:r>
            <a:r>
              <a:rPr lang="it-IT" sz="2000" dirty="0"/>
              <a:t> </a:t>
            </a:r>
            <a:r>
              <a:rPr lang="it-IT" sz="2000" b="1" dirty="0"/>
              <a:t>global</a:t>
            </a:r>
          </a:p>
          <a:p>
            <a:pPr marL="285750" indent="-285750">
              <a:buFont typeface="Arial"/>
              <a:buChar char="•"/>
            </a:pPr>
            <a:endParaRPr lang="it-IT" sz="2000" dirty="0"/>
          </a:p>
          <a:p>
            <a:pPr marL="285750" indent="-285750">
              <a:buFont typeface="Arial"/>
              <a:buChar char="•"/>
            </a:pPr>
            <a:r>
              <a:rPr lang="it-IT" sz="2000" dirty="0" err="1"/>
              <a:t>Undeclared</a:t>
            </a:r>
            <a:r>
              <a:rPr lang="it-IT" sz="2000" dirty="0"/>
              <a:t> </a:t>
            </a:r>
            <a:r>
              <a:rPr lang="it-IT" sz="2000" dirty="0" err="1"/>
              <a:t>variables</a:t>
            </a:r>
            <a:r>
              <a:rPr lang="it-IT" sz="2000" dirty="0"/>
              <a:t> do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exist</a:t>
            </a:r>
            <a:r>
              <a:rPr lang="it-IT" sz="2000" dirty="0"/>
              <a:t> </a:t>
            </a:r>
            <a:r>
              <a:rPr lang="it-IT" sz="2000" dirty="0" err="1"/>
              <a:t>until</a:t>
            </a:r>
            <a:r>
              <a:rPr lang="it-IT" sz="2000" dirty="0"/>
              <a:t> the code </a:t>
            </a:r>
            <a:r>
              <a:rPr lang="it-IT" sz="2000" dirty="0" err="1"/>
              <a:t>assigning</a:t>
            </a:r>
            <a:r>
              <a:rPr lang="it-IT" sz="2000" dirty="0"/>
              <a:t> to </a:t>
            </a:r>
            <a:r>
              <a:rPr lang="it-IT" sz="2000" dirty="0" err="1"/>
              <a:t>them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executed</a:t>
            </a:r>
            <a:endParaRPr lang="it-IT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6" y="3203971"/>
            <a:ext cx="4998212" cy="291853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235" y="3475308"/>
            <a:ext cx="6257037" cy="237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3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2289248" y="720000"/>
            <a:ext cx="7613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SCOPE </a:t>
            </a:r>
            <a:r>
              <a:rPr lang="it-IT" sz="4000" dirty="0" smtClean="0"/>
              <a:t>- DECLARATION USING </a:t>
            </a:r>
            <a:r>
              <a:rPr lang="it-IT" sz="4000" b="1" dirty="0" err="1" smtClean="0"/>
              <a:t>let</a:t>
            </a:r>
            <a:endParaRPr lang="en-GB" sz="40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891706" y="1961985"/>
            <a:ext cx="10408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Variables</a:t>
            </a:r>
            <a:r>
              <a:rPr lang="it-IT" sz="2000" dirty="0"/>
              <a:t> </a:t>
            </a:r>
            <a:r>
              <a:rPr lang="it-IT" sz="2000" dirty="0" err="1"/>
              <a:t>declared</a:t>
            </a:r>
            <a:r>
              <a:rPr lang="it-IT" sz="2000" dirty="0"/>
              <a:t> by </a:t>
            </a:r>
            <a:r>
              <a:rPr lang="it-IT" sz="2000" b="1" dirty="0" err="1"/>
              <a:t>let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their</a:t>
            </a:r>
            <a:r>
              <a:rPr lang="it-IT" sz="2000" dirty="0"/>
              <a:t> scope the </a:t>
            </a:r>
            <a:r>
              <a:rPr lang="it-IT" sz="2000" dirty="0" err="1"/>
              <a:t>block</a:t>
            </a:r>
            <a:r>
              <a:rPr lang="it-IT" sz="2000" dirty="0"/>
              <a:t> in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they</a:t>
            </a:r>
            <a:r>
              <a:rPr lang="it-IT" sz="2000" dirty="0"/>
              <a:t> are </a:t>
            </a:r>
            <a:r>
              <a:rPr lang="it-IT" sz="2000" dirty="0" err="1"/>
              <a:t>defined</a:t>
            </a:r>
            <a:r>
              <a:rPr lang="it-IT" sz="2000" dirty="0"/>
              <a:t>,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well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in </a:t>
            </a:r>
            <a:r>
              <a:rPr lang="it-IT" sz="2000" dirty="0" err="1"/>
              <a:t>any</a:t>
            </a:r>
            <a:r>
              <a:rPr lang="it-IT" sz="2000" dirty="0"/>
              <a:t> </a:t>
            </a:r>
            <a:r>
              <a:rPr lang="it-IT" sz="2000" dirty="0" err="1"/>
              <a:t>contained</a:t>
            </a:r>
            <a:r>
              <a:rPr lang="it-IT" sz="2000" dirty="0"/>
              <a:t> sub-</a:t>
            </a:r>
            <a:r>
              <a:rPr lang="it-IT" sz="2000" dirty="0" err="1"/>
              <a:t>blocks</a:t>
            </a:r>
            <a:endParaRPr lang="it-IT" sz="20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141" y="2685287"/>
            <a:ext cx="5167718" cy="39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2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148784" y="720000"/>
            <a:ext cx="3894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WHAT IS </a:t>
            </a:r>
            <a:r>
              <a:rPr lang="en-GB" sz="4000" b="1" dirty="0" smtClean="0"/>
              <a:t>Node.js</a:t>
            </a:r>
            <a:r>
              <a:rPr lang="en-GB" sz="4000" dirty="0" smtClean="0"/>
              <a:t>?</a:t>
            </a:r>
            <a:endParaRPr lang="en-GB" sz="40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580" y="4463656"/>
            <a:ext cx="1060000" cy="108000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109" y="4463656"/>
            <a:ext cx="2197100" cy="850900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365874" y="5568307"/>
            <a:ext cx="219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 </a:t>
            </a:r>
            <a:r>
              <a:rPr lang="it-IT" b="1" dirty="0"/>
              <a:t>JavaScript Runtime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2686593" y="5568307"/>
            <a:ext cx="394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Asynchronous</a:t>
            </a:r>
            <a:r>
              <a:rPr lang="it-IT" b="1" dirty="0"/>
              <a:t> I/O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b="1" dirty="0" err="1"/>
              <a:t>event</a:t>
            </a:r>
            <a:r>
              <a:rPr lang="it-IT" b="1" dirty="0"/>
              <a:t> </a:t>
            </a:r>
            <a:r>
              <a:rPr lang="it-IT" b="1" dirty="0" err="1" smtClean="0"/>
              <a:t>loops</a:t>
            </a:r>
            <a:endParaRPr lang="it-IT" b="1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9326381" y="5568307"/>
            <a:ext cx="231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Ecosystem</a:t>
            </a:r>
            <a:r>
              <a:rPr lang="it-IT" dirty="0"/>
              <a:t> of </a:t>
            </a:r>
            <a:r>
              <a:rPr lang="it-IT" b="1" dirty="0" err="1" smtClean="0"/>
              <a:t>packages</a:t>
            </a:r>
            <a:endParaRPr lang="it-IT" b="1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6553189" y="4704440"/>
            <a:ext cx="2513821" cy="369332"/>
          </a:xfrm>
          <a:prstGeom prst="rect">
            <a:avLst/>
          </a:prstGeom>
          <a:solidFill>
            <a:srgbClr val="448755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~100k </a:t>
            </a:r>
            <a:r>
              <a:rPr lang="en-GB" dirty="0" smtClean="0">
                <a:solidFill>
                  <a:schemeClr val="bg1"/>
                </a:solidFill>
              </a:rPr>
              <a:t>LOC of </a:t>
            </a:r>
            <a:r>
              <a:rPr lang="en-GB" b="1" dirty="0" smtClean="0">
                <a:solidFill>
                  <a:schemeClr val="bg1"/>
                </a:solidFill>
              </a:rPr>
              <a:t>JS</a:t>
            </a:r>
            <a:r>
              <a:rPr lang="en-GB" dirty="0" smtClean="0">
                <a:solidFill>
                  <a:schemeClr val="bg1"/>
                </a:solidFill>
              </a:rPr>
              <a:t> and </a:t>
            </a:r>
            <a:r>
              <a:rPr lang="en-GB" b="1" dirty="0" smtClean="0">
                <a:solidFill>
                  <a:schemeClr val="bg1"/>
                </a:solidFill>
              </a:rPr>
              <a:t>C++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7232056" y="5568307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Node</a:t>
            </a:r>
            <a:r>
              <a:rPr lang="it-IT" b="1" dirty="0" smtClean="0"/>
              <a:t> </a:t>
            </a:r>
            <a:r>
              <a:rPr lang="it-IT" b="1" dirty="0" err="1" smtClean="0"/>
              <a:t>glue</a:t>
            </a:r>
            <a:endParaRPr lang="it-IT" b="1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837306" y="1895112"/>
            <a:ext cx="108016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000" dirty="0" smtClean="0"/>
              <a:t>Node.js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b="1" dirty="0"/>
              <a:t>JavaScript </a:t>
            </a:r>
            <a:r>
              <a:rPr lang="it-IT" sz="2000" b="1" dirty="0" err="1"/>
              <a:t>runtime</a:t>
            </a:r>
            <a:r>
              <a:rPr lang="it-IT" sz="2000" dirty="0"/>
              <a:t> </a:t>
            </a:r>
            <a:r>
              <a:rPr lang="it-IT" sz="2000" dirty="0" err="1"/>
              <a:t>built</a:t>
            </a:r>
            <a:r>
              <a:rPr lang="it-IT" sz="2000" dirty="0"/>
              <a:t> on </a:t>
            </a:r>
            <a:r>
              <a:rPr lang="it-IT" sz="2000" dirty="0" err="1"/>
              <a:t>Chrome's</a:t>
            </a:r>
            <a:r>
              <a:rPr lang="it-IT" sz="2000" dirty="0"/>
              <a:t> </a:t>
            </a:r>
            <a:r>
              <a:rPr lang="it-IT" sz="2000" b="1" dirty="0"/>
              <a:t>V8 JavaScript </a:t>
            </a:r>
            <a:r>
              <a:rPr lang="it-IT" sz="2000" b="1" dirty="0" err="1" smtClean="0"/>
              <a:t>engine</a:t>
            </a:r>
            <a:endParaRPr lang="it-IT" sz="2000" dirty="0"/>
          </a:p>
          <a:p>
            <a:pPr lvl="0"/>
            <a:endParaRPr lang="it-IT" sz="2000" dirty="0"/>
          </a:p>
          <a:p>
            <a:pPr lvl="0"/>
            <a:r>
              <a:rPr lang="it-IT" sz="2000" dirty="0"/>
              <a:t>Node.js </a:t>
            </a:r>
            <a:r>
              <a:rPr lang="it-IT" sz="2000" dirty="0" err="1"/>
              <a:t>uses</a:t>
            </a:r>
            <a:r>
              <a:rPr lang="it-IT" sz="2000" dirty="0"/>
              <a:t> an </a:t>
            </a:r>
            <a:r>
              <a:rPr lang="it-IT" sz="2000" dirty="0" err="1"/>
              <a:t>event-driven</a:t>
            </a:r>
            <a:r>
              <a:rPr lang="it-IT" sz="2000" dirty="0"/>
              <a:t>, </a:t>
            </a:r>
            <a:r>
              <a:rPr lang="it-IT" sz="2000" b="1" dirty="0"/>
              <a:t>non-</a:t>
            </a:r>
            <a:r>
              <a:rPr lang="it-IT" sz="2000" b="1" dirty="0" err="1"/>
              <a:t>blocking</a:t>
            </a:r>
            <a:r>
              <a:rPr lang="it-IT" sz="2000" b="1" dirty="0"/>
              <a:t> I/O </a:t>
            </a:r>
            <a:r>
              <a:rPr lang="it-IT" sz="2000" dirty="0"/>
              <a:t>model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makes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lightweight</a:t>
            </a:r>
            <a:r>
              <a:rPr lang="it-IT" sz="2000" dirty="0"/>
              <a:t> and </a:t>
            </a:r>
            <a:r>
              <a:rPr lang="it-IT" sz="2000" dirty="0" err="1" smtClean="0"/>
              <a:t>efficient</a:t>
            </a:r>
            <a:endParaRPr lang="it-IT" sz="2000" dirty="0"/>
          </a:p>
          <a:p>
            <a:pPr lvl="0"/>
            <a:endParaRPr lang="it-IT" sz="2000" dirty="0"/>
          </a:p>
          <a:p>
            <a:pPr lvl="0"/>
            <a:r>
              <a:rPr lang="it-IT" sz="2000" dirty="0"/>
              <a:t>Node.js' package </a:t>
            </a:r>
            <a:r>
              <a:rPr lang="it-IT" sz="2000" dirty="0" err="1" smtClean="0"/>
              <a:t>ecosystem</a:t>
            </a:r>
            <a:r>
              <a:rPr lang="it-IT" sz="2000" dirty="0" smtClean="0"/>
              <a:t>,</a:t>
            </a:r>
            <a:r>
              <a:rPr lang="it-IT" sz="2000" dirty="0"/>
              <a:t> </a:t>
            </a:r>
            <a:r>
              <a:rPr lang="it-IT" sz="2000" b="1" dirty="0" err="1" smtClean="0"/>
              <a:t>npm</a:t>
            </a:r>
            <a:r>
              <a:rPr lang="it-IT" sz="2000" dirty="0" smtClean="0"/>
              <a:t>,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/>
              <a:t>the </a:t>
            </a:r>
            <a:r>
              <a:rPr lang="it-IT" sz="2000" dirty="0" err="1"/>
              <a:t>largest</a:t>
            </a:r>
            <a:r>
              <a:rPr lang="it-IT" sz="2000" dirty="0"/>
              <a:t> </a:t>
            </a:r>
            <a:r>
              <a:rPr lang="it-IT" sz="2000" dirty="0" err="1"/>
              <a:t>ecosystem</a:t>
            </a:r>
            <a:r>
              <a:rPr lang="it-IT" sz="2000" dirty="0"/>
              <a:t> of open source </a:t>
            </a:r>
            <a:r>
              <a:rPr lang="it-IT" sz="2000" dirty="0" err="1"/>
              <a:t>libraries</a:t>
            </a:r>
            <a:r>
              <a:rPr lang="it-IT" sz="2000" dirty="0"/>
              <a:t> in the </a:t>
            </a:r>
            <a:r>
              <a:rPr lang="it-IT" sz="2000" dirty="0" smtClean="0"/>
              <a:t>world</a:t>
            </a:r>
            <a:endParaRPr lang="it-IT" sz="2000" dirty="0"/>
          </a:p>
          <a:p>
            <a:endParaRPr lang="en-GB" sz="2000" dirty="0"/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6" y="4463656"/>
            <a:ext cx="1187566" cy="10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4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1851760" y="720000"/>
            <a:ext cx="8488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mtClean="0"/>
              <a:t>SCOPE </a:t>
            </a:r>
            <a:r>
              <a:rPr lang="it-IT" sz="4000" dirty="0"/>
              <a:t>-</a:t>
            </a:r>
            <a:r>
              <a:rPr lang="it-IT" sz="4000" smtClean="0"/>
              <a:t> NO REDECLARATION </a:t>
            </a:r>
            <a:r>
              <a:rPr lang="it-IT" sz="4000" dirty="0" smtClean="0"/>
              <a:t>USING </a:t>
            </a:r>
            <a:r>
              <a:rPr lang="it-IT" sz="4000" b="1" dirty="0" err="1" smtClean="0"/>
              <a:t>let</a:t>
            </a:r>
            <a:endParaRPr lang="en-GB" sz="40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134701" y="2083905"/>
            <a:ext cx="992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Redeclaring</a:t>
            </a:r>
            <a:r>
              <a:rPr lang="it-IT" sz="2000" dirty="0"/>
              <a:t> the </a:t>
            </a:r>
            <a:r>
              <a:rPr lang="it-IT" sz="2000" dirty="0" err="1"/>
              <a:t>same</a:t>
            </a:r>
            <a:r>
              <a:rPr lang="it-IT" sz="2000" dirty="0"/>
              <a:t> </a:t>
            </a:r>
            <a:r>
              <a:rPr lang="it-IT" sz="2000" dirty="0" err="1"/>
              <a:t>variable</a:t>
            </a:r>
            <a:r>
              <a:rPr lang="it-IT" sz="2000" dirty="0"/>
              <a:t> </a:t>
            </a:r>
            <a:r>
              <a:rPr lang="it-IT" sz="2000" dirty="0" err="1"/>
              <a:t>within</a:t>
            </a:r>
            <a:r>
              <a:rPr lang="it-IT" sz="2000" dirty="0"/>
              <a:t> the </a:t>
            </a:r>
            <a:r>
              <a:rPr lang="it-IT" sz="2000" dirty="0" err="1"/>
              <a:t>same</a:t>
            </a:r>
            <a:r>
              <a:rPr lang="it-IT" sz="2000" dirty="0"/>
              <a:t> </a:t>
            </a:r>
            <a:r>
              <a:rPr lang="it-IT" sz="2000" dirty="0" err="1"/>
              <a:t>function</a:t>
            </a:r>
            <a:r>
              <a:rPr lang="it-IT" sz="2000" dirty="0"/>
              <a:t> or </a:t>
            </a:r>
            <a:r>
              <a:rPr lang="it-IT" sz="2000" dirty="0" err="1"/>
              <a:t>block</a:t>
            </a:r>
            <a:r>
              <a:rPr lang="it-IT" sz="2000" dirty="0"/>
              <a:t> scope </a:t>
            </a:r>
            <a:r>
              <a:rPr lang="it-IT" sz="2000" dirty="0" err="1"/>
              <a:t>raises</a:t>
            </a:r>
            <a:r>
              <a:rPr lang="it-IT" sz="2000" dirty="0"/>
              <a:t> a </a:t>
            </a:r>
            <a:r>
              <a:rPr lang="it-IT" sz="2000" b="1" dirty="0" err="1">
                <a:latin typeface="Consolas"/>
              </a:rPr>
              <a:t>SyntaxError</a:t>
            </a:r>
            <a:endParaRPr lang="it-IT" sz="2000" b="1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28" y="3093720"/>
            <a:ext cx="9864344" cy="1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1681784" y="720000"/>
            <a:ext cx="882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SCOPE </a:t>
            </a:r>
            <a:r>
              <a:rPr lang="it-IT" sz="4000" dirty="0"/>
              <a:t>-</a:t>
            </a:r>
            <a:r>
              <a:rPr lang="it-IT" sz="4000" dirty="0" smtClean="0"/>
              <a:t> REDECLARATION USING </a:t>
            </a:r>
            <a:r>
              <a:rPr lang="it-IT" sz="4000" b="1" dirty="0" err="1" smtClean="0"/>
              <a:t>var</a:t>
            </a:r>
            <a:r>
              <a:rPr lang="it-IT" sz="4000" dirty="0" smtClean="0"/>
              <a:t> vs </a:t>
            </a:r>
            <a:r>
              <a:rPr lang="it-IT" sz="4000" b="1" dirty="0" err="1" smtClean="0"/>
              <a:t>let</a:t>
            </a:r>
            <a:endParaRPr lang="en-GB" sz="4000" b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" y="2464816"/>
            <a:ext cx="5072534" cy="275152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164" y="2464816"/>
            <a:ext cx="4573220" cy="275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0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742332" y="720000"/>
            <a:ext cx="2707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FUNCTIONS</a:t>
            </a:r>
            <a:endParaRPr lang="en-GB" sz="40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505712" y="2951947"/>
            <a:ext cx="9180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sz="2800" dirty="0"/>
              <a:t>In </a:t>
            </a:r>
            <a:r>
              <a:rPr lang="it-IT" sz="2800" b="1" dirty="0"/>
              <a:t>JavaScript</a:t>
            </a:r>
            <a:r>
              <a:rPr lang="it-IT" sz="2800" dirty="0"/>
              <a:t>, </a:t>
            </a:r>
            <a:r>
              <a:rPr lang="it-IT" sz="2800" dirty="0" err="1"/>
              <a:t>functions</a:t>
            </a:r>
            <a:r>
              <a:rPr lang="it-IT" sz="2800" dirty="0"/>
              <a:t> are </a:t>
            </a:r>
            <a:r>
              <a:rPr lang="it-IT" sz="2800" b="1" dirty="0"/>
              <a:t>first-</a:t>
            </a:r>
            <a:r>
              <a:rPr lang="it-IT" sz="2800" b="1" dirty="0" err="1"/>
              <a:t>class</a:t>
            </a:r>
            <a:r>
              <a:rPr lang="it-IT" sz="2800" b="1" dirty="0"/>
              <a:t> </a:t>
            </a:r>
            <a:r>
              <a:rPr lang="it-IT" sz="2800" b="1" dirty="0" err="1"/>
              <a:t>objects</a:t>
            </a:r>
            <a:r>
              <a:rPr lang="it-IT" sz="2800" dirty="0"/>
              <a:t>, </a:t>
            </a:r>
            <a:r>
              <a:rPr lang="it-IT" sz="2800" dirty="0" err="1"/>
              <a:t>because</a:t>
            </a:r>
            <a:r>
              <a:rPr lang="it-IT" sz="2800" dirty="0"/>
              <a:t> </a:t>
            </a:r>
            <a:r>
              <a:rPr lang="it-IT" sz="2800" dirty="0" err="1"/>
              <a:t>they</a:t>
            </a:r>
            <a:r>
              <a:rPr lang="it-IT" sz="2800" dirty="0"/>
              <a:t> can </a:t>
            </a:r>
            <a:r>
              <a:rPr lang="it-IT" sz="2800" dirty="0" err="1"/>
              <a:t>have</a:t>
            </a:r>
            <a:r>
              <a:rPr lang="it-IT" sz="2800" dirty="0"/>
              <a:t> </a:t>
            </a:r>
            <a:r>
              <a:rPr lang="it-IT" sz="2800" b="1" dirty="0" err="1"/>
              <a:t>properties</a:t>
            </a:r>
            <a:r>
              <a:rPr lang="it-IT" sz="2800" dirty="0"/>
              <a:t> and </a:t>
            </a:r>
            <a:r>
              <a:rPr lang="it-IT" sz="2800" b="1" dirty="0" err="1"/>
              <a:t>methods</a:t>
            </a:r>
            <a:r>
              <a:rPr lang="it-IT" sz="2800" dirty="0"/>
              <a:t> just </a:t>
            </a:r>
            <a:r>
              <a:rPr lang="it-IT" sz="2800" dirty="0" err="1"/>
              <a:t>like</a:t>
            </a:r>
            <a:r>
              <a:rPr lang="it-IT" sz="2800" dirty="0"/>
              <a:t> </a:t>
            </a:r>
            <a:r>
              <a:rPr lang="it-IT" sz="2800" dirty="0" err="1"/>
              <a:t>any</a:t>
            </a:r>
            <a:r>
              <a:rPr lang="it-IT" sz="2800" dirty="0"/>
              <a:t> </a:t>
            </a:r>
            <a:r>
              <a:rPr lang="it-IT" sz="2800" dirty="0" err="1"/>
              <a:t>other</a:t>
            </a:r>
            <a:r>
              <a:rPr lang="it-IT" sz="2800" dirty="0"/>
              <a:t> </a:t>
            </a:r>
            <a:r>
              <a:rPr lang="it-IT" sz="2800" dirty="0" err="1"/>
              <a:t>object</a:t>
            </a:r>
            <a:endParaRPr lang="en-US" sz="2800" dirty="0" err="1"/>
          </a:p>
        </p:txBody>
      </p:sp>
    </p:spTree>
    <p:extLst>
      <p:ext uri="{BB962C8B-B14F-4D97-AF65-F5344CB8AC3E}">
        <p14:creationId xmlns:p14="http://schemas.microsoft.com/office/powerpoint/2010/main" val="23314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1179576" y="720000"/>
            <a:ext cx="98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mtClean="0"/>
              <a:t>FUNCTIONS </a:t>
            </a:r>
            <a:r>
              <a:rPr lang="it-IT" sz="4000" dirty="0"/>
              <a:t>-</a:t>
            </a:r>
            <a:r>
              <a:rPr lang="it-IT" sz="4000" smtClean="0"/>
              <a:t> HOW TO REPRESENT AN OBJECT</a:t>
            </a:r>
            <a:endParaRPr lang="en-GB" sz="40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07" y="2313432"/>
            <a:ext cx="6347587" cy="322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1179576" y="720000"/>
            <a:ext cx="98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mtClean="0"/>
              <a:t>FUNCTIONS </a:t>
            </a:r>
            <a:r>
              <a:rPr lang="it-IT" sz="4000" dirty="0"/>
              <a:t>-</a:t>
            </a:r>
            <a:r>
              <a:rPr lang="it-IT" sz="4000" smtClean="0"/>
              <a:t> HOW TO REPRESENT AN OBJECT</a:t>
            </a:r>
            <a:endParaRPr lang="en-GB" sz="4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2052319"/>
            <a:ext cx="5608320" cy="393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2400300" y="7200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FUNCTIONS </a:t>
            </a:r>
            <a:r>
              <a:rPr lang="it-IT" sz="4000" dirty="0"/>
              <a:t>-</a:t>
            </a:r>
            <a:r>
              <a:rPr lang="it-IT" sz="4000" dirty="0" smtClean="0"/>
              <a:t> THE </a:t>
            </a:r>
            <a:r>
              <a:rPr lang="it-IT" sz="4000" b="1" dirty="0" err="1" smtClean="0"/>
              <a:t>class</a:t>
            </a:r>
            <a:r>
              <a:rPr lang="it-IT" sz="4000" dirty="0" smtClean="0"/>
              <a:t> KEYWORD</a:t>
            </a:r>
            <a:endParaRPr lang="en-GB" sz="40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21" y="2193544"/>
            <a:ext cx="6000359" cy="367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2400300" y="7200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FUNCTIONS </a:t>
            </a:r>
            <a:r>
              <a:rPr lang="it-IT" sz="4000" dirty="0"/>
              <a:t>-</a:t>
            </a:r>
            <a:r>
              <a:rPr lang="it-IT" sz="4000" dirty="0" smtClean="0"/>
              <a:t> </a:t>
            </a:r>
            <a:r>
              <a:rPr lang="it-IT" sz="4000" b="1" dirty="0" smtClean="0"/>
              <a:t>ARROW</a:t>
            </a:r>
            <a:r>
              <a:rPr lang="it-IT" sz="4000" dirty="0" smtClean="0"/>
              <a:t> FUNCTIONS</a:t>
            </a:r>
            <a:endParaRPr lang="en-GB" sz="40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405128" y="2474893"/>
            <a:ext cx="938174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An </a:t>
            </a:r>
            <a:r>
              <a:rPr lang="it-IT" sz="2000" b="1" dirty="0" err="1"/>
              <a:t>arrow</a:t>
            </a:r>
            <a:r>
              <a:rPr lang="it-IT" sz="2000" b="1" dirty="0"/>
              <a:t> </a:t>
            </a:r>
            <a:r>
              <a:rPr lang="it-IT" sz="2000" b="1" dirty="0" err="1"/>
              <a:t>function</a:t>
            </a:r>
            <a:r>
              <a:rPr lang="it-IT" sz="2000" b="1" dirty="0"/>
              <a:t> </a:t>
            </a:r>
            <a:r>
              <a:rPr lang="it-IT" sz="2000" b="1" dirty="0" err="1"/>
              <a:t>expression</a:t>
            </a:r>
            <a:r>
              <a:rPr lang="it-IT" sz="2000" dirty="0"/>
              <a:t> </a:t>
            </a:r>
            <a:r>
              <a:rPr lang="it-IT" sz="2000" dirty="0" err="1"/>
              <a:t>has</a:t>
            </a:r>
            <a:r>
              <a:rPr lang="it-IT" sz="2000" dirty="0"/>
              <a:t> a </a:t>
            </a:r>
            <a:r>
              <a:rPr lang="it-IT" sz="2000" dirty="0" err="1"/>
              <a:t>shorter</a:t>
            </a:r>
            <a:r>
              <a:rPr lang="it-IT" sz="2000" dirty="0"/>
              <a:t> </a:t>
            </a:r>
            <a:r>
              <a:rPr lang="it-IT" sz="2000" dirty="0" err="1"/>
              <a:t>syntax</a:t>
            </a:r>
            <a:r>
              <a:rPr lang="it-IT" sz="2000" dirty="0"/>
              <a:t> </a:t>
            </a:r>
            <a:r>
              <a:rPr lang="it-IT" sz="2000" dirty="0" err="1"/>
              <a:t>than</a:t>
            </a:r>
            <a:r>
              <a:rPr lang="it-IT" sz="2000" dirty="0"/>
              <a:t> a </a:t>
            </a:r>
            <a:r>
              <a:rPr lang="it-IT" sz="2000" dirty="0" err="1"/>
              <a:t>function</a:t>
            </a:r>
            <a:r>
              <a:rPr lang="it-IT" sz="2000" dirty="0"/>
              <a:t> </a:t>
            </a:r>
            <a:r>
              <a:rPr lang="it-IT" sz="2000" dirty="0" err="1"/>
              <a:t>expression</a:t>
            </a:r>
            <a:r>
              <a:rPr lang="it-IT" sz="2000" dirty="0"/>
              <a:t> and </a:t>
            </a:r>
            <a:r>
              <a:rPr lang="it-IT" sz="2000" dirty="0" err="1"/>
              <a:t>does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its</a:t>
            </a:r>
            <a:r>
              <a:rPr lang="it-IT" sz="2000" dirty="0"/>
              <a:t> </a:t>
            </a:r>
            <a:r>
              <a:rPr lang="it-IT" sz="2000" dirty="0" err="1"/>
              <a:t>own</a:t>
            </a:r>
            <a:r>
              <a:rPr lang="it-IT" sz="2000" dirty="0"/>
              <a:t> </a:t>
            </a:r>
            <a:r>
              <a:rPr lang="it-IT" sz="2000" b="1" i="1" dirty="0" err="1"/>
              <a:t>this</a:t>
            </a:r>
            <a:r>
              <a:rPr lang="it-IT" sz="2000" dirty="0"/>
              <a:t>, </a:t>
            </a:r>
            <a:r>
              <a:rPr lang="it-IT" sz="2000" b="1" i="1" dirty="0" err="1"/>
              <a:t>arguments</a:t>
            </a:r>
            <a:r>
              <a:rPr lang="it-IT" sz="2000" dirty="0"/>
              <a:t>, </a:t>
            </a:r>
            <a:r>
              <a:rPr lang="it-IT" sz="2000" b="1" i="1" dirty="0"/>
              <a:t>super</a:t>
            </a:r>
            <a:r>
              <a:rPr lang="it-IT" sz="2000" dirty="0" smtClean="0"/>
              <a:t>...</a:t>
            </a:r>
          </a:p>
          <a:p>
            <a:endParaRPr lang="it-IT" sz="2000" dirty="0"/>
          </a:p>
          <a:p>
            <a:r>
              <a:rPr lang="it-IT" sz="2000" dirty="0" err="1"/>
              <a:t>These</a:t>
            </a:r>
            <a:r>
              <a:rPr lang="it-IT" sz="2000" dirty="0"/>
              <a:t> </a:t>
            </a:r>
            <a:r>
              <a:rPr lang="it-IT" sz="2000" dirty="0" err="1"/>
              <a:t>function</a:t>
            </a:r>
            <a:r>
              <a:rPr lang="it-IT" sz="2000" dirty="0"/>
              <a:t> </a:t>
            </a:r>
            <a:r>
              <a:rPr lang="it-IT" sz="2000" dirty="0" err="1"/>
              <a:t>expressions</a:t>
            </a:r>
            <a:r>
              <a:rPr lang="it-IT" sz="2000" dirty="0"/>
              <a:t> are best </a:t>
            </a:r>
            <a:r>
              <a:rPr lang="it-IT" sz="2000" dirty="0" err="1"/>
              <a:t>suited</a:t>
            </a:r>
            <a:r>
              <a:rPr lang="it-IT" sz="2000" dirty="0"/>
              <a:t> for non-</a:t>
            </a:r>
            <a:r>
              <a:rPr lang="it-IT" sz="2000" dirty="0" err="1"/>
              <a:t>method</a:t>
            </a:r>
            <a:r>
              <a:rPr lang="it-IT" sz="2000" dirty="0"/>
              <a:t> </a:t>
            </a:r>
            <a:r>
              <a:rPr lang="it-IT" sz="2000" dirty="0" err="1"/>
              <a:t>functions</a:t>
            </a:r>
            <a:r>
              <a:rPr lang="it-IT" sz="2000" dirty="0"/>
              <a:t>, and </a:t>
            </a:r>
            <a:r>
              <a:rPr lang="it-IT" sz="2000" dirty="0" err="1"/>
              <a:t>they</a:t>
            </a:r>
            <a:r>
              <a:rPr lang="it-IT" sz="2000" dirty="0"/>
              <a:t> </a:t>
            </a:r>
            <a:r>
              <a:rPr lang="it-IT" sz="2000" dirty="0" err="1"/>
              <a:t>cannot</a:t>
            </a:r>
            <a:r>
              <a:rPr lang="it-IT" sz="2000" dirty="0"/>
              <a:t> be </a:t>
            </a:r>
            <a:r>
              <a:rPr lang="it-IT" sz="2000" dirty="0" err="1"/>
              <a:t>used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b="1" dirty="0" err="1"/>
              <a:t>constructors</a:t>
            </a:r>
            <a:endParaRPr lang="it-IT" sz="20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23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2400300" y="7200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FUNCTIONS </a:t>
            </a:r>
            <a:r>
              <a:rPr lang="it-IT" sz="4000" dirty="0"/>
              <a:t>-</a:t>
            </a:r>
            <a:r>
              <a:rPr lang="it-IT" sz="4000" dirty="0" smtClean="0"/>
              <a:t> </a:t>
            </a:r>
            <a:r>
              <a:rPr lang="it-IT" sz="4000" b="1" dirty="0" smtClean="0"/>
              <a:t>ARROW</a:t>
            </a:r>
            <a:r>
              <a:rPr lang="it-IT" sz="4000" dirty="0" smtClean="0"/>
              <a:t> FUNCTIONS</a:t>
            </a:r>
            <a:endParaRPr lang="en-GB" sz="40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58" y="1830832"/>
            <a:ext cx="7149084" cy="435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480054" y="720000"/>
            <a:ext cx="5231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FUNCTIONS </a:t>
            </a:r>
            <a:r>
              <a:rPr lang="it-IT" sz="4000" dirty="0" smtClean="0"/>
              <a:t>- </a:t>
            </a:r>
            <a:r>
              <a:rPr lang="it-IT" sz="4000" b="1" dirty="0" smtClean="0"/>
              <a:t>CLOSURES</a:t>
            </a:r>
            <a:endParaRPr lang="en-GB" sz="40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444752" y="2936558"/>
            <a:ext cx="930249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A </a:t>
            </a:r>
            <a:r>
              <a:rPr lang="it-IT" sz="2000" b="1" i="1" dirty="0" err="1"/>
              <a:t>closure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combination</a:t>
            </a:r>
            <a:r>
              <a:rPr lang="it-IT" sz="2000" dirty="0"/>
              <a:t> of a </a:t>
            </a:r>
            <a:r>
              <a:rPr lang="it-IT" sz="2000" dirty="0" err="1"/>
              <a:t>function</a:t>
            </a:r>
            <a:r>
              <a:rPr lang="it-IT" sz="2000" dirty="0"/>
              <a:t> and the </a:t>
            </a:r>
            <a:r>
              <a:rPr lang="it-IT" sz="2000" dirty="0" err="1"/>
              <a:t>lexical</a:t>
            </a:r>
            <a:r>
              <a:rPr lang="it-IT" sz="2000" dirty="0"/>
              <a:t> </a:t>
            </a:r>
            <a:r>
              <a:rPr lang="it-IT" sz="2000" dirty="0" err="1"/>
              <a:t>environment</a:t>
            </a:r>
            <a:r>
              <a:rPr lang="it-IT" sz="2000" dirty="0"/>
              <a:t> </a:t>
            </a:r>
            <a:r>
              <a:rPr lang="it-IT" sz="2000" dirty="0" err="1"/>
              <a:t>within</a:t>
            </a:r>
            <a:r>
              <a:rPr lang="it-IT" sz="2000" dirty="0"/>
              <a:t>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function</a:t>
            </a:r>
            <a:r>
              <a:rPr lang="it-IT" sz="2000" dirty="0"/>
              <a:t> </a:t>
            </a:r>
            <a:r>
              <a:rPr lang="it-IT" sz="2000" dirty="0" err="1"/>
              <a:t>was</a:t>
            </a:r>
            <a:r>
              <a:rPr lang="it-IT" sz="2000" dirty="0"/>
              <a:t> </a:t>
            </a:r>
            <a:r>
              <a:rPr lang="it-IT" sz="2000" dirty="0" err="1"/>
              <a:t>declared</a:t>
            </a:r>
            <a:endParaRPr lang="en-US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2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480054" y="720000"/>
            <a:ext cx="5231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FUNCTIONS </a:t>
            </a:r>
            <a:r>
              <a:rPr lang="it-IT" sz="4000" dirty="0" smtClean="0"/>
              <a:t>- </a:t>
            </a:r>
            <a:r>
              <a:rPr lang="it-IT" sz="4000" b="1" dirty="0" smtClean="0"/>
              <a:t>CLOSURES</a:t>
            </a:r>
            <a:endParaRPr lang="en-GB" sz="4000" b="1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02" y="2090928"/>
            <a:ext cx="4540396" cy="379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9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2745130" y="720000"/>
            <a:ext cx="6701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WHAT CAN I DO WITH </a:t>
            </a:r>
            <a:r>
              <a:rPr lang="en-GB" sz="4000" b="1" dirty="0" smtClean="0"/>
              <a:t>Node.js</a:t>
            </a:r>
            <a:r>
              <a:rPr lang="en-GB" sz="4000" dirty="0" smtClean="0"/>
              <a:t>?</a:t>
            </a:r>
            <a:endParaRPr lang="en-GB" sz="40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3486471" y="2028009"/>
            <a:ext cx="5219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 smtClean="0"/>
              <a:t>EVERYTHING</a:t>
            </a:r>
            <a:endParaRPr lang="en-GB" sz="72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604130" y="3828462"/>
            <a:ext cx="898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Great thank you to Node.js </a:t>
            </a:r>
            <a:r>
              <a:rPr lang="en-GB" sz="2800" b="1" dirty="0" smtClean="0"/>
              <a:t>Community</a:t>
            </a:r>
            <a:r>
              <a:rPr lang="en-GB" sz="2800" dirty="0" smtClean="0"/>
              <a:t> and </a:t>
            </a:r>
            <a:r>
              <a:rPr lang="en-GB" sz="2800" b="1" dirty="0" smtClean="0"/>
              <a:t>Working Groups</a:t>
            </a:r>
            <a:endParaRPr lang="en-GB" sz="2800" b="1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11" y="5203464"/>
            <a:ext cx="2197100" cy="8509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689" y="5101864"/>
            <a:ext cx="1739900" cy="9525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373" y="5101864"/>
            <a:ext cx="2476500" cy="9144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657" y="5105080"/>
            <a:ext cx="2870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1101662" y="720000"/>
            <a:ext cx="9988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THE LONG HARD ROAD OUT OF </a:t>
            </a:r>
            <a:r>
              <a:rPr lang="en-GB" sz="4000" b="1" i="1" dirty="0" smtClean="0"/>
              <a:t>CALLBACK</a:t>
            </a:r>
            <a:r>
              <a:rPr lang="en-GB" sz="4000" b="1" dirty="0" smtClean="0"/>
              <a:t> HELL</a:t>
            </a:r>
            <a:endParaRPr lang="en-GB" sz="40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851015" y="3133344"/>
            <a:ext cx="104899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From </a:t>
            </a:r>
            <a:r>
              <a:rPr lang="it-IT" sz="2800" b="1" i="1" dirty="0" err="1"/>
              <a:t>callbacks</a:t>
            </a:r>
            <a:r>
              <a:rPr lang="it-IT" sz="2800" dirty="0"/>
              <a:t> to </a:t>
            </a:r>
            <a:r>
              <a:rPr lang="it-IT" sz="2800" b="1" i="1" dirty="0" err="1"/>
              <a:t>promises</a:t>
            </a:r>
            <a:r>
              <a:rPr lang="it-IT" sz="2800" dirty="0"/>
              <a:t> and </a:t>
            </a:r>
            <a:r>
              <a:rPr lang="it-IT" sz="2800" b="1" i="1" dirty="0" err="1"/>
              <a:t>async</a:t>
            </a:r>
            <a:r>
              <a:rPr lang="it-IT" sz="2800" b="1" i="1" dirty="0"/>
              <a:t>/</a:t>
            </a:r>
            <a:r>
              <a:rPr lang="it-IT" sz="2800" b="1" i="1" dirty="0" err="1"/>
              <a:t>await</a:t>
            </a:r>
            <a:r>
              <a:rPr lang="it-IT" sz="2800" dirty="0"/>
              <a:t>, </a:t>
            </a:r>
            <a:r>
              <a:rPr lang="it-IT" sz="2800" dirty="0" err="1"/>
              <a:t>trying</a:t>
            </a:r>
            <a:r>
              <a:rPr lang="it-IT" sz="2800" dirty="0"/>
              <a:t> to </a:t>
            </a:r>
            <a:r>
              <a:rPr lang="it-IT" sz="2800" dirty="0" err="1"/>
              <a:t>understand</a:t>
            </a:r>
            <a:r>
              <a:rPr lang="it-IT" sz="2800" dirty="0"/>
              <a:t> the </a:t>
            </a:r>
            <a:r>
              <a:rPr lang="it-IT" sz="2800" b="1" i="1" dirty="0" err="1"/>
              <a:t>event</a:t>
            </a:r>
            <a:r>
              <a:rPr lang="it-IT" sz="2800" b="1" i="1" dirty="0"/>
              <a:t> </a:t>
            </a:r>
            <a:r>
              <a:rPr lang="it-IT" sz="2800" b="1" i="1" dirty="0" err="1"/>
              <a:t>loop</a:t>
            </a:r>
            <a:endParaRPr lang="en-US" sz="2800" b="1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64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161616" y="720000"/>
            <a:ext cx="3868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THE</a:t>
            </a:r>
            <a:r>
              <a:rPr lang="en-GB" sz="4000" b="1" dirty="0" smtClean="0"/>
              <a:t> EVENT LOOP</a:t>
            </a:r>
            <a:endParaRPr lang="en-GB" sz="4000" b="1" dirty="0"/>
          </a:p>
        </p:txBody>
      </p:sp>
      <p:pic>
        <p:nvPicPr>
          <p:cNvPr id="4" name="Picture 4" descr="js_runtime.png">
            <a:extLst>
              <a:ext uri="{FF2B5EF4-FFF2-40B4-BE49-F238E27FC236}">
                <a16:creationId xmlns="" xmlns:a16="http://schemas.microsoft.com/office/drawing/2014/main" id="{CEAF4B34-659D-440E-828D-88DBE07AD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124" y="1636289"/>
            <a:ext cx="5243753" cy="493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6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543189" y="720000"/>
            <a:ext cx="310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mtClean="0"/>
              <a:t>MODULARITY</a:t>
            </a:r>
            <a:endParaRPr lang="en-GB" sz="40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473180" y="2182368"/>
            <a:ext cx="314861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800" b="1" dirty="0" smtClean="0"/>
              <a:t>CommonJS Module </a:t>
            </a:r>
            <a:endParaRPr lang="is-IS" sz="2800" b="1" dirty="0"/>
          </a:p>
          <a:p>
            <a:endParaRPr lang="en-GB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181597" y="3121307"/>
            <a:ext cx="3828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800" b="1" dirty="0" smtClean="0"/>
              <a:t>ES6 Module from v8.5.0 </a:t>
            </a:r>
            <a:endParaRPr lang="en-GB" sz="28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893642" y="4380643"/>
            <a:ext cx="8404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“Se non </a:t>
            </a:r>
            <a:r>
              <a:rPr lang="en-GB" sz="3600" dirty="0" err="1" smtClean="0"/>
              <a:t>hai</a:t>
            </a:r>
            <a:r>
              <a:rPr lang="en-GB" sz="3600" dirty="0" smtClean="0"/>
              <a:t> </a:t>
            </a:r>
            <a:r>
              <a:rPr lang="en-GB" sz="3600" dirty="0" err="1" smtClean="0"/>
              <a:t>provato</a:t>
            </a:r>
            <a:r>
              <a:rPr lang="en-GB" sz="3600" dirty="0" smtClean="0"/>
              <a:t> Node.js  non </a:t>
            </a:r>
            <a:r>
              <a:rPr lang="en-GB" sz="3600" dirty="0" err="1" smtClean="0"/>
              <a:t>sai</a:t>
            </a:r>
            <a:r>
              <a:rPr lang="en-GB" sz="3600" dirty="0" smtClean="0"/>
              <a:t> </a:t>
            </a:r>
            <a:r>
              <a:rPr lang="en-GB" sz="3600" dirty="0" err="1" smtClean="0"/>
              <a:t>cos’è</a:t>
            </a:r>
            <a:r>
              <a:rPr lang="en-GB" sz="3600" dirty="0" smtClean="0"/>
              <a:t> la </a:t>
            </a:r>
            <a:r>
              <a:rPr lang="en-GB" sz="3600" b="1" dirty="0" err="1" smtClean="0"/>
              <a:t>modularità</a:t>
            </a:r>
            <a:r>
              <a:rPr lang="en-GB" sz="3600" dirty="0" smtClean="0"/>
              <a:t> e </a:t>
            </a:r>
            <a:r>
              <a:rPr lang="en-GB" sz="3600" dirty="0" err="1" smtClean="0"/>
              <a:t>il</a:t>
            </a:r>
            <a:r>
              <a:rPr lang="en-GB" sz="3600" dirty="0" smtClean="0"/>
              <a:t> </a:t>
            </a:r>
            <a:r>
              <a:rPr lang="en-GB" sz="3600" b="1" dirty="0" err="1" smtClean="0"/>
              <a:t>riuso</a:t>
            </a:r>
            <a:r>
              <a:rPr lang="en-GB" sz="3600" dirty="0" smtClean="0"/>
              <a:t>”</a:t>
            </a:r>
            <a:endParaRPr lang="en-GB" sz="3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733058" y="5580972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Matteo </a:t>
            </a:r>
            <a:r>
              <a:rPr lang="en-GB" b="1" i="1" dirty="0" err="1" smtClean="0"/>
              <a:t>Collina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0176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543189" y="720000"/>
            <a:ext cx="310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mtClean="0"/>
              <a:t>MODULARITY</a:t>
            </a:r>
            <a:endParaRPr lang="en-GB" sz="40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1" y="1849628"/>
            <a:ext cx="5748383" cy="429514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903" y="1666748"/>
            <a:ext cx="4788747" cy="42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1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543189" y="720000"/>
            <a:ext cx="310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mtClean="0"/>
              <a:t>MODULARITY</a:t>
            </a:r>
            <a:endParaRPr lang="en-GB" sz="4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" y="1648460"/>
            <a:ext cx="5501904" cy="4252468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0" y="2575052"/>
            <a:ext cx="5990430" cy="26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543189" y="720000"/>
            <a:ext cx="3613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EVENT EMITTER</a:t>
            </a:r>
            <a:endParaRPr lang="en-GB" sz="4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603505" y="2791968"/>
            <a:ext cx="10984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/>
              <a:t>EventEmitter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a </a:t>
            </a:r>
            <a:r>
              <a:rPr lang="it-IT" sz="2400" dirty="0" err="1"/>
              <a:t>very</a:t>
            </a:r>
            <a:r>
              <a:rPr lang="it-IT" sz="2400" dirty="0"/>
              <a:t> </a:t>
            </a:r>
            <a:r>
              <a:rPr lang="it-IT" sz="2400" dirty="0" err="1"/>
              <a:t>important</a:t>
            </a:r>
            <a:r>
              <a:rPr lang="it-IT" sz="2400" dirty="0"/>
              <a:t> </a:t>
            </a:r>
            <a:r>
              <a:rPr lang="it-IT" sz="2400" dirty="0" err="1"/>
              <a:t>class</a:t>
            </a:r>
            <a:r>
              <a:rPr lang="it-IT" sz="2400" dirty="0"/>
              <a:t> in Node.js.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provides</a:t>
            </a:r>
            <a:r>
              <a:rPr lang="it-IT" sz="2400" dirty="0"/>
              <a:t> a </a:t>
            </a:r>
            <a:r>
              <a:rPr lang="it-IT" sz="2400" b="1" dirty="0" err="1"/>
              <a:t>channel</a:t>
            </a:r>
            <a:r>
              <a:rPr lang="it-IT" sz="2400" b="1" dirty="0"/>
              <a:t> for </a:t>
            </a:r>
            <a:r>
              <a:rPr lang="it-IT" sz="2400" b="1" dirty="0" err="1"/>
              <a:t>events</a:t>
            </a:r>
            <a:r>
              <a:rPr lang="it-IT" sz="2400" b="1" dirty="0"/>
              <a:t> to be </a:t>
            </a:r>
            <a:r>
              <a:rPr lang="it-IT" sz="2400" b="1" dirty="0" err="1"/>
              <a:t>dispatched</a:t>
            </a:r>
            <a:r>
              <a:rPr lang="it-IT" sz="2400" b="1" dirty="0"/>
              <a:t> </a:t>
            </a:r>
            <a:r>
              <a:rPr lang="it-IT" sz="2400" dirty="0"/>
              <a:t>and </a:t>
            </a:r>
            <a:r>
              <a:rPr lang="it-IT" sz="2400" b="1" dirty="0" err="1"/>
              <a:t>listeners</a:t>
            </a:r>
            <a:r>
              <a:rPr lang="it-IT" sz="2400" b="1" dirty="0"/>
              <a:t> </a:t>
            </a:r>
            <a:r>
              <a:rPr lang="it-IT" sz="2400" b="1" dirty="0" err="1"/>
              <a:t>notified</a:t>
            </a:r>
            <a:r>
              <a:rPr lang="it-IT" sz="2400" dirty="0"/>
              <a:t>. </a:t>
            </a:r>
            <a:r>
              <a:rPr lang="it-IT" sz="2400" dirty="0" err="1"/>
              <a:t>Many</a:t>
            </a:r>
            <a:r>
              <a:rPr lang="it-IT" sz="2400" dirty="0"/>
              <a:t> </a:t>
            </a:r>
            <a:r>
              <a:rPr lang="it-IT" sz="2400" dirty="0" err="1"/>
              <a:t>objects</a:t>
            </a:r>
            <a:r>
              <a:rPr lang="it-IT" sz="2400" dirty="0"/>
              <a:t> </a:t>
            </a:r>
            <a:r>
              <a:rPr lang="it-IT" sz="2400" dirty="0" err="1" smtClean="0"/>
              <a:t>you</a:t>
            </a:r>
            <a:r>
              <a:rPr lang="it-IT" sz="2400" dirty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</a:t>
            </a:r>
            <a:r>
              <a:rPr lang="it-IT" sz="2400" dirty="0" err="1"/>
              <a:t>encounter</a:t>
            </a:r>
            <a:r>
              <a:rPr lang="it-IT" sz="2400" dirty="0"/>
              <a:t> in Node.js </a:t>
            </a:r>
            <a:r>
              <a:rPr lang="it-IT" sz="2400" dirty="0" err="1"/>
              <a:t>inherit</a:t>
            </a:r>
            <a:r>
              <a:rPr lang="it-IT" sz="2400" dirty="0"/>
              <a:t> from </a:t>
            </a:r>
            <a:r>
              <a:rPr lang="it-IT" sz="2400" dirty="0" err="1"/>
              <a:t>EventEmitter</a:t>
            </a:r>
            <a:r>
              <a:rPr lang="it-IT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22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543189" y="720000"/>
            <a:ext cx="3613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EVENT EMITTER</a:t>
            </a:r>
            <a:endParaRPr lang="en-GB" sz="4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627" y="1427886"/>
            <a:ext cx="7164747" cy="524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864" y="1832497"/>
            <a:ext cx="2520000" cy="2520000"/>
          </a:xfrm>
          <a:prstGeom prst="rect">
            <a:avLst/>
          </a:prstGeom>
        </p:spPr>
      </p:pic>
      <p:cxnSp>
        <p:nvCxnSpPr>
          <p:cNvPr id="6" name="Connettore 2 5"/>
          <p:cNvCxnSpPr/>
          <p:nvPr/>
        </p:nvCxnSpPr>
        <p:spPr>
          <a:xfrm flipH="1">
            <a:off x="2639028" y="2710532"/>
            <a:ext cx="21498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rot="10800000" flipH="1">
            <a:off x="2639028" y="3395368"/>
            <a:ext cx="21498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5367813" y="2629509"/>
            <a:ext cx="13621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b="1" dirty="0" smtClean="0"/>
              <a:t>NODEJS </a:t>
            </a:r>
            <a:r>
              <a:rPr lang="it-IT" sz="1800" b="1" dirty="0"/>
              <a:t>HTTP SERVER </a:t>
            </a:r>
          </a:p>
          <a:p>
            <a:endParaRPr lang="en-GB" dirty="0"/>
          </a:p>
        </p:txBody>
      </p:sp>
      <p:cxnSp>
        <p:nvCxnSpPr>
          <p:cNvPr id="12" name="Connettore 2 11"/>
          <p:cNvCxnSpPr/>
          <p:nvPr/>
        </p:nvCxnSpPr>
        <p:spPr>
          <a:xfrm flipH="1">
            <a:off x="7323560" y="2710532"/>
            <a:ext cx="21498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 rot="10800000" flipH="1">
            <a:off x="7323560" y="3395368"/>
            <a:ext cx="21498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085484" y="685594"/>
            <a:ext cx="4021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WEB</a:t>
            </a:r>
            <a:r>
              <a:rPr lang="en-GB" sz="4000" dirty="0" smtClean="0"/>
              <a:t> APPLICATION</a:t>
            </a:r>
            <a:endParaRPr lang="en-GB" sz="4000" dirty="0"/>
          </a:p>
        </p:txBody>
      </p:sp>
      <p:sp>
        <p:nvSpPr>
          <p:cNvPr id="11" name="Rettangolo 10"/>
          <p:cNvSpPr/>
          <p:nvPr/>
        </p:nvSpPr>
        <p:spPr>
          <a:xfrm>
            <a:off x="462987" y="2280213"/>
            <a:ext cx="1956122" cy="14880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9678619" y="2280213"/>
            <a:ext cx="1956122" cy="1488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asellaDiTesto 14"/>
          <p:cNvSpPr txBox="1"/>
          <p:nvPr/>
        </p:nvSpPr>
        <p:spPr>
          <a:xfrm>
            <a:off x="1022188" y="2839581"/>
            <a:ext cx="8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/>
              <a:t>CLIENT</a:t>
            </a:r>
            <a:endParaRPr lang="en-GB" b="1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859717" y="3829277"/>
            <a:ext cx="116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Browser </a:t>
            </a:r>
          </a:p>
          <a:p>
            <a:pPr algn="ctr"/>
            <a:r>
              <a:rPr lang="en-GB" b="1" dirty="0" smtClean="0"/>
              <a:t>Mobile App</a:t>
            </a:r>
            <a:endParaRPr lang="en-GB" b="1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9947932" y="2710532"/>
            <a:ext cx="1417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REQUEST </a:t>
            </a:r>
          </a:p>
          <a:p>
            <a:pPr algn="ctr"/>
            <a:r>
              <a:rPr lang="en-GB" sz="1800" b="1" dirty="0" smtClean="0"/>
              <a:t>HANDLER</a:t>
            </a:r>
            <a:endParaRPr lang="en-GB" b="1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2994029" y="4782019"/>
            <a:ext cx="6203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http://your-web-application</a:t>
            </a:r>
            <a:endParaRPr lang="en-GB" sz="40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3288188" y="3068737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Request</a:t>
            </a:r>
            <a:endParaRPr lang="en-GB" dirty="0"/>
          </a:p>
        </p:txBody>
      </p:sp>
      <p:sp>
        <p:nvSpPr>
          <p:cNvPr id="24" name="Rettangolo 23"/>
          <p:cNvSpPr/>
          <p:nvPr/>
        </p:nvSpPr>
        <p:spPr>
          <a:xfrm>
            <a:off x="3218937" y="2341883"/>
            <a:ext cx="9909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Response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09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41" y="185195"/>
            <a:ext cx="5656407" cy="661674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147281" y="526229"/>
            <a:ext cx="165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~</a:t>
            </a:r>
            <a:r>
              <a:rPr lang="en-GB" sz="2800" b="1" smtClean="0"/>
              <a:t>40k</a:t>
            </a:r>
            <a:r>
              <a:rPr lang="en-GB" sz="2400" b="1" smtClean="0"/>
              <a:t> </a:t>
            </a:r>
            <a:r>
              <a:rPr lang="en-GB" sz="2400" b="1" dirty="0" err="1" smtClean="0"/>
              <a:t>req</a:t>
            </a:r>
            <a:r>
              <a:rPr lang="en-GB" sz="2400" b="1" dirty="0" smtClean="0"/>
              <a:t>/s</a:t>
            </a:r>
            <a:endParaRPr lang="en-GB" sz="2400" b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785966" y="3031904"/>
            <a:ext cx="2378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Hard to maintain 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51262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470486" y="360000"/>
            <a:ext cx="3363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FRAMEWORKS</a:t>
            </a:r>
            <a:endParaRPr lang="en-GB" sz="4000" b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49" y="5126206"/>
            <a:ext cx="3561702" cy="1080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87" y="1578222"/>
            <a:ext cx="1552227" cy="1080000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763" y="3352214"/>
            <a:ext cx="351847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6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2745130" y="720000"/>
            <a:ext cx="6701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WHAT CAN I DO WITH </a:t>
            </a:r>
            <a:r>
              <a:rPr lang="en-GB" sz="4000" b="1" dirty="0" smtClean="0"/>
              <a:t>Node.js</a:t>
            </a:r>
            <a:r>
              <a:rPr lang="en-GB" sz="4000" dirty="0" smtClean="0"/>
              <a:t>?</a:t>
            </a:r>
            <a:endParaRPr lang="en-GB" sz="4000" dirty="0"/>
          </a:p>
        </p:txBody>
      </p:sp>
      <p:sp>
        <p:nvSpPr>
          <p:cNvPr id="3" name="Rettangolo 2"/>
          <p:cNvSpPr/>
          <p:nvPr/>
        </p:nvSpPr>
        <p:spPr>
          <a:xfrm>
            <a:off x="502234" y="5288716"/>
            <a:ext cx="1971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/>
              <a:t>CLI APPLICATION</a:t>
            </a:r>
            <a:endParaRPr lang="is-IS" sz="2000" b="1" dirty="0"/>
          </a:p>
        </p:txBody>
      </p:sp>
      <p:sp>
        <p:nvSpPr>
          <p:cNvPr id="4" name="Rettangolo 3"/>
          <p:cNvSpPr/>
          <p:nvPr/>
        </p:nvSpPr>
        <p:spPr>
          <a:xfrm>
            <a:off x="8893881" y="5288716"/>
            <a:ext cx="26339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2000" b="1" dirty="0"/>
              <a:t>DESKTOP APPLICATION</a:t>
            </a:r>
          </a:p>
        </p:txBody>
      </p:sp>
      <p:sp>
        <p:nvSpPr>
          <p:cNvPr id="5" name="Rettangolo 4"/>
          <p:cNvSpPr/>
          <p:nvPr/>
        </p:nvSpPr>
        <p:spPr>
          <a:xfrm>
            <a:off x="2864988" y="5288716"/>
            <a:ext cx="2650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 smtClean="0"/>
              <a:t>DISRTRUBUTED</a:t>
            </a:r>
            <a:r>
              <a:rPr lang="it-IT" b="1" dirty="0" smtClean="0"/>
              <a:t> SYSTEM</a:t>
            </a:r>
            <a:endParaRPr lang="is-IS" b="1" dirty="0"/>
          </a:p>
        </p:txBody>
      </p:sp>
      <p:sp>
        <p:nvSpPr>
          <p:cNvPr id="7" name="Rettangolo 6"/>
          <p:cNvSpPr/>
          <p:nvPr/>
        </p:nvSpPr>
        <p:spPr>
          <a:xfrm>
            <a:off x="6096000" y="5273327"/>
            <a:ext cx="2217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 smtClean="0"/>
              <a:t>REAL TIME SYSTEM</a:t>
            </a:r>
            <a:endParaRPr lang="is-IS" sz="2000" b="1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56" y="4108142"/>
            <a:ext cx="1350000" cy="1080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79" y="4371886"/>
            <a:ext cx="1800000" cy="55251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365" y="2993417"/>
            <a:ext cx="1552227" cy="108000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78" y="2218592"/>
            <a:ext cx="1800000" cy="54580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25" y="4108142"/>
            <a:ext cx="1080000" cy="108000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925" y="3211592"/>
            <a:ext cx="1800000" cy="643650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844" y="4108142"/>
            <a:ext cx="1080000" cy="1080000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844" y="2772480"/>
            <a:ext cx="1080000" cy="1080000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925" y="2271846"/>
            <a:ext cx="1800000" cy="72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5104800" y="360000"/>
            <a:ext cx="2048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EXPRESS</a:t>
            </a:r>
            <a:endParaRPr lang="en-GB" sz="4000" b="1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0" y="1317103"/>
            <a:ext cx="10045160" cy="18000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00" y="4360271"/>
            <a:ext cx="4216400" cy="19685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313" y="3175000"/>
            <a:ext cx="1127374" cy="112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5110587" y="360000"/>
            <a:ext cx="2088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EXPRESS</a:t>
            </a:r>
            <a:endParaRPr lang="en-GB" sz="40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325073" y="2151728"/>
            <a:ext cx="95418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Minimalist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 err="1" smtClean="0"/>
              <a:t>Unopinionated</a:t>
            </a:r>
            <a:endParaRPr lang="en-GB" sz="3200" dirty="0" smtClean="0"/>
          </a:p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Fast (about </a:t>
            </a:r>
            <a:r>
              <a:rPr lang="en-GB" sz="3200" b="1" dirty="0" smtClean="0"/>
              <a:t>21k</a:t>
            </a:r>
            <a:r>
              <a:rPr lang="en-GB" sz="3200" dirty="0" smtClean="0"/>
              <a:t> </a:t>
            </a:r>
            <a:r>
              <a:rPr lang="en-GB" sz="3200" dirty="0" err="1" smtClean="0"/>
              <a:t>req</a:t>
            </a:r>
            <a:r>
              <a:rPr lang="en-GB" sz="3200" dirty="0" smtClean="0"/>
              <a:t>/sec)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Simple (</a:t>
            </a:r>
            <a:r>
              <a:rPr lang="en-GB" sz="3200" b="1" dirty="0" smtClean="0"/>
              <a:t>do one thing well</a:t>
            </a:r>
            <a:r>
              <a:rPr lang="en-GB" sz="3200" dirty="0" smtClean="0"/>
              <a:t> philosophy from Unix world)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Wrapper of </a:t>
            </a:r>
            <a:r>
              <a:rPr lang="en-GB" sz="3200" b="1" dirty="0" smtClean="0"/>
              <a:t>http</a:t>
            </a:r>
            <a:r>
              <a:rPr lang="en-GB" sz="3200" dirty="0" smtClean="0"/>
              <a:t> core module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247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95" y="215577"/>
            <a:ext cx="6715010" cy="613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6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715838" y="360000"/>
            <a:ext cx="4760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EXPRESS</a:t>
            </a:r>
            <a:r>
              <a:rPr lang="en-GB" sz="4000" b="1" dirty="0" smtClean="0"/>
              <a:t> MILESTONES</a:t>
            </a:r>
            <a:endParaRPr lang="en-GB" sz="40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835929" y="2417942"/>
            <a:ext cx="45201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Middleware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/>
              <a:t>Error </a:t>
            </a:r>
            <a:r>
              <a:rPr lang="en-GB" sz="3200" dirty="0" smtClean="0"/>
              <a:t>handler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Router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 smtClean="0"/>
              <a:t>Views / template engine</a:t>
            </a:r>
          </a:p>
          <a:p>
            <a:pPr marL="285750" indent="-285750">
              <a:buFont typeface="Arial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483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377342" y="360000"/>
            <a:ext cx="3437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MIDDLEWARES</a:t>
            </a:r>
            <a:endParaRPr lang="en-GB" sz="4000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384384" y="2739650"/>
            <a:ext cx="7627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It’s always a question to manipulate the </a:t>
            </a:r>
            <a:r>
              <a:rPr lang="en-GB" sz="2800" b="1" dirty="0" smtClean="0"/>
              <a:t>Request</a:t>
            </a:r>
            <a:r>
              <a:rPr lang="en-GB" sz="2800" dirty="0" smtClean="0"/>
              <a:t> and </a:t>
            </a:r>
            <a:r>
              <a:rPr lang="en-GB" sz="2800" b="1" dirty="0" smtClean="0"/>
              <a:t>Response</a:t>
            </a:r>
            <a:r>
              <a:rPr lang="en-GB" sz="2800" dirty="0" smtClean="0"/>
              <a:t> object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08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388917" y="360000"/>
            <a:ext cx="3414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MIDDLEWARES</a:t>
            </a:r>
            <a:endParaRPr lang="en-GB" sz="4000" b="1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2188288"/>
            <a:ext cx="100965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2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394704" y="360000"/>
            <a:ext cx="3402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MIDDLEWARES</a:t>
            </a:r>
            <a:endParaRPr lang="en-GB" sz="4000" b="1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438" y="1260045"/>
            <a:ext cx="5675124" cy="53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2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371555" y="360000"/>
            <a:ext cx="3448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MIDDLEWARES</a:t>
            </a:r>
            <a:endParaRPr lang="en-GB" sz="4000" b="1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9" y="2121718"/>
            <a:ext cx="5689043" cy="3399408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029" y="2121518"/>
            <a:ext cx="5797227" cy="339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5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392684" y="360000"/>
            <a:ext cx="3406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MIDDLEWARES</a:t>
            </a:r>
            <a:endParaRPr lang="en-GB" sz="4000" b="1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1336365"/>
            <a:ext cx="6807200" cy="360680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3248458" y="5211644"/>
            <a:ext cx="5695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hlinkClick r:id="rId3"/>
              </a:rPr>
              <a:t>http://</a:t>
            </a:r>
            <a:r>
              <a:rPr lang="en-GB" sz="2000" dirty="0" err="1">
                <a:solidFill>
                  <a:srgbClr val="0070C0"/>
                </a:solidFill>
                <a:hlinkClick r:id="rId3"/>
              </a:rPr>
              <a:t>expressjs.com</a:t>
            </a:r>
            <a:r>
              <a:rPr lang="en-GB" sz="2000" dirty="0">
                <a:solidFill>
                  <a:srgbClr val="0070C0"/>
                </a:solidFill>
                <a:hlinkClick r:id="rId3"/>
              </a:rPr>
              <a:t>/</a:t>
            </a:r>
            <a:r>
              <a:rPr lang="en-GB" sz="2000" dirty="0" err="1">
                <a:solidFill>
                  <a:srgbClr val="0070C0"/>
                </a:solidFill>
                <a:hlinkClick r:id="rId3"/>
              </a:rPr>
              <a:t>en</a:t>
            </a:r>
            <a:r>
              <a:rPr lang="en-GB" sz="2000" dirty="0">
                <a:solidFill>
                  <a:srgbClr val="0070C0"/>
                </a:solidFill>
                <a:hlinkClick r:id="rId3"/>
              </a:rPr>
              <a:t>/resources/</a:t>
            </a:r>
            <a:r>
              <a:rPr lang="en-GB" sz="2000" dirty="0" err="1">
                <a:solidFill>
                  <a:srgbClr val="0070C0"/>
                </a:solidFill>
                <a:hlinkClick r:id="rId3"/>
              </a:rPr>
              <a:t>middleware.html</a:t>
            </a:r>
            <a:endParaRPr lang="en-GB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2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178989" y="360000"/>
            <a:ext cx="3834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ERROR HANDLER</a:t>
            </a:r>
            <a:endParaRPr lang="en-GB" sz="4000" b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15" y="4100211"/>
            <a:ext cx="9506971" cy="239981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530" y="1345074"/>
            <a:ext cx="7080941" cy="263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424906" y="669429"/>
            <a:ext cx="3342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ARCHITECTURE</a:t>
            </a:r>
            <a:endParaRPr lang="en-GB" sz="4000" dirty="0"/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41" y="1947367"/>
            <a:ext cx="10941119" cy="419021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132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979307" y="360000"/>
            <a:ext cx="2233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ROUTING</a:t>
            </a:r>
            <a:endParaRPr lang="en-GB" sz="4000" b="1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2" y="1461425"/>
            <a:ext cx="5308600" cy="4686300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5359080" y="3089061"/>
            <a:ext cx="62619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353535"/>
                </a:solidFill>
                <a:latin typeface="Arial" charset="0"/>
                <a:ea typeface="Arial" charset="0"/>
                <a:cs typeface="Arial" charset="0"/>
              </a:rPr>
              <a:t>Routing</a:t>
            </a:r>
            <a:r>
              <a:rPr lang="it-IT" dirty="0">
                <a:solidFill>
                  <a:srgbClr val="555555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refers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to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determining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how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an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responds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to a client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request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to a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particular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endpoint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which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is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a URI (or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path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) and a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specific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HTTP </a:t>
            </a:r>
            <a:r>
              <a:rPr lang="it-IT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request</a:t>
            </a:r>
            <a:r>
              <a:rPr lang="it-IT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method</a:t>
            </a:r>
            <a:endParaRPr lang="en-GB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9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572250" y="360000"/>
            <a:ext cx="5047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VALIDATE</a:t>
            </a:r>
            <a:r>
              <a:rPr lang="en-GB" sz="4000" dirty="0" smtClean="0"/>
              <a:t> YOUR </a:t>
            </a:r>
            <a:r>
              <a:rPr lang="en-GB" sz="4000" b="1" dirty="0" smtClean="0"/>
              <a:t>INPUT</a:t>
            </a:r>
            <a:endParaRPr lang="en-GB" sz="40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963172" y="2497824"/>
            <a:ext cx="8265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The </a:t>
            </a:r>
            <a:r>
              <a:rPr lang="it-IT" sz="4000" dirty="0" err="1"/>
              <a:t>fastest</a:t>
            </a:r>
            <a:r>
              <a:rPr lang="it-IT" sz="4000" dirty="0"/>
              <a:t> JSON Schema </a:t>
            </a:r>
            <a:r>
              <a:rPr lang="it-IT" sz="4000" dirty="0" err="1"/>
              <a:t>validator</a:t>
            </a:r>
            <a:r>
              <a:rPr lang="it-IT" sz="4000" dirty="0"/>
              <a:t> for Node.js and </a:t>
            </a:r>
            <a:r>
              <a:rPr lang="it-IT" sz="4000" dirty="0" smtClean="0"/>
              <a:t>browser</a:t>
            </a:r>
            <a:endParaRPr lang="en-GB" sz="40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546894" y="1321190"/>
            <a:ext cx="1098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 err="1" smtClean="0"/>
              <a:t>Ajv</a:t>
            </a:r>
            <a:endParaRPr lang="en-GB" sz="4000" b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202682" y="4062913"/>
            <a:ext cx="3786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 smtClean="0"/>
              <a:t>npm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install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ajv</a:t>
            </a:r>
            <a:endParaRPr lang="en-GB" sz="4000" dirty="0"/>
          </a:p>
        </p:txBody>
      </p:sp>
      <p:sp>
        <p:nvSpPr>
          <p:cNvPr id="2" name="Rettangolo 1"/>
          <p:cNvSpPr/>
          <p:nvPr/>
        </p:nvSpPr>
        <p:spPr>
          <a:xfrm>
            <a:off x="2502709" y="5097312"/>
            <a:ext cx="7186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hlinkClick r:id="rId2"/>
              </a:rPr>
              <a:t>https://</a:t>
            </a:r>
            <a:r>
              <a:rPr lang="en-GB" sz="3600" dirty="0" err="1">
                <a:hlinkClick r:id="rId2"/>
              </a:rPr>
              <a:t>github.com</a:t>
            </a:r>
            <a:r>
              <a:rPr lang="en-GB" sz="3600" dirty="0">
                <a:hlinkClick r:id="rId2"/>
              </a:rPr>
              <a:t>/</a:t>
            </a:r>
            <a:r>
              <a:rPr lang="en-GB" sz="3600" dirty="0" err="1">
                <a:hlinkClick r:id="rId2"/>
              </a:rPr>
              <a:t>epoberezkin</a:t>
            </a:r>
            <a:r>
              <a:rPr lang="en-GB" sz="3600" dirty="0">
                <a:hlinkClick r:id="rId2"/>
              </a:rPr>
              <a:t>/</a:t>
            </a:r>
            <a:r>
              <a:rPr lang="en-GB" sz="3600" dirty="0" err="1">
                <a:hlinkClick r:id="rId2"/>
              </a:rPr>
              <a:t>ajv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91024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139148" y="360000"/>
            <a:ext cx="5913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VIEWS</a:t>
            </a:r>
            <a:r>
              <a:rPr lang="en-GB" sz="4000" dirty="0" smtClean="0"/>
              <a:t> / </a:t>
            </a:r>
            <a:r>
              <a:rPr lang="en-GB" sz="4000" b="1" dirty="0" smtClean="0"/>
              <a:t>TEMPLATE</a:t>
            </a:r>
            <a:r>
              <a:rPr lang="en-GB" sz="4000" dirty="0" smtClean="0"/>
              <a:t> ENGINE</a:t>
            </a:r>
            <a:endParaRPr lang="en-GB" sz="40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199965" y="1886673"/>
            <a:ext cx="7792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Pug </a:t>
            </a:r>
            <a:r>
              <a:rPr lang="it-IT" sz="4000" dirty="0"/>
              <a:t>-</a:t>
            </a:r>
            <a:r>
              <a:rPr lang="en-GB" sz="4000" dirty="0" smtClean="0"/>
              <a:t> </a:t>
            </a:r>
            <a:r>
              <a:rPr lang="en-GB" sz="4000" dirty="0" err="1" smtClean="0"/>
              <a:t>Mustache</a:t>
            </a:r>
            <a:r>
              <a:rPr lang="en-GB" sz="4000" dirty="0"/>
              <a:t> </a:t>
            </a:r>
            <a:r>
              <a:rPr lang="it-IT" sz="4000" dirty="0"/>
              <a:t>-</a:t>
            </a:r>
            <a:r>
              <a:rPr lang="en-GB" sz="4000" dirty="0" smtClean="0"/>
              <a:t> Dust </a:t>
            </a:r>
            <a:r>
              <a:rPr lang="it-IT" sz="4000" dirty="0"/>
              <a:t>-</a:t>
            </a:r>
            <a:r>
              <a:rPr lang="en-GB" sz="4000" dirty="0" smtClean="0"/>
              <a:t> </a:t>
            </a:r>
            <a:r>
              <a:rPr lang="en-GB" sz="4000" dirty="0" err="1" smtClean="0"/>
              <a:t>Nunjuks</a:t>
            </a:r>
            <a:r>
              <a:rPr lang="en-GB" sz="4000" dirty="0"/>
              <a:t> </a:t>
            </a:r>
            <a:r>
              <a:rPr lang="en-GB" sz="4000" dirty="0" smtClean="0"/>
              <a:t>- EJS</a:t>
            </a:r>
            <a:endParaRPr lang="en-GB" sz="40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21" y="2767327"/>
            <a:ext cx="8472159" cy="398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944533" y="360000"/>
            <a:ext cx="2302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SECURITY</a:t>
            </a:r>
            <a:endParaRPr lang="en-GB" sz="4000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548701" y="1597306"/>
            <a:ext cx="9094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/>
              <a:t>Helmet</a:t>
            </a:r>
            <a:r>
              <a:rPr lang="it-IT" sz="4000" dirty="0"/>
              <a:t> </a:t>
            </a:r>
            <a:r>
              <a:rPr lang="it-IT" sz="4000" dirty="0" err="1"/>
              <a:t>helps</a:t>
            </a:r>
            <a:r>
              <a:rPr lang="it-IT" sz="4000" dirty="0"/>
              <a:t> </a:t>
            </a:r>
            <a:r>
              <a:rPr lang="it-IT" sz="4000" dirty="0" err="1"/>
              <a:t>you</a:t>
            </a:r>
            <a:r>
              <a:rPr lang="it-IT" sz="4000" dirty="0"/>
              <a:t> </a:t>
            </a:r>
            <a:r>
              <a:rPr lang="it-IT" sz="4000" dirty="0" err="1"/>
              <a:t>secure</a:t>
            </a:r>
            <a:r>
              <a:rPr lang="it-IT" sz="4000" dirty="0"/>
              <a:t> </a:t>
            </a:r>
            <a:r>
              <a:rPr lang="it-IT" sz="4000" dirty="0" err="1"/>
              <a:t>your</a:t>
            </a:r>
            <a:r>
              <a:rPr lang="it-IT" sz="4000" dirty="0"/>
              <a:t> Express </a:t>
            </a:r>
            <a:r>
              <a:rPr lang="it-IT" sz="4000" dirty="0" err="1"/>
              <a:t>apps</a:t>
            </a:r>
            <a:r>
              <a:rPr lang="it-IT" sz="4000" dirty="0"/>
              <a:t> by </a:t>
            </a:r>
            <a:r>
              <a:rPr lang="it-IT" sz="4000" dirty="0" err="1"/>
              <a:t>setting</a:t>
            </a:r>
            <a:r>
              <a:rPr lang="it-IT" sz="4000" dirty="0"/>
              <a:t> </a:t>
            </a:r>
            <a:r>
              <a:rPr lang="it-IT" sz="4000" dirty="0" err="1"/>
              <a:t>various</a:t>
            </a:r>
            <a:r>
              <a:rPr lang="it-IT" sz="4000" dirty="0"/>
              <a:t> HTTP </a:t>
            </a:r>
            <a:r>
              <a:rPr lang="it-IT" sz="4000" dirty="0" err="1"/>
              <a:t>headers</a:t>
            </a:r>
            <a:endParaRPr lang="en-GB" sz="40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023274" y="3646086"/>
            <a:ext cx="4145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 smtClean="0"/>
              <a:t>npm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install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helmet</a:t>
            </a:r>
            <a:endParaRPr lang="en-GB" sz="4000" dirty="0"/>
          </a:p>
        </p:txBody>
      </p:sp>
      <p:sp>
        <p:nvSpPr>
          <p:cNvPr id="5" name="Rettangolo 4"/>
          <p:cNvSpPr/>
          <p:nvPr/>
        </p:nvSpPr>
        <p:spPr>
          <a:xfrm>
            <a:off x="2502709" y="5079314"/>
            <a:ext cx="7186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hlinkClick r:id="rId2"/>
              </a:rPr>
              <a:t>https://</a:t>
            </a:r>
            <a:r>
              <a:rPr lang="en-GB" sz="3600" dirty="0" err="1">
                <a:hlinkClick r:id="rId2"/>
              </a:rPr>
              <a:t>github.com</a:t>
            </a:r>
            <a:r>
              <a:rPr lang="en-GB" sz="3600" dirty="0">
                <a:hlinkClick r:id="rId2"/>
              </a:rPr>
              <a:t>/</a:t>
            </a:r>
            <a:r>
              <a:rPr lang="en-GB" sz="3600" dirty="0" err="1">
                <a:hlinkClick r:id="rId2"/>
              </a:rPr>
              <a:t>helmetjs</a:t>
            </a:r>
            <a:r>
              <a:rPr lang="en-GB" sz="3600" dirty="0">
                <a:hlinkClick r:id="rId2"/>
              </a:rPr>
              <a:t>/helmet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8642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5130586" y="360000"/>
            <a:ext cx="1930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smtClean="0"/>
              <a:t>LOGGER</a:t>
            </a:r>
            <a:endParaRPr lang="en-GB" sz="4000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135095" y="1695266"/>
            <a:ext cx="10184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Log</a:t>
            </a:r>
            <a:r>
              <a:rPr lang="en-GB" sz="4000" dirty="0" smtClean="0"/>
              <a:t> </a:t>
            </a:r>
            <a:r>
              <a:rPr lang="en-GB" sz="4000" b="1" dirty="0" smtClean="0"/>
              <a:t>everything</a:t>
            </a:r>
            <a:r>
              <a:rPr lang="en-GB" sz="4000" dirty="0" smtClean="0"/>
              <a:t> </a:t>
            </a:r>
            <a:r>
              <a:rPr lang="en-GB" sz="4000" smtClean="0"/>
              <a:t>that happens </a:t>
            </a:r>
            <a:r>
              <a:rPr lang="en-GB" sz="4000" dirty="0" smtClean="0"/>
              <a:t>in your application</a:t>
            </a:r>
            <a:endParaRPr lang="en-GB" sz="40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819216" y="3744048"/>
            <a:ext cx="4553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 smtClean="0"/>
              <a:t>npm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install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winston</a:t>
            </a:r>
            <a:endParaRPr lang="en-GB" sz="4000" dirty="0"/>
          </a:p>
        </p:txBody>
      </p:sp>
      <p:sp>
        <p:nvSpPr>
          <p:cNvPr id="5" name="Rettangolo 4"/>
          <p:cNvSpPr/>
          <p:nvPr/>
        </p:nvSpPr>
        <p:spPr>
          <a:xfrm>
            <a:off x="2502709" y="5079314"/>
            <a:ext cx="73684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hlinkClick r:id="rId2"/>
              </a:rPr>
              <a:t>https://</a:t>
            </a:r>
            <a:r>
              <a:rPr lang="en-GB" sz="3600" dirty="0" err="1">
                <a:hlinkClick r:id="rId2"/>
              </a:rPr>
              <a:t>github.com</a:t>
            </a:r>
            <a:r>
              <a:rPr lang="en-GB" sz="3600" dirty="0">
                <a:hlinkClick r:id="rId2"/>
              </a:rPr>
              <a:t>/</a:t>
            </a:r>
            <a:r>
              <a:rPr lang="en-GB" sz="3600" dirty="0" err="1">
                <a:hlinkClick r:id="rId2"/>
              </a:rPr>
              <a:t>winstonjs</a:t>
            </a:r>
            <a:r>
              <a:rPr lang="en-GB" sz="3600" dirty="0">
                <a:hlinkClick r:id="rId2"/>
              </a:rPr>
              <a:t>/</a:t>
            </a:r>
            <a:r>
              <a:rPr lang="en-GB" sz="3600" dirty="0" err="1">
                <a:hlinkClick r:id="rId2"/>
              </a:rPr>
              <a:t>winston</a:t>
            </a:r>
            <a:endParaRPr lang="en-GB" sz="3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975800" y="2679404"/>
            <a:ext cx="824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Pay attention there is a </a:t>
            </a:r>
            <a:r>
              <a:rPr lang="en-GB" sz="4000" b="1" dirty="0" smtClean="0"/>
              <a:t>cost</a:t>
            </a:r>
            <a:r>
              <a:rPr lang="en-GB" sz="4000" dirty="0" smtClean="0"/>
              <a:t> for logging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129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791902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8000" b="1" dirty="0" smtClean="0">
                <a:latin typeface="+mn-lt"/>
                <a:ea typeface="Arial" charset="0"/>
                <a:cs typeface="Arial" charset="0"/>
              </a:rPr>
              <a:t>DOMANDE?</a:t>
            </a:r>
            <a:endParaRPr lang="it-IT" sz="8000" b="1" dirty="0">
              <a:latin typeface="+mn-lt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3981636" y="3223927"/>
            <a:ext cx="420865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8800" b="1" dirty="0" smtClean="0">
                <a:latin typeface="Arial" charset="0"/>
                <a:ea typeface="Arial" charset="0"/>
                <a:cs typeface="Arial" charset="0"/>
              </a:rPr>
              <a:t>GRAZIE</a:t>
            </a:r>
            <a:endParaRPr lang="it-IT" sz="88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349" y="285496"/>
            <a:ext cx="3841946" cy="2353531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2578018" y="5134390"/>
            <a:ext cx="7035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hlinkClick r:id="rId3"/>
              </a:rPr>
              <a:t>https://</a:t>
            </a:r>
            <a:r>
              <a:rPr lang="en-GB" sz="2800" dirty="0" err="1">
                <a:hlinkClick r:id="rId3"/>
              </a:rPr>
              <a:t>github.com</a:t>
            </a:r>
            <a:r>
              <a:rPr lang="en-GB" sz="2800" dirty="0">
                <a:hlinkClick r:id="rId3"/>
              </a:rPr>
              <a:t>/</a:t>
            </a:r>
            <a:r>
              <a:rPr lang="en-GB" sz="2800" dirty="0" err="1">
                <a:hlinkClick r:id="rId3"/>
              </a:rPr>
              <a:t>NickNaso</a:t>
            </a:r>
            <a:r>
              <a:rPr lang="en-GB" sz="2800" dirty="0">
                <a:hlinkClick r:id="rId3"/>
              </a:rPr>
              <a:t>/nodejs-tsw-2017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5145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388489" y="720000"/>
            <a:ext cx="5415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CONCURRENCY</a:t>
            </a:r>
            <a:r>
              <a:rPr lang="en-GB" sz="4000" dirty="0" smtClean="0"/>
              <a:t> MODEL?</a:t>
            </a:r>
            <a:endParaRPr lang="en-GB" sz="4000" dirty="0"/>
          </a:p>
        </p:txBody>
      </p:sp>
      <p:sp>
        <p:nvSpPr>
          <p:cNvPr id="2" name="Rettangolo 1"/>
          <p:cNvSpPr/>
          <p:nvPr/>
        </p:nvSpPr>
        <p:spPr>
          <a:xfrm>
            <a:off x="3827845" y="2496321"/>
            <a:ext cx="45363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sz="4000" b="1" smtClean="0"/>
              <a:t>ASINCHRONOUS I/O</a:t>
            </a:r>
            <a:endParaRPr lang="it-IT" sz="4000" b="1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031845" y="4272642"/>
            <a:ext cx="4128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4000" b="1" dirty="0"/>
              <a:t>SINGLE THREADED</a:t>
            </a:r>
          </a:p>
        </p:txBody>
      </p:sp>
    </p:spTree>
    <p:extLst>
      <p:ext uri="{BB962C8B-B14F-4D97-AF65-F5344CB8AC3E}">
        <p14:creationId xmlns:p14="http://schemas.microsoft.com/office/powerpoint/2010/main" val="6520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388489" y="720000"/>
            <a:ext cx="5415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SINCHRONOUS</a:t>
            </a:r>
            <a:r>
              <a:rPr lang="en-GB" sz="4000" dirty="0" smtClean="0"/>
              <a:t> MODEL?</a:t>
            </a:r>
            <a:endParaRPr lang="en-GB" sz="4000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2592826"/>
            <a:ext cx="8496300" cy="1854200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2145174" y="4645268"/>
            <a:ext cx="79016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Blocking</a:t>
            </a:r>
            <a:r>
              <a:rPr lang="en-GB" sz="2000" dirty="0"/>
              <a:t> the whole process or you need to have </a:t>
            </a:r>
            <a:r>
              <a:rPr lang="en-GB" sz="2000" b="1" dirty="0"/>
              <a:t>multiple</a:t>
            </a:r>
            <a:r>
              <a:rPr lang="en-GB" sz="2000" dirty="0"/>
              <a:t> </a:t>
            </a:r>
            <a:r>
              <a:rPr lang="en-GB" sz="2000" b="1" dirty="0"/>
              <a:t>execution</a:t>
            </a:r>
            <a:r>
              <a:rPr lang="en-GB" sz="2000" dirty="0"/>
              <a:t> </a:t>
            </a:r>
            <a:r>
              <a:rPr lang="en-GB" sz="2000" b="1" dirty="0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19283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3388489" y="720000"/>
            <a:ext cx="5593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mtClean="0"/>
              <a:t>ASINCHRONOUS</a:t>
            </a:r>
            <a:r>
              <a:rPr lang="en-GB" sz="4000" dirty="0" smtClean="0"/>
              <a:t> MODEL?</a:t>
            </a:r>
            <a:endParaRPr lang="en-GB" sz="4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20" y="2039715"/>
            <a:ext cx="7025761" cy="2856375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372977" y="5107809"/>
            <a:ext cx="9446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The </a:t>
            </a:r>
            <a:r>
              <a:rPr lang="en-GB" sz="2000" b="1" dirty="0"/>
              <a:t>main</a:t>
            </a:r>
            <a:r>
              <a:rPr lang="en-GB" sz="2000" dirty="0"/>
              <a:t> process is </a:t>
            </a:r>
            <a:r>
              <a:rPr lang="en-GB" sz="2000" b="1" dirty="0"/>
              <a:t>never blocked</a:t>
            </a:r>
            <a:r>
              <a:rPr lang="en-GB" sz="2000" dirty="0"/>
              <a:t>. No strategy is required to handle competing requests</a:t>
            </a:r>
          </a:p>
        </p:txBody>
      </p:sp>
    </p:spTree>
    <p:extLst>
      <p:ext uri="{BB962C8B-B14F-4D97-AF65-F5344CB8AC3E}">
        <p14:creationId xmlns:p14="http://schemas.microsoft.com/office/powerpoint/2010/main" val="179142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670868" y="720000"/>
            <a:ext cx="2850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EVENT</a:t>
            </a:r>
            <a:r>
              <a:rPr lang="it-IT" sz="4000" b="1" dirty="0" smtClean="0"/>
              <a:t> LOOP</a:t>
            </a:r>
            <a:endParaRPr lang="en-GB" sz="40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5" y="1292185"/>
            <a:ext cx="8811491" cy="536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4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660</Words>
  <Application>Microsoft Macintosh PowerPoint</Application>
  <PresentationFormat>Widescreen</PresentationFormat>
  <Paragraphs>143</Paragraphs>
  <Slides>56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56</vt:i4>
      </vt:variant>
    </vt:vector>
  </HeadingPairs>
  <TitlesOfParts>
    <vt:vector size="62" baseType="lpstr">
      <vt:lpstr>Calibri</vt:lpstr>
      <vt:lpstr>Calibri Light</vt:lpstr>
      <vt:lpstr>Consolas</vt:lpstr>
      <vt:lpstr>Mangal</vt:lpstr>
      <vt:lpstr>Arial</vt:lpstr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DOMANDE?</vt:lpstr>
      <vt:lpstr>GRAZIE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Utente di Microsoft Office</dc:creator>
  <cp:lastModifiedBy>Utente di Microsoft Office</cp:lastModifiedBy>
  <cp:revision>63</cp:revision>
  <dcterms:created xsi:type="dcterms:W3CDTF">2017-12-01T11:19:22Z</dcterms:created>
  <dcterms:modified xsi:type="dcterms:W3CDTF">2018-01-07T14:48:26Z</dcterms:modified>
</cp:coreProperties>
</file>