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6" r:id="rId1"/>
  </p:sldMasterIdLst>
  <p:notesMasterIdLst>
    <p:notesMasterId r:id="rId15"/>
  </p:notesMasterIdLst>
  <p:handoutMasterIdLst>
    <p:handoutMasterId r:id="rId16"/>
  </p:handoutMasterIdLst>
  <p:sldIdLst>
    <p:sldId id="608" r:id="rId2"/>
    <p:sldId id="615" r:id="rId3"/>
    <p:sldId id="616" r:id="rId4"/>
    <p:sldId id="617" r:id="rId5"/>
    <p:sldId id="614" r:id="rId6"/>
    <p:sldId id="609" r:id="rId7"/>
    <p:sldId id="619" r:id="rId8"/>
    <p:sldId id="618" r:id="rId9"/>
    <p:sldId id="627" r:id="rId10"/>
    <p:sldId id="610" r:id="rId11"/>
    <p:sldId id="611" r:id="rId12"/>
    <p:sldId id="612" r:id="rId13"/>
    <p:sldId id="613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Garamond" panose="02020404030301010803" pitchFamily="18" charset="0"/>
      <p:regular r:id="rId22"/>
      <p:bold r:id="rId23"/>
      <p:italic r:id="rId24"/>
    </p:embeddedFont>
    <p:embeddedFont>
      <p:font typeface="Lucida Console" panose="020B0609040504020204" pitchFamily="49" charset="0"/>
      <p:regular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990000"/>
    <a:srgbClr val="0069B8"/>
    <a:srgbClr val="FFFF99"/>
    <a:srgbClr val="FFB547"/>
    <a:srgbClr val="FF3300"/>
    <a:srgbClr val="FF6600"/>
    <a:srgbClr val="FFC979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Μεσαίο στυ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0" autoAdjust="0"/>
    <p:restoredTop sz="98875" autoAdjust="0"/>
  </p:normalViewPr>
  <p:slideViewPr>
    <p:cSldViewPr>
      <p:cViewPr varScale="1">
        <p:scale>
          <a:sx n="124" d="100"/>
          <a:sy n="124" d="100"/>
        </p:scale>
        <p:origin x="9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76E3FB3-6363-46B5-855D-3BB8E7EA6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F8299D0-13BC-459A-99C6-7C3F0B290982}" type="datetimeFigureOut">
              <a:rPr lang="el-GR"/>
              <a:pPr>
                <a:defRPr/>
              </a:pPr>
              <a:t>21/11/2023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l-GR" noProof="0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noProof="0"/>
              <a:t>Kλικ για επεξεργασία των στυλ του υποδείγματος</a:t>
            </a:r>
          </a:p>
          <a:p>
            <a:pPr lvl="1"/>
            <a:r>
              <a:rPr lang="el-GR" noProof="0"/>
              <a:t>Δεύτερου επιπέδου</a:t>
            </a:r>
          </a:p>
          <a:p>
            <a:pPr lvl="2"/>
            <a:r>
              <a:rPr lang="el-GR" noProof="0"/>
              <a:t>Τρίτου επιπέδου</a:t>
            </a:r>
          </a:p>
          <a:p>
            <a:pPr lvl="3"/>
            <a:r>
              <a:rPr lang="el-GR" noProof="0"/>
              <a:t>Τέταρτου επιπέδου</a:t>
            </a:r>
          </a:p>
          <a:p>
            <a:pPr lvl="4"/>
            <a:r>
              <a:rPr lang="el-GR" noProof="0"/>
              <a:t>Πέμπτου επιπέδου</a:t>
            </a:r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0A2CBB2-02A4-4426-823A-761D9255790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A2CBB2-02A4-4426-823A-761D92557900}" type="slidenum">
              <a:rPr lang="el-GR" smtClean="0"/>
              <a:pPr>
                <a:defRPr/>
              </a:pPr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968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Klik for at redigere titeltypografi i masteren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Klik for at redigere undertiteltypografien i masteren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DF89C-2B91-4152-8F80-1F29A680BA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56BD-5B36-4819-B73A-C00DA07EE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9B2AA-E867-4364-A467-9F03D57BA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0548E-14CC-4D37-9715-D91E26C1F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3887B-B285-423C-81EC-B7D7DF3C8A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687E4-C03C-4CBD-B47D-147C9B1CA2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BA3E8-37B7-49DD-A196-3C3478901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912C-9D69-40E2-91CB-C9BF5E3AD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1B15C-24C9-41F7-A495-716ED90A4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45D53-A258-40AB-81E0-A38FF496D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Kλικ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F038F-4CAD-40F3-857B-25F0E163D0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 for at redigere teksttypografierne i masteren</a:t>
            </a:r>
          </a:p>
          <a:p>
            <a:pPr lvl="1"/>
            <a:r>
              <a:rPr lang="en-US" altLang="en-US"/>
              <a:t>Andet niveau</a:t>
            </a:r>
          </a:p>
          <a:p>
            <a:pPr lvl="2"/>
            <a:r>
              <a:rPr lang="en-US" altLang="en-US"/>
              <a:t>Tredje niveau</a:t>
            </a:r>
          </a:p>
          <a:p>
            <a:pPr lvl="3"/>
            <a:r>
              <a:rPr lang="en-US" altLang="en-US"/>
              <a:t>Fjerde niveau</a:t>
            </a:r>
          </a:p>
          <a:p>
            <a:pPr lvl="4"/>
            <a:r>
              <a:rPr lang="en-US" altLang="en-US"/>
              <a:t>Femte niveau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C406B272-7D42-4C99-BD49-468C5E71F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1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l-G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Δυαδικός Σωρός με Ευρετήριο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AutoShape 26">
            <a:extLst>
              <a:ext uri="{FF2B5EF4-FFF2-40B4-BE49-F238E27FC236}">
                <a16:creationId xmlns:a16="http://schemas.microsoft.com/office/drawing/2014/main" id="{00A6DCF7-7BC5-49E7-BFCB-D870B4B79E42}"/>
              </a:ext>
            </a:extLst>
          </p:cNvPr>
          <p:cNvCxnSpPr>
            <a:cxnSpLocks noChangeShapeType="1"/>
            <a:stCxn id="11" idx="1"/>
            <a:endCxn id="8" idx="6"/>
          </p:cNvCxnSpPr>
          <p:nvPr/>
        </p:nvCxnSpPr>
        <p:spPr bwMode="auto">
          <a:xfrm flipH="1" flipV="1">
            <a:off x="2624137" y="4329470"/>
            <a:ext cx="2319338" cy="681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" name="Oval 27">
            <a:extLst>
              <a:ext uri="{FF2B5EF4-FFF2-40B4-BE49-F238E27FC236}">
                <a16:creationId xmlns:a16="http://schemas.microsoft.com/office/drawing/2014/main" id="{6D1CB82C-A7B7-4071-B838-D612B442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7" y="49771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500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7" name="Oval 28">
            <a:extLst>
              <a:ext uri="{FF2B5EF4-FFF2-40B4-BE49-F238E27FC236}">
                <a16:creationId xmlns:a16="http://schemas.microsoft.com/office/drawing/2014/main" id="{37FFDCD3-4CB8-4FC6-A91F-3691F14C2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7" y="33769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" name="Oval 29">
            <a:extLst>
              <a:ext uri="{FF2B5EF4-FFF2-40B4-BE49-F238E27FC236}">
                <a16:creationId xmlns:a16="http://schemas.microsoft.com/office/drawing/2014/main" id="{BC5C10D9-91B5-4E0F-822E-4D8C99AC9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7" y="42151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999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9" name="AutoShape 30">
            <a:extLst>
              <a:ext uri="{FF2B5EF4-FFF2-40B4-BE49-F238E27FC236}">
                <a16:creationId xmlns:a16="http://schemas.microsoft.com/office/drawing/2014/main" id="{DC87CE86-3D23-41A9-9FA6-9C301CD9D453}"/>
              </a:ext>
            </a:extLst>
          </p:cNvPr>
          <p:cNvCxnSpPr>
            <a:cxnSpLocks noChangeShapeType="1"/>
            <a:stCxn id="6" idx="1"/>
            <a:endCxn id="7" idx="3"/>
          </p:cNvCxnSpPr>
          <p:nvPr/>
        </p:nvCxnSpPr>
        <p:spPr bwMode="auto">
          <a:xfrm flipV="1">
            <a:off x="3648075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0" name="AutoShape 31">
            <a:extLst>
              <a:ext uri="{FF2B5EF4-FFF2-40B4-BE49-F238E27FC236}">
                <a16:creationId xmlns:a16="http://schemas.microsoft.com/office/drawing/2014/main" id="{CCA33EDA-BB2E-41DE-A033-20E41FC5BA6D}"/>
              </a:ext>
            </a:extLst>
          </p:cNvPr>
          <p:cNvCxnSpPr>
            <a:cxnSpLocks noChangeShapeType="1"/>
            <a:stCxn id="7" idx="5"/>
            <a:endCxn id="6" idx="7"/>
          </p:cNvCxnSpPr>
          <p:nvPr/>
        </p:nvCxnSpPr>
        <p:spPr bwMode="auto">
          <a:xfrm>
            <a:off x="3810000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1" name="Oval 32">
            <a:extLst>
              <a:ext uri="{FF2B5EF4-FFF2-40B4-BE49-F238E27FC236}">
                <a16:creationId xmlns:a16="http://schemas.microsoft.com/office/drawing/2014/main" id="{85032B8A-CA26-4FEE-954F-8F9725E39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7" y="49771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500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2" name="Oval 33">
            <a:extLst>
              <a:ext uri="{FF2B5EF4-FFF2-40B4-BE49-F238E27FC236}">
                <a16:creationId xmlns:a16="http://schemas.microsoft.com/office/drawing/2014/main" id="{2BC5DD31-4DE8-4F84-BCC7-D27529F4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7" y="33769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2</a:t>
            </a:r>
          </a:p>
        </p:txBody>
      </p:sp>
      <p:cxnSp>
        <p:nvCxnSpPr>
          <p:cNvPr id="13" name="AutoShape 34">
            <a:extLst>
              <a:ext uri="{FF2B5EF4-FFF2-40B4-BE49-F238E27FC236}">
                <a16:creationId xmlns:a16="http://schemas.microsoft.com/office/drawing/2014/main" id="{B66421C3-0619-4505-AD50-06B3081D88C9}"/>
              </a:ext>
            </a:extLst>
          </p:cNvPr>
          <p:cNvCxnSpPr>
            <a:cxnSpLocks noChangeShapeType="1"/>
            <a:stCxn id="11" idx="1"/>
            <a:endCxn id="12" idx="3"/>
          </p:cNvCxnSpPr>
          <p:nvPr/>
        </p:nvCxnSpPr>
        <p:spPr bwMode="auto">
          <a:xfrm flipV="1">
            <a:off x="4943475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35">
            <a:extLst>
              <a:ext uri="{FF2B5EF4-FFF2-40B4-BE49-F238E27FC236}">
                <a16:creationId xmlns:a16="http://schemas.microsoft.com/office/drawing/2014/main" id="{AFB94994-38C8-4A92-84B2-01D59A329F8A}"/>
              </a:ext>
            </a:extLst>
          </p:cNvPr>
          <p:cNvCxnSpPr>
            <a:cxnSpLocks noChangeShapeType="1"/>
            <a:stCxn id="12" idx="5"/>
            <a:endCxn id="11" idx="7"/>
          </p:cNvCxnSpPr>
          <p:nvPr/>
        </p:nvCxnSpPr>
        <p:spPr bwMode="auto">
          <a:xfrm>
            <a:off x="5105400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" name="AutoShape 36">
            <a:extLst>
              <a:ext uri="{FF2B5EF4-FFF2-40B4-BE49-F238E27FC236}">
                <a16:creationId xmlns:a16="http://schemas.microsoft.com/office/drawing/2014/main" id="{4E2D42EC-DD27-4AFB-AB4B-88654A660CB2}"/>
              </a:ext>
            </a:extLst>
          </p:cNvPr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2590800" y="3491270"/>
            <a:ext cx="1023937" cy="757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6" name="AutoShape 37">
            <a:extLst>
              <a:ext uri="{FF2B5EF4-FFF2-40B4-BE49-F238E27FC236}">
                <a16:creationId xmlns:a16="http://schemas.microsoft.com/office/drawing/2014/main" id="{2606C87F-B8BE-4C9E-A086-D13F7702CAFA}"/>
              </a:ext>
            </a:extLst>
          </p:cNvPr>
          <p:cNvCxnSpPr>
            <a:cxnSpLocks noChangeShapeType="1"/>
            <a:stCxn id="8" idx="5"/>
            <a:endCxn id="6" idx="2"/>
          </p:cNvCxnSpPr>
          <p:nvPr/>
        </p:nvCxnSpPr>
        <p:spPr bwMode="auto">
          <a:xfrm>
            <a:off x="2590800" y="4410432"/>
            <a:ext cx="1023937" cy="681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7" name="AutoShape 38">
            <a:extLst>
              <a:ext uri="{FF2B5EF4-FFF2-40B4-BE49-F238E27FC236}">
                <a16:creationId xmlns:a16="http://schemas.microsoft.com/office/drawing/2014/main" id="{528046C5-2CA7-417A-8791-0B4A5C45B6D5}"/>
              </a:ext>
            </a:extLst>
          </p:cNvPr>
          <p:cNvCxnSpPr>
            <a:cxnSpLocks noChangeShapeType="1"/>
            <a:stCxn id="6" idx="6"/>
            <a:endCxn id="11" idx="2"/>
          </p:cNvCxnSpPr>
          <p:nvPr/>
        </p:nvCxnSpPr>
        <p:spPr bwMode="auto">
          <a:xfrm>
            <a:off x="3843337" y="509147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8" name="AutoShape 39">
            <a:extLst>
              <a:ext uri="{FF2B5EF4-FFF2-40B4-BE49-F238E27FC236}">
                <a16:creationId xmlns:a16="http://schemas.microsoft.com/office/drawing/2014/main" id="{03A89C1D-F802-4102-A2F3-33972AE785EA}"/>
              </a:ext>
            </a:extLst>
          </p:cNvPr>
          <p:cNvCxnSpPr>
            <a:cxnSpLocks noChangeShapeType="1"/>
            <a:stCxn id="7" idx="6"/>
            <a:endCxn id="12" idx="2"/>
          </p:cNvCxnSpPr>
          <p:nvPr/>
        </p:nvCxnSpPr>
        <p:spPr bwMode="auto">
          <a:xfrm>
            <a:off x="3843337" y="349127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1F7085F5-4E4C-4210-AE8D-7410084E4EA7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3810000" y="3491270"/>
            <a:ext cx="1100137" cy="151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20" name="Text Box 41">
            <a:extLst>
              <a:ext uri="{FF2B5EF4-FFF2-40B4-BE49-F238E27FC236}">
                <a16:creationId xmlns:a16="http://schemas.microsoft.com/office/drawing/2014/main" id="{9ADC6FC9-81D2-4DBB-88B4-D5E0C42B1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7" y="3619857"/>
            <a:ext cx="38343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1" name="Text Box 42">
            <a:extLst>
              <a:ext uri="{FF2B5EF4-FFF2-40B4-BE49-F238E27FC236}">
                <a16:creationId xmlns:a16="http://schemas.microsoft.com/office/drawing/2014/main" id="{6B3F90E6-2F90-482A-B7BA-70FF69EE2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7" y="46723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D0B8CA3B-91FE-4653-9658-5DEF501C1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7" y="45961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7A27299B-6361-4506-BE1B-2514AB9AA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7" y="3619857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09D9B0CC-04DD-427A-A193-C6660862A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7" y="320040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5" name="Text Box 46">
            <a:extLst>
              <a:ext uri="{FF2B5EF4-FFF2-40B4-BE49-F238E27FC236}">
                <a16:creationId xmlns:a16="http://schemas.microsoft.com/office/drawing/2014/main" id="{6D2E9F79-3752-4687-A97F-3A7A87839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7" y="5067657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6" name="Text Box 47">
            <a:extLst>
              <a:ext uri="{FF2B5EF4-FFF2-40B4-BE49-F238E27FC236}">
                <a16:creationId xmlns:a16="http://schemas.microsoft.com/office/drawing/2014/main" id="{48E40FFA-0F12-44C7-BFAE-E79699F36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F41AD320-206A-4BE3-92B8-5D80E9D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id="{7C52F280-EDB7-4C8B-B511-EE0BDA909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Text Box 50">
            <a:extLst>
              <a:ext uri="{FF2B5EF4-FFF2-40B4-BE49-F238E27FC236}">
                <a16:creationId xmlns:a16="http://schemas.microsoft.com/office/drawing/2014/main" id="{02335A20-B0DE-48DE-88A0-94EB0A10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D93B8-224D-452F-A82A-F7E79D0CDC4E}"/>
              </a:ext>
            </a:extLst>
          </p:cNvPr>
          <p:cNvSpPr txBox="1"/>
          <p:nvPr/>
        </p:nvSpPr>
        <p:spPr>
          <a:xfrm>
            <a:off x="1312991" y="4175581"/>
            <a:ext cx="111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[0]=0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BA50D-F9CB-4212-A591-74DE3C134B5B}"/>
              </a:ext>
            </a:extLst>
          </p:cNvPr>
          <p:cNvSpPr txBox="1"/>
          <p:nvPr/>
        </p:nvSpPr>
        <p:spPr>
          <a:xfrm>
            <a:off x="1799440" y="3033475"/>
            <a:ext cx="2418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[1]=</a:t>
            </a:r>
            <a:r>
              <a:rPr lang="el-GR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l-GR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Long.MAX_VALUE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53E1AC-5772-47EE-AF90-82173C2BCCCE}"/>
              </a:ext>
            </a:extLst>
          </p:cNvPr>
          <p:cNvSpPr txBox="1"/>
          <p:nvPr/>
        </p:nvSpPr>
        <p:spPr>
          <a:xfrm>
            <a:off x="1799440" y="5271373"/>
            <a:ext cx="2418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[2]=</a:t>
            </a:r>
            <a:r>
              <a:rPr lang="el-GR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l-GR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Long.MAX_VALUE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E7FC9804-DADE-47B6-8E69-F71C0824A1FA}"/>
              </a:ext>
            </a:extLst>
          </p:cNvPr>
          <p:cNvSpPr/>
          <p:nvPr/>
        </p:nvSpPr>
        <p:spPr>
          <a:xfrm>
            <a:off x="4852352" y="3045382"/>
            <a:ext cx="2458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[2] = </a:t>
            </a:r>
            <a:r>
              <a:rPr lang="el-GR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Long.MAX_VALUE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0" name="Ορθογώνιο 39">
            <a:extLst>
              <a:ext uri="{FF2B5EF4-FFF2-40B4-BE49-F238E27FC236}">
                <a16:creationId xmlns:a16="http://schemas.microsoft.com/office/drawing/2014/main" id="{23D0F86B-F458-4519-8A49-9EF2DA99F92C}"/>
              </a:ext>
            </a:extLst>
          </p:cNvPr>
          <p:cNvSpPr/>
          <p:nvPr/>
        </p:nvSpPr>
        <p:spPr>
          <a:xfrm>
            <a:off x="4852352" y="5254823"/>
            <a:ext cx="2458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[3] = </a:t>
            </a:r>
            <a:r>
              <a:rPr lang="el-GR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Long.MAX_VALUE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E7180-C496-42D7-8AF9-3D60587786EF}"/>
              </a:ext>
            </a:extLst>
          </p:cNvPr>
          <p:cNvSpPr txBox="1"/>
          <p:nvPr/>
        </p:nvSpPr>
        <p:spPr>
          <a:xfrm>
            <a:off x="461113" y="1074004"/>
            <a:ext cx="8115300" cy="98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l-GR" sz="1600" dirty="0"/>
              <a:t>Ο αλγόριθμος του </a:t>
            </a:r>
            <a:r>
              <a:rPr lang="en-US" sz="1600" dirty="0"/>
              <a:t>Dijkstra </a:t>
            </a:r>
            <a:r>
              <a:rPr lang="el-GR" sz="1600" dirty="0"/>
              <a:t>χρησιμοποιεί μια ουρά προτεραιότητας ελάχιστου όπου τα αντικείμενα είναι οι κόμβοι του γραφήματος και τα κλειδιά τους οι αποστάσεις από την αφετηρία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FD3B33-71AE-4B44-A0BF-E7037409F1CC}"/>
              </a:ext>
            </a:extLst>
          </p:cNvPr>
          <p:cNvSpPr txBox="1"/>
          <p:nvPr/>
        </p:nvSpPr>
        <p:spPr>
          <a:xfrm>
            <a:off x="453609" y="2492927"/>
            <a:ext cx="7686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Αρχικοποίηση</a:t>
            </a:r>
            <a:r>
              <a:rPr lang="en-US" dirty="0"/>
              <a:t> </a:t>
            </a:r>
            <a:r>
              <a:rPr lang="el-GR" dirty="0"/>
              <a:t>με αφετηρία τον κόμβο 0 (</a:t>
            </a:r>
            <a:r>
              <a:rPr lang="en-US" dirty="0" err="1">
                <a:solidFill>
                  <a:srgbClr val="003399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3399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[v]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=</a:t>
            </a:r>
            <a:r>
              <a:rPr lang="el-GR" dirty="0">
                <a:latin typeface="+mn-lt"/>
                <a:ea typeface="Cambria Math" panose="02040503050406030204" pitchFamily="18" charset="0"/>
                <a:cs typeface="Calibri Light" panose="020F0302020204030204" pitchFamily="34" charset="0"/>
              </a:rPr>
              <a:t>απόσταση του κόμβου </a:t>
            </a:r>
            <a:r>
              <a:rPr lang="en-US" dirty="0">
                <a:solidFill>
                  <a:srgbClr val="003399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v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l-GR" dirty="0">
                <a:latin typeface="+mn-lt"/>
                <a:ea typeface="Cambria Math" panose="02040503050406030204" pitchFamily="18" charset="0"/>
                <a:cs typeface="Calibri Light" panose="020F0302020204030204" pitchFamily="34" charset="0"/>
              </a:rPr>
              <a:t>από την αφετηρία</a:t>
            </a:r>
            <a:r>
              <a:rPr lang="el-GR" dirty="0"/>
              <a:t>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- Ομάδα"/>
          <p:cNvGrpSpPr/>
          <p:nvPr/>
        </p:nvGrpSpPr>
        <p:grpSpPr>
          <a:xfrm>
            <a:off x="762000" y="3157954"/>
            <a:ext cx="7135238" cy="2887787"/>
            <a:chOff x="358873" y="2492896"/>
            <a:chExt cx="7135238" cy="2887787"/>
          </a:xfrm>
        </p:grpSpPr>
        <p:sp>
          <p:nvSpPr>
            <p:cNvPr id="5" name="Oval 12"/>
            <p:cNvSpPr>
              <a:spLocks noChangeArrowheads="1"/>
            </p:cNvSpPr>
            <p:nvPr/>
          </p:nvSpPr>
          <p:spPr bwMode="auto">
            <a:xfrm>
              <a:off x="4067944" y="2492896"/>
              <a:ext cx="864096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[1]=4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" name="AutoShape 13"/>
            <p:cNvCxnSpPr>
              <a:cxnSpLocks noChangeShapeType="1"/>
              <a:stCxn id="8" idx="0"/>
              <a:endCxn id="5" idx="3"/>
            </p:cNvCxnSpPr>
            <p:nvPr/>
          </p:nvCxnSpPr>
          <p:spPr bwMode="auto">
            <a:xfrm flipV="1">
              <a:off x="2807804" y="2805905"/>
              <a:ext cx="1386684" cy="420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" name="AutoShape 14"/>
            <p:cNvCxnSpPr>
              <a:cxnSpLocks noChangeShapeType="1"/>
              <a:stCxn id="11" idx="0"/>
              <a:endCxn id="5" idx="5"/>
            </p:cNvCxnSpPr>
            <p:nvPr/>
          </p:nvCxnSpPr>
          <p:spPr bwMode="auto">
            <a:xfrm flipH="1" flipV="1">
              <a:off x="4805496" y="2805905"/>
              <a:ext cx="1206664" cy="420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2411760" y="32259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[2]=8</a:t>
              </a:r>
            </a:p>
          </p:txBody>
        </p:sp>
        <p:cxnSp>
          <p:nvCxnSpPr>
            <p:cNvPr id="9" name="AutoShape 16"/>
            <p:cNvCxnSpPr>
              <a:cxnSpLocks noChangeShapeType="1"/>
              <a:stCxn id="13" idx="0"/>
              <a:endCxn id="8" idx="3"/>
            </p:cNvCxnSpPr>
            <p:nvPr/>
          </p:nvCxnSpPr>
          <p:spPr bwMode="auto">
            <a:xfrm flipV="1">
              <a:off x="1727684" y="3539007"/>
              <a:ext cx="800075" cy="3870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" name="AutoShape 17"/>
            <p:cNvCxnSpPr>
              <a:cxnSpLocks noChangeShapeType="1"/>
              <a:stCxn id="19" idx="0"/>
              <a:endCxn id="8" idx="5"/>
            </p:cNvCxnSpPr>
            <p:nvPr/>
          </p:nvCxnSpPr>
          <p:spPr bwMode="auto">
            <a:xfrm flipH="1" flipV="1">
              <a:off x="3087849" y="3539007"/>
              <a:ext cx="800075" cy="3727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5580112" y="3225998"/>
              <a:ext cx="864096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[3]=1</a:t>
              </a:r>
            </a:p>
          </p:txBody>
        </p:sp>
        <p:cxnSp>
          <p:nvCxnSpPr>
            <p:cNvPr id="12" name="AutoShape 19"/>
            <p:cNvCxnSpPr>
              <a:cxnSpLocks noChangeShapeType="1"/>
              <a:stCxn id="17" idx="0"/>
              <a:endCxn id="11" idx="5"/>
            </p:cNvCxnSpPr>
            <p:nvPr/>
          </p:nvCxnSpPr>
          <p:spPr bwMode="auto">
            <a:xfrm flipH="1" flipV="1">
              <a:off x="6317664" y="3539007"/>
              <a:ext cx="487243" cy="3870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331640" y="392608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[4]=2</a:t>
              </a:r>
            </a:p>
          </p:txBody>
        </p:sp>
        <p:cxnSp>
          <p:nvCxnSpPr>
            <p:cNvPr id="14" name="AutoShape 21"/>
            <p:cNvCxnSpPr>
              <a:cxnSpLocks noChangeShapeType="1"/>
              <a:stCxn id="15" idx="0"/>
              <a:endCxn id="13" idx="5"/>
            </p:cNvCxnSpPr>
            <p:nvPr/>
          </p:nvCxnSpPr>
          <p:spPr bwMode="auto">
            <a:xfrm flipH="1" flipV="1">
              <a:off x="2007729" y="4239094"/>
              <a:ext cx="296019" cy="4140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07704" y="465313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[9]=0</a:t>
              </a:r>
            </a:p>
          </p:txBody>
        </p:sp>
        <p:cxnSp>
          <p:nvCxnSpPr>
            <p:cNvPr id="16" name="AutoShape 23"/>
            <p:cNvCxnSpPr>
              <a:cxnSpLocks noChangeShapeType="1"/>
              <a:stCxn id="18" idx="0"/>
              <a:endCxn id="13" idx="3"/>
            </p:cNvCxnSpPr>
            <p:nvPr/>
          </p:nvCxnSpPr>
          <p:spPr bwMode="auto">
            <a:xfrm flipV="1">
              <a:off x="1151620" y="4239094"/>
              <a:ext cx="296019" cy="4140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6408863" y="392608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[7]=6</a:t>
              </a: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755576" y="4653136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[8]=7</a:t>
              </a:r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3491880" y="39117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[5]=3</a:t>
              </a:r>
            </a:p>
          </p:txBody>
        </p:sp>
        <p:cxnSp>
          <p:nvCxnSpPr>
            <p:cNvPr id="20" name="AutoShape 32"/>
            <p:cNvCxnSpPr>
              <a:cxnSpLocks noChangeShapeType="1"/>
              <a:stCxn id="21" idx="0"/>
              <a:endCxn id="11" idx="3"/>
            </p:cNvCxnSpPr>
            <p:nvPr/>
          </p:nvCxnSpPr>
          <p:spPr bwMode="auto">
            <a:xfrm flipV="1">
              <a:off x="5292739" y="3539007"/>
              <a:ext cx="413917" cy="3727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4896695" y="39117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[6]=5</a:t>
              </a:r>
            </a:p>
          </p:txBody>
        </p:sp>
        <p:sp>
          <p:nvSpPr>
            <p:cNvPr id="22" name="21 - TextBox"/>
            <p:cNvSpPr txBox="1"/>
            <p:nvPr/>
          </p:nvSpPr>
          <p:spPr>
            <a:xfrm>
              <a:off x="4932040" y="254515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keys[4]=15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22 - TextBox"/>
            <p:cNvSpPr txBox="1"/>
            <p:nvPr/>
          </p:nvSpPr>
          <p:spPr>
            <a:xfrm>
              <a:off x="1438993" y="32652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keys[8]=19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23 - TextBox"/>
            <p:cNvSpPr txBox="1"/>
            <p:nvPr/>
          </p:nvSpPr>
          <p:spPr>
            <a:xfrm>
              <a:off x="6444208" y="32652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keys[1]=48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24 - TextBox"/>
            <p:cNvSpPr txBox="1"/>
            <p:nvPr/>
          </p:nvSpPr>
          <p:spPr>
            <a:xfrm>
              <a:off x="358873" y="393305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keys[2]=29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25 - TextBox"/>
            <p:cNvSpPr txBox="1"/>
            <p:nvPr/>
          </p:nvSpPr>
          <p:spPr>
            <a:xfrm>
              <a:off x="2555776" y="393305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keys[3]=47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26 - TextBox"/>
            <p:cNvSpPr txBox="1"/>
            <p:nvPr/>
          </p:nvSpPr>
          <p:spPr>
            <a:xfrm>
              <a:off x="683568" y="507290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keys[7]=61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27 - TextBox"/>
            <p:cNvSpPr txBox="1"/>
            <p:nvPr/>
          </p:nvSpPr>
          <p:spPr>
            <a:xfrm>
              <a:off x="1835696" y="507290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keys[0]=60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28 - TextBox"/>
            <p:cNvSpPr txBox="1"/>
            <p:nvPr/>
          </p:nvSpPr>
          <p:spPr>
            <a:xfrm>
              <a:off x="4788024" y="4314582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keys[5]=53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29 - TextBox"/>
            <p:cNvSpPr txBox="1"/>
            <p:nvPr/>
          </p:nvSpPr>
          <p:spPr>
            <a:xfrm>
              <a:off x="6336855" y="4314582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keys[6]=91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AutoShape 17"/>
            <p:cNvCxnSpPr>
              <a:cxnSpLocks noChangeShapeType="1"/>
              <a:stCxn id="32" idx="0"/>
              <a:endCxn id="19" idx="3"/>
            </p:cNvCxnSpPr>
            <p:nvPr/>
          </p:nvCxnSpPr>
          <p:spPr bwMode="auto">
            <a:xfrm flipV="1">
              <a:off x="3383868" y="4224807"/>
              <a:ext cx="224011" cy="4216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2987824" y="4646463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[10]=9</a:t>
              </a:r>
            </a:p>
          </p:txBody>
        </p:sp>
        <p:sp>
          <p:nvSpPr>
            <p:cNvPr id="33" name="32 - TextBox"/>
            <p:cNvSpPr txBox="1"/>
            <p:nvPr/>
          </p:nvSpPr>
          <p:spPr>
            <a:xfrm>
              <a:off x="2915816" y="50654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keys[9]=54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l-G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Δυαδικός Σωρός με Ευρετήριο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36 - Ορθογώνιο"/>
          <p:cNvSpPr/>
          <p:nvPr/>
        </p:nvSpPr>
        <p:spPr>
          <a:xfrm>
            <a:off x="381000" y="17526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keys[0:9]  =  [60,48,29,47,15,53,91,61,19,54] </a:t>
            </a:r>
          </a:p>
          <a:p>
            <a:r>
              <a:rPr lang="en-US" sz="1600" dirty="0" err="1">
                <a:latin typeface="Lucida Console" pitchFamily="49" charset="0"/>
              </a:rPr>
              <a:t>pq</a:t>
            </a:r>
            <a:r>
              <a:rPr lang="en-US" sz="1600" dirty="0">
                <a:latin typeface="Lucida Console" pitchFamily="49" charset="0"/>
              </a:rPr>
              <a:t>[1:10]   =  [4,8,1,2,3,5,6,7,0</a:t>
            </a:r>
            <a:r>
              <a:rPr lang="el-GR" sz="1600" dirty="0">
                <a:latin typeface="Lucida Console" pitchFamily="49" charset="0"/>
              </a:rPr>
              <a:t>,9</a:t>
            </a:r>
            <a:r>
              <a:rPr lang="en-US" sz="1600" dirty="0">
                <a:latin typeface="Lucida Console" pitchFamily="49" charset="0"/>
              </a:rPr>
              <a:t>]</a:t>
            </a:r>
          </a:p>
          <a:p>
            <a:r>
              <a:rPr lang="en-US" sz="1600" dirty="0">
                <a:latin typeface="Lucida Console" pitchFamily="49" charset="0"/>
              </a:rPr>
              <a:t>index[0:9] =  [9,3,4,5,1,6,7,8,2,10]</a:t>
            </a:r>
            <a:endParaRPr lang="el-GR" sz="1600" dirty="0">
              <a:latin typeface="Lucida Console" pitchFamily="49" charset="0"/>
            </a:endParaRPr>
          </a:p>
        </p:txBody>
      </p:sp>
      <p:sp>
        <p:nvSpPr>
          <p:cNvPr id="36" name="35 - Ορθογώνιο"/>
          <p:cNvSpPr/>
          <p:nvPr/>
        </p:nvSpPr>
        <p:spPr>
          <a:xfrm>
            <a:off x="381000" y="990600"/>
            <a:ext cx="8382000" cy="39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l-GR" sz="1600" dirty="0"/>
              <a:t>Παράδειγμα μείωσης κλειδιού</a:t>
            </a:r>
            <a:endParaRPr lang="el-GR" sz="1600" dirty="0">
              <a:latin typeface="Lucida Console" pitchFamily="49" charset="0"/>
            </a:endParaRPr>
          </a:p>
        </p:txBody>
      </p:sp>
      <p:sp>
        <p:nvSpPr>
          <p:cNvPr id="39" name="38 - TextBox"/>
          <p:cNvSpPr txBox="1"/>
          <p:nvPr/>
        </p:nvSpPr>
        <p:spPr>
          <a:xfrm>
            <a:off x="4129250" y="3124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[1]</a:t>
            </a:r>
          </a:p>
        </p:txBody>
      </p:sp>
      <p:sp>
        <p:nvSpPr>
          <p:cNvPr id="40" name="39 - TextBox"/>
          <p:cNvSpPr txBox="1"/>
          <p:nvPr/>
        </p:nvSpPr>
        <p:spPr>
          <a:xfrm>
            <a:off x="2895600" y="35814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1" name="40 - TextBox"/>
          <p:cNvSpPr txBox="1"/>
          <p:nvPr/>
        </p:nvSpPr>
        <p:spPr>
          <a:xfrm>
            <a:off x="6339050" y="35814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2" name="41 - TextBox"/>
          <p:cNvSpPr txBox="1"/>
          <p:nvPr/>
        </p:nvSpPr>
        <p:spPr>
          <a:xfrm>
            <a:off x="42054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3" name="42 - TextBox"/>
          <p:cNvSpPr txBox="1"/>
          <p:nvPr/>
        </p:nvSpPr>
        <p:spPr>
          <a:xfrm>
            <a:off x="3352800" y="4986754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4" name="43 - TextBox"/>
          <p:cNvSpPr txBox="1"/>
          <p:nvPr/>
        </p:nvSpPr>
        <p:spPr>
          <a:xfrm>
            <a:off x="53484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5" name="44 - TextBox"/>
          <p:cNvSpPr txBox="1"/>
          <p:nvPr/>
        </p:nvSpPr>
        <p:spPr>
          <a:xfrm>
            <a:off x="71010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6" name="45 - TextBox"/>
          <p:cNvSpPr txBox="1"/>
          <p:nvPr/>
        </p:nvSpPr>
        <p:spPr>
          <a:xfrm>
            <a:off x="17670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7" name="46 - TextBox"/>
          <p:cNvSpPr txBox="1"/>
          <p:nvPr/>
        </p:nvSpPr>
        <p:spPr>
          <a:xfrm>
            <a:off x="2605250" y="4986754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8" name="47 - TextBox"/>
          <p:cNvSpPr txBox="1"/>
          <p:nvPr/>
        </p:nvSpPr>
        <p:spPr>
          <a:xfrm>
            <a:off x="1219200" y="4986754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- Ομάδα"/>
          <p:cNvGrpSpPr/>
          <p:nvPr/>
        </p:nvGrpSpPr>
        <p:grpSpPr>
          <a:xfrm>
            <a:off x="762000" y="3157954"/>
            <a:ext cx="7135238" cy="2887787"/>
            <a:chOff x="358873" y="2492896"/>
            <a:chExt cx="7135238" cy="2887787"/>
          </a:xfrm>
        </p:grpSpPr>
        <p:sp>
          <p:nvSpPr>
            <p:cNvPr id="5" name="Oval 12"/>
            <p:cNvSpPr>
              <a:spLocks noChangeArrowheads="1"/>
            </p:cNvSpPr>
            <p:nvPr/>
          </p:nvSpPr>
          <p:spPr bwMode="auto">
            <a:xfrm>
              <a:off x="4067944" y="2492896"/>
              <a:ext cx="864096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[1]=4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" name="AutoShape 13"/>
            <p:cNvCxnSpPr>
              <a:cxnSpLocks noChangeShapeType="1"/>
              <a:stCxn id="8" idx="0"/>
              <a:endCxn id="5" idx="3"/>
            </p:cNvCxnSpPr>
            <p:nvPr/>
          </p:nvCxnSpPr>
          <p:spPr bwMode="auto">
            <a:xfrm flipV="1">
              <a:off x="2807804" y="2805905"/>
              <a:ext cx="1386684" cy="420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" name="AutoShape 14"/>
            <p:cNvCxnSpPr>
              <a:cxnSpLocks noChangeShapeType="1"/>
              <a:stCxn id="11" idx="0"/>
              <a:endCxn id="5" idx="5"/>
            </p:cNvCxnSpPr>
            <p:nvPr/>
          </p:nvCxnSpPr>
          <p:spPr bwMode="auto">
            <a:xfrm flipH="1" flipV="1">
              <a:off x="4805496" y="2805905"/>
              <a:ext cx="1206664" cy="420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2411760" y="32259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[2]=8</a:t>
              </a:r>
            </a:p>
          </p:txBody>
        </p:sp>
        <p:cxnSp>
          <p:nvCxnSpPr>
            <p:cNvPr id="9" name="AutoShape 16"/>
            <p:cNvCxnSpPr>
              <a:cxnSpLocks noChangeShapeType="1"/>
              <a:stCxn id="13" idx="0"/>
              <a:endCxn id="8" idx="3"/>
            </p:cNvCxnSpPr>
            <p:nvPr/>
          </p:nvCxnSpPr>
          <p:spPr bwMode="auto">
            <a:xfrm flipV="1">
              <a:off x="1727684" y="3539007"/>
              <a:ext cx="800075" cy="3870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" name="AutoShape 17"/>
            <p:cNvCxnSpPr>
              <a:cxnSpLocks noChangeShapeType="1"/>
              <a:stCxn id="19" idx="0"/>
              <a:endCxn id="8" idx="5"/>
            </p:cNvCxnSpPr>
            <p:nvPr/>
          </p:nvCxnSpPr>
          <p:spPr bwMode="auto">
            <a:xfrm flipH="1" flipV="1">
              <a:off x="3087849" y="3539007"/>
              <a:ext cx="800075" cy="3727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5580112" y="3225998"/>
              <a:ext cx="864096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[3]=1</a:t>
              </a:r>
            </a:p>
          </p:txBody>
        </p:sp>
        <p:cxnSp>
          <p:nvCxnSpPr>
            <p:cNvPr id="12" name="AutoShape 19"/>
            <p:cNvCxnSpPr>
              <a:cxnSpLocks noChangeShapeType="1"/>
              <a:stCxn id="17" idx="0"/>
              <a:endCxn id="11" idx="5"/>
            </p:cNvCxnSpPr>
            <p:nvPr/>
          </p:nvCxnSpPr>
          <p:spPr bwMode="auto">
            <a:xfrm flipH="1" flipV="1">
              <a:off x="6317664" y="3539007"/>
              <a:ext cx="487243" cy="3870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331640" y="392608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[4]=2</a:t>
              </a:r>
            </a:p>
          </p:txBody>
        </p:sp>
        <p:cxnSp>
          <p:nvCxnSpPr>
            <p:cNvPr id="14" name="AutoShape 21"/>
            <p:cNvCxnSpPr>
              <a:cxnSpLocks noChangeShapeType="1"/>
              <a:stCxn id="15" idx="0"/>
              <a:endCxn id="13" idx="5"/>
            </p:cNvCxnSpPr>
            <p:nvPr/>
          </p:nvCxnSpPr>
          <p:spPr bwMode="auto">
            <a:xfrm flipH="1" flipV="1">
              <a:off x="2007729" y="4239094"/>
              <a:ext cx="296019" cy="4140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07704" y="465313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[9]=0</a:t>
              </a:r>
            </a:p>
          </p:txBody>
        </p:sp>
        <p:cxnSp>
          <p:nvCxnSpPr>
            <p:cNvPr id="16" name="AutoShape 23"/>
            <p:cNvCxnSpPr>
              <a:cxnSpLocks noChangeShapeType="1"/>
              <a:stCxn id="18" idx="0"/>
              <a:endCxn id="13" idx="3"/>
            </p:cNvCxnSpPr>
            <p:nvPr/>
          </p:nvCxnSpPr>
          <p:spPr bwMode="auto">
            <a:xfrm flipV="1">
              <a:off x="1151620" y="4239094"/>
              <a:ext cx="296019" cy="4140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6408863" y="392608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[7]=6</a:t>
              </a: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755576" y="4653136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[8]=7</a:t>
              </a:r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3491880" y="39117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[5]=3</a:t>
              </a:r>
            </a:p>
          </p:txBody>
        </p:sp>
        <p:cxnSp>
          <p:nvCxnSpPr>
            <p:cNvPr id="20" name="AutoShape 32"/>
            <p:cNvCxnSpPr>
              <a:cxnSpLocks noChangeShapeType="1"/>
              <a:stCxn id="21" idx="0"/>
              <a:endCxn id="11" idx="3"/>
            </p:cNvCxnSpPr>
            <p:nvPr/>
          </p:nvCxnSpPr>
          <p:spPr bwMode="auto">
            <a:xfrm flipV="1">
              <a:off x="5292739" y="3539007"/>
              <a:ext cx="413917" cy="3727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4896695" y="39117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[6]=5</a:t>
              </a:r>
            </a:p>
          </p:txBody>
        </p:sp>
        <p:sp>
          <p:nvSpPr>
            <p:cNvPr id="22" name="21 - TextBox"/>
            <p:cNvSpPr txBox="1"/>
            <p:nvPr/>
          </p:nvSpPr>
          <p:spPr>
            <a:xfrm>
              <a:off x="4932040" y="254515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keys[4]=15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22 - TextBox"/>
            <p:cNvSpPr txBox="1"/>
            <p:nvPr/>
          </p:nvSpPr>
          <p:spPr>
            <a:xfrm>
              <a:off x="1438993" y="32652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keys[8]=19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23 - TextBox"/>
            <p:cNvSpPr txBox="1"/>
            <p:nvPr/>
          </p:nvSpPr>
          <p:spPr>
            <a:xfrm>
              <a:off x="6444208" y="32652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keys[1]=48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24 - TextBox"/>
            <p:cNvSpPr txBox="1"/>
            <p:nvPr/>
          </p:nvSpPr>
          <p:spPr>
            <a:xfrm>
              <a:off x="358873" y="393305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keys[2]=29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25 - TextBox"/>
            <p:cNvSpPr txBox="1"/>
            <p:nvPr/>
          </p:nvSpPr>
          <p:spPr>
            <a:xfrm>
              <a:off x="2555776" y="393305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keys[3]=47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26 - TextBox"/>
            <p:cNvSpPr txBox="1"/>
            <p:nvPr/>
          </p:nvSpPr>
          <p:spPr>
            <a:xfrm>
              <a:off x="683568" y="507290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keys[7]=61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27 - TextBox"/>
            <p:cNvSpPr txBox="1"/>
            <p:nvPr/>
          </p:nvSpPr>
          <p:spPr>
            <a:xfrm>
              <a:off x="1835696" y="507290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keys[0]=60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28 - TextBox"/>
            <p:cNvSpPr txBox="1"/>
            <p:nvPr/>
          </p:nvSpPr>
          <p:spPr>
            <a:xfrm>
              <a:off x="4788024" y="4314582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keys[5]=53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29 - TextBox"/>
            <p:cNvSpPr txBox="1"/>
            <p:nvPr/>
          </p:nvSpPr>
          <p:spPr>
            <a:xfrm>
              <a:off x="6336855" y="4314582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keys[6]=91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AutoShape 17"/>
            <p:cNvCxnSpPr>
              <a:cxnSpLocks noChangeShapeType="1"/>
              <a:stCxn id="32" idx="0"/>
              <a:endCxn id="19" idx="3"/>
            </p:cNvCxnSpPr>
            <p:nvPr/>
          </p:nvCxnSpPr>
          <p:spPr bwMode="auto">
            <a:xfrm flipV="1">
              <a:off x="3383868" y="4224807"/>
              <a:ext cx="224011" cy="4216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2987824" y="4646463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[10]=9</a:t>
              </a:r>
            </a:p>
          </p:txBody>
        </p:sp>
        <p:sp>
          <p:nvSpPr>
            <p:cNvPr id="33" name="32 - TextBox"/>
            <p:cNvSpPr txBox="1"/>
            <p:nvPr/>
          </p:nvSpPr>
          <p:spPr>
            <a:xfrm>
              <a:off x="2915816" y="5065439"/>
              <a:ext cx="11214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keys[9]=</a:t>
              </a:r>
              <a:r>
                <a:rPr lang="el-GR" sz="14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l-G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Δυαδικός Σωρός με Ευρετήριο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36 - Ορθογώνιο"/>
          <p:cNvSpPr/>
          <p:nvPr/>
        </p:nvSpPr>
        <p:spPr>
          <a:xfrm>
            <a:off x="381000" y="17526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keys[0:9]  =  [60,48,29,47,15,53,91,61,19,</a:t>
            </a:r>
            <a:r>
              <a:rPr lang="el-GR" sz="1600" b="1" dirty="0">
                <a:solidFill>
                  <a:srgbClr val="C00000"/>
                </a:solidFill>
                <a:latin typeface="Lucida Console" pitchFamily="49" charset="0"/>
              </a:rPr>
              <a:t>18</a:t>
            </a:r>
            <a:r>
              <a:rPr lang="en-US" sz="1600" dirty="0">
                <a:latin typeface="Lucida Console" pitchFamily="49" charset="0"/>
              </a:rPr>
              <a:t>] </a:t>
            </a:r>
          </a:p>
          <a:p>
            <a:r>
              <a:rPr lang="en-US" sz="1600" dirty="0" err="1">
                <a:latin typeface="Lucida Console" pitchFamily="49" charset="0"/>
              </a:rPr>
              <a:t>pq</a:t>
            </a:r>
            <a:r>
              <a:rPr lang="en-US" sz="1600" dirty="0">
                <a:latin typeface="Lucida Console" pitchFamily="49" charset="0"/>
              </a:rPr>
              <a:t>[1:10]   =  [4,8,1,2,3,5,6,7,0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b="1" dirty="0">
                <a:solidFill>
                  <a:srgbClr val="C00000"/>
                </a:solidFill>
                <a:latin typeface="Lucida Console" pitchFamily="49" charset="0"/>
              </a:rPr>
              <a:t>9</a:t>
            </a:r>
            <a:r>
              <a:rPr lang="en-US" sz="1600" dirty="0">
                <a:latin typeface="Lucida Console" pitchFamily="49" charset="0"/>
              </a:rPr>
              <a:t>]</a:t>
            </a:r>
          </a:p>
          <a:p>
            <a:r>
              <a:rPr lang="en-US" sz="1600" dirty="0">
                <a:latin typeface="Lucida Console" pitchFamily="49" charset="0"/>
              </a:rPr>
              <a:t>index[0:9] =  [9,3,4,5,1,6,7,8,2,10]</a:t>
            </a:r>
            <a:endParaRPr lang="el-GR" sz="1600" dirty="0">
              <a:latin typeface="Lucida Console" pitchFamily="49" charset="0"/>
            </a:endParaRPr>
          </a:p>
        </p:txBody>
      </p:sp>
      <p:sp>
        <p:nvSpPr>
          <p:cNvPr id="36" name="35 - Ορθογώνιο"/>
          <p:cNvSpPr/>
          <p:nvPr/>
        </p:nvSpPr>
        <p:spPr>
          <a:xfrm>
            <a:off x="381000" y="990600"/>
            <a:ext cx="8382000" cy="39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l-GR" sz="1600" dirty="0"/>
              <a:t>Παράδειγμα μείωσης κλειδιού</a:t>
            </a:r>
            <a:endParaRPr lang="el-GR" sz="1600" dirty="0">
              <a:latin typeface="Lucida Console" pitchFamily="49" charset="0"/>
            </a:endParaRPr>
          </a:p>
        </p:txBody>
      </p:sp>
      <p:sp>
        <p:nvSpPr>
          <p:cNvPr id="39" name="38 - TextBox"/>
          <p:cNvSpPr txBox="1"/>
          <p:nvPr/>
        </p:nvSpPr>
        <p:spPr>
          <a:xfrm>
            <a:off x="4129250" y="3124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[1]</a:t>
            </a:r>
          </a:p>
        </p:txBody>
      </p:sp>
      <p:sp>
        <p:nvSpPr>
          <p:cNvPr id="40" name="39 - TextBox"/>
          <p:cNvSpPr txBox="1"/>
          <p:nvPr/>
        </p:nvSpPr>
        <p:spPr>
          <a:xfrm>
            <a:off x="2895600" y="35814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1" name="40 - TextBox"/>
          <p:cNvSpPr txBox="1"/>
          <p:nvPr/>
        </p:nvSpPr>
        <p:spPr>
          <a:xfrm>
            <a:off x="6339050" y="35814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2" name="41 - TextBox"/>
          <p:cNvSpPr txBox="1"/>
          <p:nvPr/>
        </p:nvSpPr>
        <p:spPr>
          <a:xfrm>
            <a:off x="42054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3" name="42 - TextBox"/>
          <p:cNvSpPr txBox="1"/>
          <p:nvPr/>
        </p:nvSpPr>
        <p:spPr>
          <a:xfrm>
            <a:off x="3352800" y="4986754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4" name="43 - TextBox"/>
          <p:cNvSpPr txBox="1"/>
          <p:nvPr/>
        </p:nvSpPr>
        <p:spPr>
          <a:xfrm>
            <a:off x="53484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5" name="44 - TextBox"/>
          <p:cNvSpPr txBox="1"/>
          <p:nvPr/>
        </p:nvSpPr>
        <p:spPr>
          <a:xfrm>
            <a:off x="71010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6" name="45 - TextBox"/>
          <p:cNvSpPr txBox="1"/>
          <p:nvPr/>
        </p:nvSpPr>
        <p:spPr>
          <a:xfrm>
            <a:off x="17670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7" name="46 - TextBox"/>
          <p:cNvSpPr txBox="1"/>
          <p:nvPr/>
        </p:nvSpPr>
        <p:spPr>
          <a:xfrm>
            <a:off x="2605250" y="4986754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8" name="47 - TextBox"/>
          <p:cNvSpPr txBox="1"/>
          <p:nvPr/>
        </p:nvSpPr>
        <p:spPr>
          <a:xfrm>
            <a:off x="1219200" y="4986754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- Ομάδα"/>
          <p:cNvGrpSpPr/>
          <p:nvPr/>
        </p:nvGrpSpPr>
        <p:grpSpPr>
          <a:xfrm>
            <a:off x="762000" y="3157954"/>
            <a:ext cx="7135238" cy="2887787"/>
            <a:chOff x="358873" y="2492896"/>
            <a:chExt cx="7135238" cy="2887787"/>
          </a:xfrm>
        </p:grpSpPr>
        <p:sp>
          <p:nvSpPr>
            <p:cNvPr id="5" name="Oval 12"/>
            <p:cNvSpPr>
              <a:spLocks noChangeArrowheads="1"/>
            </p:cNvSpPr>
            <p:nvPr/>
          </p:nvSpPr>
          <p:spPr bwMode="auto">
            <a:xfrm>
              <a:off x="4067944" y="2492896"/>
              <a:ext cx="864096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[1]=4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" name="AutoShape 13"/>
            <p:cNvCxnSpPr>
              <a:cxnSpLocks noChangeShapeType="1"/>
              <a:stCxn id="8" idx="0"/>
              <a:endCxn id="5" idx="3"/>
            </p:cNvCxnSpPr>
            <p:nvPr/>
          </p:nvCxnSpPr>
          <p:spPr bwMode="auto">
            <a:xfrm flipV="1">
              <a:off x="2807804" y="2805905"/>
              <a:ext cx="1386684" cy="420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" name="AutoShape 14"/>
            <p:cNvCxnSpPr>
              <a:cxnSpLocks noChangeShapeType="1"/>
              <a:stCxn id="11" idx="0"/>
              <a:endCxn id="5" idx="5"/>
            </p:cNvCxnSpPr>
            <p:nvPr/>
          </p:nvCxnSpPr>
          <p:spPr bwMode="auto">
            <a:xfrm flipH="1" flipV="1">
              <a:off x="4805496" y="2805905"/>
              <a:ext cx="1206664" cy="420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2411760" y="32259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[2]=8</a:t>
              </a:r>
            </a:p>
          </p:txBody>
        </p:sp>
        <p:cxnSp>
          <p:nvCxnSpPr>
            <p:cNvPr id="9" name="AutoShape 16"/>
            <p:cNvCxnSpPr>
              <a:cxnSpLocks noChangeShapeType="1"/>
              <a:stCxn id="13" idx="0"/>
              <a:endCxn id="8" idx="3"/>
            </p:cNvCxnSpPr>
            <p:nvPr/>
          </p:nvCxnSpPr>
          <p:spPr bwMode="auto">
            <a:xfrm flipV="1">
              <a:off x="1727684" y="3539007"/>
              <a:ext cx="800075" cy="3870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" name="AutoShape 17"/>
            <p:cNvCxnSpPr>
              <a:cxnSpLocks noChangeShapeType="1"/>
              <a:stCxn id="19" idx="0"/>
              <a:endCxn id="8" idx="5"/>
            </p:cNvCxnSpPr>
            <p:nvPr/>
          </p:nvCxnSpPr>
          <p:spPr bwMode="auto">
            <a:xfrm flipH="1" flipV="1">
              <a:off x="3087849" y="3539007"/>
              <a:ext cx="800075" cy="3727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5580112" y="3225998"/>
              <a:ext cx="864096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[3]=1</a:t>
              </a:r>
            </a:p>
          </p:txBody>
        </p:sp>
        <p:cxnSp>
          <p:nvCxnSpPr>
            <p:cNvPr id="12" name="AutoShape 19"/>
            <p:cNvCxnSpPr>
              <a:cxnSpLocks noChangeShapeType="1"/>
              <a:stCxn id="17" idx="0"/>
              <a:endCxn id="11" idx="5"/>
            </p:cNvCxnSpPr>
            <p:nvPr/>
          </p:nvCxnSpPr>
          <p:spPr bwMode="auto">
            <a:xfrm flipH="1" flipV="1">
              <a:off x="6317664" y="3539007"/>
              <a:ext cx="487243" cy="3870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331640" y="392608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[4]=2</a:t>
              </a:r>
            </a:p>
          </p:txBody>
        </p:sp>
        <p:cxnSp>
          <p:nvCxnSpPr>
            <p:cNvPr id="14" name="AutoShape 21"/>
            <p:cNvCxnSpPr>
              <a:cxnSpLocks noChangeShapeType="1"/>
              <a:stCxn id="15" idx="0"/>
              <a:endCxn id="13" idx="5"/>
            </p:cNvCxnSpPr>
            <p:nvPr/>
          </p:nvCxnSpPr>
          <p:spPr bwMode="auto">
            <a:xfrm flipH="1" flipV="1">
              <a:off x="2007729" y="4239094"/>
              <a:ext cx="296019" cy="4140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07704" y="465313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[9]=0</a:t>
              </a:r>
            </a:p>
          </p:txBody>
        </p:sp>
        <p:cxnSp>
          <p:nvCxnSpPr>
            <p:cNvPr id="16" name="AutoShape 23"/>
            <p:cNvCxnSpPr>
              <a:cxnSpLocks noChangeShapeType="1"/>
              <a:stCxn id="18" idx="0"/>
              <a:endCxn id="13" idx="3"/>
            </p:cNvCxnSpPr>
            <p:nvPr/>
          </p:nvCxnSpPr>
          <p:spPr bwMode="auto">
            <a:xfrm flipV="1">
              <a:off x="1151620" y="4239094"/>
              <a:ext cx="296019" cy="4140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6408863" y="392608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[7]=6</a:t>
              </a: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755576" y="4653136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[8]=7</a:t>
              </a:r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3491880" y="39117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[5]=</a:t>
              </a:r>
              <a:r>
                <a:rPr lang="el-G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0" name="AutoShape 32"/>
            <p:cNvCxnSpPr>
              <a:cxnSpLocks noChangeShapeType="1"/>
              <a:stCxn id="21" idx="0"/>
              <a:endCxn id="11" idx="3"/>
            </p:cNvCxnSpPr>
            <p:nvPr/>
          </p:nvCxnSpPr>
          <p:spPr bwMode="auto">
            <a:xfrm flipV="1">
              <a:off x="5292739" y="3539007"/>
              <a:ext cx="413917" cy="3727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4896695" y="39117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[6]=5</a:t>
              </a:r>
            </a:p>
          </p:txBody>
        </p:sp>
        <p:sp>
          <p:nvSpPr>
            <p:cNvPr id="22" name="21 - TextBox"/>
            <p:cNvSpPr txBox="1"/>
            <p:nvPr/>
          </p:nvSpPr>
          <p:spPr>
            <a:xfrm>
              <a:off x="4932040" y="254515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keys[4]=15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22 - TextBox"/>
            <p:cNvSpPr txBox="1"/>
            <p:nvPr/>
          </p:nvSpPr>
          <p:spPr>
            <a:xfrm>
              <a:off x="1438993" y="32652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keys[8]=19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23 - TextBox"/>
            <p:cNvSpPr txBox="1"/>
            <p:nvPr/>
          </p:nvSpPr>
          <p:spPr>
            <a:xfrm>
              <a:off x="6444208" y="32652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keys[1]=48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24 - TextBox"/>
            <p:cNvSpPr txBox="1"/>
            <p:nvPr/>
          </p:nvSpPr>
          <p:spPr>
            <a:xfrm>
              <a:off x="358873" y="393305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keys[2]=29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25 - TextBox"/>
            <p:cNvSpPr txBox="1"/>
            <p:nvPr/>
          </p:nvSpPr>
          <p:spPr>
            <a:xfrm>
              <a:off x="2416273" y="3933056"/>
              <a:ext cx="11214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keys[</a:t>
              </a:r>
              <a:r>
                <a:rPr lang="el-GR" sz="14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r>
                <a:rPr lang="en-US" sz="14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]=</a:t>
              </a:r>
              <a:r>
                <a:rPr lang="el-GR" sz="14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7" name="26 - TextBox"/>
            <p:cNvSpPr txBox="1"/>
            <p:nvPr/>
          </p:nvSpPr>
          <p:spPr>
            <a:xfrm>
              <a:off x="683568" y="507290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keys[7]=61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27 - TextBox"/>
            <p:cNvSpPr txBox="1"/>
            <p:nvPr/>
          </p:nvSpPr>
          <p:spPr>
            <a:xfrm>
              <a:off x="1835696" y="507290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keys[0]=60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28 - TextBox"/>
            <p:cNvSpPr txBox="1"/>
            <p:nvPr/>
          </p:nvSpPr>
          <p:spPr>
            <a:xfrm>
              <a:off x="4788024" y="4314582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keys[5]=53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29 - TextBox"/>
            <p:cNvSpPr txBox="1"/>
            <p:nvPr/>
          </p:nvSpPr>
          <p:spPr>
            <a:xfrm>
              <a:off x="6336855" y="4314582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keys[6]=91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AutoShape 17"/>
            <p:cNvCxnSpPr>
              <a:cxnSpLocks noChangeShapeType="1"/>
              <a:stCxn id="32" idx="0"/>
              <a:endCxn id="19" idx="3"/>
            </p:cNvCxnSpPr>
            <p:nvPr/>
          </p:nvCxnSpPr>
          <p:spPr bwMode="auto">
            <a:xfrm flipV="1">
              <a:off x="3383868" y="4224807"/>
              <a:ext cx="224011" cy="4216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2987824" y="4646463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[10]=</a:t>
              </a:r>
              <a:r>
                <a:rPr lang="el-G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32 - TextBox"/>
            <p:cNvSpPr txBox="1"/>
            <p:nvPr/>
          </p:nvSpPr>
          <p:spPr>
            <a:xfrm>
              <a:off x="2915816" y="5065439"/>
              <a:ext cx="1055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</a:t>
              </a:r>
              <a:r>
                <a:rPr lang="el-G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]=</a:t>
              </a:r>
              <a:r>
                <a:rPr lang="el-G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47</a:t>
              </a: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l-G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Δυαδικός Σωρός με Ευρετήριο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36 - Ορθογώνιο"/>
          <p:cNvSpPr/>
          <p:nvPr/>
        </p:nvSpPr>
        <p:spPr>
          <a:xfrm>
            <a:off x="381000" y="17526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keys[0:9]  =  [60,48,29,47,15,53,91,61,19,</a:t>
            </a:r>
            <a:r>
              <a:rPr lang="el-GR" sz="1600" b="1" dirty="0">
                <a:solidFill>
                  <a:srgbClr val="C00000"/>
                </a:solidFill>
                <a:latin typeface="Lucida Console" pitchFamily="49" charset="0"/>
              </a:rPr>
              <a:t>18</a:t>
            </a:r>
            <a:r>
              <a:rPr lang="en-US" sz="1600" dirty="0">
                <a:latin typeface="Lucida Console" pitchFamily="49" charset="0"/>
              </a:rPr>
              <a:t>] </a:t>
            </a:r>
          </a:p>
          <a:p>
            <a:r>
              <a:rPr lang="en-US" sz="1600" dirty="0" err="1">
                <a:latin typeface="Lucida Console" pitchFamily="49" charset="0"/>
              </a:rPr>
              <a:t>pq</a:t>
            </a:r>
            <a:r>
              <a:rPr lang="en-US" sz="1600" dirty="0">
                <a:latin typeface="Lucida Console" pitchFamily="49" charset="0"/>
              </a:rPr>
              <a:t>[1:10]   =  [4,8,1,2,</a:t>
            </a:r>
            <a:r>
              <a:rPr lang="el-GR" sz="1600" b="1" dirty="0">
                <a:solidFill>
                  <a:srgbClr val="C00000"/>
                </a:solidFill>
                <a:latin typeface="Lucida Console" pitchFamily="49" charset="0"/>
              </a:rPr>
              <a:t>9</a:t>
            </a:r>
            <a:r>
              <a:rPr lang="en-US" sz="1600" dirty="0">
                <a:latin typeface="Lucida Console" pitchFamily="49" charset="0"/>
              </a:rPr>
              <a:t>,5,6,7,0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b="1" dirty="0">
                <a:solidFill>
                  <a:srgbClr val="C00000"/>
                </a:solidFill>
                <a:latin typeface="Lucida Console" pitchFamily="49" charset="0"/>
              </a:rPr>
              <a:t>3</a:t>
            </a:r>
            <a:r>
              <a:rPr lang="en-US" sz="1600" dirty="0">
                <a:latin typeface="Lucida Console" pitchFamily="49" charset="0"/>
              </a:rPr>
              <a:t>]</a:t>
            </a:r>
          </a:p>
          <a:p>
            <a:r>
              <a:rPr lang="en-US" sz="1600" dirty="0">
                <a:latin typeface="Lucida Console" pitchFamily="49" charset="0"/>
              </a:rPr>
              <a:t>index[0:9] =  [9,3,4,</a:t>
            </a:r>
            <a:r>
              <a:rPr lang="el-GR" sz="1600" b="1" dirty="0">
                <a:solidFill>
                  <a:srgbClr val="C00000"/>
                </a:solidFill>
                <a:latin typeface="Lucida Console" pitchFamily="49" charset="0"/>
              </a:rPr>
              <a:t>10</a:t>
            </a:r>
            <a:r>
              <a:rPr lang="en-US" sz="1600" dirty="0">
                <a:latin typeface="Lucida Console" pitchFamily="49" charset="0"/>
              </a:rPr>
              <a:t>,1,6,7,8,2,</a:t>
            </a:r>
            <a:r>
              <a:rPr lang="el-GR" sz="1600" b="1" dirty="0">
                <a:solidFill>
                  <a:srgbClr val="C00000"/>
                </a:solidFill>
                <a:latin typeface="Lucida Console" pitchFamily="49" charset="0"/>
              </a:rPr>
              <a:t>5</a:t>
            </a:r>
            <a:r>
              <a:rPr lang="en-US" sz="1600" dirty="0">
                <a:latin typeface="Lucida Console" pitchFamily="49" charset="0"/>
              </a:rPr>
              <a:t>]</a:t>
            </a:r>
            <a:endParaRPr lang="el-GR" sz="1600" dirty="0">
              <a:latin typeface="Lucida Console" pitchFamily="49" charset="0"/>
            </a:endParaRPr>
          </a:p>
        </p:txBody>
      </p:sp>
      <p:sp>
        <p:nvSpPr>
          <p:cNvPr id="36" name="35 - Ορθογώνιο"/>
          <p:cNvSpPr/>
          <p:nvPr/>
        </p:nvSpPr>
        <p:spPr>
          <a:xfrm>
            <a:off x="381000" y="990600"/>
            <a:ext cx="8382000" cy="39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l-GR" sz="1600" dirty="0"/>
              <a:t>Παράδειγμα μείωσης κλειδιού</a:t>
            </a:r>
            <a:endParaRPr lang="el-GR" sz="1600" dirty="0">
              <a:latin typeface="Lucida Console" pitchFamily="49" charset="0"/>
            </a:endParaRPr>
          </a:p>
        </p:txBody>
      </p:sp>
      <p:sp>
        <p:nvSpPr>
          <p:cNvPr id="39" name="38 - TextBox"/>
          <p:cNvSpPr txBox="1"/>
          <p:nvPr/>
        </p:nvSpPr>
        <p:spPr>
          <a:xfrm>
            <a:off x="4129250" y="3124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[1]</a:t>
            </a:r>
          </a:p>
        </p:txBody>
      </p:sp>
      <p:sp>
        <p:nvSpPr>
          <p:cNvPr id="40" name="39 - TextBox"/>
          <p:cNvSpPr txBox="1"/>
          <p:nvPr/>
        </p:nvSpPr>
        <p:spPr>
          <a:xfrm>
            <a:off x="2895600" y="35814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1" name="40 - TextBox"/>
          <p:cNvSpPr txBox="1"/>
          <p:nvPr/>
        </p:nvSpPr>
        <p:spPr>
          <a:xfrm>
            <a:off x="6339050" y="35814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2" name="41 - TextBox"/>
          <p:cNvSpPr txBox="1"/>
          <p:nvPr/>
        </p:nvSpPr>
        <p:spPr>
          <a:xfrm>
            <a:off x="42054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3" name="42 - TextBox"/>
          <p:cNvSpPr txBox="1"/>
          <p:nvPr/>
        </p:nvSpPr>
        <p:spPr>
          <a:xfrm>
            <a:off x="3352800" y="4986754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4" name="43 - TextBox"/>
          <p:cNvSpPr txBox="1"/>
          <p:nvPr/>
        </p:nvSpPr>
        <p:spPr>
          <a:xfrm>
            <a:off x="53484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5" name="44 - TextBox"/>
          <p:cNvSpPr txBox="1"/>
          <p:nvPr/>
        </p:nvSpPr>
        <p:spPr>
          <a:xfrm>
            <a:off x="71010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6" name="45 - TextBox"/>
          <p:cNvSpPr txBox="1"/>
          <p:nvPr/>
        </p:nvSpPr>
        <p:spPr>
          <a:xfrm>
            <a:off x="17670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7" name="46 - TextBox"/>
          <p:cNvSpPr txBox="1"/>
          <p:nvPr/>
        </p:nvSpPr>
        <p:spPr>
          <a:xfrm>
            <a:off x="2605250" y="4986754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8" name="47 - TextBox"/>
          <p:cNvSpPr txBox="1"/>
          <p:nvPr/>
        </p:nvSpPr>
        <p:spPr>
          <a:xfrm>
            <a:off x="1219200" y="4986754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- Ομάδα"/>
          <p:cNvGrpSpPr/>
          <p:nvPr/>
        </p:nvGrpSpPr>
        <p:grpSpPr>
          <a:xfrm>
            <a:off x="762000" y="3157954"/>
            <a:ext cx="7135238" cy="2887787"/>
            <a:chOff x="358873" y="2492896"/>
            <a:chExt cx="7135238" cy="2887787"/>
          </a:xfrm>
        </p:grpSpPr>
        <p:sp>
          <p:nvSpPr>
            <p:cNvPr id="5" name="Oval 12"/>
            <p:cNvSpPr>
              <a:spLocks noChangeArrowheads="1"/>
            </p:cNvSpPr>
            <p:nvPr/>
          </p:nvSpPr>
          <p:spPr bwMode="auto">
            <a:xfrm>
              <a:off x="4067944" y="2492896"/>
              <a:ext cx="864096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[1]=4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" name="AutoShape 13"/>
            <p:cNvCxnSpPr>
              <a:cxnSpLocks noChangeShapeType="1"/>
              <a:stCxn id="8" idx="0"/>
              <a:endCxn id="5" idx="3"/>
            </p:cNvCxnSpPr>
            <p:nvPr/>
          </p:nvCxnSpPr>
          <p:spPr bwMode="auto">
            <a:xfrm flipV="1">
              <a:off x="2807804" y="2805905"/>
              <a:ext cx="1386684" cy="420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" name="AutoShape 14"/>
            <p:cNvCxnSpPr>
              <a:cxnSpLocks noChangeShapeType="1"/>
              <a:stCxn id="11" idx="0"/>
              <a:endCxn id="5" idx="5"/>
            </p:cNvCxnSpPr>
            <p:nvPr/>
          </p:nvCxnSpPr>
          <p:spPr bwMode="auto">
            <a:xfrm flipH="1" flipV="1">
              <a:off x="4805496" y="2805905"/>
              <a:ext cx="1206664" cy="420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2411760" y="32259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[2]=</a:t>
              </a:r>
              <a:r>
                <a:rPr lang="el-G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" name="AutoShape 16"/>
            <p:cNvCxnSpPr>
              <a:cxnSpLocks noChangeShapeType="1"/>
              <a:stCxn id="13" idx="0"/>
              <a:endCxn id="8" idx="3"/>
            </p:cNvCxnSpPr>
            <p:nvPr/>
          </p:nvCxnSpPr>
          <p:spPr bwMode="auto">
            <a:xfrm flipV="1">
              <a:off x="1727684" y="3539007"/>
              <a:ext cx="800075" cy="3870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" name="AutoShape 17"/>
            <p:cNvCxnSpPr>
              <a:cxnSpLocks noChangeShapeType="1"/>
              <a:stCxn id="19" idx="0"/>
              <a:endCxn id="8" idx="5"/>
            </p:cNvCxnSpPr>
            <p:nvPr/>
          </p:nvCxnSpPr>
          <p:spPr bwMode="auto">
            <a:xfrm flipH="1" flipV="1">
              <a:off x="3087849" y="3539007"/>
              <a:ext cx="800075" cy="3727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5580112" y="3225998"/>
              <a:ext cx="864096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[3]=1</a:t>
              </a:r>
            </a:p>
          </p:txBody>
        </p:sp>
        <p:cxnSp>
          <p:nvCxnSpPr>
            <p:cNvPr id="12" name="AutoShape 19"/>
            <p:cNvCxnSpPr>
              <a:cxnSpLocks noChangeShapeType="1"/>
              <a:stCxn id="17" idx="0"/>
              <a:endCxn id="11" idx="5"/>
            </p:cNvCxnSpPr>
            <p:nvPr/>
          </p:nvCxnSpPr>
          <p:spPr bwMode="auto">
            <a:xfrm flipH="1" flipV="1">
              <a:off x="6317664" y="3539007"/>
              <a:ext cx="487243" cy="3870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331640" y="392608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[4]=2</a:t>
              </a:r>
            </a:p>
          </p:txBody>
        </p:sp>
        <p:cxnSp>
          <p:nvCxnSpPr>
            <p:cNvPr id="14" name="AutoShape 21"/>
            <p:cNvCxnSpPr>
              <a:cxnSpLocks noChangeShapeType="1"/>
              <a:stCxn id="15" idx="0"/>
              <a:endCxn id="13" idx="5"/>
            </p:cNvCxnSpPr>
            <p:nvPr/>
          </p:nvCxnSpPr>
          <p:spPr bwMode="auto">
            <a:xfrm flipH="1" flipV="1">
              <a:off x="2007729" y="4239094"/>
              <a:ext cx="296019" cy="4140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07704" y="465313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[9]=0</a:t>
              </a:r>
            </a:p>
          </p:txBody>
        </p:sp>
        <p:cxnSp>
          <p:nvCxnSpPr>
            <p:cNvPr id="16" name="AutoShape 23"/>
            <p:cNvCxnSpPr>
              <a:cxnSpLocks noChangeShapeType="1"/>
              <a:stCxn id="18" idx="0"/>
              <a:endCxn id="13" idx="3"/>
            </p:cNvCxnSpPr>
            <p:nvPr/>
          </p:nvCxnSpPr>
          <p:spPr bwMode="auto">
            <a:xfrm flipV="1">
              <a:off x="1151620" y="4239094"/>
              <a:ext cx="296019" cy="4140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6408863" y="392608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[7]=6</a:t>
              </a: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755576" y="4653136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[8]=7</a:t>
              </a:r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3491880" y="39117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[5]=</a:t>
              </a:r>
              <a:r>
                <a:rPr lang="el-G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0" name="AutoShape 32"/>
            <p:cNvCxnSpPr>
              <a:cxnSpLocks noChangeShapeType="1"/>
              <a:stCxn id="21" idx="0"/>
              <a:endCxn id="11" idx="3"/>
            </p:cNvCxnSpPr>
            <p:nvPr/>
          </p:nvCxnSpPr>
          <p:spPr bwMode="auto">
            <a:xfrm flipV="1">
              <a:off x="5292739" y="3539007"/>
              <a:ext cx="413917" cy="3727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4896695" y="39117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[6]=5</a:t>
              </a:r>
            </a:p>
          </p:txBody>
        </p:sp>
        <p:sp>
          <p:nvSpPr>
            <p:cNvPr id="22" name="21 - TextBox"/>
            <p:cNvSpPr txBox="1"/>
            <p:nvPr/>
          </p:nvSpPr>
          <p:spPr>
            <a:xfrm>
              <a:off x="4932040" y="254515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keys[4]=15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22 - TextBox"/>
            <p:cNvSpPr txBox="1"/>
            <p:nvPr/>
          </p:nvSpPr>
          <p:spPr>
            <a:xfrm>
              <a:off x="1349473" y="3265239"/>
              <a:ext cx="11214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keys[</a:t>
              </a:r>
              <a:r>
                <a:rPr lang="el-GR" sz="14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r>
                <a:rPr lang="en-US" sz="14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]=</a:t>
              </a:r>
              <a:r>
                <a:rPr lang="el-GR" sz="14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</a:p>
          </p:txBody>
        </p:sp>
        <p:sp>
          <p:nvSpPr>
            <p:cNvPr id="24" name="23 - TextBox"/>
            <p:cNvSpPr txBox="1"/>
            <p:nvPr/>
          </p:nvSpPr>
          <p:spPr>
            <a:xfrm>
              <a:off x="6444208" y="32652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keys[1]=48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24 - TextBox"/>
            <p:cNvSpPr txBox="1"/>
            <p:nvPr/>
          </p:nvSpPr>
          <p:spPr>
            <a:xfrm>
              <a:off x="358873" y="393305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keys[2]=29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25 - TextBox"/>
            <p:cNvSpPr txBox="1"/>
            <p:nvPr/>
          </p:nvSpPr>
          <p:spPr>
            <a:xfrm>
              <a:off x="2492473" y="3933056"/>
              <a:ext cx="1055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</a:t>
              </a:r>
              <a:r>
                <a:rPr lang="el-G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]=</a:t>
              </a:r>
              <a:r>
                <a:rPr lang="el-G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</a:p>
          </p:txBody>
        </p:sp>
        <p:sp>
          <p:nvSpPr>
            <p:cNvPr id="27" name="26 - TextBox"/>
            <p:cNvSpPr txBox="1"/>
            <p:nvPr/>
          </p:nvSpPr>
          <p:spPr>
            <a:xfrm>
              <a:off x="683568" y="507290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keys[7]=61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27 - TextBox"/>
            <p:cNvSpPr txBox="1"/>
            <p:nvPr/>
          </p:nvSpPr>
          <p:spPr>
            <a:xfrm>
              <a:off x="1835696" y="507290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keys[0]=60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28 - TextBox"/>
            <p:cNvSpPr txBox="1"/>
            <p:nvPr/>
          </p:nvSpPr>
          <p:spPr>
            <a:xfrm>
              <a:off x="4788024" y="4314582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keys[5]=53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29 - TextBox"/>
            <p:cNvSpPr txBox="1"/>
            <p:nvPr/>
          </p:nvSpPr>
          <p:spPr>
            <a:xfrm>
              <a:off x="6336855" y="4314582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keys[6]=91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AutoShape 17"/>
            <p:cNvCxnSpPr>
              <a:cxnSpLocks noChangeShapeType="1"/>
              <a:stCxn id="32" idx="0"/>
              <a:endCxn id="19" idx="3"/>
            </p:cNvCxnSpPr>
            <p:nvPr/>
          </p:nvCxnSpPr>
          <p:spPr bwMode="auto">
            <a:xfrm flipV="1">
              <a:off x="3383868" y="4224807"/>
              <a:ext cx="224011" cy="4216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2987824" y="4646463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[10]=</a:t>
              </a:r>
              <a:r>
                <a:rPr lang="el-G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32 - TextBox"/>
            <p:cNvSpPr txBox="1"/>
            <p:nvPr/>
          </p:nvSpPr>
          <p:spPr>
            <a:xfrm>
              <a:off x="2915816" y="5065439"/>
              <a:ext cx="1055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</a:t>
              </a:r>
              <a:r>
                <a:rPr lang="el-G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]=</a:t>
              </a:r>
              <a:r>
                <a:rPr lang="el-G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47</a:t>
              </a: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l-G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Δυαδικός Σωρός με Ευρετήριο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36 - Ορθογώνιο"/>
          <p:cNvSpPr/>
          <p:nvPr/>
        </p:nvSpPr>
        <p:spPr>
          <a:xfrm>
            <a:off x="381000" y="17526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keys[0:9]  =  [60,48,29,47,15,53,91,61,19,</a:t>
            </a:r>
            <a:r>
              <a:rPr lang="el-GR" sz="1600" b="1" dirty="0">
                <a:solidFill>
                  <a:srgbClr val="C00000"/>
                </a:solidFill>
                <a:latin typeface="Lucida Console" pitchFamily="49" charset="0"/>
              </a:rPr>
              <a:t>18</a:t>
            </a:r>
            <a:r>
              <a:rPr lang="en-US" sz="1600" dirty="0">
                <a:latin typeface="Lucida Console" pitchFamily="49" charset="0"/>
              </a:rPr>
              <a:t>] </a:t>
            </a:r>
          </a:p>
          <a:p>
            <a:r>
              <a:rPr lang="en-US" sz="1600" dirty="0" err="1">
                <a:latin typeface="Lucida Console" pitchFamily="49" charset="0"/>
              </a:rPr>
              <a:t>pq</a:t>
            </a:r>
            <a:r>
              <a:rPr lang="en-US" sz="1600" dirty="0">
                <a:latin typeface="Lucida Console" pitchFamily="49" charset="0"/>
              </a:rPr>
              <a:t>[1:10]   =  [4,</a:t>
            </a:r>
            <a:r>
              <a:rPr lang="el-GR" sz="1600" b="1" dirty="0">
                <a:solidFill>
                  <a:srgbClr val="C00000"/>
                </a:solidFill>
                <a:latin typeface="Lucida Console" pitchFamily="49" charset="0"/>
              </a:rPr>
              <a:t>9</a:t>
            </a:r>
            <a:r>
              <a:rPr lang="en-US" sz="1600" dirty="0">
                <a:latin typeface="Lucida Console" pitchFamily="49" charset="0"/>
              </a:rPr>
              <a:t>,1,2,</a:t>
            </a:r>
            <a:r>
              <a:rPr lang="el-GR" sz="1600" b="1" dirty="0">
                <a:solidFill>
                  <a:srgbClr val="C00000"/>
                </a:solidFill>
                <a:latin typeface="Lucida Console" pitchFamily="49" charset="0"/>
              </a:rPr>
              <a:t>8</a:t>
            </a:r>
            <a:r>
              <a:rPr lang="en-US" sz="1600" dirty="0">
                <a:latin typeface="Lucida Console" pitchFamily="49" charset="0"/>
              </a:rPr>
              <a:t>,5,6,7,0</a:t>
            </a:r>
            <a:r>
              <a:rPr lang="el-GR" sz="1600" dirty="0">
                <a:latin typeface="Lucida Console" pitchFamily="49" charset="0"/>
              </a:rPr>
              <a:t>,3</a:t>
            </a:r>
            <a:r>
              <a:rPr lang="en-US" sz="1600" dirty="0">
                <a:latin typeface="Lucida Console" pitchFamily="49" charset="0"/>
              </a:rPr>
              <a:t>]</a:t>
            </a:r>
          </a:p>
          <a:p>
            <a:r>
              <a:rPr lang="en-US" sz="1600" dirty="0">
                <a:latin typeface="Lucida Console" pitchFamily="49" charset="0"/>
              </a:rPr>
              <a:t>index[0:9] =  [9,3,4,</a:t>
            </a:r>
            <a:r>
              <a:rPr lang="el-GR" sz="1600" dirty="0">
                <a:latin typeface="Lucida Console" pitchFamily="49" charset="0"/>
              </a:rPr>
              <a:t>10</a:t>
            </a:r>
            <a:r>
              <a:rPr lang="en-US" sz="1600" dirty="0">
                <a:latin typeface="Lucida Console" pitchFamily="49" charset="0"/>
              </a:rPr>
              <a:t>,1,6,7,8,</a:t>
            </a:r>
            <a:r>
              <a:rPr lang="el-GR" sz="1600" b="1" dirty="0">
                <a:solidFill>
                  <a:srgbClr val="C00000"/>
                </a:solidFill>
                <a:latin typeface="Lucida Console" pitchFamily="49" charset="0"/>
              </a:rPr>
              <a:t>5</a:t>
            </a:r>
            <a:r>
              <a:rPr lang="en-US" sz="1600" dirty="0">
                <a:latin typeface="Lucida Console" pitchFamily="49" charset="0"/>
              </a:rPr>
              <a:t>,</a:t>
            </a:r>
            <a:r>
              <a:rPr lang="el-GR" sz="1600" b="1" dirty="0">
                <a:solidFill>
                  <a:srgbClr val="C00000"/>
                </a:solidFill>
                <a:latin typeface="Lucida Console" pitchFamily="49" charset="0"/>
              </a:rPr>
              <a:t>2</a:t>
            </a:r>
            <a:r>
              <a:rPr lang="en-US" sz="1600" dirty="0">
                <a:latin typeface="Lucida Console" pitchFamily="49" charset="0"/>
              </a:rPr>
              <a:t>]</a:t>
            </a:r>
            <a:endParaRPr lang="el-GR" sz="1600" dirty="0">
              <a:latin typeface="Lucida Console" pitchFamily="49" charset="0"/>
            </a:endParaRPr>
          </a:p>
        </p:txBody>
      </p:sp>
      <p:sp>
        <p:nvSpPr>
          <p:cNvPr id="36" name="35 - Ορθογώνιο"/>
          <p:cNvSpPr/>
          <p:nvPr/>
        </p:nvSpPr>
        <p:spPr>
          <a:xfrm>
            <a:off x="381000" y="990600"/>
            <a:ext cx="8382000" cy="39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l-GR" sz="1600" dirty="0"/>
              <a:t>Παράδειγμα μείωσης κλειδιού</a:t>
            </a:r>
            <a:endParaRPr lang="el-GR" sz="1600" dirty="0">
              <a:latin typeface="Lucida Console" pitchFamily="49" charset="0"/>
            </a:endParaRPr>
          </a:p>
        </p:txBody>
      </p:sp>
      <p:sp>
        <p:nvSpPr>
          <p:cNvPr id="39" name="38 - TextBox"/>
          <p:cNvSpPr txBox="1"/>
          <p:nvPr/>
        </p:nvSpPr>
        <p:spPr>
          <a:xfrm>
            <a:off x="4129250" y="3124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[1]</a:t>
            </a:r>
          </a:p>
        </p:txBody>
      </p:sp>
      <p:sp>
        <p:nvSpPr>
          <p:cNvPr id="40" name="39 - TextBox"/>
          <p:cNvSpPr txBox="1"/>
          <p:nvPr/>
        </p:nvSpPr>
        <p:spPr>
          <a:xfrm>
            <a:off x="2895600" y="35814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1" name="40 - TextBox"/>
          <p:cNvSpPr txBox="1"/>
          <p:nvPr/>
        </p:nvSpPr>
        <p:spPr>
          <a:xfrm>
            <a:off x="6339050" y="35814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2" name="41 - TextBox"/>
          <p:cNvSpPr txBox="1"/>
          <p:nvPr/>
        </p:nvSpPr>
        <p:spPr>
          <a:xfrm>
            <a:off x="42054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3" name="42 - TextBox"/>
          <p:cNvSpPr txBox="1"/>
          <p:nvPr/>
        </p:nvSpPr>
        <p:spPr>
          <a:xfrm>
            <a:off x="3352800" y="4986754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4" name="43 - TextBox"/>
          <p:cNvSpPr txBox="1"/>
          <p:nvPr/>
        </p:nvSpPr>
        <p:spPr>
          <a:xfrm>
            <a:off x="53484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5" name="44 - TextBox"/>
          <p:cNvSpPr txBox="1"/>
          <p:nvPr/>
        </p:nvSpPr>
        <p:spPr>
          <a:xfrm>
            <a:off x="71010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6" name="45 - TextBox"/>
          <p:cNvSpPr txBox="1"/>
          <p:nvPr/>
        </p:nvSpPr>
        <p:spPr>
          <a:xfrm>
            <a:off x="1767050" y="42672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7" name="46 - TextBox"/>
          <p:cNvSpPr txBox="1"/>
          <p:nvPr/>
        </p:nvSpPr>
        <p:spPr>
          <a:xfrm>
            <a:off x="2605250" y="4986754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8" name="47 - TextBox"/>
          <p:cNvSpPr txBox="1"/>
          <p:nvPr/>
        </p:nvSpPr>
        <p:spPr>
          <a:xfrm>
            <a:off x="1219200" y="4986754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Οβάλ 29">
            <a:extLst>
              <a:ext uri="{FF2B5EF4-FFF2-40B4-BE49-F238E27FC236}">
                <a16:creationId xmlns:a16="http://schemas.microsoft.com/office/drawing/2014/main" id="{7447EB97-F889-49B1-B27D-02E72A065E59}"/>
              </a:ext>
            </a:extLst>
          </p:cNvPr>
          <p:cNvSpPr/>
          <p:nvPr/>
        </p:nvSpPr>
        <p:spPr bwMode="auto">
          <a:xfrm rot="1967355">
            <a:off x="2247122" y="4340503"/>
            <a:ext cx="1766634" cy="742867"/>
          </a:xfrm>
          <a:prstGeom prst="ellipse">
            <a:avLst/>
          </a:prstGeom>
          <a:solidFill>
            <a:srgbClr val="0070C0">
              <a:alpha val="14000"/>
            </a:srgbClr>
          </a:solidFill>
          <a:ln w="9525" cap="flat" cmpd="sng" algn="ctr">
            <a:solidFill>
              <a:srgbClr val="0069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l-G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Δυαδικός Σωρός με Ευρετήριο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AutoShape 26">
            <a:extLst>
              <a:ext uri="{FF2B5EF4-FFF2-40B4-BE49-F238E27FC236}">
                <a16:creationId xmlns:a16="http://schemas.microsoft.com/office/drawing/2014/main" id="{00A6DCF7-7BC5-49E7-BFCB-D870B4B79E42}"/>
              </a:ext>
            </a:extLst>
          </p:cNvPr>
          <p:cNvCxnSpPr>
            <a:cxnSpLocks noChangeShapeType="1"/>
            <a:stCxn id="11" idx="1"/>
            <a:endCxn id="8" idx="6"/>
          </p:cNvCxnSpPr>
          <p:nvPr/>
        </p:nvCxnSpPr>
        <p:spPr bwMode="auto">
          <a:xfrm flipH="1" flipV="1">
            <a:off x="2624137" y="4329470"/>
            <a:ext cx="2319338" cy="681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" name="Oval 27">
            <a:extLst>
              <a:ext uri="{FF2B5EF4-FFF2-40B4-BE49-F238E27FC236}">
                <a16:creationId xmlns:a16="http://schemas.microsoft.com/office/drawing/2014/main" id="{6D1CB82C-A7B7-4071-B838-D612B442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7" y="4977170"/>
            <a:ext cx="228600" cy="228600"/>
          </a:xfrm>
          <a:prstGeom prst="ellipse">
            <a:avLst/>
          </a:prstGeom>
          <a:solidFill>
            <a:srgbClr val="003399">
              <a:alpha val="350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7" name="Oval 28">
            <a:extLst>
              <a:ext uri="{FF2B5EF4-FFF2-40B4-BE49-F238E27FC236}">
                <a16:creationId xmlns:a16="http://schemas.microsoft.com/office/drawing/2014/main" id="{37FFDCD3-4CB8-4FC6-A91F-3691F14C2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7" y="33769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" name="Oval 29">
            <a:extLst>
              <a:ext uri="{FF2B5EF4-FFF2-40B4-BE49-F238E27FC236}">
                <a16:creationId xmlns:a16="http://schemas.microsoft.com/office/drawing/2014/main" id="{BC5C10D9-91B5-4E0F-822E-4D8C99AC9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7" y="4215170"/>
            <a:ext cx="228600" cy="228600"/>
          </a:xfrm>
          <a:prstGeom prst="ellipse">
            <a:avLst/>
          </a:prstGeom>
          <a:solidFill>
            <a:srgbClr val="003399">
              <a:alpha val="39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9" name="AutoShape 30">
            <a:extLst>
              <a:ext uri="{FF2B5EF4-FFF2-40B4-BE49-F238E27FC236}">
                <a16:creationId xmlns:a16="http://schemas.microsoft.com/office/drawing/2014/main" id="{DC87CE86-3D23-41A9-9FA6-9C301CD9D453}"/>
              </a:ext>
            </a:extLst>
          </p:cNvPr>
          <p:cNvCxnSpPr>
            <a:cxnSpLocks noChangeShapeType="1"/>
            <a:stCxn id="6" idx="1"/>
            <a:endCxn id="7" idx="3"/>
          </p:cNvCxnSpPr>
          <p:nvPr/>
        </p:nvCxnSpPr>
        <p:spPr bwMode="auto">
          <a:xfrm flipV="1">
            <a:off x="3648075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0" name="AutoShape 31">
            <a:extLst>
              <a:ext uri="{FF2B5EF4-FFF2-40B4-BE49-F238E27FC236}">
                <a16:creationId xmlns:a16="http://schemas.microsoft.com/office/drawing/2014/main" id="{CCA33EDA-BB2E-41DE-A033-20E41FC5BA6D}"/>
              </a:ext>
            </a:extLst>
          </p:cNvPr>
          <p:cNvCxnSpPr>
            <a:cxnSpLocks noChangeShapeType="1"/>
            <a:stCxn id="7" idx="5"/>
            <a:endCxn id="6" idx="7"/>
          </p:cNvCxnSpPr>
          <p:nvPr/>
        </p:nvCxnSpPr>
        <p:spPr bwMode="auto">
          <a:xfrm>
            <a:off x="3810000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1" name="Oval 32">
            <a:extLst>
              <a:ext uri="{FF2B5EF4-FFF2-40B4-BE49-F238E27FC236}">
                <a16:creationId xmlns:a16="http://schemas.microsoft.com/office/drawing/2014/main" id="{85032B8A-CA26-4FEE-954F-8F9725E39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7" y="49771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500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2" name="Oval 33">
            <a:extLst>
              <a:ext uri="{FF2B5EF4-FFF2-40B4-BE49-F238E27FC236}">
                <a16:creationId xmlns:a16="http://schemas.microsoft.com/office/drawing/2014/main" id="{2BC5DD31-4DE8-4F84-BCC7-D27529F4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7" y="33769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2</a:t>
            </a:r>
          </a:p>
        </p:txBody>
      </p:sp>
      <p:cxnSp>
        <p:nvCxnSpPr>
          <p:cNvPr id="13" name="AutoShape 34">
            <a:extLst>
              <a:ext uri="{FF2B5EF4-FFF2-40B4-BE49-F238E27FC236}">
                <a16:creationId xmlns:a16="http://schemas.microsoft.com/office/drawing/2014/main" id="{B66421C3-0619-4505-AD50-06B3081D88C9}"/>
              </a:ext>
            </a:extLst>
          </p:cNvPr>
          <p:cNvCxnSpPr>
            <a:cxnSpLocks noChangeShapeType="1"/>
            <a:stCxn id="11" idx="1"/>
            <a:endCxn id="12" idx="3"/>
          </p:cNvCxnSpPr>
          <p:nvPr/>
        </p:nvCxnSpPr>
        <p:spPr bwMode="auto">
          <a:xfrm flipV="1">
            <a:off x="4943475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35">
            <a:extLst>
              <a:ext uri="{FF2B5EF4-FFF2-40B4-BE49-F238E27FC236}">
                <a16:creationId xmlns:a16="http://schemas.microsoft.com/office/drawing/2014/main" id="{AFB94994-38C8-4A92-84B2-01D59A329F8A}"/>
              </a:ext>
            </a:extLst>
          </p:cNvPr>
          <p:cNvCxnSpPr>
            <a:cxnSpLocks noChangeShapeType="1"/>
            <a:stCxn id="12" idx="5"/>
            <a:endCxn id="11" idx="7"/>
          </p:cNvCxnSpPr>
          <p:nvPr/>
        </p:nvCxnSpPr>
        <p:spPr bwMode="auto">
          <a:xfrm>
            <a:off x="5105400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" name="AutoShape 36">
            <a:extLst>
              <a:ext uri="{FF2B5EF4-FFF2-40B4-BE49-F238E27FC236}">
                <a16:creationId xmlns:a16="http://schemas.microsoft.com/office/drawing/2014/main" id="{4E2D42EC-DD27-4AFB-AB4B-88654A660CB2}"/>
              </a:ext>
            </a:extLst>
          </p:cNvPr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2590800" y="3491270"/>
            <a:ext cx="1023937" cy="757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6" name="AutoShape 37">
            <a:extLst>
              <a:ext uri="{FF2B5EF4-FFF2-40B4-BE49-F238E27FC236}">
                <a16:creationId xmlns:a16="http://schemas.microsoft.com/office/drawing/2014/main" id="{2606C87F-B8BE-4C9E-A086-D13F7702CAFA}"/>
              </a:ext>
            </a:extLst>
          </p:cNvPr>
          <p:cNvCxnSpPr>
            <a:cxnSpLocks noChangeShapeType="1"/>
            <a:stCxn id="8" idx="5"/>
            <a:endCxn id="6" idx="2"/>
          </p:cNvCxnSpPr>
          <p:nvPr/>
        </p:nvCxnSpPr>
        <p:spPr bwMode="auto">
          <a:xfrm>
            <a:off x="2590800" y="4410432"/>
            <a:ext cx="1023937" cy="681038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</p:cxnSp>
      <p:cxnSp>
        <p:nvCxnSpPr>
          <p:cNvPr id="17" name="AutoShape 38">
            <a:extLst>
              <a:ext uri="{FF2B5EF4-FFF2-40B4-BE49-F238E27FC236}">
                <a16:creationId xmlns:a16="http://schemas.microsoft.com/office/drawing/2014/main" id="{528046C5-2CA7-417A-8791-0B4A5C45B6D5}"/>
              </a:ext>
            </a:extLst>
          </p:cNvPr>
          <p:cNvCxnSpPr>
            <a:cxnSpLocks noChangeShapeType="1"/>
            <a:stCxn id="6" idx="6"/>
            <a:endCxn id="11" idx="2"/>
          </p:cNvCxnSpPr>
          <p:nvPr/>
        </p:nvCxnSpPr>
        <p:spPr bwMode="auto">
          <a:xfrm>
            <a:off x="3843337" y="509147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8" name="AutoShape 39">
            <a:extLst>
              <a:ext uri="{FF2B5EF4-FFF2-40B4-BE49-F238E27FC236}">
                <a16:creationId xmlns:a16="http://schemas.microsoft.com/office/drawing/2014/main" id="{03A89C1D-F802-4102-A2F3-33972AE785EA}"/>
              </a:ext>
            </a:extLst>
          </p:cNvPr>
          <p:cNvCxnSpPr>
            <a:cxnSpLocks noChangeShapeType="1"/>
            <a:stCxn id="7" idx="6"/>
            <a:endCxn id="12" idx="2"/>
          </p:cNvCxnSpPr>
          <p:nvPr/>
        </p:nvCxnSpPr>
        <p:spPr bwMode="auto">
          <a:xfrm>
            <a:off x="3843337" y="349127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1F7085F5-4E4C-4210-AE8D-7410084E4EA7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3810000" y="3491270"/>
            <a:ext cx="1100137" cy="151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20" name="Text Box 41">
            <a:extLst>
              <a:ext uri="{FF2B5EF4-FFF2-40B4-BE49-F238E27FC236}">
                <a16:creationId xmlns:a16="http://schemas.microsoft.com/office/drawing/2014/main" id="{9ADC6FC9-81D2-4DBB-88B4-D5E0C42B1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7" y="3619857"/>
            <a:ext cx="38343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1" name="Text Box 42">
            <a:extLst>
              <a:ext uri="{FF2B5EF4-FFF2-40B4-BE49-F238E27FC236}">
                <a16:creationId xmlns:a16="http://schemas.microsoft.com/office/drawing/2014/main" id="{6B3F90E6-2F90-482A-B7BA-70FF69EE2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7" y="46723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D0B8CA3B-91FE-4653-9658-5DEF501C1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7" y="45961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7A27299B-6361-4506-BE1B-2514AB9AA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7" y="3619857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09D9B0CC-04DD-427A-A193-C6660862A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7" y="3197423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5" name="Text Box 46">
            <a:extLst>
              <a:ext uri="{FF2B5EF4-FFF2-40B4-BE49-F238E27FC236}">
                <a16:creationId xmlns:a16="http://schemas.microsoft.com/office/drawing/2014/main" id="{6D2E9F79-3752-4687-A97F-3A7A87839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7" y="5067657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6" name="Text Box 47">
            <a:extLst>
              <a:ext uri="{FF2B5EF4-FFF2-40B4-BE49-F238E27FC236}">
                <a16:creationId xmlns:a16="http://schemas.microsoft.com/office/drawing/2014/main" id="{48E40FFA-0F12-44C7-BFAE-E79699F36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F41AD320-206A-4BE3-92B8-5D80E9D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id="{7C52F280-EDB7-4C8B-B511-EE0BDA909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Text Box 50">
            <a:extLst>
              <a:ext uri="{FF2B5EF4-FFF2-40B4-BE49-F238E27FC236}">
                <a16:creationId xmlns:a16="http://schemas.microsoft.com/office/drawing/2014/main" id="{02335A20-B0DE-48DE-88A0-94EB0A10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D93B8-224D-452F-A82A-F7E79D0CDC4E}"/>
              </a:ext>
            </a:extLst>
          </p:cNvPr>
          <p:cNvSpPr txBox="1"/>
          <p:nvPr/>
        </p:nvSpPr>
        <p:spPr>
          <a:xfrm>
            <a:off x="1312991" y="4175581"/>
            <a:ext cx="111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[0]=0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BA50D-F9CB-4212-A591-74DE3C134B5B}"/>
              </a:ext>
            </a:extLst>
          </p:cNvPr>
          <p:cNvSpPr txBox="1"/>
          <p:nvPr/>
        </p:nvSpPr>
        <p:spPr>
          <a:xfrm>
            <a:off x="3170218" y="3038178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[1]=10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53E1AC-5772-47EE-AF90-82173C2BCCCE}"/>
              </a:ext>
            </a:extLst>
          </p:cNvPr>
          <p:cNvSpPr txBox="1"/>
          <p:nvPr/>
        </p:nvSpPr>
        <p:spPr>
          <a:xfrm>
            <a:off x="3170218" y="5253395"/>
            <a:ext cx="111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[2]=5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E7FC9804-DADE-47B6-8E69-F71C0824A1FA}"/>
              </a:ext>
            </a:extLst>
          </p:cNvPr>
          <p:cNvSpPr/>
          <p:nvPr/>
        </p:nvSpPr>
        <p:spPr>
          <a:xfrm>
            <a:off x="4852352" y="3045382"/>
            <a:ext cx="2458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[2] = </a:t>
            </a:r>
            <a:r>
              <a:rPr lang="el-GR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Long.MAX_VALUE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0" name="Ορθογώνιο 39">
            <a:extLst>
              <a:ext uri="{FF2B5EF4-FFF2-40B4-BE49-F238E27FC236}">
                <a16:creationId xmlns:a16="http://schemas.microsoft.com/office/drawing/2014/main" id="{23D0F86B-F458-4519-8A49-9EF2DA99F92C}"/>
              </a:ext>
            </a:extLst>
          </p:cNvPr>
          <p:cNvSpPr/>
          <p:nvPr/>
        </p:nvSpPr>
        <p:spPr>
          <a:xfrm>
            <a:off x="4852352" y="5254823"/>
            <a:ext cx="2458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[3] = </a:t>
            </a:r>
            <a:r>
              <a:rPr lang="el-GR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Long.MAX_VALUE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E7180-C496-42D7-8AF9-3D60587786EF}"/>
              </a:ext>
            </a:extLst>
          </p:cNvPr>
          <p:cNvSpPr txBox="1"/>
          <p:nvPr/>
        </p:nvSpPr>
        <p:spPr>
          <a:xfrm>
            <a:off x="461113" y="1074004"/>
            <a:ext cx="8115300" cy="98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l-GR" sz="1600" dirty="0"/>
              <a:t>Ο αλγόριθμος του </a:t>
            </a:r>
            <a:r>
              <a:rPr lang="en-US" sz="1600" dirty="0"/>
              <a:t>Dijkstra </a:t>
            </a:r>
            <a:r>
              <a:rPr lang="el-GR" sz="1600" dirty="0"/>
              <a:t>χρησιμοποιεί μια ουρά προτεραιότητας ελάχιστου όπου τα αντικείμενα είναι οι κόμβοι του γραφήματος και τα κλειδιά τους οι αποστάσεις από την αφετηρία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EE7D7E-8CFA-4CCA-BB04-334E225122D5}"/>
              </a:ext>
            </a:extLst>
          </p:cNvPr>
          <p:cNvSpPr txBox="1"/>
          <p:nvPr/>
        </p:nvSpPr>
        <p:spPr>
          <a:xfrm>
            <a:off x="453609" y="2492927"/>
            <a:ext cx="2727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Μετά την εξαγωγή του κόμβου 2</a:t>
            </a:r>
          </a:p>
        </p:txBody>
      </p:sp>
    </p:spTree>
    <p:extLst>
      <p:ext uri="{BB962C8B-B14F-4D97-AF65-F5344CB8AC3E}">
        <p14:creationId xmlns:p14="http://schemas.microsoft.com/office/powerpoint/2010/main" val="71261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Οβάλ 29">
            <a:extLst>
              <a:ext uri="{FF2B5EF4-FFF2-40B4-BE49-F238E27FC236}">
                <a16:creationId xmlns:a16="http://schemas.microsoft.com/office/drawing/2014/main" id="{7447EB97-F889-49B1-B27D-02E72A065E59}"/>
              </a:ext>
            </a:extLst>
          </p:cNvPr>
          <p:cNvSpPr/>
          <p:nvPr/>
        </p:nvSpPr>
        <p:spPr bwMode="auto">
          <a:xfrm rot="1967355">
            <a:off x="2247122" y="4340503"/>
            <a:ext cx="1766634" cy="742867"/>
          </a:xfrm>
          <a:prstGeom prst="ellipse">
            <a:avLst/>
          </a:prstGeom>
          <a:solidFill>
            <a:srgbClr val="0070C0">
              <a:alpha val="14000"/>
            </a:srgbClr>
          </a:solidFill>
          <a:ln w="9525" cap="flat" cmpd="sng" algn="ctr">
            <a:solidFill>
              <a:srgbClr val="0069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l-G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Δυαδικός Σωρός με Ευρετήριο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AutoShape 26">
            <a:extLst>
              <a:ext uri="{FF2B5EF4-FFF2-40B4-BE49-F238E27FC236}">
                <a16:creationId xmlns:a16="http://schemas.microsoft.com/office/drawing/2014/main" id="{00A6DCF7-7BC5-49E7-BFCB-D870B4B79E42}"/>
              </a:ext>
            </a:extLst>
          </p:cNvPr>
          <p:cNvCxnSpPr>
            <a:cxnSpLocks noChangeShapeType="1"/>
            <a:stCxn id="11" idx="1"/>
            <a:endCxn id="8" idx="6"/>
          </p:cNvCxnSpPr>
          <p:nvPr/>
        </p:nvCxnSpPr>
        <p:spPr bwMode="auto">
          <a:xfrm flipH="1" flipV="1">
            <a:off x="2624137" y="4329470"/>
            <a:ext cx="2319338" cy="681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" name="Oval 27">
            <a:extLst>
              <a:ext uri="{FF2B5EF4-FFF2-40B4-BE49-F238E27FC236}">
                <a16:creationId xmlns:a16="http://schemas.microsoft.com/office/drawing/2014/main" id="{6D1CB82C-A7B7-4071-B838-D612B442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7" y="4977170"/>
            <a:ext cx="228600" cy="228600"/>
          </a:xfrm>
          <a:prstGeom prst="ellipse">
            <a:avLst/>
          </a:prstGeom>
          <a:solidFill>
            <a:srgbClr val="003399">
              <a:alpha val="350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7" name="Oval 28">
            <a:extLst>
              <a:ext uri="{FF2B5EF4-FFF2-40B4-BE49-F238E27FC236}">
                <a16:creationId xmlns:a16="http://schemas.microsoft.com/office/drawing/2014/main" id="{37FFDCD3-4CB8-4FC6-A91F-3691F14C2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7" y="33769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" name="Oval 29">
            <a:extLst>
              <a:ext uri="{FF2B5EF4-FFF2-40B4-BE49-F238E27FC236}">
                <a16:creationId xmlns:a16="http://schemas.microsoft.com/office/drawing/2014/main" id="{BC5C10D9-91B5-4E0F-822E-4D8C99AC9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7" y="4215170"/>
            <a:ext cx="228600" cy="228600"/>
          </a:xfrm>
          <a:prstGeom prst="ellipse">
            <a:avLst/>
          </a:prstGeom>
          <a:solidFill>
            <a:srgbClr val="003399">
              <a:alpha val="39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9" name="AutoShape 30">
            <a:extLst>
              <a:ext uri="{FF2B5EF4-FFF2-40B4-BE49-F238E27FC236}">
                <a16:creationId xmlns:a16="http://schemas.microsoft.com/office/drawing/2014/main" id="{DC87CE86-3D23-41A9-9FA6-9C301CD9D453}"/>
              </a:ext>
            </a:extLst>
          </p:cNvPr>
          <p:cNvCxnSpPr>
            <a:cxnSpLocks noChangeShapeType="1"/>
            <a:stCxn id="6" idx="1"/>
            <a:endCxn id="7" idx="3"/>
          </p:cNvCxnSpPr>
          <p:nvPr/>
        </p:nvCxnSpPr>
        <p:spPr bwMode="auto">
          <a:xfrm flipV="1">
            <a:off x="3648075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0" name="AutoShape 31">
            <a:extLst>
              <a:ext uri="{FF2B5EF4-FFF2-40B4-BE49-F238E27FC236}">
                <a16:creationId xmlns:a16="http://schemas.microsoft.com/office/drawing/2014/main" id="{CCA33EDA-BB2E-41DE-A033-20E41FC5BA6D}"/>
              </a:ext>
            </a:extLst>
          </p:cNvPr>
          <p:cNvCxnSpPr>
            <a:cxnSpLocks noChangeShapeType="1"/>
            <a:stCxn id="7" idx="5"/>
            <a:endCxn id="6" idx="7"/>
          </p:cNvCxnSpPr>
          <p:nvPr/>
        </p:nvCxnSpPr>
        <p:spPr bwMode="auto">
          <a:xfrm>
            <a:off x="3810000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1" name="Oval 32">
            <a:extLst>
              <a:ext uri="{FF2B5EF4-FFF2-40B4-BE49-F238E27FC236}">
                <a16:creationId xmlns:a16="http://schemas.microsoft.com/office/drawing/2014/main" id="{85032B8A-CA26-4FEE-954F-8F9725E39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7" y="49771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500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2" name="Oval 33">
            <a:extLst>
              <a:ext uri="{FF2B5EF4-FFF2-40B4-BE49-F238E27FC236}">
                <a16:creationId xmlns:a16="http://schemas.microsoft.com/office/drawing/2014/main" id="{2BC5DD31-4DE8-4F84-BCC7-D27529F4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7" y="33769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2</a:t>
            </a:r>
          </a:p>
        </p:txBody>
      </p:sp>
      <p:cxnSp>
        <p:nvCxnSpPr>
          <p:cNvPr id="13" name="AutoShape 34">
            <a:extLst>
              <a:ext uri="{FF2B5EF4-FFF2-40B4-BE49-F238E27FC236}">
                <a16:creationId xmlns:a16="http://schemas.microsoft.com/office/drawing/2014/main" id="{B66421C3-0619-4505-AD50-06B3081D88C9}"/>
              </a:ext>
            </a:extLst>
          </p:cNvPr>
          <p:cNvCxnSpPr>
            <a:cxnSpLocks noChangeShapeType="1"/>
            <a:stCxn id="11" idx="1"/>
            <a:endCxn id="12" idx="3"/>
          </p:cNvCxnSpPr>
          <p:nvPr/>
        </p:nvCxnSpPr>
        <p:spPr bwMode="auto">
          <a:xfrm flipV="1">
            <a:off x="4943475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35">
            <a:extLst>
              <a:ext uri="{FF2B5EF4-FFF2-40B4-BE49-F238E27FC236}">
                <a16:creationId xmlns:a16="http://schemas.microsoft.com/office/drawing/2014/main" id="{AFB94994-38C8-4A92-84B2-01D59A329F8A}"/>
              </a:ext>
            </a:extLst>
          </p:cNvPr>
          <p:cNvCxnSpPr>
            <a:cxnSpLocks noChangeShapeType="1"/>
            <a:stCxn id="12" idx="5"/>
            <a:endCxn id="11" idx="7"/>
          </p:cNvCxnSpPr>
          <p:nvPr/>
        </p:nvCxnSpPr>
        <p:spPr bwMode="auto">
          <a:xfrm>
            <a:off x="5105400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" name="AutoShape 36">
            <a:extLst>
              <a:ext uri="{FF2B5EF4-FFF2-40B4-BE49-F238E27FC236}">
                <a16:creationId xmlns:a16="http://schemas.microsoft.com/office/drawing/2014/main" id="{4E2D42EC-DD27-4AFB-AB4B-88654A660CB2}"/>
              </a:ext>
            </a:extLst>
          </p:cNvPr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2590800" y="3491270"/>
            <a:ext cx="1023937" cy="757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6" name="AutoShape 37">
            <a:extLst>
              <a:ext uri="{FF2B5EF4-FFF2-40B4-BE49-F238E27FC236}">
                <a16:creationId xmlns:a16="http://schemas.microsoft.com/office/drawing/2014/main" id="{2606C87F-B8BE-4C9E-A086-D13F7702CAFA}"/>
              </a:ext>
            </a:extLst>
          </p:cNvPr>
          <p:cNvCxnSpPr>
            <a:cxnSpLocks noChangeShapeType="1"/>
            <a:stCxn id="8" idx="5"/>
            <a:endCxn id="6" idx="2"/>
          </p:cNvCxnSpPr>
          <p:nvPr/>
        </p:nvCxnSpPr>
        <p:spPr bwMode="auto">
          <a:xfrm>
            <a:off x="2590800" y="4410432"/>
            <a:ext cx="1023937" cy="681038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</p:cxnSp>
      <p:cxnSp>
        <p:nvCxnSpPr>
          <p:cNvPr id="17" name="AutoShape 38">
            <a:extLst>
              <a:ext uri="{FF2B5EF4-FFF2-40B4-BE49-F238E27FC236}">
                <a16:creationId xmlns:a16="http://schemas.microsoft.com/office/drawing/2014/main" id="{528046C5-2CA7-417A-8791-0B4A5C45B6D5}"/>
              </a:ext>
            </a:extLst>
          </p:cNvPr>
          <p:cNvCxnSpPr>
            <a:cxnSpLocks noChangeShapeType="1"/>
            <a:stCxn id="6" idx="6"/>
            <a:endCxn id="11" idx="2"/>
          </p:cNvCxnSpPr>
          <p:nvPr/>
        </p:nvCxnSpPr>
        <p:spPr bwMode="auto">
          <a:xfrm>
            <a:off x="3843337" y="5091470"/>
            <a:ext cx="1066800" cy="0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 type="stealth" w="lg" len="lg"/>
          </a:ln>
          <a:effectLst/>
        </p:spPr>
      </p:cxnSp>
      <p:cxnSp>
        <p:nvCxnSpPr>
          <p:cNvPr id="18" name="AutoShape 39">
            <a:extLst>
              <a:ext uri="{FF2B5EF4-FFF2-40B4-BE49-F238E27FC236}">
                <a16:creationId xmlns:a16="http://schemas.microsoft.com/office/drawing/2014/main" id="{03A89C1D-F802-4102-A2F3-33972AE785EA}"/>
              </a:ext>
            </a:extLst>
          </p:cNvPr>
          <p:cNvCxnSpPr>
            <a:cxnSpLocks noChangeShapeType="1"/>
            <a:stCxn id="7" idx="6"/>
            <a:endCxn id="12" idx="2"/>
          </p:cNvCxnSpPr>
          <p:nvPr/>
        </p:nvCxnSpPr>
        <p:spPr bwMode="auto">
          <a:xfrm>
            <a:off x="3843337" y="349127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1F7085F5-4E4C-4210-AE8D-7410084E4EA7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3810000" y="3491270"/>
            <a:ext cx="1100137" cy="151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20" name="Text Box 41">
            <a:extLst>
              <a:ext uri="{FF2B5EF4-FFF2-40B4-BE49-F238E27FC236}">
                <a16:creationId xmlns:a16="http://schemas.microsoft.com/office/drawing/2014/main" id="{9ADC6FC9-81D2-4DBB-88B4-D5E0C42B1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7" y="3619857"/>
            <a:ext cx="38343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1" name="Text Box 42">
            <a:extLst>
              <a:ext uri="{FF2B5EF4-FFF2-40B4-BE49-F238E27FC236}">
                <a16:creationId xmlns:a16="http://schemas.microsoft.com/office/drawing/2014/main" id="{6B3F90E6-2F90-482A-B7BA-70FF69EE2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7" y="46723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D0B8CA3B-91FE-4653-9658-5DEF501C1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7" y="45961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7A27299B-6361-4506-BE1B-2514AB9AA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7" y="3619857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09D9B0CC-04DD-427A-A193-C6660862A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7" y="3197423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5" name="Text Box 46">
            <a:extLst>
              <a:ext uri="{FF2B5EF4-FFF2-40B4-BE49-F238E27FC236}">
                <a16:creationId xmlns:a16="http://schemas.microsoft.com/office/drawing/2014/main" id="{6D2E9F79-3752-4687-A97F-3A7A87839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7" y="5067657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6" name="Text Box 47">
            <a:extLst>
              <a:ext uri="{FF2B5EF4-FFF2-40B4-BE49-F238E27FC236}">
                <a16:creationId xmlns:a16="http://schemas.microsoft.com/office/drawing/2014/main" id="{48E40FFA-0F12-44C7-BFAE-E79699F36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F41AD320-206A-4BE3-92B8-5D80E9D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id="{7C52F280-EDB7-4C8B-B511-EE0BDA909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Text Box 50">
            <a:extLst>
              <a:ext uri="{FF2B5EF4-FFF2-40B4-BE49-F238E27FC236}">
                <a16:creationId xmlns:a16="http://schemas.microsoft.com/office/drawing/2014/main" id="{02335A20-B0DE-48DE-88A0-94EB0A10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D93B8-224D-452F-A82A-F7E79D0CDC4E}"/>
              </a:ext>
            </a:extLst>
          </p:cNvPr>
          <p:cNvSpPr txBox="1"/>
          <p:nvPr/>
        </p:nvSpPr>
        <p:spPr>
          <a:xfrm>
            <a:off x="1312991" y="4175581"/>
            <a:ext cx="111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[0]=0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BA50D-F9CB-4212-A591-74DE3C134B5B}"/>
              </a:ext>
            </a:extLst>
          </p:cNvPr>
          <p:cNvSpPr txBox="1"/>
          <p:nvPr/>
        </p:nvSpPr>
        <p:spPr>
          <a:xfrm>
            <a:off x="3170218" y="3038178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[1]=10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53E1AC-5772-47EE-AF90-82173C2BCCCE}"/>
              </a:ext>
            </a:extLst>
          </p:cNvPr>
          <p:cNvSpPr txBox="1"/>
          <p:nvPr/>
        </p:nvSpPr>
        <p:spPr>
          <a:xfrm>
            <a:off x="3170218" y="5253395"/>
            <a:ext cx="111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[2]=5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E7FC9804-DADE-47B6-8E69-F71C0824A1FA}"/>
              </a:ext>
            </a:extLst>
          </p:cNvPr>
          <p:cNvSpPr/>
          <p:nvPr/>
        </p:nvSpPr>
        <p:spPr>
          <a:xfrm>
            <a:off x="4852352" y="3045382"/>
            <a:ext cx="2458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[2] = </a:t>
            </a:r>
            <a:r>
              <a:rPr lang="el-GR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Long.MAX_VALUE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0" name="Ορθογώνιο 39">
            <a:extLst>
              <a:ext uri="{FF2B5EF4-FFF2-40B4-BE49-F238E27FC236}">
                <a16:creationId xmlns:a16="http://schemas.microsoft.com/office/drawing/2014/main" id="{23D0F86B-F458-4519-8A49-9EF2DA99F92C}"/>
              </a:ext>
            </a:extLst>
          </p:cNvPr>
          <p:cNvSpPr/>
          <p:nvPr/>
        </p:nvSpPr>
        <p:spPr>
          <a:xfrm>
            <a:off x="4852352" y="5254823"/>
            <a:ext cx="2458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[3] = </a:t>
            </a:r>
            <a:r>
              <a:rPr lang="el-GR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Long.MAX_VALUE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E7180-C496-42D7-8AF9-3D60587786EF}"/>
              </a:ext>
            </a:extLst>
          </p:cNvPr>
          <p:cNvSpPr txBox="1"/>
          <p:nvPr/>
        </p:nvSpPr>
        <p:spPr>
          <a:xfrm>
            <a:off x="461113" y="1074004"/>
            <a:ext cx="8115300" cy="98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l-GR" sz="1600" dirty="0"/>
              <a:t>Ο αλγόριθμος του </a:t>
            </a:r>
            <a:r>
              <a:rPr lang="en-US" sz="1600" dirty="0"/>
              <a:t>Dijkstra </a:t>
            </a:r>
            <a:r>
              <a:rPr lang="el-GR" sz="1600" dirty="0"/>
              <a:t>χρησιμοποιεί μια ουρά προτεραιότητας ελάχιστου όπου τα αντικείμενα είναι οι κόμβοι του γραφήματος και τα κλειδιά τους οι αποστάσεις από την αφετηρία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EE7D7E-8CFA-4CCA-BB04-334E225122D5}"/>
              </a:ext>
            </a:extLst>
          </p:cNvPr>
          <p:cNvSpPr txBox="1"/>
          <p:nvPr/>
        </p:nvSpPr>
        <p:spPr>
          <a:xfrm>
            <a:off x="453609" y="2492927"/>
            <a:ext cx="2727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Μετά την εξαγωγή του κόμβου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2A340-43CC-4989-9AE1-2A1AD7B0C75E}"/>
              </a:ext>
            </a:extLst>
          </p:cNvPr>
          <p:cNvSpPr txBox="1"/>
          <p:nvPr/>
        </p:nvSpPr>
        <p:spPr>
          <a:xfrm>
            <a:off x="5270928" y="4913768"/>
            <a:ext cx="227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χαλάρωση της ακμής (2,3)</a:t>
            </a:r>
          </a:p>
        </p:txBody>
      </p:sp>
    </p:spTree>
    <p:extLst>
      <p:ext uri="{BB962C8B-B14F-4D97-AF65-F5344CB8AC3E}">
        <p14:creationId xmlns:p14="http://schemas.microsoft.com/office/powerpoint/2010/main" val="360363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Οβάλ 29">
            <a:extLst>
              <a:ext uri="{FF2B5EF4-FFF2-40B4-BE49-F238E27FC236}">
                <a16:creationId xmlns:a16="http://schemas.microsoft.com/office/drawing/2014/main" id="{7447EB97-F889-49B1-B27D-02E72A065E59}"/>
              </a:ext>
            </a:extLst>
          </p:cNvPr>
          <p:cNvSpPr/>
          <p:nvPr/>
        </p:nvSpPr>
        <p:spPr bwMode="auto">
          <a:xfrm rot="1967355">
            <a:off x="2247122" y="4340503"/>
            <a:ext cx="1766634" cy="742867"/>
          </a:xfrm>
          <a:prstGeom prst="ellipse">
            <a:avLst/>
          </a:prstGeom>
          <a:solidFill>
            <a:srgbClr val="0070C0">
              <a:alpha val="14000"/>
            </a:srgbClr>
          </a:solidFill>
          <a:ln w="9525" cap="flat" cmpd="sng" algn="ctr">
            <a:solidFill>
              <a:srgbClr val="0069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l-G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Δυαδικός Σωρός με Ευρετήριο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AutoShape 26">
            <a:extLst>
              <a:ext uri="{FF2B5EF4-FFF2-40B4-BE49-F238E27FC236}">
                <a16:creationId xmlns:a16="http://schemas.microsoft.com/office/drawing/2014/main" id="{00A6DCF7-7BC5-49E7-BFCB-D870B4B79E42}"/>
              </a:ext>
            </a:extLst>
          </p:cNvPr>
          <p:cNvCxnSpPr>
            <a:cxnSpLocks noChangeShapeType="1"/>
            <a:stCxn id="11" idx="1"/>
            <a:endCxn id="8" idx="6"/>
          </p:cNvCxnSpPr>
          <p:nvPr/>
        </p:nvCxnSpPr>
        <p:spPr bwMode="auto">
          <a:xfrm flipH="1" flipV="1">
            <a:off x="2624137" y="4329470"/>
            <a:ext cx="2319338" cy="681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" name="Oval 27">
            <a:extLst>
              <a:ext uri="{FF2B5EF4-FFF2-40B4-BE49-F238E27FC236}">
                <a16:creationId xmlns:a16="http://schemas.microsoft.com/office/drawing/2014/main" id="{6D1CB82C-A7B7-4071-B838-D612B442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7" y="4977170"/>
            <a:ext cx="228600" cy="228600"/>
          </a:xfrm>
          <a:prstGeom prst="ellipse">
            <a:avLst/>
          </a:prstGeom>
          <a:solidFill>
            <a:srgbClr val="003399">
              <a:alpha val="3500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7" name="Oval 28">
            <a:extLst>
              <a:ext uri="{FF2B5EF4-FFF2-40B4-BE49-F238E27FC236}">
                <a16:creationId xmlns:a16="http://schemas.microsoft.com/office/drawing/2014/main" id="{37FFDCD3-4CB8-4FC6-A91F-3691F14C2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7" y="33769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" name="Oval 29">
            <a:extLst>
              <a:ext uri="{FF2B5EF4-FFF2-40B4-BE49-F238E27FC236}">
                <a16:creationId xmlns:a16="http://schemas.microsoft.com/office/drawing/2014/main" id="{BC5C10D9-91B5-4E0F-822E-4D8C99AC9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7" y="4215170"/>
            <a:ext cx="228600" cy="228600"/>
          </a:xfrm>
          <a:prstGeom prst="ellipse">
            <a:avLst/>
          </a:prstGeom>
          <a:solidFill>
            <a:srgbClr val="003399">
              <a:alpha val="39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9" name="AutoShape 30">
            <a:extLst>
              <a:ext uri="{FF2B5EF4-FFF2-40B4-BE49-F238E27FC236}">
                <a16:creationId xmlns:a16="http://schemas.microsoft.com/office/drawing/2014/main" id="{DC87CE86-3D23-41A9-9FA6-9C301CD9D453}"/>
              </a:ext>
            </a:extLst>
          </p:cNvPr>
          <p:cNvCxnSpPr>
            <a:cxnSpLocks noChangeShapeType="1"/>
            <a:stCxn id="6" idx="1"/>
            <a:endCxn id="7" idx="3"/>
          </p:cNvCxnSpPr>
          <p:nvPr/>
        </p:nvCxnSpPr>
        <p:spPr bwMode="auto">
          <a:xfrm flipV="1">
            <a:off x="3648075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0" name="AutoShape 31">
            <a:extLst>
              <a:ext uri="{FF2B5EF4-FFF2-40B4-BE49-F238E27FC236}">
                <a16:creationId xmlns:a16="http://schemas.microsoft.com/office/drawing/2014/main" id="{CCA33EDA-BB2E-41DE-A033-20E41FC5BA6D}"/>
              </a:ext>
            </a:extLst>
          </p:cNvPr>
          <p:cNvCxnSpPr>
            <a:cxnSpLocks noChangeShapeType="1"/>
            <a:stCxn id="7" idx="5"/>
            <a:endCxn id="6" idx="7"/>
          </p:cNvCxnSpPr>
          <p:nvPr/>
        </p:nvCxnSpPr>
        <p:spPr bwMode="auto">
          <a:xfrm>
            <a:off x="3810000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1" name="Oval 32">
            <a:extLst>
              <a:ext uri="{FF2B5EF4-FFF2-40B4-BE49-F238E27FC236}">
                <a16:creationId xmlns:a16="http://schemas.microsoft.com/office/drawing/2014/main" id="{85032B8A-CA26-4FEE-954F-8F9725E39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7" y="49771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500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2" name="Oval 33">
            <a:extLst>
              <a:ext uri="{FF2B5EF4-FFF2-40B4-BE49-F238E27FC236}">
                <a16:creationId xmlns:a16="http://schemas.microsoft.com/office/drawing/2014/main" id="{2BC5DD31-4DE8-4F84-BCC7-D27529F4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7" y="337697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2</a:t>
            </a:r>
          </a:p>
        </p:txBody>
      </p:sp>
      <p:cxnSp>
        <p:nvCxnSpPr>
          <p:cNvPr id="13" name="AutoShape 34">
            <a:extLst>
              <a:ext uri="{FF2B5EF4-FFF2-40B4-BE49-F238E27FC236}">
                <a16:creationId xmlns:a16="http://schemas.microsoft.com/office/drawing/2014/main" id="{B66421C3-0619-4505-AD50-06B3081D88C9}"/>
              </a:ext>
            </a:extLst>
          </p:cNvPr>
          <p:cNvCxnSpPr>
            <a:cxnSpLocks noChangeShapeType="1"/>
            <a:stCxn id="11" idx="1"/>
            <a:endCxn id="12" idx="3"/>
          </p:cNvCxnSpPr>
          <p:nvPr/>
        </p:nvCxnSpPr>
        <p:spPr bwMode="auto">
          <a:xfrm flipV="1">
            <a:off x="4943475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35">
            <a:extLst>
              <a:ext uri="{FF2B5EF4-FFF2-40B4-BE49-F238E27FC236}">
                <a16:creationId xmlns:a16="http://schemas.microsoft.com/office/drawing/2014/main" id="{AFB94994-38C8-4A92-84B2-01D59A329F8A}"/>
              </a:ext>
            </a:extLst>
          </p:cNvPr>
          <p:cNvCxnSpPr>
            <a:cxnSpLocks noChangeShapeType="1"/>
            <a:stCxn id="12" idx="5"/>
            <a:endCxn id="11" idx="7"/>
          </p:cNvCxnSpPr>
          <p:nvPr/>
        </p:nvCxnSpPr>
        <p:spPr bwMode="auto">
          <a:xfrm>
            <a:off x="5105400" y="3572232"/>
            <a:ext cx="0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" name="AutoShape 36">
            <a:extLst>
              <a:ext uri="{FF2B5EF4-FFF2-40B4-BE49-F238E27FC236}">
                <a16:creationId xmlns:a16="http://schemas.microsoft.com/office/drawing/2014/main" id="{4E2D42EC-DD27-4AFB-AB4B-88654A660CB2}"/>
              </a:ext>
            </a:extLst>
          </p:cNvPr>
          <p:cNvCxnSpPr>
            <a:cxnSpLocks noChangeShapeType="1"/>
            <a:stCxn id="8" idx="7"/>
            <a:endCxn id="7" idx="2"/>
          </p:cNvCxnSpPr>
          <p:nvPr/>
        </p:nvCxnSpPr>
        <p:spPr bwMode="auto">
          <a:xfrm flipV="1">
            <a:off x="2590800" y="3491270"/>
            <a:ext cx="1023937" cy="757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6" name="AutoShape 37">
            <a:extLst>
              <a:ext uri="{FF2B5EF4-FFF2-40B4-BE49-F238E27FC236}">
                <a16:creationId xmlns:a16="http://schemas.microsoft.com/office/drawing/2014/main" id="{2606C87F-B8BE-4C9E-A086-D13F7702CAFA}"/>
              </a:ext>
            </a:extLst>
          </p:cNvPr>
          <p:cNvCxnSpPr>
            <a:cxnSpLocks noChangeShapeType="1"/>
            <a:stCxn id="8" idx="5"/>
            <a:endCxn id="6" idx="2"/>
          </p:cNvCxnSpPr>
          <p:nvPr/>
        </p:nvCxnSpPr>
        <p:spPr bwMode="auto">
          <a:xfrm>
            <a:off x="2590800" y="4410432"/>
            <a:ext cx="1023937" cy="681038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</p:cxnSp>
      <p:cxnSp>
        <p:nvCxnSpPr>
          <p:cNvPr id="17" name="AutoShape 38">
            <a:extLst>
              <a:ext uri="{FF2B5EF4-FFF2-40B4-BE49-F238E27FC236}">
                <a16:creationId xmlns:a16="http://schemas.microsoft.com/office/drawing/2014/main" id="{528046C5-2CA7-417A-8791-0B4A5C45B6D5}"/>
              </a:ext>
            </a:extLst>
          </p:cNvPr>
          <p:cNvCxnSpPr>
            <a:cxnSpLocks noChangeShapeType="1"/>
            <a:stCxn id="6" idx="6"/>
            <a:endCxn id="11" idx="2"/>
          </p:cNvCxnSpPr>
          <p:nvPr/>
        </p:nvCxnSpPr>
        <p:spPr bwMode="auto">
          <a:xfrm>
            <a:off x="3843337" y="5091470"/>
            <a:ext cx="1066800" cy="0"/>
          </a:xfrm>
          <a:prstGeom prst="straightConnector1">
            <a:avLst/>
          </a:prstGeom>
          <a:noFill/>
          <a:ln w="28575">
            <a:solidFill>
              <a:srgbClr val="0070C0"/>
            </a:solidFill>
            <a:round/>
            <a:headEnd/>
            <a:tailEnd type="stealth" w="lg" len="lg"/>
          </a:ln>
          <a:effectLst/>
        </p:spPr>
      </p:cxnSp>
      <p:cxnSp>
        <p:nvCxnSpPr>
          <p:cNvPr id="18" name="AutoShape 39">
            <a:extLst>
              <a:ext uri="{FF2B5EF4-FFF2-40B4-BE49-F238E27FC236}">
                <a16:creationId xmlns:a16="http://schemas.microsoft.com/office/drawing/2014/main" id="{03A89C1D-F802-4102-A2F3-33972AE785EA}"/>
              </a:ext>
            </a:extLst>
          </p:cNvPr>
          <p:cNvCxnSpPr>
            <a:cxnSpLocks noChangeShapeType="1"/>
            <a:stCxn id="7" idx="6"/>
            <a:endCxn id="12" idx="2"/>
          </p:cNvCxnSpPr>
          <p:nvPr/>
        </p:nvCxnSpPr>
        <p:spPr bwMode="auto">
          <a:xfrm>
            <a:off x="3843337" y="349127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1F7085F5-4E4C-4210-AE8D-7410084E4EA7}"/>
              </a:ext>
            </a:extLst>
          </p:cNvPr>
          <p:cNvCxnSpPr>
            <a:cxnSpLocks noChangeShapeType="1"/>
            <a:stCxn id="6" idx="7"/>
            <a:endCxn id="12" idx="2"/>
          </p:cNvCxnSpPr>
          <p:nvPr/>
        </p:nvCxnSpPr>
        <p:spPr bwMode="auto">
          <a:xfrm flipV="1">
            <a:off x="3810000" y="3491270"/>
            <a:ext cx="1100137" cy="151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20" name="Text Box 41">
            <a:extLst>
              <a:ext uri="{FF2B5EF4-FFF2-40B4-BE49-F238E27FC236}">
                <a16:creationId xmlns:a16="http://schemas.microsoft.com/office/drawing/2014/main" id="{9ADC6FC9-81D2-4DBB-88B4-D5E0C42B1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7" y="3619857"/>
            <a:ext cx="38343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1" name="Text Box 42">
            <a:extLst>
              <a:ext uri="{FF2B5EF4-FFF2-40B4-BE49-F238E27FC236}">
                <a16:creationId xmlns:a16="http://schemas.microsoft.com/office/drawing/2014/main" id="{6B3F90E6-2F90-482A-B7BA-70FF69EE2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7" y="46723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D0B8CA3B-91FE-4653-9658-5DEF501C1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7" y="45961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7A27299B-6361-4506-BE1B-2514AB9AA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7" y="3619857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09D9B0CC-04DD-427A-A193-C6660862A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7" y="3197423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5" name="Text Box 46">
            <a:extLst>
              <a:ext uri="{FF2B5EF4-FFF2-40B4-BE49-F238E27FC236}">
                <a16:creationId xmlns:a16="http://schemas.microsoft.com/office/drawing/2014/main" id="{6D2E9F79-3752-4687-A97F-3A7A87839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7" y="5067657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6" name="Text Box 47">
            <a:extLst>
              <a:ext uri="{FF2B5EF4-FFF2-40B4-BE49-F238E27FC236}">
                <a16:creationId xmlns:a16="http://schemas.microsoft.com/office/drawing/2014/main" id="{48E40FFA-0F12-44C7-BFAE-E79699F36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F41AD320-206A-4BE3-92B8-5D80E9D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id="{7C52F280-EDB7-4C8B-B511-EE0BDA909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Text Box 50">
            <a:extLst>
              <a:ext uri="{FF2B5EF4-FFF2-40B4-BE49-F238E27FC236}">
                <a16:creationId xmlns:a16="http://schemas.microsoft.com/office/drawing/2014/main" id="{02335A20-B0DE-48DE-88A0-94EB0A10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7" y="4062770"/>
            <a:ext cx="2840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D93B8-224D-452F-A82A-F7E79D0CDC4E}"/>
              </a:ext>
            </a:extLst>
          </p:cNvPr>
          <p:cNvSpPr txBox="1"/>
          <p:nvPr/>
        </p:nvSpPr>
        <p:spPr>
          <a:xfrm>
            <a:off x="1312991" y="4175581"/>
            <a:ext cx="111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[0]=0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BA50D-F9CB-4212-A591-74DE3C134B5B}"/>
              </a:ext>
            </a:extLst>
          </p:cNvPr>
          <p:cNvSpPr txBox="1"/>
          <p:nvPr/>
        </p:nvSpPr>
        <p:spPr>
          <a:xfrm>
            <a:off x="3170218" y="3038178"/>
            <a:ext cx="121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[1]=10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53E1AC-5772-47EE-AF90-82173C2BCCCE}"/>
              </a:ext>
            </a:extLst>
          </p:cNvPr>
          <p:cNvSpPr txBox="1"/>
          <p:nvPr/>
        </p:nvSpPr>
        <p:spPr>
          <a:xfrm>
            <a:off x="3170218" y="5253395"/>
            <a:ext cx="111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[2]=5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E7FC9804-DADE-47B6-8E69-F71C0824A1FA}"/>
              </a:ext>
            </a:extLst>
          </p:cNvPr>
          <p:cNvSpPr/>
          <p:nvPr/>
        </p:nvSpPr>
        <p:spPr>
          <a:xfrm>
            <a:off x="4852352" y="3045382"/>
            <a:ext cx="2458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[2] = </a:t>
            </a:r>
            <a:r>
              <a:rPr lang="el-GR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Long.MAX_VALUE</a:t>
            </a:r>
            <a:endParaRPr lang="el-GR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0" name="Ορθογώνιο 39">
            <a:extLst>
              <a:ext uri="{FF2B5EF4-FFF2-40B4-BE49-F238E27FC236}">
                <a16:creationId xmlns:a16="http://schemas.microsoft.com/office/drawing/2014/main" id="{23D0F86B-F458-4519-8A49-9EF2DA99F92C}"/>
              </a:ext>
            </a:extLst>
          </p:cNvPr>
          <p:cNvSpPr/>
          <p:nvPr/>
        </p:nvSpPr>
        <p:spPr>
          <a:xfrm>
            <a:off x="4852352" y="5254823"/>
            <a:ext cx="1196033" cy="307777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distTo</a:t>
            </a:r>
            <a:r>
              <a:rPr lang="en-US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[3] = </a:t>
            </a:r>
            <a:r>
              <a:rPr lang="el-GR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E7180-C496-42D7-8AF9-3D60587786EF}"/>
              </a:ext>
            </a:extLst>
          </p:cNvPr>
          <p:cNvSpPr txBox="1"/>
          <p:nvPr/>
        </p:nvSpPr>
        <p:spPr>
          <a:xfrm>
            <a:off x="461113" y="1074004"/>
            <a:ext cx="8115300" cy="98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l-GR" sz="1600" dirty="0"/>
              <a:t>Ο αλγόριθμος του </a:t>
            </a:r>
            <a:r>
              <a:rPr lang="en-US" sz="1600" dirty="0"/>
              <a:t>Dijkstra </a:t>
            </a:r>
            <a:r>
              <a:rPr lang="el-GR" sz="1600" dirty="0"/>
              <a:t>χρησιμοποιεί μια ουρά προτεραιότητας ελάχιστου όπου τα αντικείμενα είναι οι κόμβοι του γραφήματος και τα κλειδιά τους οι αποστάσεις από την αφετηρία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EE7D7E-8CFA-4CCA-BB04-334E225122D5}"/>
              </a:ext>
            </a:extLst>
          </p:cNvPr>
          <p:cNvSpPr txBox="1"/>
          <p:nvPr/>
        </p:nvSpPr>
        <p:spPr>
          <a:xfrm>
            <a:off x="453609" y="2492927"/>
            <a:ext cx="2727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Μετά την εξαγωγή του κόμβου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52A340-43CC-4989-9AE1-2A1AD7B0C75E}"/>
              </a:ext>
            </a:extLst>
          </p:cNvPr>
          <p:cNvSpPr txBox="1"/>
          <p:nvPr/>
        </p:nvSpPr>
        <p:spPr>
          <a:xfrm>
            <a:off x="5270928" y="4913768"/>
            <a:ext cx="254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μείωση κλειδιού του κόμβου 3</a:t>
            </a:r>
          </a:p>
        </p:txBody>
      </p:sp>
    </p:spTree>
    <p:extLst>
      <p:ext uri="{BB962C8B-B14F-4D97-AF65-F5344CB8AC3E}">
        <p14:creationId xmlns:p14="http://schemas.microsoft.com/office/powerpoint/2010/main" val="371323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l-G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Δυαδικός Σωρός με Ευρετήριο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35 - TextBox"/>
          <p:cNvSpPr txBox="1"/>
          <p:nvPr/>
        </p:nvSpPr>
        <p:spPr>
          <a:xfrm>
            <a:off x="457200" y="990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l-GR" sz="1600" dirty="0"/>
              <a:t>Για να υποστηρίζουμε τη λειτουργία </a:t>
            </a:r>
            <a:r>
              <a:rPr lang="el-GR" sz="1600" b="1" dirty="0"/>
              <a:t>μείωσης κλειδιού </a:t>
            </a:r>
            <a:r>
              <a:rPr lang="en-US" sz="1600" dirty="0"/>
              <a:t>(</a:t>
            </a:r>
            <a:r>
              <a:rPr lang="el-GR" sz="1600" dirty="0"/>
              <a:t>ή πιο γενικά την</a:t>
            </a:r>
            <a:r>
              <a:rPr lang="el-GR" sz="1600" b="1" dirty="0"/>
              <a:t> αλλαγή κλειδιού</a:t>
            </a:r>
            <a:r>
              <a:rPr lang="el-GR" sz="1600" dirty="0"/>
              <a:t>)</a:t>
            </a:r>
            <a:r>
              <a:rPr lang="en-US" sz="1600" dirty="0"/>
              <a:t> </a:t>
            </a:r>
            <a:r>
              <a:rPr lang="el-GR" sz="1600" dirty="0"/>
              <a:t>ενός αντικειμένου πρέπει να μπορούμε να βρούμε γρήγορα που βρίσκεται το αντικείμενο στο σωρό.</a:t>
            </a:r>
          </a:p>
          <a:p>
            <a:pPr>
              <a:lnSpc>
                <a:spcPts val="2400"/>
              </a:lnSpc>
            </a:pPr>
            <a:endParaRPr lang="el-GR" sz="1600" dirty="0"/>
          </a:p>
          <a:p>
            <a:pPr>
              <a:lnSpc>
                <a:spcPts val="2400"/>
              </a:lnSpc>
            </a:pPr>
            <a:r>
              <a:rPr lang="el-GR" sz="1600" dirty="0"/>
              <a:t>Για το σκοπό αυτό χρησιμοποιούμε ένα </a:t>
            </a:r>
            <a:r>
              <a:rPr lang="el-GR" sz="1600" b="1" dirty="0"/>
              <a:t>δυαδικό σωρό με ευρετήριο</a:t>
            </a:r>
            <a:r>
              <a:rPr lang="en-US" sz="1600" dirty="0"/>
              <a:t>: </a:t>
            </a:r>
          </a:p>
          <a:p>
            <a:pPr>
              <a:lnSpc>
                <a:spcPts val="2400"/>
              </a:lnSpc>
            </a:pPr>
            <a:endParaRPr lang="en-US" sz="16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l-GR" sz="1600" dirty="0"/>
              <a:t>Αποθηκεύουμε αντικείμενα τα οποία έχουν ένα κλειδί </a:t>
            </a:r>
            <a:r>
              <a:rPr lang="en-US" sz="1600" dirty="0"/>
              <a:t>(</a:t>
            </a:r>
            <a:r>
              <a:rPr lang="el-GR" sz="1600" dirty="0"/>
              <a:t>γενικού τύπου </a:t>
            </a:r>
            <a:r>
              <a:rPr lang="en-US" sz="1600" dirty="0">
                <a:latin typeface="Lucida Console" pitchFamily="49" charset="0"/>
              </a:rPr>
              <a:t>Key</a:t>
            </a:r>
            <a:r>
              <a:rPr lang="en-US" sz="1600" dirty="0"/>
              <a:t>) </a:t>
            </a:r>
            <a:r>
              <a:rPr lang="el-GR" sz="1600" dirty="0"/>
              <a:t>και μια ακέραια ταυτότητα από </a:t>
            </a:r>
            <a:r>
              <a:rPr lang="en-US" sz="1600" dirty="0">
                <a:latin typeface="Lucida Console" pitchFamily="49" charset="0"/>
              </a:rPr>
              <a:t>0</a:t>
            </a:r>
            <a:r>
              <a:rPr lang="el-GR" sz="1600" dirty="0"/>
              <a:t> έως </a:t>
            </a:r>
            <a:r>
              <a:rPr lang="en-US" sz="1600" dirty="0">
                <a:latin typeface="Lucida Console" pitchFamily="49" charset="0"/>
              </a:rPr>
              <a:t>N-1</a:t>
            </a:r>
            <a:r>
              <a:rPr lang="el-GR" sz="1600" dirty="0"/>
              <a:t>. </a:t>
            </a:r>
          </a:p>
          <a:p>
            <a:pPr>
              <a:lnSpc>
                <a:spcPts val="2400"/>
              </a:lnSpc>
              <a:buFont typeface="Arial" pitchFamily="34" charset="0"/>
              <a:buChar char="•"/>
            </a:pPr>
            <a:endParaRPr lang="el-GR" sz="16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l-GR" sz="1600" dirty="0"/>
              <a:t>Χρησιμοποιούμε τρεις πίνακες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3399"/>
                </a:solidFill>
                <a:latin typeface="Lucida Console" pitchFamily="49" charset="0"/>
              </a:rPr>
              <a:t>keys[]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C00000"/>
                </a:solidFill>
                <a:latin typeface="Lucida Console" pitchFamily="49" charset="0"/>
              </a:rPr>
              <a:t>pq</a:t>
            </a:r>
            <a:r>
              <a:rPr lang="en-US" sz="1600" dirty="0">
                <a:solidFill>
                  <a:srgbClr val="C00000"/>
                </a:solidFill>
                <a:latin typeface="Lucida Console" pitchFamily="49" charset="0"/>
              </a:rPr>
              <a:t>[]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l-GR" sz="1600" dirty="0"/>
              <a:t>και </a:t>
            </a:r>
            <a:r>
              <a:rPr lang="en-US" sz="1600" dirty="0">
                <a:solidFill>
                  <a:srgbClr val="990000"/>
                </a:solidFill>
                <a:latin typeface="Lucida Console" pitchFamily="49" charset="0"/>
              </a:rPr>
              <a:t>index[]</a:t>
            </a:r>
            <a:r>
              <a:rPr lang="en-US" sz="1600" dirty="0"/>
              <a:t>:</a:t>
            </a:r>
          </a:p>
          <a:p>
            <a:pPr>
              <a:lnSpc>
                <a:spcPts val="2400"/>
              </a:lnSpc>
              <a:buFont typeface="Arial" pitchFamily="34" charset="0"/>
              <a:buChar char="•"/>
            </a:pPr>
            <a:endParaRPr lang="en-US" sz="1600" dirty="0"/>
          </a:p>
          <a:p>
            <a:pPr>
              <a:lnSpc>
                <a:spcPts val="2400"/>
              </a:lnSpc>
            </a:pPr>
            <a:r>
              <a:rPr lang="en-US" sz="1600" dirty="0">
                <a:latin typeface="Lucida Console" pitchFamily="49" charset="0"/>
              </a:rPr>
              <a:t>	</a:t>
            </a:r>
            <a:r>
              <a:rPr lang="en-US" sz="1600" dirty="0">
                <a:solidFill>
                  <a:srgbClr val="003399"/>
                </a:solidFill>
                <a:latin typeface="Lucida Console" pitchFamily="49" charset="0"/>
              </a:rPr>
              <a:t>keys[j]</a:t>
            </a:r>
            <a:r>
              <a:rPr lang="en-US" sz="1600" dirty="0">
                <a:latin typeface="Lucida Console" pitchFamily="49" charset="0"/>
              </a:rPr>
              <a:t>=</a:t>
            </a:r>
            <a:r>
              <a:rPr lang="en-US" sz="1600" dirty="0"/>
              <a:t> </a:t>
            </a:r>
            <a:r>
              <a:rPr lang="el-GR" sz="1600" dirty="0"/>
              <a:t>κλειδί του αντικειμένου</a:t>
            </a:r>
            <a:r>
              <a:rPr lang="en-US" sz="1600" dirty="0"/>
              <a:t> (</a:t>
            </a:r>
            <a:r>
              <a:rPr lang="el-GR" sz="1600" dirty="0"/>
              <a:t>με ταυτότητα) </a:t>
            </a:r>
            <a:r>
              <a:rPr lang="en-US" sz="1600" dirty="0">
                <a:solidFill>
                  <a:srgbClr val="003399"/>
                </a:solidFill>
                <a:latin typeface="Lucida Console" pitchFamily="49" charset="0"/>
              </a:rPr>
              <a:t>j</a:t>
            </a:r>
          </a:p>
          <a:p>
            <a:pPr>
              <a:lnSpc>
                <a:spcPts val="2400"/>
              </a:lnSpc>
            </a:pPr>
            <a:endParaRPr lang="en-US" sz="1600" dirty="0"/>
          </a:p>
          <a:p>
            <a:pPr>
              <a:lnSpc>
                <a:spcPts val="2400"/>
              </a:lnSpc>
            </a:pPr>
            <a:r>
              <a:rPr lang="en-US" sz="1600" dirty="0">
                <a:latin typeface="Lucida Console" pitchFamily="49" charset="0"/>
              </a:rPr>
              <a:t>	</a:t>
            </a:r>
            <a:r>
              <a:rPr lang="en-US" sz="1600" dirty="0" err="1">
                <a:solidFill>
                  <a:srgbClr val="C00000"/>
                </a:solidFill>
                <a:latin typeface="Lucida Console" pitchFamily="49" charset="0"/>
              </a:rPr>
              <a:t>pq</a:t>
            </a:r>
            <a:r>
              <a:rPr lang="en-US" sz="1600" dirty="0">
                <a:solidFill>
                  <a:srgbClr val="C00000"/>
                </a:solidFill>
                <a:latin typeface="Lucida Console" pitchFamily="49" charset="0"/>
              </a:rPr>
              <a:t>[</a:t>
            </a:r>
            <a:r>
              <a:rPr lang="en-US" sz="1600" dirty="0" err="1">
                <a:solidFill>
                  <a:srgbClr val="C00000"/>
                </a:solidFill>
                <a:latin typeface="Lucida Console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Lucida Console" pitchFamily="49" charset="0"/>
              </a:rPr>
              <a:t>]</a:t>
            </a:r>
            <a:r>
              <a:rPr lang="en-US" sz="1600" dirty="0">
                <a:latin typeface="Lucida Console" pitchFamily="49" charset="0"/>
              </a:rPr>
              <a:t>=</a:t>
            </a:r>
            <a:r>
              <a:rPr lang="en-US" sz="1600" dirty="0"/>
              <a:t> </a:t>
            </a:r>
            <a:r>
              <a:rPr lang="el-GR" sz="1600" dirty="0"/>
              <a:t>αντικείμενο στη θέση </a:t>
            </a:r>
            <a:r>
              <a:rPr lang="en-US" sz="1600" dirty="0" err="1">
                <a:solidFill>
                  <a:srgbClr val="C00000"/>
                </a:solidFill>
                <a:latin typeface="Lucida Console" pitchFamily="49" charset="0"/>
              </a:rPr>
              <a:t>i</a:t>
            </a:r>
            <a:r>
              <a:rPr lang="en-US" sz="1600" dirty="0"/>
              <a:t> </a:t>
            </a:r>
            <a:r>
              <a:rPr lang="el-GR" sz="1600" dirty="0"/>
              <a:t>του σωρού</a:t>
            </a:r>
          </a:p>
          <a:p>
            <a:pPr>
              <a:lnSpc>
                <a:spcPts val="2400"/>
              </a:lnSpc>
            </a:pPr>
            <a:endParaRPr lang="el-GR" sz="1600" dirty="0"/>
          </a:p>
          <a:p>
            <a:pPr>
              <a:lnSpc>
                <a:spcPts val="2400"/>
              </a:lnSpc>
            </a:pPr>
            <a:r>
              <a:rPr lang="en-US" sz="1600" dirty="0">
                <a:latin typeface="Lucida Console" pitchFamily="49" charset="0"/>
              </a:rPr>
              <a:t>	</a:t>
            </a:r>
            <a:r>
              <a:rPr lang="en-US" sz="1600" dirty="0">
                <a:solidFill>
                  <a:srgbClr val="990000"/>
                </a:solidFill>
                <a:latin typeface="Lucida Console" pitchFamily="49" charset="0"/>
              </a:rPr>
              <a:t>index[j]</a:t>
            </a:r>
            <a:r>
              <a:rPr lang="en-US" sz="1600" dirty="0">
                <a:latin typeface="Lucida Console" pitchFamily="49" charset="0"/>
              </a:rPr>
              <a:t>=</a:t>
            </a:r>
            <a:r>
              <a:rPr lang="en-US" sz="1600" dirty="0"/>
              <a:t> </a:t>
            </a:r>
            <a:r>
              <a:rPr lang="el-GR" sz="1600" dirty="0"/>
              <a:t>θέση του αντικειμένου</a:t>
            </a:r>
            <a:r>
              <a:rPr lang="en-US" sz="1600" dirty="0"/>
              <a:t> (</a:t>
            </a:r>
            <a:r>
              <a:rPr lang="el-GR" sz="1600" dirty="0"/>
              <a:t>με ταυτότητα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990000"/>
                </a:solidFill>
                <a:latin typeface="Lucida Console" pitchFamily="49" charset="0"/>
              </a:rPr>
              <a:t>j</a:t>
            </a:r>
            <a:r>
              <a:rPr lang="en-US" sz="1600" dirty="0"/>
              <a:t> </a:t>
            </a:r>
            <a:r>
              <a:rPr lang="el-GR" sz="1600" dirty="0"/>
              <a:t>στο σωρό</a:t>
            </a:r>
          </a:p>
          <a:p>
            <a:pPr>
              <a:lnSpc>
                <a:spcPts val="2400"/>
              </a:lnSpc>
            </a:pPr>
            <a:endParaRPr lang="el-GR" sz="1600" dirty="0"/>
          </a:p>
          <a:p>
            <a:pPr>
              <a:lnSpc>
                <a:spcPts val="2400"/>
              </a:lnSpc>
            </a:pPr>
            <a:r>
              <a:rPr lang="el-GR" sz="1600" dirty="0"/>
              <a:t>Ισχύει 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990000"/>
                </a:solidFill>
                <a:latin typeface="Lucida Console" pitchFamily="49" charset="0"/>
              </a:rPr>
              <a:t>pq</a:t>
            </a:r>
            <a:r>
              <a:rPr lang="en-US" sz="1600" dirty="0">
                <a:solidFill>
                  <a:srgbClr val="990000"/>
                </a:solidFill>
                <a:latin typeface="Lucida Console" pitchFamily="49" charset="0"/>
              </a:rPr>
              <a:t>[index[j]] == index[</a:t>
            </a:r>
            <a:r>
              <a:rPr lang="en-US" sz="1600" dirty="0" err="1">
                <a:solidFill>
                  <a:srgbClr val="990000"/>
                </a:solidFill>
                <a:latin typeface="Lucida Console" pitchFamily="49" charset="0"/>
              </a:rPr>
              <a:t>pq</a:t>
            </a:r>
            <a:r>
              <a:rPr lang="en-US" sz="1600" dirty="0">
                <a:solidFill>
                  <a:srgbClr val="990000"/>
                </a:solidFill>
                <a:latin typeface="Lucida Console" pitchFamily="49" charset="0"/>
              </a:rPr>
              <a:t>[j]] == j</a:t>
            </a:r>
            <a:endParaRPr lang="el-GR" sz="1600" dirty="0">
              <a:solidFill>
                <a:srgbClr val="99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9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- Ομάδα"/>
          <p:cNvGrpSpPr/>
          <p:nvPr/>
        </p:nvGrpSpPr>
        <p:grpSpPr>
          <a:xfrm>
            <a:off x="762000" y="3733800"/>
            <a:ext cx="7135238" cy="2887787"/>
            <a:chOff x="358873" y="2492896"/>
            <a:chExt cx="7135238" cy="2887787"/>
          </a:xfrm>
        </p:grpSpPr>
        <p:sp>
          <p:nvSpPr>
            <p:cNvPr id="5" name="Oval 12"/>
            <p:cNvSpPr>
              <a:spLocks noChangeArrowheads="1"/>
            </p:cNvSpPr>
            <p:nvPr/>
          </p:nvSpPr>
          <p:spPr bwMode="auto">
            <a:xfrm>
              <a:off x="4067944" y="2492896"/>
              <a:ext cx="864096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[1]=4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" name="AutoShape 13"/>
            <p:cNvCxnSpPr>
              <a:cxnSpLocks noChangeShapeType="1"/>
              <a:stCxn id="8" idx="0"/>
              <a:endCxn id="5" idx="3"/>
            </p:cNvCxnSpPr>
            <p:nvPr/>
          </p:nvCxnSpPr>
          <p:spPr bwMode="auto">
            <a:xfrm flipV="1">
              <a:off x="2807804" y="2805905"/>
              <a:ext cx="1386684" cy="420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" name="AutoShape 14"/>
            <p:cNvCxnSpPr>
              <a:cxnSpLocks noChangeShapeType="1"/>
              <a:stCxn id="11" idx="0"/>
              <a:endCxn id="5" idx="5"/>
            </p:cNvCxnSpPr>
            <p:nvPr/>
          </p:nvCxnSpPr>
          <p:spPr bwMode="auto">
            <a:xfrm flipH="1" flipV="1">
              <a:off x="4805496" y="2805905"/>
              <a:ext cx="1206664" cy="420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2411760" y="32259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[2]=8</a:t>
              </a:r>
            </a:p>
          </p:txBody>
        </p:sp>
        <p:cxnSp>
          <p:nvCxnSpPr>
            <p:cNvPr id="9" name="AutoShape 16"/>
            <p:cNvCxnSpPr>
              <a:cxnSpLocks noChangeShapeType="1"/>
              <a:stCxn id="13" idx="0"/>
              <a:endCxn id="8" idx="3"/>
            </p:cNvCxnSpPr>
            <p:nvPr/>
          </p:nvCxnSpPr>
          <p:spPr bwMode="auto">
            <a:xfrm flipV="1">
              <a:off x="1727684" y="3539007"/>
              <a:ext cx="800075" cy="3870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" name="AutoShape 17"/>
            <p:cNvCxnSpPr>
              <a:cxnSpLocks noChangeShapeType="1"/>
              <a:stCxn id="19" idx="0"/>
              <a:endCxn id="8" idx="5"/>
            </p:cNvCxnSpPr>
            <p:nvPr/>
          </p:nvCxnSpPr>
          <p:spPr bwMode="auto">
            <a:xfrm flipH="1" flipV="1">
              <a:off x="3087849" y="3539007"/>
              <a:ext cx="800075" cy="3727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5580112" y="3225998"/>
              <a:ext cx="864096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[3]=1</a:t>
              </a:r>
            </a:p>
          </p:txBody>
        </p:sp>
        <p:cxnSp>
          <p:nvCxnSpPr>
            <p:cNvPr id="12" name="AutoShape 19"/>
            <p:cNvCxnSpPr>
              <a:cxnSpLocks noChangeShapeType="1"/>
              <a:stCxn id="17" idx="0"/>
              <a:endCxn id="11" idx="5"/>
            </p:cNvCxnSpPr>
            <p:nvPr/>
          </p:nvCxnSpPr>
          <p:spPr bwMode="auto">
            <a:xfrm flipH="1" flipV="1">
              <a:off x="6317664" y="3539007"/>
              <a:ext cx="487243" cy="3870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331640" y="392608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[4]=2</a:t>
              </a:r>
            </a:p>
          </p:txBody>
        </p:sp>
        <p:cxnSp>
          <p:nvCxnSpPr>
            <p:cNvPr id="14" name="AutoShape 21"/>
            <p:cNvCxnSpPr>
              <a:cxnSpLocks noChangeShapeType="1"/>
              <a:stCxn id="15" idx="0"/>
              <a:endCxn id="13" idx="5"/>
            </p:cNvCxnSpPr>
            <p:nvPr/>
          </p:nvCxnSpPr>
          <p:spPr bwMode="auto">
            <a:xfrm flipH="1" flipV="1">
              <a:off x="2007729" y="4239094"/>
              <a:ext cx="296019" cy="4140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07704" y="465313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[9]=0</a:t>
              </a:r>
            </a:p>
          </p:txBody>
        </p:sp>
        <p:cxnSp>
          <p:nvCxnSpPr>
            <p:cNvPr id="16" name="AutoShape 23"/>
            <p:cNvCxnSpPr>
              <a:cxnSpLocks noChangeShapeType="1"/>
              <a:stCxn id="18" idx="0"/>
              <a:endCxn id="13" idx="3"/>
            </p:cNvCxnSpPr>
            <p:nvPr/>
          </p:nvCxnSpPr>
          <p:spPr bwMode="auto">
            <a:xfrm flipV="1">
              <a:off x="1151620" y="4239094"/>
              <a:ext cx="296019" cy="4140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6408863" y="392608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[7]=6</a:t>
              </a: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755576" y="4653136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[8]=7</a:t>
              </a:r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3491880" y="39117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[5]=3</a:t>
              </a:r>
            </a:p>
          </p:txBody>
        </p:sp>
        <p:cxnSp>
          <p:nvCxnSpPr>
            <p:cNvPr id="20" name="AutoShape 32"/>
            <p:cNvCxnSpPr>
              <a:cxnSpLocks noChangeShapeType="1"/>
              <a:stCxn id="21" idx="0"/>
              <a:endCxn id="11" idx="3"/>
            </p:cNvCxnSpPr>
            <p:nvPr/>
          </p:nvCxnSpPr>
          <p:spPr bwMode="auto">
            <a:xfrm flipV="1">
              <a:off x="5292739" y="3539007"/>
              <a:ext cx="413917" cy="3727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4896695" y="39117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[6]=5</a:t>
              </a:r>
            </a:p>
          </p:txBody>
        </p:sp>
        <p:sp>
          <p:nvSpPr>
            <p:cNvPr id="22" name="21 - TextBox"/>
            <p:cNvSpPr txBox="1"/>
            <p:nvPr/>
          </p:nvSpPr>
          <p:spPr>
            <a:xfrm>
              <a:off x="4932040" y="254515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keys[4]=15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22 - TextBox"/>
            <p:cNvSpPr txBox="1"/>
            <p:nvPr/>
          </p:nvSpPr>
          <p:spPr>
            <a:xfrm>
              <a:off x="1438993" y="32652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keys[8]=19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23 - TextBox"/>
            <p:cNvSpPr txBox="1"/>
            <p:nvPr/>
          </p:nvSpPr>
          <p:spPr>
            <a:xfrm>
              <a:off x="6444208" y="32652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keys[1]=48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24 - TextBox"/>
            <p:cNvSpPr txBox="1"/>
            <p:nvPr/>
          </p:nvSpPr>
          <p:spPr>
            <a:xfrm>
              <a:off x="358873" y="393305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keys[2]=29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25 - TextBox"/>
            <p:cNvSpPr txBox="1"/>
            <p:nvPr/>
          </p:nvSpPr>
          <p:spPr>
            <a:xfrm>
              <a:off x="2555776" y="393305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keys[3]=47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26 - TextBox"/>
            <p:cNvSpPr txBox="1"/>
            <p:nvPr/>
          </p:nvSpPr>
          <p:spPr>
            <a:xfrm>
              <a:off x="683568" y="507290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keys[7]=61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27 - TextBox"/>
            <p:cNvSpPr txBox="1"/>
            <p:nvPr/>
          </p:nvSpPr>
          <p:spPr>
            <a:xfrm>
              <a:off x="1835696" y="507290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keys[0]=60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28 - TextBox"/>
            <p:cNvSpPr txBox="1"/>
            <p:nvPr/>
          </p:nvSpPr>
          <p:spPr>
            <a:xfrm>
              <a:off x="4788024" y="4314582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keys[5]=53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29 - TextBox"/>
            <p:cNvSpPr txBox="1"/>
            <p:nvPr/>
          </p:nvSpPr>
          <p:spPr>
            <a:xfrm>
              <a:off x="6336855" y="4314582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keys[6]=91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AutoShape 17"/>
            <p:cNvCxnSpPr>
              <a:cxnSpLocks noChangeShapeType="1"/>
              <a:stCxn id="32" idx="0"/>
              <a:endCxn id="19" idx="3"/>
            </p:cNvCxnSpPr>
            <p:nvPr/>
          </p:nvCxnSpPr>
          <p:spPr bwMode="auto">
            <a:xfrm flipV="1">
              <a:off x="3383868" y="4224807"/>
              <a:ext cx="224011" cy="4216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2987824" y="4646463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[10]=9</a:t>
              </a:r>
            </a:p>
          </p:txBody>
        </p:sp>
        <p:sp>
          <p:nvSpPr>
            <p:cNvPr id="33" name="32 - TextBox"/>
            <p:cNvSpPr txBox="1"/>
            <p:nvPr/>
          </p:nvSpPr>
          <p:spPr>
            <a:xfrm>
              <a:off x="2915816" y="50654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keys[9]=54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l-G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Δυαδικός Σωρός με Ευρετήριο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36 - Ορθογώνιο"/>
          <p:cNvSpPr/>
          <p:nvPr/>
        </p:nvSpPr>
        <p:spPr>
          <a:xfrm>
            <a:off x="381000" y="250567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keys[0:9]  =  [60,48,29,47,15,53,91,61,19,54] </a:t>
            </a:r>
          </a:p>
          <a:p>
            <a:r>
              <a:rPr lang="en-US" sz="1600" dirty="0" err="1">
                <a:latin typeface="Lucida Console" pitchFamily="49" charset="0"/>
              </a:rPr>
              <a:t>pq</a:t>
            </a:r>
            <a:r>
              <a:rPr lang="en-US" sz="1600" dirty="0">
                <a:latin typeface="Lucida Console" pitchFamily="49" charset="0"/>
              </a:rPr>
              <a:t>[1:10]   =  [4,8,1,2,3,5,6,7,0</a:t>
            </a:r>
            <a:r>
              <a:rPr lang="el-GR" sz="1600" dirty="0">
                <a:latin typeface="Lucida Console" pitchFamily="49" charset="0"/>
              </a:rPr>
              <a:t>,9</a:t>
            </a:r>
            <a:r>
              <a:rPr lang="en-US" sz="1600" dirty="0">
                <a:latin typeface="Lucida Console" pitchFamily="49" charset="0"/>
              </a:rPr>
              <a:t>]</a:t>
            </a:r>
          </a:p>
          <a:p>
            <a:r>
              <a:rPr lang="en-US" sz="1600" dirty="0">
                <a:latin typeface="Lucida Console" pitchFamily="49" charset="0"/>
              </a:rPr>
              <a:t>index[0:9] =  [9,3,4,5,1,6,7,8,2,10]</a:t>
            </a:r>
            <a:endParaRPr lang="el-GR" sz="1600" dirty="0">
              <a:latin typeface="Lucida Console" pitchFamily="49" charset="0"/>
            </a:endParaRPr>
          </a:p>
        </p:txBody>
      </p:sp>
      <p:sp>
        <p:nvSpPr>
          <p:cNvPr id="36" name="35 - Ορθογώνιο"/>
          <p:cNvSpPr/>
          <p:nvPr/>
        </p:nvSpPr>
        <p:spPr>
          <a:xfrm>
            <a:off x="381000" y="990600"/>
            <a:ext cx="8382000" cy="139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l-GR" sz="1600" dirty="0"/>
              <a:t>Π.χ., μετά την εισαγωγή των αντικειμένων με </a:t>
            </a:r>
            <a:r>
              <a:rPr lang="el-GR" sz="1600" dirty="0">
                <a:solidFill>
                  <a:srgbClr val="C00000"/>
                </a:solidFill>
              </a:rPr>
              <a:t>ταυτότητες</a:t>
            </a:r>
            <a:r>
              <a:rPr lang="el-GR" sz="1600" dirty="0"/>
              <a:t> και αντίστοιχα </a:t>
            </a:r>
            <a:r>
              <a:rPr lang="el-GR" sz="1600" dirty="0">
                <a:solidFill>
                  <a:srgbClr val="003399"/>
                </a:solidFill>
              </a:rPr>
              <a:t>κλειδιά</a:t>
            </a:r>
          </a:p>
          <a:p>
            <a:pPr>
              <a:lnSpc>
                <a:spcPts val="2600"/>
              </a:lnSpc>
            </a:pPr>
            <a:r>
              <a:rPr lang="el-GR" sz="1600" dirty="0">
                <a:latin typeface="Lucida Console" pitchFamily="49" charset="0"/>
              </a:rPr>
              <a:t>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0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60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1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48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2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29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3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47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4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15</a:t>
            </a:r>
            <a:r>
              <a:rPr lang="el-GR" sz="1600" dirty="0">
                <a:latin typeface="Lucida Console" pitchFamily="49" charset="0"/>
              </a:rPr>
              <a:t>),</a:t>
            </a:r>
            <a:endParaRPr lang="en-US" sz="1600" dirty="0">
              <a:latin typeface="Lucida Console" pitchFamily="49" charset="0"/>
            </a:endParaRPr>
          </a:p>
          <a:p>
            <a:pPr>
              <a:lnSpc>
                <a:spcPts val="2600"/>
              </a:lnSpc>
            </a:pPr>
            <a:r>
              <a:rPr lang="el-GR" sz="1600" dirty="0">
                <a:latin typeface="Lucida Console" pitchFamily="49" charset="0"/>
              </a:rPr>
              <a:t>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5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53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6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91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7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61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8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19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9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54</a:t>
            </a:r>
            <a:r>
              <a:rPr lang="el-GR" sz="1600" dirty="0">
                <a:latin typeface="Lucida Console" pitchFamily="49" charset="0"/>
              </a:rPr>
              <a:t>)</a:t>
            </a:r>
            <a:endParaRPr lang="en-US" sz="1600" dirty="0">
              <a:latin typeface="Lucida Console" pitchFamily="49" charset="0"/>
            </a:endParaRPr>
          </a:p>
          <a:p>
            <a:pPr>
              <a:lnSpc>
                <a:spcPts val="2600"/>
              </a:lnSpc>
            </a:pPr>
            <a:r>
              <a:rPr lang="el-GR" sz="1600" dirty="0">
                <a:latin typeface="+mn-lt"/>
              </a:rPr>
              <a:t>θα έχουμε</a:t>
            </a:r>
            <a:r>
              <a:rPr lang="el-GR" sz="1600" dirty="0">
                <a:latin typeface="Lucida Console" pitchFamily="49" charset="0"/>
              </a:rPr>
              <a:t> </a:t>
            </a:r>
          </a:p>
        </p:txBody>
      </p:sp>
      <p:sp>
        <p:nvSpPr>
          <p:cNvPr id="39" name="38 - TextBox"/>
          <p:cNvSpPr txBox="1"/>
          <p:nvPr/>
        </p:nvSpPr>
        <p:spPr>
          <a:xfrm>
            <a:off x="4129250" y="37000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[1]</a:t>
            </a:r>
          </a:p>
        </p:txBody>
      </p:sp>
      <p:sp>
        <p:nvSpPr>
          <p:cNvPr id="40" name="39 - TextBox"/>
          <p:cNvSpPr txBox="1"/>
          <p:nvPr/>
        </p:nvSpPr>
        <p:spPr>
          <a:xfrm>
            <a:off x="2895600" y="41572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1" name="40 - TextBox"/>
          <p:cNvSpPr txBox="1"/>
          <p:nvPr/>
        </p:nvSpPr>
        <p:spPr>
          <a:xfrm>
            <a:off x="6339050" y="41572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2" name="41 - TextBox"/>
          <p:cNvSpPr txBox="1"/>
          <p:nvPr/>
        </p:nvSpPr>
        <p:spPr>
          <a:xfrm>
            <a:off x="4205450" y="48430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3" name="42 - TextBox"/>
          <p:cNvSpPr txBox="1"/>
          <p:nvPr/>
        </p:nvSpPr>
        <p:spPr>
          <a:xfrm>
            <a:off x="3352800" y="556260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4" name="43 - TextBox"/>
          <p:cNvSpPr txBox="1"/>
          <p:nvPr/>
        </p:nvSpPr>
        <p:spPr>
          <a:xfrm>
            <a:off x="5348450" y="48430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5" name="44 - TextBox"/>
          <p:cNvSpPr txBox="1"/>
          <p:nvPr/>
        </p:nvSpPr>
        <p:spPr>
          <a:xfrm>
            <a:off x="7101050" y="48430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6" name="45 - TextBox"/>
          <p:cNvSpPr txBox="1"/>
          <p:nvPr/>
        </p:nvSpPr>
        <p:spPr>
          <a:xfrm>
            <a:off x="1767050" y="48430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7" name="46 - TextBox"/>
          <p:cNvSpPr txBox="1"/>
          <p:nvPr/>
        </p:nvSpPr>
        <p:spPr>
          <a:xfrm>
            <a:off x="2605250" y="55626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8" name="47 - TextBox"/>
          <p:cNvSpPr txBox="1"/>
          <p:nvPr/>
        </p:nvSpPr>
        <p:spPr>
          <a:xfrm>
            <a:off x="1219200" y="55626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 - Ομάδα"/>
          <p:cNvGrpSpPr/>
          <p:nvPr/>
        </p:nvGrpSpPr>
        <p:grpSpPr>
          <a:xfrm>
            <a:off x="762000" y="3733800"/>
            <a:ext cx="7135238" cy="2887787"/>
            <a:chOff x="358873" y="2492896"/>
            <a:chExt cx="7135238" cy="2887787"/>
          </a:xfrm>
        </p:grpSpPr>
        <p:sp>
          <p:nvSpPr>
            <p:cNvPr id="5" name="Oval 12"/>
            <p:cNvSpPr>
              <a:spLocks noChangeArrowheads="1"/>
            </p:cNvSpPr>
            <p:nvPr/>
          </p:nvSpPr>
          <p:spPr bwMode="auto">
            <a:xfrm>
              <a:off x="4067944" y="2492896"/>
              <a:ext cx="864096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[1]=4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" name="AutoShape 13"/>
            <p:cNvCxnSpPr>
              <a:cxnSpLocks noChangeShapeType="1"/>
              <a:stCxn id="8" idx="0"/>
              <a:endCxn id="5" idx="3"/>
            </p:cNvCxnSpPr>
            <p:nvPr/>
          </p:nvCxnSpPr>
          <p:spPr bwMode="auto">
            <a:xfrm flipV="1">
              <a:off x="2807804" y="2805905"/>
              <a:ext cx="1386684" cy="420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" name="AutoShape 14"/>
            <p:cNvCxnSpPr>
              <a:cxnSpLocks noChangeShapeType="1"/>
              <a:stCxn id="11" idx="0"/>
              <a:endCxn id="5" idx="5"/>
            </p:cNvCxnSpPr>
            <p:nvPr/>
          </p:nvCxnSpPr>
          <p:spPr bwMode="auto">
            <a:xfrm flipH="1" flipV="1">
              <a:off x="4805496" y="2805905"/>
              <a:ext cx="1206664" cy="4200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2411760" y="32259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[2]=8</a:t>
              </a:r>
            </a:p>
          </p:txBody>
        </p:sp>
        <p:cxnSp>
          <p:nvCxnSpPr>
            <p:cNvPr id="9" name="AutoShape 16"/>
            <p:cNvCxnSpPr>
              <a:cxnSpLocks noChangeShapeType="1"/>
              <a:stCxn id="13" idx="0"/>
              <a:endCxn id="8" idx="3"/>
            </p:cNvCxnSpPr>
            <p:nvPr/>
          </p:nvCxnSpPr>
          <p:spPr bwMode="auto">
            <a:xfrm flipV="1">
              <a:off x="1727684" y="3539007"/>
              <a:ext cx="800075" cy="3870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" name="AutoShape 17"/>
            <p:cNvCxnSpPr>
              <a:cxnSpLocks noChangeShapeType="1"/>
              <a:stCxn id="19" idx="0"/>
              <a:endCxn id="8" idx="5"/>
            </p:cNvCxnSpPr>
            <p:nvPr/>
          </p:nvCxnSpPr>
          <p:spPr bwMode="auto">
            <a:xfrm flipH="1" flipV="1">
              <a:off x="3087849" y="3539007"/>
              <a:ext cx="800075" cy="3727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5580112" y="3225998"/>
              <a:ext cx="864096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[3]=1</a:t>
              </a:r>
            </a:p>
          </p:txBody>
        </p:sp>
        <p:cxnSp>
          <p:nvCxnSpPr>
            <p:cNvPr id="12" name="AutoShape 19"/>
            <p:cNvCxnSpPr>
              <a:cxnSpLocks noChangeShapeType="1"/>
              <a:stCxn id="17" idx="0"/>
              <a:endCxn id="11" idx="5"/>
            </p:cNvCxnSpPr>
            <p:nvPr/>
          </p:nvCxnSpPr>
          <p:spPr bwMode="auto">
            <a:xfrm flipH="1" flipV="1">
              <a:off x="6317664" y="3539007"/>
              <a:ext cx="487243" cy="3870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331640" y="392608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[4]=2</a:t>
              </a:r>
            </a:p>
          </p:txBody>
        </p:sp>
        <p:cxnSp>
          <p:nvCxnSpPr>
            <p:cNvPr id="14" name="AutoShape 21"/>
            <p:cNvCxnSpPr>
              <a:cxnSpLocks noChangeShapeType="1"/>
              <a:stCxn id="15" idx="0"/>
              <a:endCxn id="13" idx="5"/>
            </p:cNvCxnSpPr>
            <p:nvPr/>
          </p:nvCxnSpPr>
          <p:spPr bwMode="auto">
            <a:xfrm flipH="1" flipV="1">
              <a:off x="2007729" y="4239094"/>
              <a:ext cx="296019" cy="4140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07704" y="465313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[9]=0</a:t>
              </a:r>
            </a:p>
          </p:txBody>
        </p:sp>
        <p:cxnSp>
          <p:nvCxnSpPr>
            <p:cNvPr id="16" name="AutoShape 23"/>
            <p:cNvCxnSpPr>
              <a:cxnSpLocks noChangeShapeType="1"/>
              <a:stCxn id="18" idx="0"/>
              <a:endCxn id="13" idx="3"/>
            </p:cNvCxnSpPr>
            <p:nvPr/>
          </p:nvCxnSpPr>
          <p:spPr bwMode="auto">
            <a:xfrm flipV="1">
              <a:off x="1151620" y="4239094"/>
              <a:ext cx="296019" cy="4140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6408863" y="3926086"/>
              <a:ext cx="792088" cy="366712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[7]=6</a:t>
              </a: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755576" y="4653136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[8]=7</a:t>
              </a:r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3491880" y="39117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[5]=3</a:t>
              </a:r>
            </a:p>
          </p:txBody>
        </p:sp>
        <p:cxnSp>
          <p:nvCxnSpPr>
            <p:cNvPr id="20" name="AutoShape 32"/>
            <p:cNvCxnSpPr>
              <a:cxnSpLocks noChangeShapeType="1"/>
              <a:stCxn id="21" idx="0"/>
              <a:endCxn id="11" idx="3"/>
            </p:cNvCxnSpPr>
            <p:nvPr/>
          </p:nvCxnSpPr>
          <p:spPr bwMode="auto">
            <a:xfrm flipV="1">
              <a:off x="5292739" y="3539007"/>
              <a:ext cx="413917" cy="3727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4896695" y="3911798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[6]=5</a:t>
              </a:r>
            </a:p>
          </p:txBody>
        </p:sp>
        <p:sp>
          <p:nvSpPr>
            <p:cNvPr id="22" name="21 - TextBox"/>
            <p:cNvSpPr txBox="1"/>
            <p:nvPr/>
          </p:nvSpPr>
          <p:spPr>
            <a:xfrm>
              <a:off x="4932040" y="254515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keys[4]=15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22 - TextBox"/>
            <p:cNvSpPr txBox="1"/>
            <p:nvPr/>
          </p:nvSpPr>
          <p:spPr>
            <a:xfrm>
              <a:off x="1438993" y="32652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keys[8]=19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23 - TextBox"/>
            <p:cNvSpPr txBox="1"/>
            <p:nvPr/>
          </p:nvSpPr>
          <p:spPr>
            <a:xfrm>
              <a:off x="6444208" y="32652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keys[1]=48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24 - TextBox"/>
            <p:cNvSpPr txBox="1"/>
            <p:nvPr/>
          </p:nvSpPr>
          <p:spPr>
            <a:xfrm>
              <a:off x="358873" y="393305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keys[2]=29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25 - TextBox"/>
            <p:cNvSpPr txBox="1"/>
            <p:nvPr/>
          </p:nvSpPr>
          <p:spPr>
            <a:xfrm>
              <a:off x="2555776" y="393305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keys[3]=47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26 - TextBox"/>
            <p:cNvSpPr txBox="1"/>
            <p:nvPr/>
          </p:nvSpPr>
          <p:spPr>
            <a:xfrm>
              <a:off x="683568" y="507290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keys[7]=61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27 - TextBox"/>
            <p:cNvSpPr txBox="1"/>
            <p:nvPr/>
          </p:nvSpPr>
          <p:spPr>
            <a:xfrm>
              <a:off x="1835696" y="5072906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keys[0]=60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28 - TextBox"/>
            <p:cNvSpPr txBox="1"/>
            <p:nvPr/>
          </p:nvSpPr>
          <p:spPr>
            <a:xfrm>
              <a:off x="4788024" y="4314582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keys[5]=53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29 - TextBox"/>
            <p:cNvSpPr txBox="1"/>
            <p:nvPr/>
          </p:nvSpPr>
          <p:spPr>
            <a:xfrm>
              <a:off x="6336855" y="4314582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keys[6]=91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AutoShape 17"/>
            <p:cNvCxnSpPr>
              <a:cxnSpLocks noChangeShapeType="1"/>
              <a:stCxn id="32" idx="0"/>
              <a:endCxn id="19" idx="3"/>
            </p:cNvCxnSpPr>
            <p:nvPr/>
          </p:nvCxnSpPr>
          <p:spPr bwMode="auto">
            <a:xfrm flipV="1">
              <a:off x="3383868" y="4224807"/>
              <a:ext cx="224011" cy="4216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2987824" y="4646463"/>
              <a:ext cx="792088" cy="366713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pq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[10]=9</a:t>
              </a:r>
            </a:p>
          </p:txBody>
        </p:sp>
        <p:sp>
          <p:nvSpPr>
            <p:cNvPr id="33" name="32 - TextBox"/>
            <p:cNvSpPr txBox="1"/>
            <p:nvPr/>
          </p:nvSpPr>
          <p:spPr>
            <a:xfrm>
              <a:off x="2915816" y="5065439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keys[9]=54</a:t>
              </a:r>
              <a:endParaRPr lang="el-G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l-G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Δυαδικός Σωρός με Ευρετήριο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36 - Ορθογώνιο"/>
          <p:cNvSpPr/>
          <p:nvPr/>
        </p:nvSpPr>
        <p:spPr>
          <a:xfrm>
            <a:off x="381000" y="250567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keys[0:9]  =  [60,48,29,47,15,53,91,61,19,54] </a:t>
            </a:r>
          </a:p>
          <a:p>
            <a:r>
              <a:rPr lang="en-US" sz="1600" dirty="0" err="1">
                <a:latin typeface="Lucida Console" pitchFamily="49" charset="0"/>
              </a:rPr>
              <a:t>pq</a:t>
            </a:r>
            <a:r>
              <a:rPr lang="en-US" sz="1600" dirty="0">
                <a:latin typeface="Lucida Console" pitchFamily="49" charset="0"/>
              </a:rPr>
              <a:t>[1:10]   =  [4,8,1,2,3,5,6,7,0</a:t>
            </a:r>
            <a:r>
              <a:rPr lang="el-GR" sz="1600" dirty="0">
                <a:latin typeface="Lucida Console" pitchFamily="49" charset="0"/>
              </a:rPr>
              <a:t>,9</a:t>
            </a:r>
            <a:r>
              <a:rPr lang="en-US" sz="1600" dirty="0">
                <a:latin typeface="Lucida Console" pitchFamily="49" charset="0"/>
              </a:rPr>
              <a:t>]</a:t>
            </a:r>
          </a:p>
          <a:p>
            <a:r>
              <a:rPr lang="en-US" sz="1600" dirty="0">
                <a:latin typeface="Lucida Console" pitchFamily="49" charset="0"/>
              </a:rPr>
              <a:t>index[0:9] =  [9,3,4,5,1,6,7,8,2,10]</a:t>
            </a:r>
            <a:endParaRPr lang="el-GR" sz="1600" dirty="0">
              <a:latin typeface="Lucida Console" pitchFamily="49" charset="0"/>
            </a:endParaRPr>
          </a:p>
        </p:txBody>
      </p:sp>
      <p:sp>
        <p:nvSpPr>
          <p:cNvPr id="36" name="35 - Ορθογώνιο"/>
          <p:cNvSpPr/>
          <p:nvPr/>
        </p:nvSpPr>
        <p:spPr>
          <a:xfrm>
            <a:off x="381000" y="990600"/>
            <a:ext cx="8382000" cy="139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l-GR" sz="1600" dirty="0"/>
              <a:t>Π.χ., μετά την εισαγωγή των αντικειμένων με </a:t>
            </a:r>
            <a:r>
              <a:rPr lang="el-GR" sz="1600" dirty="0">
                <a:solidFill>
                  <a:srgbClr val="C00000"/>
                </a:solidFill>
              </a:rPr>
              <a:t>ταυτότητες</a:t>
            </a:r>
            <a:r>
              <a:rPr lang="el-GR" sz="1600" dirty="0"/>
              <a:t> και αντίστοιχα </a:t>
            </a:r>
            <a:r>
              <a:rPr lang="el-GR" sz="1600" dirty="0">
                <a:solidFill>
                  <a:srgbClr val="003399"/>
                </a:solidFill>
              </a:rPr>
              <a:t>κλειδιά</a:t>
            </a:r>
          </a:p>
          <a:p>
            <a:pPr>
              <a:lnSpc>
                <a:spcPts val="2600"/>
              </a:lnSpc>
            </a:pPr>
            <a:r>
              <a:rPr lang="el-GR" sz="1600" dirty="0">
                <a:latin typeface="Lucida Console" pitchFamily="49" charset="0"/>
              </a:rPr>
              <a:t>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0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60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1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48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2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29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3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47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4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15</a:t>
            </a:r>
            <a:r>
              <a:rPr lang="el-GR" sz="1600" dirty="0">
                <a:latin typeface="Lucida Console" pitchFamily="49" charset="0"/>
              </a:rPr>
              <a:t>),</a:t>
            </a:r>
            <a:endParaRPr lang="en-US" sz="1600" dirty="0">
              <a:latin typeface="Lucida Console" pitchFamily="49" charset="0"/>
            </a:endParaRPr>
          </a:p>
          <a:p>
            <a:pPr>
              <a:lnSpc>
                <a:spcPts val="2600"/>
              </a:lnSpc>
            </a:pPr>
            <a:r>
              <a:rPr lang="el-GR" sz="1600" dirty="0">
                <a:latin typeface="Lucida Console" pitchFamily="49" charset="0"/>
              </a:rPr>
              <a:t>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5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53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6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91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7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61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8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19</a:t>
            </a:r>
            <a:r>
              <a:rPr lang="el-GR" sz="1600" dirty="0">
                <a:latin typeface="Lucida Console" pitchFamily="49" charset="0"/>
              </a:rPr>
              <a:t>),(</a:t>
            </a:r>
            <a:r>
              <a:rPr lang="el-GR" sz="1600" dirty="0">
                <a:solidFill>
                  <a:srgbClr val="C00000"/>
                </a:solidFill>
                <a:latin typeface="Lucida Console" pitchFamily="49" charset="0"/>
              </a:rPr>
              <a:t>9</a:t>
            </a:r>
            <a:r>
              <a:rPr lang="el-GR" sz="1600" dirty="0">
                <a:latin typeface="Lucida Console" pitchFamily="49" charset="0"/>
              </a:rPr>
              <a:t>,</a:t>
            </a:r>
            <a:r>
              <a:rPr lang="el-GR" sz="1600" dirty="0">
                <a:solidFill>
                  <a:srgbClr val="003399"/>
                </a:solidFill>
                <a:latin typeface="Lucida Console" pitchFamily="49" charset="0"/>
              </a:rPr>
              <a:t>54</a:t>
            </a:r>
            <a:r>
              <a:rPr lang="el-GR" sz="1600" dirty="0">
                <a:latin typeface="Lucida Console" pitchFamily="49" charset="0"/>
              </a:rPr>
              <a:t>)</a:t>
            </a:r>
            <a:endParaRPr lang="en-US" sz="1600" dirty="0">
              <a:latin typeface="Lucida Console" pitchFamily="49" charset="0"/>
            </a:endParaRPr>
          </a:p>
          <a:p>
            <a:pPr>
              <a:lnSpc>
                <a:spcPts val="2600"/>
              </a:lnSpc>
            </a:pPr>
            <a:r>
              <a:rPr lang="el-GR" sz="1600" dirty="0">
                <a:latin typeface="+mn-lt"/>
              </a:rPr>
              <a:t>θα έχουμε</a:t>
            </a:r>
            <a:r>
              <a:rPr lang="el-GR" sz="1600" dirty="0">
                <a:latin typeface="Lucida Console" pitchFamily="49" charset="0"/>
              </a:rPr>
              <a:t> </a:t>
            </a:r>
          </a:p>
        </p:txBody>
      </p:sp>
      <p:sp>
        <p:nvSpPr>
          <p:cNvPr id="39" name="38 - TextBox"/>
          <p:cNvSpPr txBox="1"/>
          <p:nvPr/>
        </p:nvSpPr>
        <p:spPr>
          <a:xfrm>
            <a:off x="4129250" y="37000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[1]</a:t>
            </a:r>
          </a:p>
        </p:txBody>
      </p:sp>
      <p:sp>
        <p:nvSpPr>
          <p:cNvPr id="40" name="39 - TextBox"/>
          <p:cNvSpPr txBox="1"/>
          <p:nvPr/>
        </p:nvSpPr>
        <p:spPr>
          <a:xfrm>
            <a:off x="2895600" y="41572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1" name="40 - TextBox"/>
          <p:cNvSpPr txBox="1"/>
          <p:nvPr/>
        </p:nvSpPr>
        <p:spPr>
          <a:xfrm>
            <a:off x="6339050" y="41572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2" name="41 - TextBox"/>
          <p:cNvSpPr txBox="1"/>
          <p:nvPr/>
        </p:nvSpPr>
        <p:spPr>
          <a:xfrm>
            <a:off x="4205450" y="48430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3" name="42 - TextBox"/>
          <p:cNvSpPr txBox="1"/>
          <p:nvPr/>
        </p:nvSpPr>
        <p:spPr>
          <a:xfrm>
            <a:off x="3352800" y="556260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4" name="43 - TextBox"/>
          <p:cNvSpPr txBox="1"/>
          <p:nvPr/>
        </p:nvSpPr>
        <p:spPr>
          <a:xfrm>
            <a:off x="5348450" y="48430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5" name="44 - TextBox"/>
          <p:cNvSpPr txBox="1"/>
          <p:nvPr/>
        </p:nvSpPr>
        <p:spPr>
          <a:xfrm>
            <a:off x="7101050" y="48430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6" name="45 - TextBox"/>
          <p:cNvSpPr txBox="1"/>
          <p:nvPr/>
        </p:nvSpPr>
        <p:spPr>
          <a:xfrm>
            <a:off x="1767050" y="484304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7" name="46 - TextBox"/>
          <p:cNvSpPr txBox="1"/>
          <p:nvPr/>
        </p:nvSpPr>
        <p:spPr>
          <a:xfrm>
            <a:off x="2605250" y="55626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48" name="47 - TextBox"/>
          <p:cNvSpPr txBox="1"/>
          <p:nvPr/>
        </p:nvSpPr>
        <p:spPr>
          <a:xfrm>
            <a:off x="1219200" y="55626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l-GR" sz="1600" dirty="0">
                <a:latin typeface="Cambria Math" pitchFamily="18" charset="0"/>
                <a:ea typeface="Cambria Math" pitchFamily="18" charset="0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95AE8-5BD1-49B5-8C6B-C0E9E9FCD1BD}"/>
              </a:ext>
            </a:extLst>
          </p:cNvPr>
          <p:cNvSpPr txBox="1"/>
          <p:nvPr/>
        </p:nvSpPr>
        <p:spPr>
          <a:xfrm>
            <a:off x="4960963" y="6070723"/>
            <a:ext cx="3494675" cy="671787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l-GR" dirty="0"/>
              <a:t>Συνθήκη σωρού ελάχιστου</a:t>
            </a:r>
            <a:r>
              <a:rPr lang="en-US" dirty="0"/>
              <a:t>:</a:t>
            </a:r>
          </a:p>
          <a:p>
            <a:pPr>
              <a:lnSpc>
                <a:spcPts val="24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keys[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pq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[k/2]].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compareTo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(keys[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pq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[k]]) &lt; 0</a:t>
            </a:r>
            <a:endParaRPr lang="el-G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6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l-G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Δυαδικός Σωρός με Ευρετήριο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35 - TextBox"/>
          <p:cNvSpPr txBox="1"/>
          <p:nvPr/>
        </p:nvSpPr>
        <p:spPr>
          <a:xfrm>
            <a:off x="457200" y="990600"/>
            <a:ext cx="8305800" cy="406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l-GR" sz="1600" dirty="0"/>
              <a:t>Υλοποίηση </a:t>
            </a:r>
            <a:r>
              <a:rPr lang="el-GR" sz="1600" b="1" dirty="0"/>
              <a:t>αλλαγής κλειδιού</a:t>
            </a:r>
            <a:r>
              <a:rPr lang="en-US" sz="1600" b="1" dirty="0"/>
              <a:t> </a:t>
            </a:r>
            <a:r>
              <a:rPr lang="el-GR" sz="1600" dirty="0"/>
              <a:t>του αντικειμένου </a:t>
            </a:r>
            <a:r>
              <a:rPr lang="en-US" sz="1600" dirty="0"/>
              <a:t>(</a:t>
            </a:r>
            <a:r>
              <a:rPr lang="el-GR" sz="1600" dirty="0"/>
              <a:t>με ταυτότητα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j</a:t>
            </a:r>
            <a:r>
              <a:rPr lang="en-US" sz="1600" dirty="0"/>
              <a:t>:</a:t>
            </a:r>
            <a:endParaRPr lang="el-GR" sz="1600" dirty="0"/>
          </a:p>
          <a:p>
            <a:pPr>
              <a:lnSpc>
                <a:spcPts val="2400"/>
              </a:lnSpc>
            </a:pPr>
            <a:endParaRPr lang="en-US" sz="16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l-GR" sz="1600" dirty="0"/>
              <a:t>Αποθηκεύουμε τη νέα τιμή </a:t>
            </a:r>
            <a:r>
              <a:rPr lang="en-US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v</a:t>
            </a:r>
            <a:r>
              <a:rPr lang="en-US" sz="1600" dirty="0"/>
              <a:t> </a:t>
            </a:r>
            <a:r>
              <a:rPr lang="el-GR" sz="1600" dirty="0"/>
              <a:t>του κλειδιού του </a:t>
            </a:r>
            <a:r>
              <a:rPr lang="en-US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j</a:t>
            </a:r>
            <a:r>
              <a:rPr lang="en-US" sz="1600" dirty="0"/>
              <a:t> </a:t>
            </a:r>
            <a:r>
              <a:rPr lang="el-GR" sz="1600" dirty="0"/>
              <a:t>στον πίνακα </a:t>
            </a:r>
            <a:r>
              <a:rPr lang="en-US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keys</a:t>
            </a:r>
            <a:r>
              <a:rPr lang="en-US" sz="1600" dirty="0"/>
              <a:t>, </a:t>
            </a:r>
            <a:r>
              <a:rPr lang="el-GR" sz="1600" dirty="0"/>
              <a:t>θέτοντας </a:t>
            </a:r>
            <a:r>
              <a:rPr lang="en-US" sz="1600" dirty="0">
                <a:solidFill>
                  <a:srgbClr val="003399"/>
                </a:solidFill>
                <a:latin typeface="Lucida Console" pitchFamily="49" charset="0"/>
              </a:rPr>
              <a:t>keys[j]=v</a:t>
            </a:r>
            <a:r>
              <a:rPr lang="el-GR" sz="1600" dirty="0">
                <a:solidFill>
                  <a:srgbClr val="003399"/>
                </a:solidFill>
              </a:rPr>
              <a:t> </a:t>
            </a:r>
          </a:p>
          <a:p>
            <a:pPr>
              <a:lnSpc>
                <a:spcPts val="2400"/>
              </a:lnSpc>
              <a:buFont typeface="Arial" pitchFamily="34" charset="0"/>
              <a:buChar char="•"/>
            </a:pPr>
            <a:endParaRPr lang="el-GR" sz="16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l-GR" sz="1600" dirty="0"/>
              <a:t>Βρίσκουμε τη θέση του αντικειμένου </a:t>
            </a:r>
            <a:r>
              <a:rPr lang="en-US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j</a:t>
            </a:r>
            <a:r>
              <a:rPr lang="en-US" sz="1600" dirty="0"/>
              <a:t> </a:t>
            </a:r>
            <a:r>
              <a:rPr lang="el-GR" sz="1600" dirty="0"/>
              <a:t>στο δυαδικό σωρό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3399"/>
                </a:solidFill>
                <a:latin typeface="Lucida Console" pitchFamily="49" charset="0"/>
              </a:rPr>
              <a:t>k=index[j]</a:t>
            </a:r>
            <a:r>
              <a:rPr lang="en-US" sz="1600" dirty="0"/>
              <a:t> </a:t>
            </a:r>
          </a:p>
          <a:p>
            <a:pPr>
              <a:lnSpc>
                <a:spcPts val="2400"/>
              </a:lnSpc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l-GR" sz="1600" dirty="0"/>
              <a:t>Αν το κλειδί του </a:t>
            </a:r>
            <a:r>
              <a:rPr lang="en-US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j</a:t>
            </a:r>
            <a:r>
              <a:rPr lang="en-US" sz="1600" dirty="0"/>
              <a:t> </a:t>
            </a:r>
            <a:r>
              <a:rPr lang="el-GR" sz="1600" dirty="0"/>
              <a:t>έχει μειωθεί τότε εκτελούμε </a:t>
            </a:r>
            <a:r>
              <a:rPr lang="en-US" sz="1600" dirty="0" err="1">
                <a:solidFill>
                  <a:srgbClr val="003399"/>
                </a:solidFill>
                <a:latin typeface="Lucida Console" panose="020B0609040504020204" pitchFamily="49" charset="0"/>
              </a:rPr>
              <a:t>fixUp</a:t>
            </a:r>
            <a:r>
              <a:rPr lang="el-GR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k</a:t>
            </a:r>
            <a:r>
              <a:rPr lang="el-GR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srgbClr val="003399"/>
              </a:solidFill>
              <a:latin typeface="Lucida Console" panose="020B0609040504020204" pitchFamily="49" charset="0"/>
            </a:endParaRPr>
          </a:p>
          <a:p>
            <a:pPr>
              <a:lnSpc>
                <a:spcPts val="2400"/>
              </a:lnSpc>
              <a:buFont typeface="Arial" pitchFamily="34" charset="0"/>
              <a:buChar char="•"/>
            </a:pPr>
            <a:endParaRPr lang="en-US" sz="1600" dirty="0">
              <a:solidFill>
                <a:srgbClr val="003399"/>
              </a:solidFill>
              <a:latin typeface="Lucida Console" panose="020B0609040504020204" pitchFamily="49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l-GR" sz="1600" dirty="0"/>
              <a:t>Διαφορετικά, αν το κλειδί του </a:t>
            </a:r>
            <a:r>
              <a:rPr lang="en-US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j</a:t>
            </a:r>
            <a:r>
              <a:rPr lang="en-US" sz="1600" dirty="0"/>
              <a:t> </a:t>
            </a:r>
            <a:r>
              <a:rPr lang="el-GR" sz="1600" dirty="0"/>
              <a:t>έχει αυξηθεί, τότε εκτελούμε </a:t>
            </a:r>
            <a:r>
              <a:rPr lang="en-US" sz="1600" dirty="0" err="1">
                <a:solidFill>
                  <a:srgbClr val="003399"/>
                </a:solidFill>
                <a:latin typeface="Lucida Console" panose="020B0609040504020204" pitchFamily="49" charset="0"/>
              </a:rPr>
              <a:t>fixDown</a:t>
            </a:r>
            <a:r>
              <a:rPr lang="el-GR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k</a:t>
            </a:r>
            <a:r>
              <a:rPr lang="el-GR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srgbClr val="003399"/>
              </a:solidFill>
              <a:latin typeface="Lucida Console" panose="020B0609040504020204" pitchFamily="49" charset="0"/>
            </a:endParaRPr>
          </a:p>
          <a:p>
            <a:pPr>
              <a:lnSpc>
                <a:spcPts val="2400"/>
              </a:lnSpc>
              <a:buFont typeface="Arial" pitchFamily="34" charset="0"/>
              <a:buChar char="•"/>
            </a:pPr>
            <a:endParaRPr lang="en-US" sz="1600" dirty="0">
              <a:solidFill>
                <a:srgbClr val="003399"/>
              </a:solidFill>
              <a:latin typeface="Lucida Console" panose="020B0609040504020204" pitchFamily="49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l-GR" sz="1600" dirty="0">
                <a:latin typeface="+mn-lt"/>
              </a:rPr>
              <a:t>Όταν γίνεται αντιμετάθεση δύο αντικειμένων στον πίνακα </a:t>
            </a:r>
            <a:r>
              <a:rPr lang="en-US" sz="1600" dirty="0" err="1">
                <a:solidFill>
                  <a:srgbClr val="003399"/>
                </a:solidFill>
                <a:latin typeface="Lucida Console" panose="020B0609040504020204" pitchFamily="49" charset="0"/>
              </a:rPr>
              <a:t>pq</a:t>
            </a:r>
            <a:r>
              <a:rPr lang="en-US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[]</a:t>
            </a:r>
            <a:r>
              <a:rPr lang="en-US" sz="1600" dirty="0">
                <a:latin typeface="+mn-lt"/>
              </a:rPr>
              <a:t>, </a:t>
            </a:r>
            <a:r>
              <a:rPr lang="el-GR" sz="1600" dirty="0">
                <a:latin typeface="+mn-lt"/>
              </a:rPr>
              <a:t>τότε θα πρέπει να ενημερώνουμε τις νέες θέσεις τους στον πίνακα</a:t>
            </a:r>
            <a:r>
              <a:rPr lang="el-GR" sz="1600" dirty="0">
                <a:solidFill>
                  <a:srgbClr val="003399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index[]</a:t>
            </a:r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9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l-G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Δυαδικός Σωρός με Ευρετήριο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35 - TextBox"/>
          <p:cNvSpPr txBox="1"/>
          <p:nvPr/>
        </p:nvSpPr>
        <p:spPr>
          <a:xfrm>
            <a:off x="457200" y="990600"/>
            <a:ext cx="8305800" cy="374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l-GR" sz="1600" dirty="0"/>
              <a:t>Υλοποίηση </a:t>
            </a:r>
            <a:r>
              <a:rPr lang="el-GR" sz="1600" b="1" dirty="0"/>
              <a:t>μείωσης κλειδιού</a:t>
            </a:r>
            <a:r>
              <a:rPr lang="en-US" sz="1600" b="1" dirty="0"/>
              <a:t> </a:t>
            </a:r>
            <a:r>
              <a:rPr lang="el-GR" sz="1600" dirty="0"/>
              <a:t>του αντικειμένου </a:t>
            </a:r>
            <a:r>
              <a:rPr lang="en-US" sz="1600" dirty="0"/>
              <a:t>(</a:t>
            </a:r>
            <a:r>
              <a:rPr lang="el-GR" sz="1600" dirty="0"/>
              <a:t>με ταυτότητα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003399"/>
                </a:solidFill>
                <a:latin typeface="Lucida Console" panose="020B0609040504020204" pitchFamily="49" charset="0"/>
              </a:rPr>
              <a:t>j</a:t>
            </a:r>
            <a:r>
              <a:rPr lang="en-US" sz="1600" dirty="0"/>
              <a:t>:</a:t>
            </a:r>
            <a:endParaRPr lang="el-GR" sz="1600" dirty="0"/>
          </a:p>
        </p:txBody>
      </p:sp>
      <p:sp>
        <p:nvSpPr>
          <p:cNvPr id="4" name="Text Box 40">
            <a:extLst>
              <a:ext uri="{FF2B5EF4-FFF2-40B4-BE49-F238E27FC236}">
                <a16:creationId xmlns:a16="http://schemas.microsoft.com/office/drawing/2014/main" id="{9E968FDA-EE72-4C44-B668-CD3C3BB8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09800"/>
            <a:ext cx="5029200" cy="2888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dirty="0">
                <a:solidFill>
                  <a:srgbClr val="003399"/>
                </a:solidFill>
                <a:latin typeface="Lucida Console" pitchFamily="49" charset="0"/>
              </a:rPr>
              <a:t>// change the key of item j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Lucida Console" pitchFamily="49" charset="0"/>
              </a:rPr>
              <a:t>public void change(int j, Key key) {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Lucida Console" pitchFamily="49" charset="0"/>
              </a:rPr>
              <a:t>        Key </a:t>
            </a:r>
            <a:r>
              <a:rPr lang="en-US" dirty="0" err="1">
                <a:latin typeface="Lucida Console" pitchFamily="49" charset="0"/>
              </a:rPr>
              <a:t>oldKey</a:t>
            </a:r>
            <a:r>
              <a:rPr lang="en-US" dirty="0">
                <a:latin typeface="Lucida Console" pitchFamily="49" charset="0"/>
              </a:rPr>
              <a:t> = keys[j];</a:t>
            </a:r>
            <a:endParaRPr lang="el-GR" dirty="0">
              <a:latin typeface="Lucida Console" pitchFamily="49" charset="0"/>
            </a:endParaRPr>
          </a:p>
          <a:p>
            <a:pPr>
              <a:lnSpc>
                <a:spcPts val="2200"/>
              </a:lnSpc>
            </a:pPr>
            <a:r>
              <a:rPr lang="el-GR" dirty="0">
                <a:latin typeface="Lucida Console" pitchFamily="49" charset="0"/>
              </a:rPr>
              <a:t>        </a:t>
            </a:r>
            <a:r>
              <a:rPr lang="en-US" dirty="0">
                <a:latin typeface="Lucida Console" pitchFamily="49" charset="0"/>
              </a:rPr>
              <a:t>keys[j] = key;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Lucida Console" pitchFamily="49" charset="0"/>
              </a:rPr>
              <a:t>        int k = index[j];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Lucida Console" pitchFamily="49" charset="0"/>
              </a:rPr>
              <a:t>        if ( </a:t>
            </a:r>
            <a:r>
              <a:rPr lang="en-US" dirty="0" err="1">
                <a:latin typeface="Lucida Console" pitchFamily="49" charset="0"/>
              </a:rPr>
              <a:t>key.compareTo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oldKey</a:t>
            </a:r>
            <a:r>
              <a:rPr lang="en-US" dirty="0">
                <a:latin typeface="Lucida Console" pitchFamily="49" charset="0"/>
              </a:rPr>
              <a:t>) &lt; 0 )     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Lucida Console" pitchFamily="49" charset="0"/>
              </a:rPr>
              <a:t>             </a:t>
            </a:r>
            <a:r>
              <a:rPr lang="en-US" dirty="0" err="1">
                <a:latin typeface="Lucida Console" pitchFamily="49" charset="0"/>
              </a:rPr>
              <a:t>fixUp</a:t>
            </a:r>
            <a:r>
              <a:rPr lang="en-US" dirty="0">
                <a:latin typeface="Lucida Console" pitchFamily="49" charset="0"/>
              </a:rPr>
              <a:t>(k);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Lucida Console" pitchFamily="49" charset="0"/>
              </a:rPr>
              <a:t>        else 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Lucida Console" pitchFamily="49" charset="0"/>
              </a:rPr>
              <a:t>             </a:t>
            </a:r>
            <a:r>
              <a:rPr lang="en-US" dirty="0" err="1">
                <a:latin typeface="Lucida Console" pitchFamily="49" charset="0"/>
              </a:rPr>
              <a:t>fixDown</a:t>
            </a:r>
            <a:r>
              <a:rPr lang="en-US" dirty="0">
                <a:latin typeface="Lucida Console" pitchFamily="49" charset="0"/>
              </a:rPr>
              <a:t>(k);</a:t>
            </a:r>
          </a:p>
          <a:p>
            <a:pPr>
              <a:lnSpc>
                <a:spcPts val="2200"/>
              </a:lnSpc>
            </a:pPr>
            <a:r>
              <a:rPr lang="en-US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2143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LOUKAS20G@9JM6IHMR48BGY5K9" val="3164"/>
  <p:tag name="FIRSTGEORGIAD@QR90Z50HB7WXYZ01" val="2846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Kant">
  <a:themeElements>
    <a:clrScheme name="Kan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Kant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Kan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23515</TotalTime>
  <Words>1769</Words>
  <Application>Microsoft Office PowerPoint</Application>
  <PresentationFormat>Προβολή στην οθόνη (4:3)</PresentationFormat>
  <Paragraphs>353</Paragraphs>
  <Slides>13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22" baseType="lpstr">
      <vt:lpstr>Arial</vt:lpstr>
      <vt:lpstr>Calibri</vt:lpstr>
      <vt:lpstr>Wingdings</vt:lpstr>
      <vt:lpstr>Segoe UI</vt:lpstr>
      <vt:lpstr>Garamond</vt:lpstr>
      <vt:lpstr>Cambria Math</vt:lpstr>
      <vt:lpstr>Lucida Console</vt:lpstr>
      <vt:lpstr>Times New Roman</vt:lpstr>
      <vt:lpstr>Kant</vt:lpstr>
      <vt:lpstr>Δυαδικός Σωρός με Ευρετήριο </vt:lpstr>
      <vt:lpstr>Δυαδικός Σωρός με Ευρετήριο </vt:lpstr>
      <vt:lpstr>Δυαδικός Σωρός με Ευρετήριο </vt:lpstr>
      <vt:lpstr>Δυαδικός Σωρός με Ευρετήριο </vt:lpstr>
      <vt:lpstr>Δυαδικός Σωρός με Ευρετήριο </vt:lpstr>
      <vt:lpstr>Δυαδικός Σωρός με Ευρετήριο </vt:lpstr>
      <vt:lpstr>Δυαδικός Σωρός με Ευρετήριο </vt:lpstr>
      <vt:lpstr>Δυαδικός Σωρός με Ευρετήριο </vt:lpstr>
      <vt:lpstr>Δυαδικός Σωρός με Ευρετήριο </vt:lpstr>
      <vt:lpstr>Δυαδικός Σωρός με Ευρετήριο </vt:lpstr>
      <vt:lpstr>Δυαδικός Σωρός με Ευρετήριο </vt:lpstr>
      <vt:lpstr>Δυαδικός Σωρός με Ευρετήριο </vt:lpstr>
      <vt:lpstr>Δυαδικός Σωρός με Ευρετήριο 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PQ</dc:title>
  <dc:creator>Administrator</dc:creator>
  <cp:lastModifiedBy>Loukas Georgiadis</cp:lastModifiedBy>
  <cp:revision>870</cp:revision>
  <dcterms:created xsi:type="dcterms:W3CDTF">2005-02-17T20:55:19Z</dcterms:created>
  <dcterms:modified xsi:type="dcterms:W3CDTF">2023-11-21T22:25:14Z</dcterms:modified>
</cp:coreProperties>
</file>