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9" r:id="rId3"/>
    <p:sldId id="262" r:id="rId4"/>
    <p:sldId id="260" r:id="rId5"/>
    <p:sldId id="271" r:id="rId6"/>
    <p:sldId id="274" r:id="rId7"/>
    <p:sldId id="273" r:id="rId8"/>
    <p:sldId id="275" r:id="rId9"/>
    <p:sldId id="261" r:id="rId10"/>
    <p:sldId id="257" r:id="rId11"/>
    <p:sldId id="263" r:id="rId12"/>
    <p:sldId id="264" r:id="rId13"/>
    <p:sldId id="267" r:id="rId14"/>
    <p:sldId id="265" r:id="rId15"/>
    <p:sldId id="266" r:id="rId16"/>
    <p:sldId id="276" r:id="rId17"/>
    <p:sldId id="268" r:id="rId18"/>
    <p:sldId id="272" r:id="rId19"/>
    <p:sldId id="270" r:id="rId20"/>
    <p:sldId id="258"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86" d="100"/>
          <a:sy n="86" d="100"/>
        </p:scale>
        <p:origin x="56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0816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89716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2675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61752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09864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836311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8772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268313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6322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4757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3/2/2021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8341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prstClr val="white"/>
              </a:solidFill>
              <a:latin typeface="Arial" panose="020B06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latin typeface="Arial" panose="020B0604020202020204" pitchFamily="34" charset="0"/>
              </a:defRPr>
            </a:lvl1pPr>
          </a:lstStyle>
          <a:p>
            <a:fld id="{76969C88-B244-455D-A017-012B25B1ACDD}" type="datetimeFigureOut">
              <a:rPr lang="en-US" smtClean="0"/>
              <a:pPr/>
              <a:t>3/2/2021</a:t>
            </a:fld>
            <a:endParaRPr lang="en-US" dirty="0"/>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latin typeface="Arial" panose="020B0604020202020204" pitchFamily="34" charset="0"/>
              </a:defRPr>
            </a:lvl1pPr>
          </a:lstStyle>
          <a:p>
            <a:fld id="{07CE569E-9B7C-4CB9-AB80-C0841F922CFF}" type="slidenum">
              <a:rPr lang="en-US" smtClean="0"/>
              <a:pPr/>
              <a:t>‹#›</a:t>
            </a:fld>
            <a:endParaRPr lang="en-US" dirty="0"/>
          </a:p>
        </p:txBody>
      </p:sp>
    </p:spTree>
    <p:extLst>
      <p:ext uri="{BB962C8B-B14F-4D97-AF65-F5344CB8AC3E}">
        <p14:creationId xmlns:p14="http://schemas.microsoft.com/office/powerpoint/2010/main" val="544000865"/>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Arial" panose="020B0604020202020204" pitchFamily="34" charset="0"/>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Arial" panose="020B0604020202020204" pitchFamily="34" charset="0"/>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Arial" panose="020B0604020202020204" pitchFamily="34" charset="0"/>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Arial" panose="020B0604020202020204" pitchFamily="34" charset="0"/>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latin typeface="Arial" panose="020B0604020202020204" pitchFamily="34" charset="0"/>
            </a:endParaRPr>
          </a:p>
        </p:txBody>
      </p:sp>
      <p:pic>
        <p:nvPicPr>
          <p:cNvPr id="4" name="Picture 3">
            <a:extLst>
              <a:ext uri="{FF2B5EF4-FFF2-40B4-BE49-F238E27FC236}">
                <a16:creationId xmlns:a16="http://schemas.microsoft.com/office/drawing/2014/main" id="{CE950874-33AA-4139-8CCD-7B5D7C23B827}"/>
              </a:ext>
            </a:extLst>
          </p:cNvPr>
          <p:cNvPicPr>
            <a:picLocks noChangeAspect="1"/>
          </p:cNvPicPr>
          <p:nvPr/>
        </p:nvPicPr>
        <p:blipFill rotWithShape="1">
          <a:blip r:embed="rId2"/>
          <a:srcRect/>
          <a:stretch/>
        </p:blipFill>
        <p:spPr>
          <a:xfrm>
            <a:off x="0" y="0"/>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endParaRPr>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382DADED-9329-4FE6-A97D-98898E51BC07}"/>
              </a:ext>
            </a:extLst>
          </p:cNvPr>
          <p:cNvSpPr>
            <a:spLocks noGrp="1"/>
          </p:cNvSpPr>
          <p:nvPr>
            <p:ph type="subTitle" idx="1"/>
          </p:nvPr>
        </p:nvSpPr>
        <p:spPr>
          <a:xfrm>
            <a:off x="-175159" y="3741437"/>
            <a:ext cx="5567781" cy="2890140"/>
          </a:xfrm>
        </p:spPr>
        <p:txBody>
          <a:bodyPr anchor="b">
            <a:normAutofit fontScale="77500" lnSpcReduction="20000"/>
          </a:bodyPr>
          <a:lstStyle/>
          <a:p>
            <a:r>
              <a:rPr lang="en-US" sz="1800" b="1" i="0" u="none" strike="noStrike" dirty="0">
                <a:solidFill>
                  <a:schemeClr val="tx1"/>
                </a:solidFill>
                <a:effectLst/>
                <a:latin typeface="Arial" panose="020B0604020202020204" pitchFamily="34" charset="0"/>
              </a:rPr>
              <a:t> </a:t>
            </a:r>
            <a:r>
              <a:rPr lang="en-US" sz="2000" b="1" i="0" u="none" strike="noStrike" dirty="0">
                <a:solidFill>
                  <a:schemeClr val="tx1"/>
                </a:solidFill>
                <a:effectLst/>
                <a:latin typeface="Arial" panose="020B0604020202020204" pitchFamily="34" charset="0"/>
              </a:rPr>
              <a:t>Supervisor:</a:t>
            </a:r>
          </a:p>
          <a:p>
            <a:r>
              <a:rPr lang="en-US" sz="1900" b="1" i="0" dirty="0">
                <a:solidFill>
                  <a:schemeClr val="tx1"/>
                </a:solidFill>
                <a:effectLst/>
                <a:latin typeface="Lato" panose="020F0502020204030203" pitchFamily="34" charset="0"/>
              </a:rPr>
              <a:t>Col Siddharth Malik, SM</a:t>
            </a:r>
          </a:p>
          <a:p>
            <a:endParaRPr lang="en-US" sz="1900" b="1" i="0" dirty="0">
              <a:solidFill>
                <a:schemeClr val="tx1"/>
              </a:solidFill>
              <a:effectLst/>
              <a:latin typeface="Lato" panose="020F0502020204030203" pitchFamily="34" charset="0"/>
            </a:endParaRPr>
          </a:p>
          <a:p>
            <a:r>
              <a:rPr lang="en-US" sz="1800" b="1" i="0" u="none" strike="noStrike" dirty="0">
                <a:solidFill>
                  <a:schemeClr val="tx1"/>
                </a:solidFill>
                <a:effectLst/>
                <a:latin typeface="Arial" panose="020B0604020202020204" pitchFamily="34" charset="0"/>
              </a:rPr>
              <a:t>Group Members</a:t>
            </a:r>
          </a:p>
          <a:p>
            <a:pPr algn="l"/>
            <a:r>
              <a:rPr lang="en-US" sz="1800" dirty="0">
                <a:solidFill>
                  <a:schemeClr val="tx1"/>
                </a:solidFill>
                <a:latin typeface="Arial" panose="020B0604020202020204" pitchFamily="34" charset="0"/>
              </a:rPr>
              <a:t>                       Md. Rezwan -A- Rownok   (201714035)</a:t>
            </a:r>
          </a:p>
          <a:p>
            <a:pPr algn="l"/>
            <a:r>
              <a:rPr lang="en-US" sz="1800" dirty="0">
                <a:solidFill>
                  <a:schemeClr val="tx1"/>
                </a:solidFill>
                <a:latin typeface="Arial" panose="020B0604020202020204" pitchFamily="34" charset="0"/>
              </a:rPr>
              <a:t>                       Samiha Raisa Zaman        (201714052)</a:t>
            </a:r>
          </a:p>
          <a:p>
            <a:pPr algn="l"/>
            <a:r>
              <a:rPr lang="en-US" sz="1800" dirty="0">
                <a:solidFill>
                  <a:schemeClr val="tx1"/>
                </a:solidFill>
                <a:latin typeface="Arial" panose="020B0604020202020204" pitchFamily="34" charset="0"/>
              </a:rPr>
              <a:t>                       Shahriar Rahman Khan     (201714055)</a:t>
            </a:r>
          </a:p>
          <a:p>
            <a:pPr algn="l"/>
            <a:r>
              <a:rPr lang="en-US" sz="1800" dirty="0">
                <a:solidFill>
                  <a:schemeClr val="tx1"/>
                </a:solidFill>
                <a:latin typeface="Arial" panose="020B0604020202020204" pitchFamily="34" charset="0"/>
              </a:rPr>
              <a:t>                       Sharmila Rahman Prithula (201714057)</a:t>
            </a:r>
          </a:p>
        </p:txBody>
      </p:sp>
      <p:sp>
        <p:nvSpPr>
          <p:cNvPr id="2" name="Title 1">
            <a:extLst>
              <a:ext uri="{FF2B5EF4-FFF2-40B4-BE49-F238E27FC236}">
                <a16:creationId xmlns:a16="http://schemas.microsoft.com/office/drawing/2014/main" id="{1B57C46A-7F6E-4445-97A7-4B9CB0148BE9}"/>
              </a:ext>
            </a:extLst>
          </p:cNvPr>
          <p:cNvSpPr>
            <a:spLocks noGrp="1"/>
          </p:cNvSpPr>
          <p:nvPr>
            <p:ph type="ctrTitle"/>
          </p:nvPr>
        </p:nvSpPr>
        <p:spPr>
          <a:xfrm>
            <a:off x="-175158" y="841661"/>
            <a:ext cx="5567780" cy="2587339"/>
          </a:xfrm>
        </p:spPr>
        <p:txBody>
          <a:bodyPr>
            <a:normAutofit/>
          </a:bodyPr>
          <a:lstStyle/>
          <a:p>
            <a:r>
              <a:rPr lang="en-US" sz="3200" b="0" i="0" dirty="0">
                <a:effectLst/>
                <a:latin typeface="Times New Roman" panose="02020603050405020304" pitchFamily="18" charset="0"/>
              </a:rPr>
              <a:t>AI-based smart assistant using Natural Language Processing and deep learning</a:t>
            </a:r>
            <a:endParaRPr lang="en-US" sz="8800" dirty="0"/>
          </a:p>
        </p:txBody>
      </p:sp>
    </p:spTree>
    <p:extLst>
      <p:ext uri="{BB962C8B-B14F-4D97-AF65-F5344CB8AC3E}">
        <p14:creationId xmlns:p14="http://schemas.microsoft.com/office/powerpoint/2010/main" val="28858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474930" y="909269"/>
            <a:ext cx="11455146" cy="5209952"/>
          </a:xfrm>
          <a:prstGeom prst="rect">
            <a:avLst/>
          </a:prstGeom>
          <a:noFill/>
        </p:spPr>
        <p:txBody>
          <a:bodyPr wrap="square">
            <a:spAutoFit/>
          </a:bodyPr>
          <a:lstStyle/>
          <a:p>
            <a:pPr algn="l"/>
            <a:endParaRPr lang="en-US" sz="2000" b="0" i="0" u="none" strike="noStrike" baseline="0" dirty="0">
              <a:latin typeface="Arial" panose="020B0604020202020204" pitchFamily="34" charset="0"/>
            </a:endParaRPr>
          </a:p>
          <a:p>
            <a:pPr marL="0" marR="0">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p>
          <a:p>
            <a:pPr marL="0" marR="0">
              <a:spcBef>
                <a:spcPts val="0"/>
              </a:spcBef>
              <a:spcAft>
                <a:spcPts val="800"/>
              </a:spcAft>
            </a:pPr>
            <a:r>
              <a:rPr lang="en-US" sz="2400" dirty="0">
                <a:latin typeface="Arial" panose="020B0604020202020204" pitchFamily="34" charset="0"/>
                <a:ea typeface="Calibri" panose="020F0502020204030204" pitchFamily="34" charset="0"/>
                <a:cs typeface="Times New Roman" panose="02020603050405020304" pitchFamily="18" charset="0"/>
              </a:rPr>
              <a:t>An AI-based</a:t>
            </a:r>
            <a:r>
              <a:rPr lang="en-US" sz="2400" dirty="0">
                <a:effectLst/>
                <a:latin typeface="Arial" panose="020B0604020202020204" pitchFamily="34" charset="0"/>
                <a:ea typeface="Calibri" panose="020F0502020204030204" pitchFamily="34" charset="0"/>
                <a:cs typeface="Times New Roman" panose="02020603050405020304" pitchFamily="18" charset="0"/>
              </a:rPr>
              <a:t> chatbot is developed for MIST-website that will be used to answer frequently asked questions. This project has been done in 5 major steps.</a:t>
            </a:r>
          </a:p>
          <a:p>
            <a:pPr marL="0" marR="0">
              <a:spcBef>
                <a:spcPts val="0"/>
              </a:spcBef>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Dataset creation and pre-processing the dataset for feeding it into the neural network.</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Creating the Neural Network Model.</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Predicting responses in real-time.</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Both textual and Audio input in both Bangla and English language and give response respectively.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Sending u</a:t>
            </a:r>
            <a:r>
              <a:rPr lang="en-US" sz="2400" dirty="0">
                <a:effectLst/>
                <a:latin typeface="Arial" panose="020B0604020202020204" pitchFamily="34" charset="0"/>
                <a:ea typeface="Calibri" panose="020F0502020204030204" pitchFamily="34" charset="0"/>
                <a:cs typeface="Times New Roman" panose="02020603050405020304" pitchFamily="18" charset="0"/>
              </a:rPr>
              <a:t>nsuccessful queries to Realtime database for further development. </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4673880" y="154928"/>
            <a:ext cx="3057247" cy="646331"/>
          </a:xfrm>
          <a:prstGeom prst="rect">
            <a:avLst/>
          </a:prstGeom>
          <a:noFill/>
        </p:spPr>
        <p:txBody>
          <a:bodyPr wrap="none" rtlCol="0">
            <a:spAutoFit/>
          </a:bodyPr>
          <a:lstStyle/>
          <a:p>
            <a:r>
              <a:rPr lang="en-US" sz="3600" b="1" dirty="0">
                <a:latin typeface="Arial" panose="020B0604020202020204" pitchFamily="34" charset="0"/>
                <a:ea typeface="Calibri" panose="020F0502020204030204" pitchFamily="34" charset="0"/>
                <a:cs typeface="Times New Roman" panose="02020603050405020304" pitchFamily="18" charset="0"/>
              </a:rPr>
              <a:t>Methodology</a:t>
            </a:r>
            <a:endParaRPr lang="en-US" sz="3600" b="1" dirty="0">
              <a:latin typeface="Arial" panose="020B0604020202020204" pitchFamily="34" charset="0"/>
            </a:endParaRPr>
          </a:p>
        </p:txBody>
      </p:sp>
    </p:spTree>
    <p:extLst>
      <p:ext uri="{BB962C8B-B14F-4D97-AF65-F5344CB8AC3E}">
        <p14:creationId xmlns:p14="http://schemas.microsoft.com/office/powerpoint/2010/main" val="253814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575223" y="508871"/>
            <a:ext cx="11455146" cy="7098482"/>
          </a:xfrm>
          <a:prstGeom prst="rect">
            <a:avLst/>
          </a:prstGeom>
          <a:noFill/>
        </p:spPr>
        <p:txBody>
          <a:bodyPr wrap="square">
            <a:spAutoFit/>
          </a:bodyPr>
          <a:lstStyle/>
          <a:p>
            <a:pPr algn="l"/>
            <a:endParaRPr lang="en-US" sz="2000" b="0" i="0" u="none" strike="noStrike" baseline="0" dirty="0">
              <a:latin typeface="Arial" panose="020B0604020202020204" pitchFamily="34" charset="0"/>
            </a:endParaRPr>
          </a:p>
          <a:p>
            <a:pPr marL="0" marR="0">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The dataset is created in a JSON file, and a little portion of the dataset is shown below:</a:t>
            </a: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                “Tag“ </a:t>
            </a:r>
            <a:r>
              <a:rPr lang="en-US" sz="2000" dirty="0">
                <a:effectLst/>
                <a:latin typeface="Arial" panose="020B0604020202020204" pitchFamily="34" charset="0"/>
                <a:ea typeface="Calibri" panose="020F0502020204030204" pitchFamily="34" charset="0"/>
                <a:cs typeface="Times New Roman" panose="02020603050405020304" pitchFamily="18" charset="0"/>
              </a:rPr>
              <a:t>: "Department",</a:t>
            </a: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effectLst/>
                <a:latin typeface="Arial" panose="020B0604020202020204" pitchFamily="34" charset="0"/>
                <a:ea typeface="Calibri" panose="020F0502020204030204" pitchFamily="34" charset="0"/>
                <a:cs typeface="Times New Roman" panose="02020603050405020304" pitchFamily="18" charset="0"/>
              </a:rPr>
              <a:t>“Patterns": </a:t>
            </a:r>
            <a:r>
              <a:rPr lang="en-US" sz="2000" dirty="0">
                <a:effectLst/>
                <a:latin typeface="Arial" panose="020B0604020202020204" pitchFamily="34" charset="0"/>
                <a:ea typeface="Calibri" panose="020F0502020204030204" pitchFamily="34" charset="0"/>
                <a:cs typeface="Times New Roman" panose="02020603050405020304" pitchFamily="18" charset="0"/>
              </a:rPr>
              <a:t>["How many departments does MIST have?", "what is the total number of department in MIST?"],</a:t>
            </a: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effectLst/>
                <a:latin typeface="Arial" panose="020B0604020202020204" pitchFamily="34" charset="0"/>
                <a:ea typeface="Calibri" panose="020F0502020204030204" pitchFamily="34" charset="0"/>
                <a:cs typeface="Times New Roman" panose="02020603050405020304" pitchFamily="18" charset="0"/>
              </a:rPr>
              <a:t>“Responses": </a:t>
            </a:r>
            <a:r>
              <a:rPr lang="en-US" sz="2000" dirty="0">
                <a:effectLst/>
                <a:latin typeface="Arial" panose="020B0604020202020204" pitchFamily="34" charset="0"/>
                <a:ea typeface="Calibri" panose="020F0502020204030204" pitchFamily="34" charset="0"/>
                <a:cs typeface="Times New Roman" panose="02020603050405020304" pitchFamily="18" charset="0"/>
              </a:rPr>
              <a:t>["MIST has a total of 13 departments."]</a:t>
            </a: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000" dirty="0">
                <a:latin typeface="Arial" panose="020B0604020202020204" pitchFamily="34" charset="0"/>
                <a:ea typeface="Calibri" panose="020F0502020204030204" pitchFamily="34" charset="0"/>
                <a:cs typeface="Times New Roman" panose="02020603050405020304" pitchFamily="18" charset="0"/>
              </a:rPr>
              <a:t>                </a:t>
            </a:r>
            <a:r>
              <a:rPr lang="en-US" sz="2000" b="1" dirty="0">
                <a:effectLst/>
                <a:latin typeface="Arial" panose="020B0604020202020204" pitchFamily="34" charset="0"/>
                <a:ea typeface="Calibri" panose="020F0502020204030204" pitchFamily="34" charset="0"/>
                <a:cs typeface="Times New Roman" panose="02020603050405020304" pitchFamily="18" charset="0"/>
              </a:rPr>
              <a:t>“</a:t>
            </a:r>
            <a:r>
              <a:rPr lang="en-US" sz="2000" b="1" dirty="0">
                <a:latin typeface="Arial" panose="020B0604020202020204" pitchFamily="34" charset="0"/>
                <a:ea typeface="Calibri" panose="020F0502020204030204" pitchFamily="34" charset="0"/>
                <a:cs typeface="Times New Roman" panose="02020603050405020304" pitchFamily="18" charset="0"/>
              </a:rPr>
              <a:t>T</a:t>
            </a:r>
            <a:r>
              <a:rPr lang="en-US" sz="2000" b="1" dirty="0">
                <a:effectLst/>
                <a:latin typeface="Arial" panose="020B0604020202020204" pitchFamily="34" charset="0"/>
                <a:ea typeface="Calibri" panose="020F0502020204030204" pitchFamily="34" charset="0"/>
                <a:cs typeface="Times New Roman" panose="02020603050405020304" pitchFamily="18" charset="0"/>
              </a:rPr>
              <a:t>ag": </a:t>
            </a:r>
            <a:r>
              <a:rPr lang="en-US" sz="2000" dirty="0">
                <a:effectLst/>
                <a:latin typeface="Arial" panose="020B0604020202020204" pitchFamily="34" charset="0"/>
                <a:ea typeface="Calibri" panose="020F0502020204030204" pitchFamily="34" charset="0"/>
                <a:cs typeface="Times New Roman" panose="02020603050405020304" pitchFamily="18" charset="0"/>
              </a:rPr>
              <a:t>"Department Bangla",</a:t>
            </a: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b="1" dirty="0">
                <a:effectLst/>
                <a:latin typeface="Arial" panose="020B0604020202020204" pitchFamily="34" charset="0"/>
                <a:ea typeface="Calibri" panose="020F0502020204030204" pitchFamily="34" charset="0"/>
                <a:cs typeface="Times New Roman" panose="02020603050405020304" pitchFamily="18" charset="0"/>
              </a:rPr>
              <a:t>“</a:t>
            </a:r>
            <a:r>
              <a:rPr lang="en-US" sz="2000" b="1" dirty="0">
                <a:latin typeface="Arial" panose="020B0604020202020204" pitchFamily="34" charset="0"/>
                <a:ea typeface="Calibri" panose="020F0502020204030204" pitchFamily="34" charset="0"/>
                <a:cs typeface="Times New Roman" panose="02020603050405020304" pitchFamily="18" charset="0"/>
              </a:rPr>
              <a:t>P</a:t>
            </a:r>
            <a:r>
              <a:rPr lang="en-US" sz="2000" b="1" dirty="0">
                <a:effectLst/>
                <a:latin typeface="Arial" panose="020B0604020202020204" pitchFamily="34" charset="0"/>
                <a:ea typeface="Calibri" panose="020F0502020204030204" pitchFamily="34" charset="0"/>
                <a:cs typeface="Times New Roman" panose="02020603050405020304" pitchFamily="18" charset="0"/>
              </a:rPr>
              <a:t>atterns": </a:t>
            </a:r>
            <a:r>
              <a:rPr lang="en-US" sz="2000" dirty="0">
                <a:effectLst/>
                <a:latin typeface="Arial" panose="020B0604020202020204" pitchFamily="34" charset="0"/>
                <a:ea typeface="Calibri" panose="020F0502020204030204" pitchFamily="34" charset="0"/>
                <a:cs typeface="Times New Roman" panose="02020603050405020304" pitchFamily="18" charset="0"/>
              </a:rPr>
              <a:t>["</a:t>
            </a:r>
            <a:r>
              <a:rPr lang="as-IN" dirty="0">
                <a:effectLst/>
                <a:latin typeface="Arial" panose="020B0604020202020204" pitchFamily="34" charset="0"/>
                <a:ea typeface="Calibri" panose="020F0502020204030204" pitchFamily="34" charset="0"/>
                <a:cs typeface="Times New Roman" panose="02020603050405020304" pitchFamily="18" charset="0"/>
              </a:rPr>
              <a:t>এমআইএসটির কতটি বিভাগ রয়েছে?", "এমআইএসটিতে মোট বিভাগের সংখ্যা কত?</a:t>
            </a:r>
            <a:r>
              <a:rPr lang="as-IN" sz="20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as-IN" sz="2000" dirty="0">
                <a:effectLst/>
                <a:latin typeface="Arial" panose="020B0604020202020204" pitchFamily="34" charset="0"/>
                <a:ea typeface="Calibri" panose="020F0502020204030204" pitchFamily="34" charset="0"/>
                <a:cs typeface="Times New Roman" panose="02020603050405020304" pitchFamily="18" charset="0"/>
              </a:rPr>
              <a:t>         </a:t>
            </a:r>
            <a:r>
              <a:rPr lang="en-US" sz="2000" dirty="0">
                <a:effectLst/>
                <a:latin typeface="Arial" panose="020B0604020202020204" pitchFamily="34" charset="0"/>
                <a:ea typeface="Calibri" panose="020F0502020204030204" pitchFamily="34" charset="0"/>
                <a:cs typeface="Times New Roman" panose="02020603050405020304" pitchFamily="18" charset="0"/>
              </a:rPr>
              <a:t>      </a:t>
            </a:r>
            <a:r>
              <a:rPr lang="as-IN" sz="2000" dirty="0">
                <a:effectLst/>
                <a:latin typeface="Arial" panose="020B0604020202020204" pitchFamily="34" charset="0"/>
                <a:ea typeface="Calibri" panose="020F0502020204030204" pitchFamily="34" charset="0"/>
                <a:cs typeface="Times New Roman" panose="02020603050405020304" pitchFamily="18" charset="0"/>
              </a:rPr>
              <a:t>“</a:t>
            </a:r>
            <a:r>
              <a:rPr lang="en-US" sz="2000" dirty="0">
                <a:latin typeface="Arial" panose="020B0604020202020204" pitchFamily="34" charset="0"/>
                <a:ea typeface="Calibri" panose="020F0502020204030204" pitchFamily="34" charset="0"/>
                <a:cs typeface="Times New Roman" panose="02020603050405020304" pitchFamily="18" charset="0"/>
              </a:rPr>
              <a:t>R</a:t>
            </a:r>
            <a:r>
              <a:rPr lang="en-US" sz="2000" dirty="0">
                <a:effectLst/>
                <a:latin typeface="Arial" panose="020B0604020202020204" pitchFamily="34" charset="0"/>
                <a:ea typeface="Calibri" panose="020F0502020204030204" pitchFamily="34" charset="0"/>
                <a:cs typeface="Times New Roman" panose="02020603050405020304" pitchFamily="18" charset="0"/>
              </a:rPr>
              <a:t>esponses": ["</a:t>
            </a:r>
            <a:r>
              <a:rPr lang="as-IN" dirty="0">
                <a:effectLst/>
                <a:latin typeface="Arial" panose="020B0604020202020204" pitchFamily="34" charset="0"/>
                <a:ea typeface="Calibri" panose="020F0502020204030204" pitchFamily="34" charset="0"/>
                <a:cs typeface="Times New Roman" panose="02020603050405020304" pitchFamily="18" charset="0"/>
              </a:rPr>
              <a:t>এমআইএসটি-তে মোট ১৩ টি বিভাগ রয়েছে।</a:t>
            </a:r>
            <a:r>
              <a:rPr lang="as-IN" sz="2000" dirty="0">
                <a:effectLst/>
                <a:latin typeface="Arial" panose="020B0604020202020204" pitchFamily="34" charset="0"/>
                <a:ea typeface="Calibri" panose="020F0502020204030204" pitchFamily="34" charset="0"/>
                <a:cs typeface="Times New Roman" panose="02020603050405020304" pitchFamily="18" charset="0"/>
              </a:rPr>
              <a:t>"]</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4564651" y="154928"/>
            <a:ext cx="2039341" cy="707886"/>
          </a:xfrm>
          <a:prstGeom prst="rect">
            <a:avLst/>
          </a:prstGeom>
          <a:noFill/>
        </p:spPr>
        <p:txBody>
          <a:bodyPr wrap="none" rtlCol="0">
            <a:spAutoFit/>
          </a:bodyPr>
          <a:lstStyle/>
          <a:p>
            <a:pPr algn="ctr"/>
            <a:r>
              <a:rPr lang="en-US" sz="4000" b="1" dirty="0">
                <a:latin typeface="Arial" panose="020B0604020202020204" pitchFamily="34" charset="0"/>
                <a:ea typeface="Calibri" panose="020F0502020204030204" pitchFamily="34" charset="0"/>
                <a:cs typeface="Times New Roman" panose="02020603050405020304" pitchFamily="18" charset="0"/>
              </a:rPr>
              <a:t>Dataset</a:t>
            </a:r>
            <a:endParaRPr lang="en-US" sz="3600" b="1" dirty="0">
              <a:latin typeface="Arial" panose="020B0604020202020204" pitchFamily="34" charset="0"/>
            </a:endParaRPr>
          </a:p>
        </p:txBody>
      </p:sp>
    </p:spTree>
    <p:extLst>
      <p:ext uri="{BB962C8B-B14F-4D97-AF65-F5344CB8AC3E}">
        <p14:creationId xmlns:p14="http://schemas.microsoft.com/office/powerpoint/2010/main" val="4245087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477567" y="1248283"/>
            <a:ext cx="11455146" cy="4832092"/>
          </a:xfrm>
          <a:prstGeom prst="rect">
            <a:avLst/>
          </a:prstGeom>
          <a:noFill/>
        </p:spPr>
        <p:txBody>
          <a:bodyPr wrap="square">
            <a:spAutoFit/>
          </a:bodyPr>
          <a:lstStyle/>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For each pattern, word tokenizer is used to split the words from the sentences.</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 Then word-stemmer is used to reduce the vocabulary by replacing the word with its root form.</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Neural networks model requires numerical input. Therefore, ‘Bag of Words’ is used to represent the sentences with numbers.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Each position in the list represents a word from the vocabulary-list. If the position in the list is a 1, then that means the word exists in our sentence; if it is a 0, then the word is not present.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The output is also formatted to make sense to the neural network. Each position in the output-list represents one distinct label/tag; a 1 in any of those positions shows which label/tag is represented.</a:t>
            </a:r>
          </a:p>
        </p:txBody>
      </p:sp>
      <p:sp>
        <p:nvSpPr>
          <p:cNvPr id="4" name="TextBox 3">
            <a:extLst>
              <a:ext uri="{FF2B5EF4-FFF2-40B4-BE49-F238E27FC236}">
                <a16:creationId xmlns:a16="http://schemas.microsoft.com/office/drawing/2014/main" id="{13E5015C-5BDB-43DB-8845-DD3AABF4962B}"/>
              </a:ext>
            </a:extLst>
          </p:cNvPr>
          <p:cNvSpPr txBox="1"/>
          <p:nvPr/>
        </p:nvSpPr>
        <p:spPr>
          <a:xfrm>
            <a:off x="3704296" y="252583"/>
            <a:ext cx="5001690" cy="707886"/>
          </a:xfrm>
          <a:prstGeom prst="rect">
            <a:avLst/>
          </a:prstGeom>
          <a:noFill/>
        </p:spPr>
        <p:txBody>
          <a:bodyPr wrap="none" rtlCol="0">
            <a:spAutoFit/>
          </a:bodyPr>
          <a:lstStyle/>
          <a:p>
            <a:pPr algn="ctr"/>
            <a:r>
              <a:rPr lang="en-US" sz="4000" b="1" dirty="0">
                <a:latin typeface="Arial" panose="020B0604020202020204" pitchFamily="34" charset="0"/>
                <a:ea typeface="Calibri" panose="020F0502020204030204" pitchFamily="34" charset="0"/>
                <a:cs typeface="Times New Roman" panose="02020603050405020304" pitchFamily="18" charset="0"/>
              </a:rPr>
              <a:t>Data Preprocessing</a:t>
            </a:r>
            <a:endParaRPr lang="en-US" sz="3600" b="1" dirty="0">
              <a:latin typeface="Arial" panose="020B0604020202020204" pitchFamily="34" charset="0"/>
            </a:endParaRPr>
          </a:p>
        </p:txBody>
      </p:sp>
    </p:spTree>
    <p:extLst>
      <p:ext uri="{BB962C8B-B14F-4D97-AF65-F5344CB8AC3E}">
        <p14:creationId xmlns:p14="http://schemas.microsoft.com/office/powerpoint/2010/main" val="418350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477567" y="1248283"/>
            <a:ext cx="11455146" cy="5242461"/>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For example:</a:t>
            </a:r>
          </a:p>
          <a:p>
            <a:pPr marR="0" lvl="0">
              <a:lnSpc>
                <a:spcPct val="107000"/>
              </a:lnSpc>
              <a:spcBef>
                <a:spcPts val="0"/>
              </a:spcBef>
              <a:spcAft>
                <a:spcPts val="800"/>
              </a:spcAft>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 [How many departments does MIST have?]</a:t>
            </a:r>
          </a:p>
          <a:p>
            <a:pPr marR="0" lvl="0">
              <a:lnSpc>
                <a:spcPct val="107000"/>
              </a:lnSpc>
              <a:spcBef>
                <a:spcPts val="0"/>
              </a:spcBef>
              <a:spcAft>
                <a:spcPts val="800"/>
              </a:spcAft>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Step 1: Tokenize</a:t>
            </a:r>
          </a:p>
          <a:p>
            <a:pPr marR="0" lvl="0">
              <a:lnSpc>
                <a:spcPct val="107000"/>
              </a:lnSpc>
              <a:spcBef>
                <a:spcPts val="0"/>
              </a:spcBef>
              <a:spcAft>
                <a:spcPts val="800"/>
              </a:spcAft>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	['How', 'many', 'departments', 'does', 'MIST', 'have', '?’]</a:t>
            </a:r>
          </a:p>
          <a:p>
            <a:pPr marR="0" lvl="0">
              <a:lnSpc>
                <a:spcPct val="107000"/>
              </a:lnSpc>
              <a:spcBef>
                <a:spcPts val="0"/>
              </a:spcBef>
              <a:spcAft>
                <a:spcPts val="800"/>
              </a:spcAft>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Step</a:t>
            </a:r>
            <a:r>
              <a:rPr lang="en-US" sz="2400" dirty="0">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2: Root</a:t>
            </a:r>
            <a:r>
              <a:rPr lang="en-US" sz="2400" dirty="0">
                <a:latin typeface="Arial" panose="020B0604020202020204" pitchFamily="34" charset="0"/>
                <a:ea typeface="Calibri" panose="020F0502020204030204" pitchFamily="34" charset="0"/>
                <a:cs typeface="Times New Roman" panose="02020603050405020304" pitchFamily="18" charset="0"/>
              </a:rPr>
              <a:t>-form</a:t>
            </a:r>
          </a:p>
          <a:p>
            <a:pPr marR="0" lvl="0">
              <a:lnSpc>
                <a:spcPct val="107000"/>
              </a:lnSpc>
              <a:spcBef>
                <a:spcPts val="0"/>
              </a:spcBef>
              <a:spcAft>
                <a:spcPts val="800"/>
              </a:spcAft>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	['how', 'many', 'depart', 'doe', 'mist',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hav</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R="0" lvl="0">
              <a:lnSpc>
                <a:spcPct val="107000"/>
              </a:lnSpc>
              <a:spcBef>
                <a:spcPts val="0"/>
              </a:spcBef>
              <a:spcAft>
                <a:spcPts val="800"/>
              </a:spcAft>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Step-3: Conversion into numerical form</a:t>
            </a:r>
          </a:p>
          <a:p>
            <a:pPr marR="0" lvl="0">
              <a:lnSpc>
                <a:spcPct val="107000"/>
              </a:lnSpc>
              <a:spcBef>
                <a:spcPts val="0"/>
              </a:spcBef>
              <a:spcAft>
                <a:spcPts val="800"/>
              </a:spcAft>
              <a:tabLst>
                <a:tab pos="457200" algn="l"/>
              </a:tabLst>
            </a:pPr>
            <a:r>
              <a:rPr lang="en-US" sz="2400" dirty="0">
                <a:effectLst/>
                <a:latin typeface="Arial" panose="020B0604020202020204" pitchFamily="34" charset="0"/>
                <a:ea typeface="Calibri" panose="020F0502020204030204" pitchFamily="34" charset="0"/>
                <a:cs typeface="Times New Roman" panose="02020603050405020304" pitchFamily="18" charset="0"/>
              </a:rPr>
              <a:t>	array([0, 0, 0, 0, 0, 0, 0, 0, 1, 0, 0, 0, 0, 0, 0, 0, 0, 0, 0, 0, 0, 0, 0, 0, 0, 0, 0, 1, 0, 1, 0, 0, 0, 	0, 0, 0, 0, 0, 0, 0, 1, 0, 0, 0, 0, 0, 0, 0, 0, 0, 0, 0, 0, 0, 0, 0, 0, 0, 0, 1, 0, 0, 1……..]</a:t>
            </a:r>
          </a:p>
          <a:p>
            <a:pPr marR="0" lvl="0">
              <a:lnSpc>
                <a:spcPct val="107000"/>
              </a:lnSpc>
              <a:spcBef>
                <a:spcPts val="0"/>
              </a:spcBef>
              <a:spcAft>
                <a:spcPts val="800"/>
              </a:spcAft>
              <a:tabLst>
                <a:tab pos="457200" algn="l"/>
              </a:tabLst>
            </a:pPr>
            <a:r>
              <a:rPr lang="en-US" sz="2400" dirty="0">
                <a:latin typeface="Arial" panose="020B0604020202020204" pitchFamily="34" charset="0"/>
                <a:ea typeface="Calibri" panose="020F0502020204030204" pitchFamily="34" charset="0"/>
                <a:cs typeface="Times New Roman" panose="02020603050405020304" pitchFamily="18" charset="0"/>
              </a:rPr>
              <a:t>The size of each question of the pattern section is the size of word-vocabulary list. </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3704296" y="252583"/>
            <a:ext cx="5001690" cy="707886"/>
          </a:xfrm>
          <a:prstGeom prst="rect">
            <a:avLst/>
          </a:prstGeom>
          <a:noFill/>
        </p:spPr>
        <p:txBody>
          <a:bodyPr wrap="none" rtlCol="0">
            <a:spAutoFit/>
          </a:bodyPr>
          <a:lstStyle/>
          <a:p>
            <a:pPr algn="ctr"/>
            <a:r>
              <a:rPr lang="en-US" sz="4000" b="1" dirty="0">
                <a:latin typeface="Arial" panose="020B0604020202020204" pitchFamily="34" charset="0"/>
                <a:ea typeface="Calibri" panose="020F0502020204030204" pitchFamily="34" charset="0"/>
                <a:cs typeface="Times New Roman" panose="02020603050405020304" pitchFamily="18" charset="0"/>
              </a:rPr>
              <a:t>Data Preprocessing</a:t>
            </a:r>
            <a:endParaRPr lang="en-US" sz="3600" b="1" dirty="0">
              <a:latin typeface="Arial" panose="020B0604020202020204" pitchFamily="34" charset="0"/>
            </a:endParaRPr>
          </a:p>
        </p:txBody>
      </p:sp>
    </p:spTree>
    <p:extLst>
      <p:ext uri="{BB962C8B-B14F-4D97-AF65-F5344CB8AC3E}">
        <p14:creationId xmlns:p14="http://schemas.microsoft.com/office/powerpoint/2010/main" val="4003230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368427" y="1221650"/>
            <a:ext cx="11455146" cy="407035"/>
          </a:xfrm>
          <a:prstGeom prst="rect">
            <a:avLst/>
          </a:prstGeom>
          <a:noFill/>
        </p:spPr>
        <p:txBody>
          <a:bodyPr wrap="square">
            <a:spAutoFit/>
          </a:bodyPr>
          <a:lstStyle/>
          <a:p>
            <a:pPr marL="228600" marR="0">
              <a:lnSpc>
                <a:spcPct val="107000"/>
              </a:lnSpc>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The architecture and the model summary are shown below:</a:t>
            </a:r>
          </a:p>
        </p:txBody>
      </p:sp>
      <p:sp>
        <p:nvSpPr>
          <p:cNvPr id="4" name="TextBox 3">
            <a:extLst>
              <a:ext uri="{FF2B5EF4-FFF2-40B4-BE49-F238E27FC236}">
                <a16:creationId xmlns:a16="http://schemas.microsoft.com/office/drawing/2014/main" id="{13E5015C-5BDB-43DB-8845-DD3AABF4962B}"/>
              </a:ext>
            </a:extLst>
          </p:cNvPr>
          <p:cNvSpPr txBox="1"/>
          <p:nvPr/>
        </p:nvSpPr>
        <p:spPr>
          <a:xfrm>
            <a:off x="3689067" y="252583"/>
            <a:ext cx="5032147" cy="646331"/>
          </a:xfrm>
          <a:prstGeom prst="rect">
            <a:avLst/>
          </a:prstGeom>
          <a:noFill/>
        </p:spPr>
        <p:txBody>
          <a:bodyPr wrap="none" rtlCol="0">
            <a:spAutoFit/>
          </a:bodyPr>
          <a:lstStyle/>
          <a:p>
            <a:pPr algn="ctr"/>
            <a:r>
              <a:rPr lang="en-US" sz="3600" b="1" dirty="0">
                <a:latin typeface="Arial" panose="020B0604020202020204" pitchFamily="34" charset="0"/>
              </a:rPr>
              <a:t>Neural Network Model</a:t>
            </a:r>
          </a:p>
        </p:txBody>
      </p:sp>
      <p:pic>
        <p:nvPicPr>
          <p:cNvPr id="18" name="Picture 17">
            <a:extLst>
              <a:ext uri="{FF2B5EF4-FFF2-40B4-BE49-F238E27FC236}">
                <a16:creationId xmlns:a16="http://schemas.microsoft.com/office/drawing/2014/main" id="{7DACE7A5-F8EF-479F-83C9-0AE27F9CFCA7}"/>
              </a:ext>
            </a:extLst>
          </p:cNvPr>
          <p:cNvPicPr>
            <a:picLocks noChangeAspect="1"/>
          </p:cNvPicPr>
          <p:nvPr/>
        </p:nvPicPr>
        <p:blipFill>
          <a:blip r:embed="rId2"/>
          <a:stretch>
            <a:fillRect/>
          </a:stretch>
        </p:blipFill>
        <p:spPr>
          <a:xfrm>
            <a:off x="2028427" y="1818997"/>
            <a:ext cx="8353425" cy="4533900"/>
          </a:xfrm>
          <a:prstGeom prst="rect">
            <a:avLst/>
          </a:prstGeom>
        </p:spPr>
      </p:pic>
    </p:spTree>
    <p:extLst>
      <p:ext uri="{BB962C8B-B14F-4D97-AF65-F5344CB8AC3E}">
        <p14:creationId xmlns:p14="http://schemas.microsoft.com/office/powerpoint/2010/main" val="1997131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119846" y="1257529"/>
            <a:ext cx="12311846" cy="6103915"/>
          </a:xfrm>
          <a:prstGeom prst="rect">
            <a:avLst/>
          </a:prstGeom>
          <a:noFill/>
        </p:spPr>
        <p:txBody>
          <a:bodyPr wrap="square">
            <a:spAutoFit/>
          </a:bodyPr>
          <a:lstStyle/>
          <a:p>
            <a:pPr marL="514350" marR="0" indent="-285750">
              <a:lnSpc>
                <a:spcPct val="150000"/>
              </a:lnSpc>
              <a:spcBef>
                <a:spcPts val="0"/>
              </a:spcBef>
              <a:spcAft>
                <a:spcPts val="8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The size of the input layer is 78 because there are 78 different question-patterns in the dataset. Two ‘dense’ hidden layers are used in the model with 8 neurons each. The output layer has 40 neurons with ‘SoftMax’ activation function. </a:t>
            </a:r>
          </a:p>
          <a:p>
            <a:pPr marL="514350" marR="0" indent="-285750">
              <a:lnSpc>
                <a:spcPct val="150000"/>
              </a:lnSpc>
              <a:spcBef>
                <a:spcPts val="0"/>
              </a:spcBef>
              <a:spcAft>
                <a:spcPts val="800"/>
              </a:spcAft>
              <a:buFont typeface="Arial" panose="020B0604020202020204" pitchFamily="34" charset="0"/>
              <a:buChar char="•"/>
            </a:pPr>
            <a:r>
              <a:rPr lang="en-US" sz="2400" dirty="0">
                <a:latin typeface="Arial" panose="020B0604020202020204" pitchFamily="34" charset="0"/>
                <a:ea typeface="Calibri" panose="020F0502020204030204" pitchFamily="34" charset="0"/>
                <a:cs typeface="Times New Roman" panose="02020603050405020304" pitchFamily="18" charset="0"/>
              </a:rPr>
              <a:t>SoftMax activation function will give probability </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marL="514350" marR="0" indent="-285750">
              <a:lnSpc>
                <a:spcPct val="150000"/>
              </a:lnSpc>
              <a:spcBef>
                <a:spcPts val="0"/>
              </a:spcBef>
              <a:spcAft>
                <a:spcPts val="8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For fitting the data in the model, 1000 epochs are used. In each epoch, the batch-size is 8. </a:t>
            </a:r>
          </a:p>
          <a:p>
            <a:pPr marL="514350" marR="0" indent="-285750">
              <a:lnSpc>
                <a:spcPct val="150000"/>
              </a:lnSpc>
              <a:spcBef>
                <a:spcPts val="0"/>
              </a:spcBef>
              <a:spcAft>
                <a:spcPts val="800"/>
              </a:spcAft>
              <a:buFont typeface="Arial" panose="020B0604020202020204" pitchFamily="34" charset="0"/>
              <a:buChar char="•"/>
            </a:pPr>
            <a:r>
              <a:rPr lang="en-US" sz="2400" dirty="0">
                <a:effectLst/>
                <a:latin typeface="Arial" panose="020B0604020202020204" pitchFamily="34" charset="0"/>
                <a:ea typeface="Calibri" panose="020F0502020204030204" pitchFamily="34" charset="0"/>
                <a:cs typeface="Times New Roman" panose="02020603050405020304" pitchFamily="18" charset="0"/>
              </a:rPr>
              <a:t>After training, the model is saved. Therefore, there is no need to fit the model in the next run. The datasets and the model simply can be loaded. It will save time. </a:t>
            </a:r>
            <a:endParaRPr lang="en-US" sz="2800" dirty="0">
              <a:effectLst/>
              <a:latin typeface="Arial" panose="020B060402020202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514350" marR="0" indent="-285750">
              <a:lnSpc>
                <a:spcPct val="107000"/>
              </a:lnSpc>
              <a:spcBef>
                <a:spcPts val="0"/>
              </a:spcBef>
              <a:spcAft>
                <a:spcPts val="800"/>
              </a:spcAft>
              <a:buFont typeface="Arial" panose="020B0604020202020204" pitchFamily="34" charset="0"/>
              <a:buChar char="•"/>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514350" marR="0" indent="-285750">
              <a:lnSpc>
                <a:spcPct val="107000"/>
              </a:lnSpc>
              <a:spcBef>
                <a:spcPts val="0"/>
              </a:spcBef>
              <a:spcAft>
                <a:spcPts val="800"/>
              </a:spcAft>
              <a:buFont typeface="Arial" panose="020B0604020202020204" pitchFamily="34" charset="0"/>
              <a:buChar char="•"/>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2999758" y="83907"/>
            <a:ext cx="6517297" cy="646331"/>
          </a:xfrm>
          <a:prstGeom prst="rect">
            <a:avLst/>
          </a:prstGeom>
          <a:noFill/>
        </p:spPr>
        <p:txBody>
          <a:bodyPr wrap="none" rtlCol="0">
            <a:spAutoFit/>
          </a:bodyPr>
          <a:lstStyle/>
          <a:p>
            <a:pPr algn="ctr"/>
            <a:r>
              <a:rPr lang="en-US" sz="3600" b="1" dirty="0">
                <a:latin typeface="Arial" panose="020B0604020202020204" pitchFamily="34" charset="0"/>
              </a:rPr>
              <a:t>Training &amp; Saving the Model</a:t>
            </a:r>
          </a:p>
        </p:txBody>
      </p:sp>
    </p:spTree>
    <p:extLst>
      <p:ext uri="{BB962C8B-B14F-4D97-AF65-F5344CB8AC3E}">
        <p14:creationId xmlns:p14="http://schemas.microsoft.com/office/powerpoint/2010/main" val="1640740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015C-5BDB-43DB-8845-DD3AABF4962B}"/>
              </a:ext>
            </a:extLst>
          </p:cNvPr>
          <p:cNvSpPr txBox="1"/>
          <p:nvPr/>
        </p:nvSpPr>
        <p:spPr>
          <a:xfrm>
            <a:off x="4843093" y="141293"/>
            <a:ext cx="2505814" cy="646331"/>
          </a:xfrm>
          <a:prstGeom prst="rect">
            <a:avLst/>
          </a:prstGeom>
          <a:noFill/>
        </p:spPr>
        <p:txBody>
          <a:bodyPr wrap="none" rtlCol="0">
            <a:spAutoFit/>
          </a:bodyPr>
          <a:lstStyle/>
          <a:p>
            <a:pPr algn="ctr"/>
            <a:r>
              <a:rPr lang="en-US" sz="3600" b="1" dirty="0">
                <a:latin typeface="Arial" panose="020B0604020202020204" pitchFamily="34" charset="0"/>
              </a:rPr>
              <a:t>User Input</a:t>
            </a:r>
          </a:p>
        </p:txBody>
      </p:sp>
      <p:graphicFrame>
        <p:nvGraphicFramePr>
          <p:cNvPr id="7" name="Table 7">
            <a:extLst>
              <a:ext uri="{FF2B5EF4-FFF2-40B4-BE49-F238E27FC236}">
                <a16:creationId xmlns:a16="http://schemas.microsoft.com/office/drawing/2014/main" id="{3B67269A-435E-4F48-942B-B74B944B216D}"/>
              </a:ext>
            </a:extLst>
          </p:cNvPr>
          <p:cNvGraphicFramePr>
            <a:graphicFrameLocks noGrp="1"/>
          </p:cNvGraphicFramePr>
          <p:nvPr>
            <p:extLst>
              <p:ext uri="{D42A27DB-BD31-4B8C-83A1-F6EECF244321}">
                <p14:modId xmlns:p14="http://schemas.microsoft.com/office/powerpoint/2010/main" val="191317944"/>
              </p:ext>
            </p:extLst>
          </p:nvPr>
        </p:nvGraphicFramePr>
        <p:xfrm>
          <a:off x="1936316" y="1260629"/>
          <a:ext cx="8690254" cy="5061316"/>
        </p:xfrm>
        <a:graphic>
          <a:graphicData uri="http://schemas.openxmlformats.org/drawingml/2006/table">
            <a:tbl>
              <a:tblPr firstRow="1" bandRow="1">
                <a:tableStyleId>{5C22544A-7EE6-4342-B048-85BDC9FD1C3A}</a:tableStyleId>
              </a:tblPr>
              <a:tblGrid>
                <a:gridCol w="4215910">
                  <a:extLst>
                    <a:ext uri="{9D8B030D-6E8A-4147-A177-3AD203B41FA5}">
                      <a16:colId xmlns:a16="http://schemas.microsoft.com/office/drawing/2014/main" val="3332508480"/>
                    </a:ext>
                  </a:extLst>
                </a:gridCol>
                <a:gridCol w="4474344">
                  <a:extLst>
                    <a:ext uri="{9D8B030D-6E8A-4147-A177-3AD203B41FA5}">
                      <a16:colId xmlns:a16="http://schemas.microsoft.com/office/drawing/2014/main" val="3651058366"/>
                    </a:ext>
                  </a:extLst>
                </a:gridCol>
              </a:tblGrid>
              <a:tr h="500762">
                <a:tc>
                  <a:txBody>
                    <a:bodyPr/>
                    <a:lstStyle/>
                    <a:p>
                      <a:pPr algn="ctr"/>
                      <a:r>
                        <a:rPr lang="en-US" dirty="0"/>
                        <a:t>Steps</a:t>
                      </a:r>
                    </a:p>
                  </a:txBody>
                  <a:tcPr>
                    <a:lnB w="12700" cap="flat" cmpd="sng" algn="ctr">
                      <a:solidFill>
                        <a:schemeClr val="tx1"/>
                      </a:solidFill>
                      <a:prstDash val="solid"/>
                      <a:round/>
                      <a:headEnd type="none" w="med" len="med"/>
                      <a:tailEnd type="none" w="med" len="med"/>
                    </a:lnB>
                  </a:tcPr>
                </a:tc>
                <a:tc>
                  <a:txBody>
                    <a:bodyPr/>
                    <a:lstStyle/>
                    <a:p>
                      <a:pPr algn="ctr"/>
                      <a:r>
                        <a:rPr lang="en-US" dirty="0"/>
                        <a:t>Process</a:t>
                      </a:r>
                    </a:p>
                  </a:txBody>
                  <a:tcPr/>
                </a:tc>
                <a:extLst>
                  <a:ext uri="{0D108BD9-81ED-4DB2-BD59-A6C34878D82A}">
                    <a16:rowId xmlns:a16="http://schemas.microsoft.com/office/drawing/2014/main" val="3017411710"/>
                  </a:ext>
                </a:extLst>
              </a:tr>
              <a:tr h="372290">
                <a:tc rowSpan="2">
                  <a:txBody>
                    <a:bodyPr/>
                    <a:lstStyle/>
                    <a:p>
                      <a:pPr algn="ctr"/>
                      <a:r>
                        <a:rPr lang="en-US" b="1" dirty="0"/>
                        <a:t>Input</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Audio</a:t>
                      </a:r>
                    </a:p>
                  </a:txBody>
                  <a:tcPr/>
                </a:tc>
                <a:extLst>
                  <a:ext uri="{0D108BD9-81ED-4DB2-BD59-A6C34878D82A}">
                    <a16:rowId xmlns:a16="http://schemas.microsoft.com/office/drawing/2014/main" val="785315479"/>
                  </a:ext>
                </a:extLst>
              </a:tr>
              <a:tr h="372290">
                <a:tc vMerge="1">
                  <a:txBody>
                    <a:bodyPr/>
                    <a:lstStyle/>
                    <a:p>
                      <a:endParaRPr lang="en-US"/>
                    </a:p>
                  </a:txBody>
                  <a:tcPr/>
                </a:tc>
                <a:tc>
                  <a:txBody>
                    <a:bodyPr/>
                    <a:lstStyle/>
                    <a:p>
                      <a:r>
                        <a:rPr lang="en-US" dirty="0"/>
                        <a:t>Textual</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0296197"/>
                  </a:ext>
                </a:extLst>
              </a:tr>
              <a:tr h="372290">
                <a:tc rowSpan="2">
                  <a:txBody>
                    <a:bodyPr/>
                    <a:lstStyle/>
                    <a:p>
                      <a:pPr algn="ctr"/>
                      <a:r>
                        <a:rPr lang="en-US" b="1" dirty="0"/>
                        <a:t>Language</a:t>
                      </a:r>
                    </a:p>
                  </a:txBody>
                  <a:tcPr>
                    <a:lnT w="12700" cap="flat" cmpd="sng" algn="ctr">
                      <a:solidFill>
                        <a:schemeClr val="tx1"/>
                      </a:solidFill>
                      <a:prstDash val="solid"/>
                      <a:round/>
                      <a:headEnd type="none" w="med" len="med"/>
                      <a:tailEnd type="none" w="med" len="med"/>
                    </a:lnT>
                  </a:tcPr>
                </a:tc>
                <a:tc>
                  <a:txBody>
                    <a:bodyPr/>
                    <a:lstStyle/>
                    <a:p>
                      <a:r>
                        <a:rPr lang="en-US" dirty="0"/>
                        <a:t>Bangla</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52181398"/>
                  </a:ext>
                </a:extLst>
              </a:tr>
              <a:tr h="372290">
                <a:tc vMerge="1">
                  <a:txBody>
                    <a:bodyPr/>
                    <a:lstStyle/>
                    <a:p>
                      <a:endParaRPr lang="en-US"/>
                    </a:p>
                  </a:txBody>
                  <a:tcPr/>
                </a:tc>
                <a:tc>
                  <a:txBody>
                    <a:bodyPr/>
                    <a:lstStyle/>
                    <a:p>
                      <a:r>
                        <a:rPr lang="en-US" dirty="0"/>
                        <a:t>English</a:t>
                      </a:r>
                    </a:p>
                  </a:txBody>
                  <a:tcPr/>
                </a:tc>
                <a:extLst>
                  <a:ext uri="{0D108BD9-81ED-4DB2-BD59-A6C34878D82A}">
                    <a16:rowId xmlns:a16="http://schemas.microsoft.com/office/drawing/2014/main" val="2329915220"/>
                  </a:ext>
                </a:extLst>
              </a:tr>
              <a:tr h="372290">
                <a:tc rowSpan="3">
                  <a:txBody>
                    <a:bodyPr/>
                    <a:lstStyle/>
                    <a:p>
                      <a:pPr algn="ctr"/>
                      <a:r>
                        <a:rPr lang="en-US" b="1" dirty="0"/>
                        <a:t>Data Preprocessing</a:t>
                      </a:r>
                    </a:p>
                  </a:txBody>
                  <a:tcPr/>
                </a:tc>
                <a:tc>
                  <a:txBody>
                    <a:bodyPr/>
                    <a:lstStyle/>
                    <a:p>
                      <a:r>
                        <a:rPr lang="en-US" dirty="0"/>
                        <a:t>Tokenization </a:t>
                      </a:r>
                    </a:p>
                  </a:txBody>
                  <a:tcPr/>
                </a:tc>
                <a:extLst>
                  <a:ext uri="{0D108BD9-81ED-4DB2-BD59-A6C34878D82A}">
                    <a16:rowId xmlns:a16="http://schemas.microsoft.com/office/drawing/2014/main" val="387723691"/>
                  </a:ext>
                </a:extLst>
              </a:tr>
              <a:tr h="372290">
                <a:tc vMerge="1">
                  <a:txBody>
                    <a:bodyPr/>
                    <a:lstStyle/>
                    <a:p>
                      <a:endParaRPr lang="en-US"/>
                    </a:p>
                  </a:txBody>
                  <a:tcPr/>
                </a:tc>
                <a:tc>
                  <a:txBody>
                    <a:bodyPr/>
                    <a:lstStyle/>
                    <a:p>
                      <a:r>
                        <a:rPr lang="en-US" dirty="0"/>
                        <a:t>Stemming</a:t>
                      </a:r>
                    </a:p>
                  </a:txBody>
                  <a:tcPr/>
                </a:tc>
                <a:extLst>
                  <a:ext uri="{0D108BD9-81ED-4DB2-BD59-A6C34878D82A}">
                    <a16:rowId xmlns:a16="http://schemas.microsoft.com/office/drawing/2014/main" val="320239470"/>
                  </a:ext>
                </a:extLst>
              </a:tr>
              <a:tr h="372290">
                <a:tc vMerge="1">
                  <a:txBody>
                    <a:bodyPr/>
                    <a:lstStyle/>
                    <a:p>
                      <a:endParaRPr lang="en-US"/>
                    </a:p>
                  </a:txBody>
                  <a:tcPr/>
                </a:tc>
                <a:tc>
                  <a:txBody>
                    <a:bodyPr/>
                    <a:lstStyle/>
                    <a:p>
                      <a:r>
                        <a:rPr lang="en-US" dirty="0"/>
                        <a:t>Numerical Conversion</a:t>
                      </a:r>
                    </a:p>
                  </a:txBody>
                  <a:tcPr/>
                </a:tc>
                <a:extLst>
                  <a:ext uri="{0D108BD9-81ED-4DB2-BD59-A6C34878D82A}">
                    <a16:rowId xmlns:a16="http://schemas.microsoft.com/office/drawing/2014/main" val="3719797758"/>
                  </a:ext>
                </a:extLst>
              </a:tr>
              <a:tr h="651508">
                <a:tc rowSpan="3">
                  <a:txBody>
                    <a:bodyPr/>
                    <a:lstStyle/>
                    <a:p>
                      <a:pPr algn="ctr"/>
                      <a:r>
                        <a:rPr lang="en-US" b="1" dirty="0"/>
                        <a:t>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rPr>
                        <a:t>Get a prediction from the model</a:t>
                      </a:r>
                    </a:p>
                    <a:p>
                      <a:pPr>
                        <a:lnSpc>
                          <a:spcPct val="100000"/>
                        </a:lnSpc>
                      </a:pPr>
                      <a:endParaRPr lang="en-US" dirty="0"/>
                    </a:p>
                  </a:txBody>
                  <a:tcPr/>
                </a:tc>
                <a:extLst>
                  <a:ext uri="{0D108BD9-81ED-4DB2-BD59-A6C34878D82A}">
                    <a16:rowId xmlns:a16="http://schemas.microsoft.com/office/drawing/2014/main" val="1390559118"/>
                  </a:ext>
                </a:extLst>
              </a:tr>
              <a:tr h="651508">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rPr>
                        <a:t>Find the most probable class</a:t>
                      </a:r>
                    </a:p>
                    <a:p>
                      <a:pPr>
                        <a:lnSpc>
                          <a:spcPct val="100000"/>
                        </a:lnSpc>
                      </a:pPr>
                      <a:endParaRPr lang="en-US" dirty="0"/>
                    </a:p>
                  </a:txBody>
                  <a:tcPr/>
                </a:tc>
                <a:extLst>
                  <a:ext uri="{0D108BD9-81ED-4DB2-BD59-A6C34878D82A}">
                    <a16:rowId xmlns:a16="http://schemas.microsoft.com/office/drawing/2014/main" val="244882118"/>
                  </a:ext>
                </a:extLst>
              </a:tr>
              <a:tr h="651508">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rPr>
                        <a:t>Pick a response from that class</a:t>
                      </a:r>
                    </a:p>
                    <a:p>
                      <a:pPr>
                        <a:lnSpc>
                          <a:spcPct val="100000"/>
                        </a:lnSpc>
                      </a:pPr>
                      <a:endParaRPr lang="en-US" dirty="0"/>
                    </a:p>
                  </a:txBody>
                  <a:tcPr/>
                </a:tc>
                <a:extLst>
                  <a:ext uri="{0D108BD9-81ED-4DB2-BD59-A6C34878D82A}">
                    <a16:rowId xmlns:a16="http://schemas.microsoft.com/office/drawing/2014/main" val="3981899443"/>
                  </a:ext>
                </a:extLst>
              </a:tr>
            </a:tbl>
          </a:graphicData>
        </a:graphic>
      </p:graphicFrame>
    </p:spTree>
    <p:extLst>
      <p:ext uri="{BB962C8B-B14F-4D97-AF65-F5344CB8AC3E}">
        <p14:creationId xmlns:p14="http://schemas.microsoft.com/office/powerpoint/2010/main" val="47591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015C-5BDB-43DB-8845-DD3AABF4962B}"/>
              </a:ext>
            </a:extLst>
          </p:cNvPr>
          <p:cNvSpPr txBox="1"/>
          <p:nvPr/>
        </p:nvSpPr>
        <p:spPr>
          <a:xfrm>
            <a:off x="3418517" y="252583"/>
            <a:ext cx="5573257" cy="646331"/>
          </a:xfrm>
          <a:prstGeom prst="rect">
            <a:avLst/>
          </a:prstGeom>
          <a:noFill/>
        </p:spPr>
        <p:txBody>
          <a:bodyPr wrap="none" rtlCol="0">
            <a:spAutoFit/>
          </a:bodyPr>
          <a:lstStyle/>
          <a:p>
            <a:pPr algn="ctr"/>
            <a:r>
              <a:rPr lang="en-US" sz="3600" b="1" dirty="0">
                <a:latin typeface="Arial" panose="020B0604020202020204" pitchFamily="34" charset="0"/>
              </a:rPr>
              <a:t>Graphical User Interface</a:t>
            </a:r>
          </a:p>
        </p:txBody>
      </p:sp>
      <p:pic>
        <p:nvPicPr>
          <p:cNvPr id="5" name="Picture 4">
            <a:extLst>
              <a:ext uri="{FF2B5EF4-FFF2-40B4-BE49-F238E27FC236}">
                <a16:creationId xmlns:a16="http://schemas.microsoft.com/office/drawing/2014/main" id="{45076B1F-3C1D-4A8F-8D87-FAC73DA1C9DD}"/>
              </a:ext>
            </a:extLst>
          </p:cNvPr>
          <p:cNvPicPr>
            <a:picLocks noChangeAspect="1"/>
          </p:cNvPicPr>
          <p:nvPr/>
        </p:nvPicPr>
        <p:blipFill>
          <a:blip r:embed="rId2"/>
          <a:stretch>
            <a:fillRect/>
          </a:stretch>
        </p:blipFill>
        <p:spPr>
          <a:xfrm>
            <a:off x="2203581" y="996568"/>
            <a:ext cx="8003127" cy="5528345"/>
          </a:xfrm>
          <a:prstGeom prst="rect">
            <a:avLst/>
          </a:prstGeom>
        </p:spPr>
      </p:pic>
    </p:spTree>
    <p:extLst>
      <p:ext uri="{BB962C8B-B14F-4D97-AF65-F5344CB8AC3E}">
        <p14:creationId xmlns:p14="http://schemas.microsoft.com/office/powerpoint/2010/main" val="352751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015C-5BDB-43DB-8845-DD3AABF4962B}"/>
              </a:ext>
            </a:extLst>
          </p:cNvPr>
          <p:cNvSpPr txBox="1"/>
          <p:nvPr/>
        </p:nvSpPr>
        <p:spPr>
          <a:xfrm>
            <a:off x="4034523" y="252583"/>
            <a:ext cx="4341253" cy="646331"/>
          </a:xfrm>
          <a:prstGeom prst="rect">
            <a:avLst/>
          </a:prstGeom>
          <a:noFill/>
        </p:spPr>
        <p:txBody>
          <a:bodyPr wrap="none" rtlCol="0">
            <a:spAutoFit/>
          </a:bodyPr>
          <a:lstStyle/>
          <a:p>
            <a:pPr algn="ctr"/>
            <a:r>
              <a:rPr lang="en-US" sz="3600" b="1" dirty="0">
                <a:latin typeface="Arial" panose="020B0604020202020204" pitchFamily="34" charset="0"/>
              </a:rPr>
              <a:t>Backend Database</a:t>
            </a:r>
          </a:p>
        </p:txBody>
      </p:sp>
      <p:pic>
        <p:nvPicPr>
          <p:cNvPr id="3" name="Picture 2">
            <a:extLst>
              <a:ext uri="{FF2B5EF4-FFF2-40B4-BE49-F238E27FC236}">
                <a16:creationId xmlns:a16="http://schemas.microsoft.com/office/drawing/2014/main" id="{B84AB16E-35FD-4C6F-A9DC-C18966F9C53E}"/>
              </a:ext>
            </a:extLst>
          </p:cNvPr>
          <p:cNvPicPr>
            <a:picLocks noChangeAspect="1"/>
          </p:cNvPicPr>
          <p:nvPr/>
        </p:nvPicPr>
        <p:blipFill>
          <a:blip r:embed="rId2"/>
          <a:stretch>
            <a:fillRect/>
          </a:stretch>
        </p:blipFill>
        <p:spPr>
          <a:xfrm>
            <a:off x="1043497" y="1068312"/>
            <a:ext cx="10323304" cy="5537105"/>
          </a:xfrm>
          <a:prstGeom prst="rect">
            <a:avLst/>
          </a:prstGeom>
        </p:spPr>
      </p:pic>
    </p:spTree>
    <p:extLst>
      <p:ext uri="{BB962C8B-B14F-4D97-AF65-F5344CB8AC3E}">
        <p14:creationId xmlns:p14="http://schemas.microsoft.com/office/powerpoint/2010/main" val="337788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208628" y="1807944"/>
            <a:ext cx="11455146" cy="5478103"/>
          </a:xfrm>
          <a:prstGeom prst="rect">
            <a:avLst/>
          </a:prstGeom>
          <a:noFill/>
        </p:spPr>
        <p:txBody>
          <a:bodyPr wrap="square">
            <a:spAutoFit/>
          </a:bodyPr>
          <a:lstStyle/>
          <a:p>
            <a:pPr marL="571500" marR="0" indent="-342900">
              <a:lnSpc>
                <a:spcPct val="107000"/>
              </a:lnSpc>
              <a:spcBef>
                <a:spcPts val="0"/>
              </a:spcBef>
              <a:spcAft>
                <a:spcPts val="8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The accuracy of the model is approximately 90%</a:t>
            </a:r>
          </a:p>
          <a:p>
            <a:pPr marL="571500" marR="0" indent="-342900">
              <a:lnSpc>
                <a:spcPct val="107000"/>
              </a:lnSpc>
              <a:spcBef>
                <a:spcPts val="0"/>
              </a:spcBef>
              <a:spcAft>
                <a:spcPts val="8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The threshold of matching the input sentences with the patterns is set to minimum 50%.</a:t>
            </a:r>
          </a:p>
          <a:p>
            <a:pPr marL="571500" marR="0" indent="-342900">
              <a:lnSpc>
                <a:spcPct val="107000"/>
              </a:lnSpc>
              <a:spcBef>
                <a:spcPts val="0"/>
              </a:spcBef>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Times New Roman" panose="02020603050405020304" pitchFamily="18" charset="0"/>
              </a:rPr>
              <a:t>If any query matches less than 50% with the patterns, Then that query is sent to the backend database.</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571500" marR="0" indent="-342900">
              <a:lnSpc>
                <a:spcPct val="107000"/>
              </a:lnSpc>
              <a:spcBef>
                <a:spcPts val="0"/>
              </a:spcBef>
              <a:spcAft>
                <a:spcPts val="8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If </a:t>
            </a:r>
            <a:r>
              <a:rPr lang="en-US" sz="2000" dirty="0">
                <a:latin typeface="Arial" panose="020B0604020202020204" pitchFamily="34" charset="0"/>
                <a:ea typeface="Calibri" panose="020F0502020204030204" pitchFamily="34" charset="0"/>
                <a:cs typeface="Times New Roman" panose="02020603050405020304" pitchFamily="18" charset="0"/>
              </a:rPr>
              <a:t>new data comes, the model needs to be trained again.</a:t>
            </a:r>
          </a:p>
          <a:p>
            <a:pPr marL="22860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571500" marR="0" indent="-342900">
              <a:lnSpc>
                <a:spcPct val="107000"/>
              </a:lnSpc>
              <a:spcBef>
                <a:spcPts val="0"/>
              </a:spcBef>
              <a:spcAft>
                <a:spcPts val="800"/>
              </a:spcAft>
              <a:buFont typeface="Arial" panose="020B0604020202020204" pitchFamily="34" charset="0"/>
              <a:buChar char="•"/>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571500" marR="0" indent="-342900">
              <a:lnSpc>
                <a:spcPct val="107000"/>
              </a:lnSpc>
              <a:spcBef>
                <a:spcPts val="0"/>
              </a:spcBef>
              <a:spcAft>
                <a:spcPts val="800"/>
              </a:spcAft>
              <a:buFont typeface="Arial" panose="020B0604020202020204" pitchFamily="34" charset="0"/>
              <a:buChar char="•"/>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571500" marR="0" indent="-342900">
              <a:lnSpc>
                <a:spcPct val="107000"/>
              </a:lnSpc>
              <a:spcBef>
                <a:spcPts val="0"/>
              </a:spcBef>
              <a:spcAft>
                <a:spcPts val="800"/>
              </a:spcAft>
              <a:buFont typeface="Arial" panose="020B0604020202020204" pitchFamily="34" charset="0"/>
              <a:buChar char="•"/>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514350" marR="0" indent="-285750">
              <a:lnSpc>
                <a:spcPct val="107000"/>
              </a:lnSpc>
              <a:spcBef>
                <a:spcPts val="0"/>
              </a:spcBef>
              <a:spcAft>
                <a:spcPts val="800"/>
              </a:spcAft>
              <a:buFont typeface="Arial" panose="020B0604020202020204" pitchFamily="34" charset="0"/>
              <a:buChar char="•"/>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5279248" y="252583"/>
            <a:ext cx="1851789" cy="646331"/>
          </a:xfrm>
          <a:prstGeom prst="rect">
            <a:avLst/>
          </a:prstGeom>
          <a:noFill/>
        </p:spPr>
        <p:txBody>
          <a:bodyPr wrap="none" rtlCol="0">
            <a:spAutoFit/>
          </a:bodyPr>
          <a:lstStyle/>
          <a:p>
            <a:pPr algn="ctr"/>
            <a:r>
              <a:rPr lang="en-US" sz="3600" b="1" dirty="0">
                <a:latin typeface="Arial" panose="020B0604020202020204" pitchFamily="34" charset="0"/>
              </a:rPr>
              <a:t>Results</a:t>
            </a:r>
          </a:p>
        </p:txBody>
      </p:sp>
    </p:spTree>
    <p:extLst>
      <p:ext uri="{BB962C8B-B14F-4D97-AF65-F5344CB8AC3E}">
        <p14:creationId xmlns:p14="http://schemas.microsoft.com/office/powerpoint/2010/main" val="254986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476568" y="1231556"/>
            <a:ext cx="11455146" cy="5427127"/>
          </a:xfrm>
          <a:prstGeom prst="rect">
            <a:avLst/>
          </a:prstGeom>
          <a:noFill/>
        </p:spPr>
        <p:txBody>
          <a:bodyPr wrap="square">
            <a:spAutoFit/>
          </a:bodyPr>
          <a:lstStyle/>
          <a:p>
            <a:pPr algn="l"/>
            <a:endParaRPr lang="en-US" sz="2000" b="0" i="0" u="none" strike="noStrike" baseline="0" dirty="0">
              <a:latin typeface="Arial" panose="020B0604020202020204" pitchFamily="34" charset="0"/>
            </a:endParaRPr>
          </a:p>
          <a:p>
            <a:pPr algn="l"/>
            <a:r>
              <a:rPr lang="en-US" sz="2000" b="0" i="0" u="none" strike="noStrike" baseline="0" dirty="0">
                <a:latin typeface="Arial" panose="020B0604020202020204" pitchFamily="34" charset="0"/>
              </a:rPr>
              <a:t>A chatbot is a computer program which is used to interact with humans and fulfill their needs. Chatbot gives the response for the user query and</a:t>
            </a:r>
            <a:r>
              <a:rPr lang="en-US" sz="2000" b="0" i="0" u="none" strike="noStrike" dirty="0">
                <a:latin typeface="Arial" panose="020B0604020202020204" pitchFamily="34" charset="0"/>
              </a:rPr>
              <a:t> </a:t>
            </a:r>
            <a:r>
              <a:rPr lang="en-US" sz="2000" b="0" i="0" u="none" strike="noStrike" baseline="0" dirty="0">
                <a:latin typeface="Arial" panose="020B0604020202020204" pitchFamily="34" charset="0"/>
              </a:rPr>
              <a:t>are capable of executing</a:t>
            </a:r>
            <a:r>
              <a:rPr lang="en-US" sz="2000" b="0" i="0" u="none" strike="noStrike" dirty="0">
                <a:latin typeface="Arial" panose="020B0604020202020204" pitchFamily="34" charset="0"/>
              </a:rPr>
              <a:t> some of the </a:t>
            </a:r>
            <a:r>
              <a:rPr lang="en-US" sz="2000" b="0" i="0" u="none" strike="noStrike" baseline="0" dirty="0">
                <a:latin typeface="Arial" panose="020B0604020202020204" pitchFamily="34" charset="0"/>
              </a:rPr>
              <a:t>tasks.</a:t>
            </a: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In the world of machine learning and AI, there are many different kinds of chatbots. Some chatbots are virtual assistants; others are just there to talk to; some are customer support agents.</a:t>
            </a:r>
          </a:p>
          <a:p>
            <a:pPr marL="0" marR="0">
              <a:spcBef>
                <a:spcPts val="0"/>
              </a:spcBef>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 </a:t>
            </a:r>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a:p>
            <a:pPr>
              <a:spcAft>
                <a:spcPts val="800"/>
              </a:spcAft>
            </a:pPr>
            <a:r>
              <a:rPr lang="en-US" sz="2000" dirty="0">
                <a:effectLst/>
                <a:latin typeface="Arial" panose="020B0604020202020204" pitchFamily="34" charset="0"/>
                <a:ea typeface="Calibri" panose="020F0502020204030204" pitchFamily="34" charset="0"/>
                <a:cs typeface="Times New Roman" panose="02020603050405020304" pitchFamily="18" charset="0"/>
              </a:rPr>
              <a:t>The main aim of creating AI chatbots is to help customers make better-informed decisions. Intelligent planning with the help of heuristics and ANN (Artificial Neural Network) aids an AI chatbot that learns to progress from one user request to another to come up with an intelligent response before completing the task. </a:t>
            </a:r>
          </a:p>
          <a:p>
            <a:pPr>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3316973" y="199317"/>
            <a:ext cx="5774338" cy="707886"/>
          </a:xfrm>
          <a:prstGeom prst="rect">
            <a:avLst/>
          </a:prstGeom>
          <a:noFill/>
        </p:spPr>
        <p:txBody>
          <a:bodyPr wrap="none" rtlCol="0">
            <a:spAutoFit/>
          </a:bodyPr>
          <a:lstStyle/>
          <a:p>
            <a:pPr algn="ctr"/>
            <a:r>
              <a:rPr lang="en-US" sz="4000" b="1" dirty="0">
                <a:latin typeface="Arial" panose="020B0604020202020204" pitchFamily="34" charset="0"/>
                <a:ea typeface="Calibri" panose="020F0502020204030204" pitchFamily="34" charset="0"/>
                <a:cs typeface="Times New Roman" panose="02020603050405020304" pitchFamily="18" charset="0"/>
              </a:rPr>
              <a:t>Broad area of research</a:t>
            </a:r>
            <a:endParaRPr lang="en-US" sz="3600" b="1" dirty="0">
              <a:latin typeface="Arial" panose="020B0604020202020204" pitchFamily="34" charset="0"/>
            </a:endParaRPr>
          </a:p>
        </p:txBody>
      </p:sp>
    </p:spTree>
    <p:extLst>
      <p:ext uri="{BB962C8B-B14F-4D97-AF65-F5344CB8AC3E}">
        <p14:creationId xmlns:p14="http://schemas.microsoft.com/office/powerpoint/2010/main" val="2456005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677E9-38A3-4EAC-838F-C69EFD1D1290}"/>
              </a:ext>
            </a:extLst>
          </p:cNvPr>
          <p:cNvSpPr txBox="1"/>
          <p:nvPr/>
        </p:nvSpPr>
        <p:spPr>
          <a:xfrm>
            <a:off x="3010748" y="417251"/>
            <a:ext cx="5750292" cy="646331"/>
          </a:xfrm>
          <a:prstGeom prst="rect">
            <a:avLst/>
          </a:prstGeom>
          <a:noFill/>
        </p:spPr>
        <p:txBody>
          <a:bodyPr wrap="none" rtlCol="0">
            <a:spAutoFit/>
          </a:bodyPr>
          <a:lstStyle/>
          <a:p>
            <a:r>
              <a:rPr lang="en-US" sz="3600" b="1" dirty="0">
                <a:latin typeface="Arial" panose="020B0604020202020204" pitchFamily="34" charset="0"/>
              </a:rPr>
              <a:t>Conclusion &amp; Discussion</a:t>
            </a:r>
          </a:p>
        </p:txBody>
      </p:sp>
      <p:sp>
        <p:nvSpPr>
          <p:cNvPr id="3" name="TextBox 2">
            <a:extLst>
              <a:ext uri="{FF2B5EF4-FFF2-40B4-BE49-F238E27FC236}">
                <a16:creationId xmlns:a16="http://schemas.microsoft.com/office/drawing/2014/main" id="{20A027B9-D928-4373-9118-DC3CEE00ECF7}"/>
              </a:ext>
            </a:extLst>
          </p:cNvPr>
          <p:cNvSpPr txBox="1"/>
          <p:nvPr/>
        </p:nvSpPr>
        <p:spPr>
          <a:xfrm>
            <a:off x="426127" y="1722268"/>
            <a:ext cx="11097088" cy="415498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This system can be implemented for MIST website provided that the dataset is extended.</a:t>
            </a:r>
          </a:p>
          <a:p>
            <a:pPr marL="342900" indent="-342900">
              <a:lnSpc>
                <a:spcPct val="150000"/>
              </a:lnSpc>
              <a:buFont typeface="Arial" panose="020B0604020202020204" pitchFamily="34" charset="0"/>
              <a:buChar char="•"/>
            </a:pPr>
            <a:r>
              <a:rPr lang="en-US" sz="2400" dirty="0"/>
              <a:t>Unsuccessful inputs are stored in database for future enrichment of dataset.</a:t>
            </a:r>
          </a:p>
          <a:p>
            <a:pPr marL="342900" indent="-342900">
              <a:lnSpc>
                <a:spcPct val="150000"/>
              </a:lnSpc>
              <a:buFont typeface="Arial" panose="020B0604020202020204" pitchFamily="34" charset="0"/>
              <a:buChar char="•"/>
            </a:pPr>
            <a:r>
              <a:rPr lang="en-US" sz="2400" dirty="0"/>
              <a:t>Bengali words are not taken to its appropriate root form. </a:t>
            </a:r>
          </a:p>
          <a:p>
            <a:pPr>
              <a:lnSpc>
                <a:spcPct val="150000"/>
              </a:lnSpc>
            </a:pPr>
            <a:endParaRPr lang="en-US" sz="2400" dirty="0"/>
          </a:p>
          <a:p>
            <a:pPr>
              <a:lnSpc>
                <a:spcPct val="150000"/>
              </a:lnSpc>
            </a:pPr>
            <a:r>
              <a:rPr lang="en-US" sz="2400" dirty="0"/>
              <a:t> </a:t>
            </a:r>
          </a:p>
          <a:p>
            <a:endParaRPr lang="en-US" sz="2400" dirty="0"/>
          </a:p>
          <a:p>
            <a:endParaRPr lang="en-US" sz="2400" dirty="0"/>
          </a:p>
        </p:txBody>
      </p:sp>
    </p:spTree>
    <p:extLst>
      <p:ext uri="{BB962C8B-B14F-4D97-AF65-F5344CB8AC3E}">
        <p14:creationId xmlns:p14="http://schemas.microsoft.com/office/powerpoint/2010/main" val="1078473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2677E9-38A3-4EAC-838F-C69EFD1D1290}"/>
              </a:ext>
            </a:extLst>
          </p:cNvPr>
          <p:cNvSpPr txBox="1"/>
          <p:nvPr/>
        </p:nvSpPr>
        <p:spPr>
          <a:xfrm>
            <a:off x="4608728" y="2871445"/>
            <a:ext cx="2492990" cy="646331"/>
          </a:xfrm>
          <a:prstGeom prst="rect">
            <a:avLst/>
          </a:prstGeom>
          <a:noFill/>
        </p:spPr>
        <p:txBody>
          <a:bodyPr wrap="none" rtlCol="0">
            <a:spAutoFit/>
          </a:bodyPr>
          <a:lstStyle/>
          <a:p>
            <a:r>
              <a:rPr lang="en-US" sz="3600" b="1" dirty="0">
                <a:latin typeface="Arial" panose="020B0604020202020204" pitchFamily="34" charset="0"/>
              </a:rPr>
              <a:t>Thank you</a:t>
            </a:r>
          </a:p>
        </p:txBody>
      </p:sp>
    </p:spTree>
    <p:extLst>
      <p:ext uri="{BB962C8B-B14F-4D97-AF65-F5344CB8AC3E}">
        <p14:creationId xmlns:p14="http://schemas.microsoft.com/office/powerpoint/2010/main" val="1508830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476568" y="1231556"/>
            <a:ext cx="11455146" cy="6001643"/>
          </a:xfrm>
          <a:prstGeom prst="rect">
            <a:avLst/>
          </a:prstGeom>
          <a:noFill/>
        </p:spPr>
        <p:txBody>
          <a:bodyPr wrap="square">
            <a:spAutoFit/>
          </a:bodyPr>
          <a:lstStyle/>
          <a:p>
            <a:pPr algn="l"/>
            <a:endParaRPr lang="en-US" sz="2000" b="0" i="0" u="none" strike="noStrike" baseline="0" dirty="0">
              <a:latin typeface="Arial" panose="020B0604020202020204" pitchFamily="34" charset="0"/>
            </a:endParaRPr>
          </a:p>
          <a:p>
            <a:pPr marL="342900" indent="-342900">
              <a:spcAft>
                <a:spcPts val="8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Chat bots and virtual assistants are the future of marketing and customer support.</a:t>
            </a:r>
          </a:p>
          <a:p>
            <a:pPr marL="342900" indent="-342900">
              <a:spcAft>
                <a:spcPts val="8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A growing number of businesses are using chat bots in lots of exciting ways - in fact, according to Facebook, there are now over 300,000 active bots on Messenger.</a:t>
            </a:r>
          </a:p>
          <a:p>
            <a:pPr marL="342900" indent="-342900">
              <a:spcAft>
                <a:spcPts val="8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There are some tech companies that don’t have any call centers. For example: Uber, Google, Facebook, Twitter.</a:t>
            </a:r>
          </a:p>
          <a:p>
            <a:pPr marL="342900" indent="-342900">
              <a:spcAft>
                <a:spcPts val="800"/>
              </a:spcAft>
              <a:buFont typeface="Arial" panose="020B0604020202020204" pitchFamily="34" charset="0"/>
              <a:buChar char="•"/>
            </a:pPr>
            <a:r>
              <a:rPr lang="en-US" sz="2000" dirty="0">
                <a:effectLst/>
                <a:latin typeface="Arial" panose="020B0604020202020204" pitchFamily="34" charset="0"/>
                <a:ea typeface="Calibri" panose="020F0502020204030204" pitchFamily="34" charset="0"/>
                <a:cs typeface="Times New Roman" panose="02020603050405020304" pitchFamily="18" charset="0"/>
              </a:rPr>
              <a:t>But in </a:t>
            </a:r>
            <a:r>
              <a:rPr lang="en-US" sz="2000" dirty="0">
                <a:latin typeface="Arial" panose="020B0604020202020204" pitchFamily="34" charset="0"/>
                <a:ea typeface="Calibri" panose="020F0502020204030204" pitchFamily="34" charset="0"/>
                <a:cs typeface="Times New Roman" panose="02020603050405020304" pitchFamily="18" charset="0"/>
              </a:rPr>
              <a:t>Bangladesh, well recognized companies like Daraz, Evally , Robi Axiata, Pure-It etc. provide customer care using human agent and a large chunk of company’s revenue goes to this customer-care sector. </a:t>
            </a:r>
          </a:p>
          <a:p>
            <a:pPr marL="342900" indent="-342900">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Times New Roman" panose="02020603050405020304" pitchFamily="18" charset="0"/>
              </a:rPr>
              <a:t>Also in most of the university websites, there are no proper chatbot that will provide all the necessary information for the queries asked the students and others visitors. </a:t>
            </a:r>
          </a:p>
          <a:p>
            <a:pPr marL="342900" indent="-342900">
              <a:spcAft>
                <a:spcPts val="800"/>
              </a:spcAft>
              <a:buFont typeface="Arial" panose="020B0604020202020204" pitchFamily="34" charset="0"/>
              <a:buChar char="•"/>
            </a:pPr>
            <a:r>
              <a:rPr lang="en-US" sz="2000" dirty="0">
                <a:latin typeface="Arial" panose="020B0604020202020204" pitchFamily="34" charset="0"/>
                <a:ea typeface="Calibri" panose="020F0502020204030204" pitchFamily="34" charset="0"/>
                <a:cs typeface="Times New Roman" panose="02020603050405020304" pitchFamily="18" charset="0"/>
              </a:rPr>
              <a:t>Current customer-care systems do not provide 24/7 services.  </a:t>
            </a:r>
          </a:p>
          <a:p>
            <a:pPr marL="342900" indent="-342900">
              <a:spcAft>
                <a:spcPts val="800"/>
              </a:spcAft>
              <a:buFont typeface="Arial" panose="020B0604020202020204" pitchFamily="34" charset="0"/>
              <a:buChar char="•"/>
            </a:pPr>
            <a:endParaRPr lang="en-US" sz="2400" dirty="0">
              <a:latin typeface="Arial" panose="020B0604020202020204" pitchFamily="34" charset="0"/>
              <a:ea typeface="Calibri" panose="020F0502020204030204" pitchFamily="34" charset="0"/>
              <a:cs typeface="Times New Roman" panose="02020603050405020304" pitchFamily="18" charset="0"/>
            </a:endParaRPr>
          </a:p>
          <a:p>
            <a:pPr>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a:p>
            <a:pPr marL="0" marR="0">
              <a:spcBef>
                <a:spcPts val="0"/>
              </a:spcBef>
              <a:spcAft>
                <a:spcPts val="800"/>
              </a:spcAft>
            </a:pPr>
            <a:endParaRPr lang="en-US" sz="2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4282161" y="225074"/>
            <a:ext cx="3174267" cy="707886"/>
          </a:xfrm>
          <a:prstGeom prst="rect">
            <a:avLst/>
          </a:prstGeom>
          <a:noFill/>
        </p:spPr>
        <p:txBody>
          <a:bodyPr wrap="none" rtlCol="0">
            <a:spAutoFit/>
          </a:bodyPr>
          <a:lstStyle/>
          <a:p>
            <a:pPr algn="ctr"/>
            <a:r>
              <a:rPr lang="en-US" sz="4000" b="1" dirty="0">
                <a:latin typeface="Arial" panose="020B0604020202020204" pitchFamily="34" charset="0"/>
                <a:ea typeface="Calibri" panose="020F0502020204030204" pitchFamily="34" charset="0"/>
                <a:cs typeface="Times New Roman" panose="02020603050405020304" pitchFamily="18" charset="0"/>
              </a:rPr>
              <a:t>Introduction</a:t>
            </a:r>
            <a:endParaRPr lang="en-US" sz="3600" b="1" dirty="0">
              <a:latin typeface="Arial" panose="020B0604020202020204" pitchFamily="34" charset="0"/>
            </a:endParaRPr>
          </a:p>
        </p:txBody>
      </p:sp>
    </p:spTree>
    <p:extLst>
      <p:ext uri="{BB962C8B-B14F-4D97-AF65-F5344CB8AC3E}">
        <p14:creationId xmlns:p14="http://schemas.microsoft.com/office/powerpoint/2010/main" val="8681035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F68A3-AF0E-4FDE-BA84-0A7D67B07E49}"/>
              </a:ext>
            </a:extLst>
          </p:cNvPr>
          <p:cNvSpPr txBox="1"/>
          <p:nvPr/>
        </p:nvSpPr>
        <p:spPr>
          <a:xfrm>
            <a:off x="311334" y="1304002"/>
            <a:ext cx="11622873" cy="5078313"/>
          </a:xfrm>
          <a:prstGeom prst="rect">
            <a:avLst/>
          </a:prstGeom>
          <a:noFill/>
        </p:spPr>
        <p:txBody>
          <a:bodyPr wrap="square">
            <a:spAutoFit/>
          </a:bodyPr>
          <a:lstStyle/>
          <a:p>
            <a:pPr algn="l"/>
            <a:r>
              <a:rPr lang="en-US" sz="2000" b="0" i="0" u="none" strike="noStrike" baseline="0" dirty="0">
                <a:latin typeface="Arial" panose="020B0604020202020204" pitchFamily="34" charset="0"/>
              </a:rPr>
              <a:t>A chatbot can be developed in many ways and the bot developed using Deep Learning requires Neural Networks in order to learn the input sequence. </a:t>
            </a:r>
            <a:r>
              <a:rPr lang="en-US" sz="2000" dirty="0">
                <a:latin typeface="Arial" panose="020B0604020202020204" pitchFamily="34" charset="0"/>
              </a:rPr>
              <a:t>Among them  ANN, RNN, LSTM etc. are mostly used. </a:t>
            </a:r>
            <a:endParaRPr lang="en-US" sz="2000" b="0" i="0" u="none" strike="noStrike" baseline="0" dirty="0">
              <a:latin typeface="Arial" panose="020B0604020202020204" pitchFamily="34" charset="0"/>
            </a:endParaRPr>
          </a:p>
          <a:p>
            <a:pPr algn="l"/>
            <a:endParaRPr lang="en-US" sz="2000" dirty="0">
              <a:latin typeface="Arial" panose="020B0604020202020204" pitchFamily="34" charset="0"/>
            </a:endParaRPr>
          </a:p>
          <a:p>
            <a:pPr algn="l"/>
            <a:endParaRPr lang="en-US" sz="2000" dirty="0">
              <a:latin typeface="Arial" panose="020B0604020202020204" pitchFamily="34" charset="0"/>
            </a:endParaRPr>
          </a:p>
          <a:p>
            <a:pPr marL="342900" indent="-342900" algn="l">
              <a:buFont typeface="Arial" panose="020B0604020202020204" pitchFamily="34" charset="0"/>
              <a:buChar char="•"/>
            </a:pPr>
            <a:r>
              <a:rPr lang="en-US" sz="2000" b="1" i="0" u="none" strike="noStrike" baseline="0" dirty="0">
                <a:latin typeface="Arial" panose="020B0604020202020204" pitchFamily="34" charset="0"/>
              </a:rPr>
              <a:t>An artificial neural network (ANN): </a:t>
            </a:r>
            <a:r>
              <a:rPr lang="en-US" sz="2000" i="0" u="none" strike="noStrike" baseline="0" dirty="0">
                <a:latin typeface="Arial" panose="020B0604020202020204" pitchFamily="34" charset="0"/>
              </a:rPr>
              <a:t>It</a:t>
            </a:r>
            <a:r>
              <a:rPr lang="en-US" sz="2000" b="1" i="0" u="none" strike="noStrike" baseline="0" dirty="0">
                <a:latin typeface="Arial" panose="020B0604020202020204" pitchFamily="34" charset="0"/>
              </a:rPr>
              <a:t> </a:t>
            </a:r>
            <a:r>
              <a:rPr lang="en-US" sz="2000" b="0" i="0" u="none" strike="noStrike" baseline="0" dirty="0">
                <a:latin typeface="Arial" panose="020B0604020202020204" pitchFamily="34" charset="0"/>
              </a:rPr>
              <a:t>is the piece of a computing system designed to simulate the way the human brain analyzes and processes information.</a:t>
            </a:r>
          </a:p>
          <a:p>
            <a:pPr algn="l"/>
            <a:endParaRPr lang="en-US" sz="2000" dirty="0">
              <a:latin typeface="Arial" panose="020B0604020202020204" pitchFamily="34" charset="0"/>
            </a:endParaRPr>
          </a:p>
          <a:p>
            <a:pPr marL="342900" indent="-342900" algn="l">
              <a:buFont typeface="Arial" panose="020B0604020202020204" pitchFamily="34" charset="0"/>
              <a:buChar char="•"/>
            </a:pPr>
            <a:r>
              <a:rPr lang="en-US" sz="2000" b="1" i="0" u="none" strike="noStrike" baseline="0" dirty="0">
                <a:latin typeface="Arial" panose="020B0604020202020204" pitchFamily="34" charset="0"/>
              </a:rPr>
              <a:t>Recurrent Neural Network (RNN): </a:t>
            </a:r>
            <a:r>
              <a:rPr lang="en-US" sz="2000" b="0" i="0" u="none" strike="noStrike" baseline="0" dirty="0">
                <a:latin typeface="Arial" panose="020B0604020202020204" pitchFamily="34" charset="0"/>
              </a:rPr>
              <a:t>It is an extension of general feed forward network, in which the network not only consider the current input, but also takes the previous output to generate a response. Moreover RNN's have memory which can be used to remember the input sequence. </a:t>
            </a:r>
          </a:p>
          <a:p>
            <a:pPr marL="342900" indent="-342900" algn="l">
              <a:buFont typeface="Arial" panose="020B0604020202020204" pitchFamily="34" charset="0"/>
              <a:buChar char="•"/>
            </a:pPr>
            <a:endParaRPr lang="en-US" sz="2000" dirty="0">
              <a:latin typeface="Arial" panose="020B0604020202020204" pitchFamily="34" charset="0"/>
            </a:endParaRPr>
          </a:p>
          <a:p>
            <a:pPr marL="342900" indent="-342900" algn="l">
              <a:buFont typeface="Arial" panose="020B0604020202020204" pitchFamily="34" charset="0"/>
              <a:buChar char="•"/>
            </a:pPr>
            <a:r>
              <a:rPr lang="en-US" sz="2000" b="1" i="0" u="none" strike="noStrike" baseline="0" dirty="0">
                <a:latin typeface="Arial" panose="020B0604020202020204" pitchFamily="34" charset="0"/>
              </a:rPr>
              <a:t>Long Short-Term Memory (LSTM): </a:t>
            </a:r>
            <a:r>
              <a:rPr lang="en-US" sz="2000" b="0" i="0" u="none" strike="noStrike" baseline="0" dirty="0">
                <a:latin typeface="Arial" panose="020B0604020202020204" pitchFamily="34" charset="0"/>
              </a:rPr>
              <a:t>The main drawback with RNN is, they cannot remember the input for a long sequence. This problem can be solved by LSTM's which is an extension of RNN and can remember long sequences of data.</a:t>
            </a:r>
          </a:p>
          <a:p>
            <a:pPr algn="l"/>
            <a:endParaRPr lang="en-US" sz="24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3E5015C-5BDB-43DB-8845-DD3AABF4962B}"/>
              </a:ext>
            </a:extLst>
          </p:cNvPr>
          <p:cNvSpPr txBox="1"/>
          <p:nvPr/>
        </p:nvSpPr>
        <p:spPr>
          <a:xfrm>
            <a:off x="4116096" y="200648"/>
            <a:ext cx="3600666" cy="584775"/>
          </a:xfrm>
          <a:prstGeom prst="rect">
            <a:avLst/>
          </a:prstGeom>
          <a:noFill/>
        </p:spPr>
        <p:txBody>
          <a:bodyPr wrap="none" rtlCol="0">
            <a:spAutoFit/>
          </a:bodyPr>
          <a:lstStyle/>
          <a:p>
            <a:r>
              <a:rPr lang="en-US" sz="3200" b="1" i="0" u="none" strike="noStrike" dirty="0">
                <a:effectLst/>
                <a:latin typeface="Arial" panose="020B0604020202020204" pitchFamily="34" charset="0"/>
              </a:rPr>
              <a:t>Literature Review</a:t>
            </a:r>
            <a:endParaRPr lang="en-US" sz="5400" b="1" dirty="0">
              <a:latin typeface="Arial" panose="020B0604020202020204" pitchFamily="34" charset="0"/>
            </a:endParaRPr>
          </a:p>
        </p:txBody>
      </p:sp>
    </p:spTree>
    <p:extLst>
      <p:ext uri="{BB962C8B-B14F-4D97-AF65-F5344CB8AC3E}">
        <p14:creationId xmlns:p14="http://schemas.microsoft.com/office/powerpoint/2010/main" val="368821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015C-5BDB-43DB-8845-DD3AABF4962B}"/>
              </a:ext>
            </a:extLst>
          </p:cNvPr>
          <p:cNvSpPr txBox="1"/>
          <p:nvPr/>
        </p:nvSpPr>
        <p:spPr>
          <a:xfrm>
            <a:off x="4116096" y="200648"/>
            <a:ext cx="3600666" cy="584775"/>
          </a:xfrm>
          <a:prstGeom prst="rect">
            <a:avLst/>
          </a:prstGeom>
          <a:noFill/>
        </p:spPr>
        <p:txBody>
          <a:bodyPr wrap="none" rtlCol="0">
            <a:spAutoFit/>
          </a:bodyPr>
          <a:lstStyle/>
          <a:p>
            <a:r>
              <a:rPr lang="en-US" sz="3200" b="1" i="0" u="none" strike="noStrike" dirty="0">
                <a:effectLst/>
                <a:latin typeface="Arial" panose="020B0604020202020204" pitchFamily="34" charset="0"/>
              </a:rPr>
              <a:t>Literature Review</a:t>
            </a:r>
            <a:endParaRPr lang="en-US" sz="5400" b="1" dirty="0">
              <a:latin typeface="Arial" panose="020B0604020202020204" pitchFamily="34" charset="0"/>
            </a:endParaRPr>
          </a:p>
        </p:txBody>
      </p:sp>
      <p:pic>
        <p:nvPicPr>
          <p:cNvPr id="5" name="Picture 4">
            <a:extLst>
              <a:ext uri="{FF2B5EF4-FFF2-40B4-BE49-F238E27FC236}">
                <a16:creationId xmlns:a16="http://schemas.microsoft.com/office/drawing/2014/main" id="{B9974FAD-E957-4651-B4E4-4248E2FD54B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243" y="2123058"/>
            <a:ext cx="2815267" cy="4621236"/>
          </a:xfrm>
          <a:prstGeom prst="rect">
            <a:avLst/>
          </a:prstGeom>
          <a:noFill/>
          <a:ln>
            <a:noFill/>
          </a:ln>
        </p:spPr>
      </p:pic>
      <p:pic>
        <p:nvPicPr>
          <p:cNvPr id="6" name="Picture 5">
            <a:extLst>
              <a:ext uri="{FF2B5EF4-FFF2-40B4-BE49-F238E27FC236}">
                <a16:creationId xmlns:a16="http://schemas.microsoft.com/office/drawing/2014/main" id="{21C43344-DF63-4177-8B6B-8574EE9077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3877" y="2123058"/>
            <a:ext cx="2797706" cy="4621237"/>
          </a:xfrm>
          <a:prstGeom prst="rect">
            <a:avLst/>
          </a:prstGeom>
          <a:noFill/>
          <a:ln>
            <a:noFill/>
          </a:ln>
        </p:spPr>
      </p:pic>
      <p:sp>
        <p:nvSpPr>
          <p:cNvPr id="7" name="TextBox 6">
            <a:extLst>
              <a:ext uri="{FF2B5EF4-FFF2-40B4-BE49-F238E27FC236}">
                <a16:creationId xmlns:a16="http://schemas.microsoft.com/office/drawing/2014/main" id="{E8E552E5-78E2-4F4F-BDF1-CE198699BE04}"/>
              </a:ext>
            </a:extLst>
          </p:cNvPr>
          <p:cNvSpPr txBox="1"/>
          <p:nvPr/>
        </p:nvSpPr>
        <p:spPr>
          <a:xfrm>
            <a:off x="258980" y="959893"/>
            <a:ext cx="6649769" cy="400110"/>
          </a:xfrm>
          <a:prstGeom prst="rect">
            <a:avLst/>
          </a:prstGeom>
          <a:noFill/>
        </p:spPr>
        <p:txBody>
          <a:bodyPr wrap="none" rtlCol="0">
            <a:spAutoFit/>
          </a:bodyPr>
          <a:lstStyle/>
          <a:p>
            <a:r>
              <a:rPr lang="en-US" sz="2000" b="1" dirty="0">
                <a:latin typeface="Arial" panose="020B0604020202020204" pitchFamily="34" charset="0"/>
                <a:cs typeface="Arial" panose="020B0604020202020204" pitchFamily="34" charset="0"/>
              </a:rPr>
              <a:t>Chatbot of some famous companies of Bangladesh: </a:t>
            </a:r>
          </a:p>
        </p:txBody>
      </p:sp>
      <p:pic>
        <p:nvPicPr>
          <p:cNvPr id="8" name="Content Placeholder 4">
            <a:extLst>
              <a:ext uri="{FF2B5EF4-FFF2-40B4-BE49-F238E27FC236}">
                <a16:creationId xmlns:a16="http://schemas.microsoft.com/office/drawing/2014/main" id="{D94CB5B7-3C49-443C-A9D1-6591904CE18E}"/>
              </a:ext>
            </a:extLst>
          </p:cNvPr>
          <p:cNvPicPr>
            <a:picLocks noGr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80419" y="2123058"/>
            <a:ext cx="2815268" cy="4593101"/>
          </a:xfrm>
          <a:prstGeom prst="rect">
            <a:avLst/>
          </a:prstGeom>
          <a:noFill/>
          <a:ln>
            <a:noFill/>
          </a:ln>
        </p:spPr>
      </p:pic>
      <p:sp>
        <p:nvSpPr>
          <p:cNvPr id="9" name="TextBox 8">
            <a:extLst>
              <a:ext uri="{FF2B5EF4-FFF2-40B4-BE49-F238E27FC236}">
                <a16:creationId xmlns:a16="http://schemas.microsoft.com/office/drawing/2014/main" id="{9E1A6414-59A5-4638-AFCA-B38B59C17D7A}"/>
              </a:ext>
            </a:extLst>
          </p:cNvPr>
          <p:cNvSpPr txBox="1"/>
          <p:nvPr/>
        </p:nvSpPr>
        <p:spPr>
          <a:xfrm>
            <a:off x="1180730" y="1624614"/>
            <a:ext cx="518091" cy="369332"/>
          </a:xfrm>
          <a:prstGeom prst="rect">
            <a:avLst/>
          </a:prstGeom>
          <a:noFill/>
        </p:spPr>
        <p:txBody>
          <a:bodyPr wrap="none" rtlCol="0">
            <a:spAutoFit/>
          </a:bodyPr>
          <a:lstStyle/>
          <a:p>
            <a:r>
              <a:rPr lang="en-US" b="1" dirty="0">
                <a:latin typeface="Arial" panose="020B0604020202020204" pitchFamily="34" charset="0"/>
              </a:rPr>
              <a:t>GP</a:t>
            </a:r>
          </a:p>
        </p:txBody>
      </p:sp>
      <p:sp>
        <p:nvSpPr>
          <p:cNvPr id="10" name="TextBox 9">
            <a:extLst>
              <a:ext uri="{FF2B5EF4-FFF2-40B4-BE49-F238E27FC236}">
                <a16:creationId xmlns:a16="http://schemas.microsoft.com/office/drawing/2014/main" id="{595870CB-2A13-410F-89E0-B3CD2B1E3F1E}"/>
              </a:ext>
            </a:extLst>
          </p:cNvPr>
          <p:cNvSpPr txBox="1"/>
          <p:nvPr/>
        </p:nvSpPr>
        <p:spPr>
          <a:xfrm>
            <a:off x="3922477" y="1624614"/>
            <a:ext cx="1380506" cy="369332"/>
          </a:xfrm>
          <a:prstGeom prst="rect">
            <a:avLst/>
          </a:prstGeom>
          <a:noFill/>
        </p:spPr>
        <p:txBody>
          <a:bodyPr wrap="none" rtlCol="0">
            <a:spAutoFit/>
          </a:bodyPr>
          <a:lstStyle/>
          <a:p>
            <a:r>
              <a:rPr lang="en-US" b="1" dirty="0">
                <a:latin typeface="Arial" panose="020B0604020202020204" pitchFamily="34" charset="0"/>
              </a:rPr>
              <a:t>Banglalink</a:t>
            </a:r>
          </a:p>
        </p:txBody>
      </p:sp>
      <p:sp>
        <p:nvSpPr>
          <p:cNvPr id="11" name="TextBox 10">
            <a:extLst>
              <a:ext uri="{FF2B5EF4-FFF2-40B4-BE49-F238E27FC236}">
                <a16:creationId xmlns:a16="http://schemas.microsoft.com/office/drawing/2014/main" id="{D09B083E-D921-4144-BFA5-17585507CDFC}"/>
              </a:ext>
            </a:extLst>
          </p:cNvPr>
          <p:cNvSpPr txBox="1"/>
          <p:nvPr/>
        </p:nvSpPr>
        <p:spPr>
          <a:xfrm>
            <a:off x="7184045" y="1624614"/>
            <a:ext cx="701218" cy="369332"/>
          </a:xfrm>
          <a:prstGeom prst="rect">
            <a:avLst/>
          </a:prstGeom>
          <a:noFill/>
        </p:spPr>
        <p:txBody>
          <a:bodyPr wrap="none" rtlCol="0">
            <a:spAutoFit/>
          </a:bodyPr>
          <a:lstStyle/>
          <a:p>
            <a:r>
              <a:rPr lang="en-US" b="1" dirty="0">
                <a:latin typeface="Arial" panose="020B0604020202020204" pitchFamily="34" charset="0"/>
              </a:rPr>
              <a:t>Robi</a:t>
            </a:r>
          </a:p>
        </p:txBody>
      </p:sp>
      <p:pic>
        <p:nvPicPr>
          <p:cNvPr id="12" name="Content Placeholder 3">
            <a:extLst>
              <a:ext uri="{FF2B5EF4-FFF2-40B4-BE49-F238E27FC236}">
                <a16:creationId xmlns:a16="http://schemas.microsoft.com/office/drawing/2014/main" id="{0C08FE23-C6DB-4894-B0AA-513542B6324F}"/>
              </a:ext>
            </a:extLst>
          </p:cNvPr>
          <p:cNvPicPr/>
          <p:nvPr/>
        </p:nvPicPr>
        <p:blipFill>
          <a:blip r:embed="rId5"/>
          <a:stretch>
            <a:fillRect/>
          </a:stretch>
        </p:blipFill>
        <p:spPr>
          <a:xfrm>
            <a:off x="9311170" y="2123058"/>
            <a:ext cx="2815268" cy="4593101"/>
          </a:xfrm>
          <a:prstGeom prst="rect">
            <a:avLst/>
          </a:prstGeom>
        </p:spPr>
      </p:pic>
      <p:sp>
        <p:nvSpPr>
          <p:cNvPr id="14" name="TextBox 13">
            <a:extLst>
              <a:ext uri="{FF2B5EF4-FFF2-40B4-BE49-F238E27FC236}">
                <a16:creationId xmlns:a16="http://schemas.microsoft.com/office/drawing/2014/main" id="{343F9012-8A5F-4C84-A48F-9CC80A1E6C63}"/>
              </a:ext>
            </a:extLst>
          </p:cNvPr>
          <p:cNvSpPr txBox="1"/>
          <p:nvPr/>
        </p:nvSpPr>
        <p:spPr>
          <a:xfrm>
            <a:off x="10368195" y="1643849"/>
            <a:ext cx="966931" cy="369332"/>
          </a:xfrm>
          <a:prstGeom prst="rect">
            <a:avLst/>
          </a:prstGeom>
          <a:noFill/>
        </p:spPr>
        <p:txBody>
          <a:bodyPr wrap="none" rtlCol="0">
            <a:spAutoFit/>
          </a:bodyPr>
          <a:lstStyle/>
          <a:p>
            <a:r>
              <a:rPr lang="en-US" b="1" dirty="0">
                <a:latin typeface="Arial" panose="020B0604020202020204" pitchFamily="34" charset="0"/>
              </a:rPr>
              <a:t>Pure IT</a:t>
            </a:r>
          </a:p>
        </p:txBody>
      </p:sp>
    </p:spTree>
    <p:extLst>
      <p:ext uri="{BB962C8B-B14F-4D97-AF65-F5344CB8AC3E}">
        <p14:creationId xmlns:p14="http://schemas.microsoft.com/office/powerpoint/2010/main" val="112393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015C-5BDB-43DB-8845-DD3AABF4962B}"/>
              </a:ext>
            </a:extLst>
          </p:cNvPr>
          <p:cNvSpPr txBox="1"/>
          <p:nvPr/>
        </p:nvSpPr>
        <p:spPr>
          <a:xfrm>
            <a:off x="4116096" y="200648"/>
            <a:ext cx="3600666" cy="584775"/>
          </a:xfrm>
          <a:prstGeom prst="rect">
            <a:avLst/>
          </a:prstGeom>
          <a:noFill/>
        </p:spPr>
        <p:txBody>
          <a:bodyPr wrap="none" rtlCol="0">
            <a:spAutoFit/>
          </a:bodyPr>
          <a:lstStyle/>
          <a:p>
            <a:r>
              <a:rPr lang="en-US" sz="3200" b="1" i="0" u="none" strike="noStrike" dirty="0">
                <a:effectLst/>
                <a:latin typeface="Arial" panose="020B0604020202020204" pitchFamily="34" charset="0"/>
              </a:rPr>
              <a:t>Literature Review</a:t>
            </a:r>
            <a:endParaRPr lang="en-US" sz="5400" b="1" dirty="0">
              <a:latin typeface="Arial" panose="020B0604020202020204" pitchFamily="34" charset="0"/>
            </a:endParaRPr>
          </a:p>
        </p:txBody>
      </p:sp>
      <p:sp>
        <p:nvSpPr>
          <p:cNvPr id="7" name="TextBox 6">
            <a:extLst>
              <a:ext uri="{FF2B5EF4-FFF2-40B4-BE49-F238E27FC236}">
                <a16:creationId xmlns:a16="http://schemas.microsoft.com/office/drawing/2014/main" id="{E8E552E5-78E2-4F4F-BDF1-CE198699BE04}"/>
              </a:ext>
            </a:extLst>
          </p:cNvPr>
          <p:cNvSpPr txBox="1"/>
          <p:nvPr/>
        </p:nvSpPr>
        <p:spPr>
          <a:xfrm>
            <a:off x="258980" y="959893"/>
            <a:ext cx="2455352" cy="400110"/>
          </a:xfrm>
          <a:prstGeom prst="rect">
            <a:avLst/>
          </a:prstGeom>
          <a:noFill/>
        </p:spPr>
        <p:txBody>
          <a:bodyPr wrap="none" rtlCol="0">
            <a:spAutoFit/>
          </a:bodyPr>
          <a:lstStyle/>
          <a:p>
            <a:r>
              <a:rPr lang="en-US" sz="2000" b="1" dirty="0">
                <a:latin typeface="Arial" panose="020B0604020202020204" pitchFamily="34" charset="0"/>
              </a:rPr>
              <a:t>Chatbot of Pureit: </a:t>
            </a:r>
          </a:p>
        </p:txBody>
      </p:sp>
      <p:pic>
        <p:nvPicPr>
          <p:cNvPr id="12" name="Content Placeholder 3">
            <a:extLst>
              <a:ext uri="{FF2B5EF4-FFF2-40B4-BE49-F238E27FC236}">
                <a16:creationId xmlns:a16="http://schemas.microsoft.com/office/drawing/2014/main" id="{0C08FE23-C6DB-4894-B0AA-513542B6324F}"/>
              </a:ext>
            </a:extLst>
          </p:cNvPr>
          <p:cNvPicPr/>
          <p:nvPr/>
        </p:nvPicPr>
        <p:blipFill>
          <a:blip r:embed="rId2"/>
          <a:stretch>
            <a:fillRect/>
          </a:stretch>
        </p:blipFill>
        <p:spPr>
          <a:xfrm>
            <a:off x="362477" y="1936627"/>
            <a:ext cx="3057061" cy="4593101"/>
          </a:xfrm>
          <a:prstGeom prst="rect">
            <a:avLst/>
          </a:prstGeom>
        </p:spPr>
      </p:pic>
      <p:pic>
        <p:nvPicPr>
          <p:cNvPr id="13" name="Picture 12">
            <a:extLst>
              <a:ext uri="{FF2B5EF4-FFF2-40B4-BE49-F238E27FC236}">
                <a16:creationId xmlns:a16="http://schemas.microsoft.com/office/drawing/2014/main" id="{3B7A248F-0CDE-4E21-80E9-E4CCC1002676}"/>
              </a:ext>
            </a:extLst>
          </p:cNvPr>
          <p:cNvPicPr/>
          <p:nvPr/>
        </p:nvPicPr>
        <p:blipFill>
          <a:blip r:embed="rId3"/>
          <a:stretch>
            <a:fillRect/>
          </a:stretch>
        </p:blipFill>
        <p:spPr>
          <a:xfrm>
            <a:off x="4116096" y="1936627"/>
            <a:ext cx="3057062" cy="2750784"/>
          </a:xfrm>
          <a:prstGeom prst="rect">
            <a:avLst/>
          </a:prstGeom>
        </p:spPr>
      </p:pic>
      <p:pic>
        <p:nvPicPr>
          <p:cNvPr id="15" name="Picture 14">
            <a:extLst>
              <a:ext uri="{FF2B5EF4-FFF2-40B4-BE49-F238E27FC236}">
                <a16:creationId xmlns:a16="http://schemas.microsoft.com/office/drawing/2014/main" id="{C85A55CB-92F4-4C40-AF3B-3A21FFAF983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111507" y="1950578"/>
            <a:ext cx="3057062" cy="4579149"/>
          </a:xfrm>
          <a:prstGeom prst="rect">
            <a:avLst/>
          </a:prstGeom>
        </p:spPr>
      </p:pic>
    </p:spTree>
    <p:extLst>
      <p:ext uri="{BB962C8B-B14F-4D97-AF65-F5344CB8AC3E}">
        <p14:creationId xmlns:p14="http://schemas.microsoft.com/office/powerpoint/2010/main" val="3636405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015C-5BDB-43DB-8845-DD3AABF4962B}"/>
              </a:ext>
            </a:extLst>
          </p:cNvPr>
          <p:cNvSpPr txBox="1"/>
          <p:nvPr/>
        </p:nvSpPr>
        <p:spPr>
          <a:xfrm>
            <a:off x="4116096" y="200648"/>
            <a:ext cx="3600666" cy="584775"/>
          </a:xfrm>
          <a:prstGeom prst="rect">
            <a:avLst/>
          </a:prstGeom>
          <a:noFill/>
        </p:spPr>
        <p:txBody>
          <a:bodyPr wrap="none" rtlCol="0">
            <a:spAutoFit/>
          </a:bodyPr>
          <a:lstStyle/>
          <a:p>
            <a:r>
              <a:rPr lang="en-US" sz="3200" b="1" i="0" u="none" strike="noStrike" dirty="0">
                <a:effectLst/>
                <a:latin typeface="Arial" panose="020B0604020202020204" pitchFamily="34" charset="0"/>
              </a:rPr>
              <a:t>Literature Review</a:t>
            </a:r>
            <a:endParaRPr lang="en-US" sz="5400" b="1" dirty="0">
              <a:latin typeface="Arial" panose="020B0604020202020204" pitchFamily="34" charset="0"/>
            </a:endParaRPr>
          </a:p>
        </p:txBody>
      </p:sp>
      <p:sp>
        <p:nvSpPr>
          <p:cNvPr id="7" name="TextBox 6">
            <a:extLst>
              <a:ext uri="{FF2B5EF4-FFF2-40B4-BE49-F238E27FC236}">
                <a16:creationId xmlns:a16="http://schemas.microsoft.com/office/drawing/2014/main" id="{E8E552E5-78E2-4F4F-BDF1-CE198699BE04}"/>
              </a:ext>
            </a:extLst>
          </p:cNvPr>
          <p:cNvSpPr txBox="1"/>
          <p:nvPr/>
        </p:nvSpPr>
        <p:spPr>
          <a:xfrm>
            <a:off x="258980" y="959893"/>
            <a:ext cx="2297937" cy="400110"/>
          </a:xfrm>
          <a:prstGeom prst="rect">
            <a:avLst/>
          </a:prstGeom>
          <a:noFill/>
        </p:spPr>
        <p:txBody>
          <a:bodyPr wrap="none" rtlCol="0">
            <a:spAutoFit/>
          </a:bodyPr>
          <a:lstStyle/>
          <a:p>
            <a:r>
              <a:rPr lang="en-US" sz="2000" b="1" dirty="0">
                <a:latin typeface="Arial" panose="020B0604020202020204" pitchFamily="34" charset="0"/>
              </a:rPr>
              <a:t>Chatbot of Robi: </a:t>
            </a:r>
          </a:p>
        </p:txBody>
      </p:sp>
      <p:pic>
        <p:nvPicPr>
          <p:cNvPr id="8" name="Content Placeholder 4">
            <a:extLst>
              <a:ext uri="{FF2B5EF4-FFF2-40B4-BE49-F238E27FC236}">
                <a16:creationId xmlns:a16="http://schemas.microsoft.com/office/drawing/2014/main" id="{D94CB5B7-3C49-443C-A9D1-6591904CE18E}"/>
              </a:ext>
            </a:extLst>
          </p:cNvPr>
          <p:cNvPicPr>
            <a:picLocks noGr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00194" y="2112836"/>
            <a:ext cx="2815268" cy="4593101"/>
          </a:xfrm>
          <a:prstGeom prst="rect">
            <a:avLst/>
          </a:prstGeom>
          <a:noFill/>
          <a:ln>
            <a:noFill/>
          </a:ln>
        </p:spPr>
      </p:pic>
      <p:pic>
        <p:nvPicPr>
          <p:cNvPr id="13" name="Content Placeholder 3">
            <a:extLst>
              <a:ext uri="{FF2B5EF4-FFF2-40B4-BE49-F238E27FC236}">
                <a16:creationId xmlns:a16="http://schemas.microsoft.com/office/drawing/2014/main" id="{50D57927-B367-4205-B186-05290444FF17}"/>
              </a:ext>
            </a:extLst>
          </p:cNvPr>
          <p:cNvPicPr>
            <a:picLocks noGrp="1"/>
          </p:cNvPicPr>
          <p:nvPr/>
        </p:nvPicPr>
        <p:blipFill>
          <a:blip r:embed="rId3">
            <a:extLst>
              <a:ext uri="{28A0092B-C50C-407E-A947-70E740481C1C}">
                <a14:useLocalDpi xmlns:a14="http://schemas.microsoft.com/office/drawing/2010/main" val="0"/>
              </a:ext>
            </a:extLst>
          </a:blip>
          <a:srcRect/>
          <a:stretch>
            <a:fillRect/>
          </a:stretch>
        </p:blipFill>
        <p:spPr bwMode="auto">
          <a:xfrm>
            <a:off x="622780" y="2112836"/>
            <a:ext cx="2815268" cy="4635304"/>
          </a:xfrm>
          <a:prstGeom prst="rect">
            <a:avLst/>
          </a:prstGeom>
          <a:noFill/>
          <a:ln>
            <a:noFill/>
          </a:ln>
        </p:spPr>
      </p:pic>
      <p:pic>
        <p:nvPicPr>
          <p:cNvPr id="15" name="Content Placeholder 3">
            <a:extLst>
              <a:ext uri="{FF2B5EF4-FFF2-40B4-BE49-F238E27FC236}">
                <a16:creationId xmlns:a16="http://schemas.microsoft.com/office/drawing/2014/main" id="{D8417391-4E38-453B-B7FF-02F85AD616B2}"/>
              </a:ext>
            </a:extLst>
          </p:cNvPr>
          <p:cNvPicPr>
            <a:picLocks noGrp="1"/>
          </p:cNvPicPr>
          <p:nvPr/>
        </p:nvPicPr>
        <p:blipFill>
          <a:blip r:embed="rId4">
            <a:extLst>
              <a:ext uri="{28A0092B-C50C-407E-A947-70E740481C1C}">
                <a14:useLocalDpi xmlns:a14="http://schemas.microsoft.com/office/drawing/2010/main" val="0"/>
              </a:ext>
            </a:extLst>
          </a:blip>
          <a:srcRect/>
          <a:stretch>
            <a:fillRect/>
          </a:stretch>
        </p:blipFill>
        <p:spPr bwMode="auto">
          <a:xfrm>
            <a:off x="8577609" y="2112836"/>
            <a:ext cx="2892342" cy="4593101"/>
          </a:xfrm>
          <a:prstGeom prst="rect">
            <a:avLst/>
          </a:prstGeom>
          <a:noFill/>
          <a:ln>
            <a:noFill/>
          </a:ln>
        </p:spPr>
      </p:pic>
    </p:spTree>
    <p:extLst>
      <p:ext uri="{BB962C8B-B14F-4D97-AF65-F5344CB8AC3E}">
        <p14:creationId xmlns:p14="http://schemas.microsoft.com/office/powerpoint/2010/main" val="1735993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E5015C-5BDB-43DB-8845-DD3AABF4962B}"/>
              </a:ext>
            </a:extLst>
          </p:cNvPr>
          <p:cNvSpPr txBox="1"/>
          <p:nvPr/>
        </p:nvSpPr>
        <p:spPr>
          <a:xfrm>
            <a:off x="3769867" y="200648"/>
            <a:ext cx="4031873" cy="646331"/>
          </a:xfrm>
          <a:prstGeom prst="rect">
            <a:avLst/>
          </a:prstGeom>
          <a:noFill/>
        </p:spPr>
        <p:txBody>
          <a:bodyPr wrap="none" rtlCol="0">
            <a:spAutoFit/>
          </a:bodyPr>
          <a:lstStyle/>
          <a:p>
            <a:r>
              <a:rPr lang="en-US" sz="3600" b="1" i="0" u="none" strike="noStrike" dirty="0">
                <a:effectLst/>
                <a:latin typeface="Arial" panose="020B0604020202020204" pitchFamily="34" charset="0"/>
              </a:rPr>
              <a:t>Literature Review</a:t>
            </a:r>
            <a:endParaRPr lang="en-US" sz="6000" b="1" dirty="0">
              <a:latin typeface="Arial" panose="020B0604020202020204" pitchFamily="34" charset="0"/>
            </a:endParaRPr>
          </a:p>
        </p:txBody>
      </p:sp>
      <p:sp>
        <p:nvSpPr>
          <p:cNvPr id="7" name="TextBox 6">
            <a:extLst>
              <a:ext uri="{FF2B5EF4-FFF2-40B4-BE49-F238E27FC236}">
                <a16:creationId xmlns:a16="http://schemas.microsoft.com/office/drawing/2014/main" id="{E8E552E5-78E2-4F4F-BDF1-CE198699BE04}"/>
              </a:ext>
            </a:extLst>
          </p:cNvPr>
          <p:cNvSpPr txBox="1"/>
          <p:nvPr/>
        </p:nvSpPr>
        <p:spPr>
          <a:xfrm>
            <a:off x="363985" y="1590207"/>
            <a:ext cx="1869423" cy="523220"/>
          </a:xfrm>
          <a:prstGeom prst="rect">
            <a:avLst/>
          </a:prstGeom>
          <a:noFill/>
        </p:spPr>
        <p:txBody>
          <a:bodyPr wrap="none" rtlCol="0">
            <a:spAutoFit/>
          </a:bodyPr>
          <a:lstStyle/>
          <a:p>
            <a:r>
              <a:rPr lang="en-US" sz="2800" b="1" dirty="0">
                <a:latin typeface="Arial" panose="020B0604020202020204" pitchFamily="34" charset="0"/>
              </a:rPr>
              <a:t>Findings</a:t>
            </a:r>
            <a:r>
              <a:rPr lang="en-US" sz="2400" b="1" dirty="0">
                <a:latin typeface="Arial" panose="020B0604020202020204" pitchFamily="34" charset="0"/>
              </a:rPr>
              <a:t>: </a:t>
            </a:r>
          </a:p>
        </p:txBody>
      </p:sp>
      <p:sp>
        <p:nvSpPr>
          <p:cNvPr id="3" name="TextBox 2">
            <a:extLst>
              <a:ext uri="{FF2B5EF4-FFF2-40B4-BE49-F238E27FC236}">
                <a16:creationId xmlns:a16="http://schemas.microsoft.com/office/drawing/2014/main" id="{890671AA-D10F-4DD4-BC3E-D4C3100AB8AE}"/>
              </a:ext>
            </a:extLst>
          </p:cNvPr>
          <p:cNvSpPr txBox="1"/>
          <p:nvPr/>
        </p:nvSpPr>
        <p:spPr>
          <a:xfrm>
            <a:off x="363985" y="2551818"/>
            <a:ext cx="10697592"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rPr>
              <a:t>The chatbots are totally scripted.</a:t>
            </a:r>
          </a:p>
          <a:p>
            <a:pPr marL="285750" indent="-285750">
              <a:lnSpc>
                <a:spcPct val="150000"/>
              </a:lnSpc>
              <a:buFont typeface="Arial" panose="020B0604020202020204" pitchFamily="34" charset="0"/>
              <a:buChar char="•"/>
            </a:pPr>
            <a:r>
              <a:rPr lang="en-US" sz="2400" dirty="0">
                <a:latin typeface="Arial" panose="020B0604020202020204" pitchFamily="34" charset="0"/>
              </a:rPr>
              <a:t>There is no freedom to ask any type of question.</a:t>
            </a:r>
          </a:p>
          <a:p>
            <a:pPr marL="285750" indent="-285750">
              <a:lnSpc>
                <a:spcPct val="150000"/>
              </a:lnSpc>
              <a:buFont typeface="Arial" panose="020B0604020202020204" pitchFamily="34" charset="0"/>
              <a:buChar char="•"/>
            </a:pPr>
            <a:r>
              <a:rPr lang="en-US" sz="2400" dirty="0">
                <a:latin typeface="Arial" panose="020B0604020202020204" pitchFamily="34" charset="0"/>
              </a:rPr>
              <a:t>These chatbots cannot understand Natural language.</a:t>
            </a:r>
          </a:p>
          <a:p>
            <a:pPr marL="285750" indent="-285750">
              <a:lnSpc>
                <a:spcPct val="150000"/>
              </a:lnSpc>
              <a:buFont typeface="Arial" panose="020B0604020202020204" pitchFamily="34" charset="0"/>
              <a:buChar char="•"/>
            </a:pPr>
            <a:r>
              <a:rPr lang="en-US" sz="2400" dirty="0">
                <a:latin typeface="Arial" panose="020B0604020202020204" pitchFamily="34" charset="0"/>
              </a:rPr>
              <a:t>That is why most of the big companies depends on the human based call-center.</a:t>
            </a:r>
          </a:p>
          <a:p>
            <a:pPr marL="285750" indent="-285750">
              <a:lnSpc>
                <a:spcPct val="150000"/>
              </a:lnSpc>
              <a:buFont typeface="Arial" panose="020B0604020202020204" pitchFamily="34" charset="0"/>
              <a:buChar char="•"/>
            </a:pPr>
            <a:r>
              <a:rPr lang="en-US" sz="2400" dirty="0">
                <a:latin typeface="Arial" panose="020B0604020202020204" pitchFamily="34" charset="0"/>
              </a:rPr>
              <a:t>These chatbots doesn't have both audio and textual based query system.</a:t>
            </a:r>
          </a:p>
          <a:p>
            <a:pPr marL="285750" indent="-285750">
              <a:buFont typeface="Arial" panose="020B0604020202020204" pitchFamily="34" charset="0"/>
              <a:buChar char="•"/>
            </a:pPr>
            <a:endParaRPr lang="en-US" dirty="0">
              <a:latin typeface="Arial" panose="020B0604020202020204" pitchFamily="34" charset="0"/>
            </a:endParaRPr>
          </a:p>
        </p:txBody>
      </p:sp>
    </p:spTree>
    <p:extLst>
      <p:ext uri="{BB962C8B-B14F-4D97-AF65-F5344CB8AC3E}">
        <p14:creationId xmlns:p14="http://schemas.microsoft.com/office/powerpoint/2010/main" val="326579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DBA78-C8DB-4B87-B59D-BCA29743B9EF}"/>
              </a:ext>
            </a:extLst>
          </p:cNvPr>
          <p:cNvSpPr>
            <a:spLocks noGrp="1"/>
          </p:cNvSpPr>
          <p:nvPr>
            <p:ph type="title"/>
          </p:nvPr>
        </p:nvSpPr>
        <p:spPr>
          <a:xfrm>
            <a:off x="442404" y="0"/>
            <a:ext cx="10668000" cy="1524000"/>
          </a:xfrm>
        </p:spPr>
        <p:txBody>
          <a:bodyPr>
            <a:normAutofit/>
          </a:bodyPr>
          <a:lstStyle/>
          <a:p>
            <a:pPr algn="ctr"/>
            <a:r>
              <a:rPr lang="en-US" sz="3600" b="1" dirty="0">
                <a:latin typeface="Arial" panose="020B0604020202020204" pitchFamily="34" charset="0"/>
                <a:cs typeface="Arial" panose="020B0604020202020204" pitchFamily="34" charset="0"/>
              </a:rPr>
              <a:t>Objective of the Thesis/Project</a:t>
            </a:r>
          </a:p>
        </p:txBody>
      </p:sp>
      <p:sp>
        <p:nvSpPr>
          <p:cNvPr id="3" name="Content Placeholder 2">
            <a:extLst>
              <a:ext uri="{FF2B5EF4-FFF2-40B4-BE49-F238E27FC236}">
                <a16:creationId xmlns:a16="http://schemas.microsoft.com/office/drawing/2014/main" id="{E84D465B-8A44-4287-8B9C-E6F1868D4D04}"/>
              </a:ext>
            </a:extLst>
          </p:cNvPr>
          <p:cNvSpPr>
            <a:spLocks noGrp="1"/>
          </p:cNvSpPr>
          <p:nvPr>
            <p:ph idx="1"/>
          </p:nvPr>
        </p:nvSpPr>
        <p:spPr>
          <a:xfrm>
            <a:off x="1054964" y="2658864"/>
            <a:ext cx="10668000" cy="3818083"/>
          </a:xfrm>
        </p:spPr>
        <p:txBody>
          <a:bodyPr>
            <a:normAutofit lnSpcReduction="10000"/>
          </a:bodyPr>
          <a:lstStyle/>
          <a:p>
            <a:pPr algn="just">
              <a:lnSpc>
                <a:spcPct val="150000"/>
              </a:lnSpc>
              <a:spcBef>
                <a:spcPts val="0"/>
              </a:spcBef>
              <a:defRPr/>
            </a:pPr>
            <a:r>
              <a:rPr kumimoji="0" lang="en-US" sz="2400" b="0" i="0" u="none" strike="noStrike" kern="1200" cap="none" spc="0" normalizeH="0" baseline="0" noProof="0" dirty="0">
                <a:ln>
                  <a:noFill/>
                </a:ln>
                <a:solidFill>
                  <a:srgbClr val="FFFFFF"/>
                </a:solidFill>
                <a:effectLst/>
                <a:uLnTx/>
                <a:uFillTx/>
                <a:ea typeface="+mn-ea"/>
                <a:cs typeface="+mn-cs"/>
              </a:rPr>
              <a:t>An AI based digital solution of the old analog customer care systems.</a:t>
            </a:r>
          </a:p>
          <a:p>
            <a:pPr algn="just">
              <a:lnSpc>
                <a:spcPct val="150000"/>
              </a:lnSpc>
              <a:spcBef>
                <a:spcPts val="0"/>
              </a:spcBef>
              <a:defRPr/>
            </a:pPr>
            <a:r>
              <a:rPr kumimoji="0" lang="en-US" sz="2400" b="0" i="0" u="none" strike="noStrike" kern="1200" cap="none" spc="0" normalizeH="0" baseline="0" noProof="0" dirty="0">
                <a:ln>
                  <a:noFill/>
                </a:ln>
                <a:solidFill>
                  <a:srgbClr val="FFFFFF"/>
                </a:solidFill>
                <a:effectLst/>
                <a:uLnTx/>
                <a:uFillTx/>
                <a:ea typeface="+mn-ea"/>
                <a:cs typeface="+mn-cs"/>
              </a:rPr>
              <a:t>Saving time and cost for conducting customer care services.</a:t>
            </a:r>
          </a:p>
          <a:p>
            <a:pPr algn="just">
              <a:lnSpc>
                <a:spcPct val="150000"/>
              </a:lnSpc>
              <a:spcBef>
                <a:spcPts val="0"/>
              </a:spcBef>
              <a:defRPr/>
            </a:pPr>
            <a:r>
              <a:rPr kumimoji="0" lang="en-US" sz="2400" b="0" i="0" u="none" strike="noStrike" kern="1200" cap="none" spc="0" normalizeH="0" baseline="0" noProof="0" dirty="0">
                <a:ln>
                  <a:noFill/>
                </a:ln>
                <a:solidFill>
                  <a:srgbClr val="FFFFFF"/>
                </a:solidFill>
                <a:effectLst/>
                <a:uLnTx/>
                <a:uFillTx/>
                <a:ea typeface="+mn-ea"/>
                <a:cs typeface="+mn-cs"/>
              </a:rPr>
              <a:t>Providing services by 24/7</a:t>
            </a:r>
          </a:p>
          <a:p>
            <a:pPr algn="just">
              <a:lnSpc>
                <a:spcPct val="150000"/>
              </a:lnSpc>
              <a:spcBef>
                <a:spcPts val="0"/>
              </a:spcBef>
              <a:defRPr/>
            </a:pPr>
            <a:r>
              <a:rPr kumimoji="0" lang="en-US" sz="2400" b="0" i="0" u="none" strike="noStrike" kern="1200" cap="none" spc="0" normalizeH="0" baseline="0" noProof="0" dirty="0">
                <a:ln>
                  <a:noFill/>
                </a:ln>
                <a:solidFill>
                  <a:srgbClr val="FFFFFF"/>
                </a:solidFill>
                <a:effectLst/>
                <a:uLnTx/>
                <a:uFillTx/>
                <a:ea typeface="+mn-ea"/>
                <a:cs typeface="+mn-cs"/>
              </a:rPr>
              <a:t>Both textual </a:t>
            </a:r>
            <a:r>
              <a:rPr lang="en-US" sz="2400" dirty="0">
                <a:solidFill>
                  <a:srgbClr val="FFFFFF"/>
                </a:solidFill>
              </a:rPr>
              <a:t>and audio based queries.</a:t>
            </a:r>
          </a:p>
          <a:p>
            <a:pPr algn="just">
              <a:lnSpc>
                <a:spcPct val="150000"/>
              </a:lnSpc>
              <a:spcBef>
                <a:spcPts val="0"/>
              </a:spcBef>
              <a:defRPr/>
            </a:pPr>
            <a:r>
              <a:rPr lang="en-US" sz="2400" dirty="0">
                <a:solidFill>
                  <a:srgbClr val="FFFFFF"/>
                </a:solidFill>
              </a:rPr>
              <a:t>Works in both Bangla and English Language simultaneously.</a:t>
            </a:r>
          </a:p>
          <a:p>
            <a:pPr algn="just">
              <a:lnSpc>
                <a:spcPct val="150000"/>
              </a:lnSpc>
              <a:spcBef>
                <a:spcPts val="0"/>
              </a:spcBef>
              <a:defRPr/>
            </a:pPr>
            <a:r>
              <a:rPr lang="en-US" sz="2400" dirty="0">
                <a:solidFill>
                  <a:srgbClr val="FFFFFF"/>
                </a:solidFill>
              </a:rPr>
              <a:t>Can understand the queries asked in natural language. </a:t>
            </a:r>
          </a:p>
          <a:p>
            <a:pPr algn="just">
              <a:lnSpc>
                <a:spcPct val="150000"/>
              </a:lnSpc>
              <a:spcBef>
                <a:spcPts val="0"/>
              </a:spcBef>
              <a:defRPr/>
            </a:pPr>
            <a:r>
              <a:rPr lang="en-US" sz="2400" dirty="0">
                <a:solidFill>
                  <a:srgbClr val="FFFFFF"/>
                </a:solidFill>
              </a:rPr>
              <a:t>Easily customizable and integration for any organization. </a:t>
            </a:r>
          </a:p>
          <a:p>
            <a:pPr algn="just">
              <a:lnSpc>
                <a:spcPct val="100000"/>
              </a:lnSpc>
              <a:spcBef>
                <a:spcPts val="0"/>
              </a:spcBef>
              <a:defRPr/>
            </a:pPr>
            <a:endParaRPr lang="en-US" sz="2400" dirty="0">
              <a:solidFill>
                <a:srgbClr val="FFFFFF"/>
              </a:solidFill>
            </a:endParaRPr>
          </a:p>
          <a:p>
            <a:pPr algn="just">
              <a:lnSpc>
                <a:spcPct val="100000"/>
              </a:lnSpc>
              <a:spcBef>
                <a:spcPts val="0"/>
              </a:spcBef>
              <a:defRPr/>
            </a:pPr>
            <a:endParaRPr lang="en-US" sz="2400" dirty="0">
              <a:solidFill>
                <a:srgbClr val="FFFFFF"/>
              </a:solidFill>
            </a:endParaRPr>
          </a:p>
          <a:p>
            <a:pPr marL="0" indent="0" algn="just">
              <a:lnSpc>
                <a:spcPct val="100000"/>
              </a:lnSpc>
              <a:spcBef>
                <a:spcPts val="0"/>
              </a:spcBef>
              <a:buNone/>
              <a:defRPr/>
            </a:pPr>
            <a:endParaRPr kumimoji="0" lang="en-US" sz="2400" b="0" i="0" u="none" strike="noStrike" kern="1200" cap="none" spc="0" normalizeH="0" baseline="0" noProof="0" dirty="0">
              <a:ln>
                <a:noFill/>
              </a:ln>
              <a:solidFill>
                <a:srgbClr val="FFFFFF"/>
              </a:solidFill>
              <a:effectLst/>
              <a:uLnTx/>
              <a:uFillTx/>
              <a:ea typeface="+mn-ea"/>
              <a:cs typeface="+mn-cs"/>
            </a:endParaRPr>
          </a:p>
          <a:p>
            <a:endParaRPr lang="en-US" dirty="0"/>
          </a:p>
        </p:txBody>
      </p:sp>
      <p:sp>
        <p:nvSpPr>
          <p:cNvPr id="5" name="TextBox 4">
            <a:extLst>
              <a:ext uri="{FF2B5EF4-FFF2-40B4-BE49-F238E27FC236}">
                <a16:creationId xmlns:a16="http://schemas.microsoft.com/office/drawing/2014/main" id="{9648512D-8506-4B5B-B68C-69E333AD887D}"/>
              </a:ext>
            </a:extLst>
          </p:cNvPr>
          <p:cNvSpPr txBox="1"/>
          <p:nvPr/>
        </p:nvSpPr>
        <p:spPr>
          <a:xfrm>
            <a:off x="344750" y="1524000"/>
            <a:ext cx="11847250" cy="830997"/>
          </a:xfrm>
          <a:prstGeom prst="rect">
            <a:avLst/>
          </a:prstGeom>
          <a:noFill/>
        </p:spPr>
        <p:txBody>
          <a:bodyPr wrap="square" rtlCol="0">
            <a:spAutoFit/>
          </a:bodyPr>
          <a:lstStyle/>
          <a:p>
            <a:r>
              <a:rPr lang="en-US" sz="2400" dirty="0">
                <a:latin typeface="Arial" panose="020B0604020202020204" pitchFamily="34" charset="0"/>
              </a:rPr>
              <a:t>After the findings of the existing chatbots we have decided to build a AI-based smart chatbot for the MIST website which will have the following objectives. </a:t>
            </a:r>
          </a:p>
        </p:txBody>
      </p:sp>
    </p:spTree>
    <p:extLst>
      <p:ext uri="{BB962C8B-B14F-4D97-AF65-F5344CB8AC3E}">
        <p14:creationId xmlns:p14="http://schemas.microsoft.com/office/powerpoint/2010/main" val="4135756616"/>
      </p:ext>
    </p:extLst>
  </p:cSld>
  <p:clrMapOvr>
    <a:masterClrMapping/>
  </p:clrMapOvr>
</p:sld>
</file>

<file path=ppt/theme/theme1.xml><?xml version="1.0" encoding="utf-8"?>
<a:theme xmlns:a="http://schemas.openxmlformats.org/drawingml/2006/main" name="Pebbl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Override1.xml><?xml version="1.0" encoding="utf-8"?>
<a:themeOverride xmlns:a="http://schemas.openxmlformats.org/drawingml/2006/main">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themeOverride>
</file>

<file path=docProps/app.xml><?xml version="1.0" encoding="utf-8"?>
<Properties xmlns="http://schemas.openxmlformats.org/officeDocument/2006/extended-properties" xmlns:vt="http://schemas.openxmlformats.org/officeDocument/2006/docPropsVTypes">
  <Template/>
  <TotalTime>757</TotalTime>
  <Words>1479</Words>
  <Application>Microsoft Office PowerPoint</Application>
  <PresentationFormat>Widescreen</PresentationFormat>
  <Paragraphs>150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 Next LT Pro</vt:lpstr>
      <vt:lpstr>Avenir Next LT Pro Light</vt:lpstr>
      <vt:lpstr>Lato</vt:lpstr>
      <vt:lpstr>Sitka Subheading</vt:lpstr>
      <vt:lpstr>Times New Roman</vt:lpstr>
      <vt:lpstr>PebbleVTI</vt:lpstr>
      <vt:lpstr>AI-based smart assistant using Natural Language Processing and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Objective of the Thesis/Project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Rezwan Rownok</cp:lastModifiedBy>
  <cp:revision>49</cp:revision>
  <dcterms:created xsi:type="dcterms:W3CDTF">2021-01-20T13:45:04Z</dcterms:created>
  <dcterms:modified xsi:type="dcterms:W3CDTF">2021-03-02T17:09:14Z</dcterms:modified>
</cp:coreProperties>
</file>