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ant.com/news/connecticut/hc-news-connecticut-schools-ranked-3-nation-20190927-kwdnsdrw7fgkzijqpzbpdrxrqq-story.html" TargetMode="External"/><Relationship Id="rId3" Type="http://schemas.openxmlformats.org/officeDocument/2006/relationships/hyperlink" Target="https://www.good.is/articles/educational-performance-where-does-your-state-rank" TargetMode="External"/><Relationship Id="rId4" Type="http://schemas.openxmlformats.org/officeDocument/2006/relationships/hyperlink" Target="https://www.usnews.com/news/best-state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ces.ed.gov/pubs2014/2014098.pdf" TargetMode="External"/><Relationship Id="rId3" Type="http://schemas.openxmlformats.org/officeDocument/2006/relationships/hyperlink" Target="https://www.louisianabelieves.com/" TargetMode="External"/><Relationship Id="rId4" Type="http://schemas.openxmlformats.org/officeDocument/2006/relationships/hyperlink" Target="https://www.state.nj.us/education/bilingual/policy/ESSAGuidance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375ab51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375ab51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https://www.courant.com/news/connecticut/hc-news-connecticut-schools-ranked-3-nation-20190927-kwdnsdrw7fgkzijqpzbpdrxrqq-story.html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https://www.good.is/articles/educational-performance-where-does-your-state-rank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https://www.usnews.com/news/best-states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375ab51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375ab51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 data origins/sources, ease of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availability/organization of data in NJ compared to 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https://nces.ed.gov/pubs2014/2014098.pdf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https://www.louisianabelieves.com/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https://www.state.nj.us/education/bilingual/policy/ESSAGuidance.pdf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375ab51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7375ab51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375ab51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375ab51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375ab519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375ab519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% of LA who’s white is ~63%; NJ is ~ 72%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estimate that there are likely other factors that we have not measured thus far that are contributing to the discrepancies between the states’ school districts, perhaps </a:t>
            </a:r>
            <a:r>
              <a:rPr lang="en"/>
              <a:t>cultural or political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mention what more could be done on all fronts? Look into more states, consider more variables, try to account for inherit demographic/cultural differences across the states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Education Investigation: LA and NJ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Ouellet and Garrett Gilliom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554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CMPS 3160: Intro to Data Science</a:t>
            </a:r>
            <a:endParaRPr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Education and School Districts? Why LA and NJ?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" y="1170125"/>
            <a:ext cx="2055274" cy="19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699" y="1168175"/>
            <a:ext cx="2919701" cy="19079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37075" y="3301700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K-12 Education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6775" y="43516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 Jersey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6775" y="37762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Louisiana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79475" y="37762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Bottom Few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79475" y="43516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Top Few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4459225" y="3346025"/>
            <a:ext cx="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5562775" y="3264163"/>
            <a:ext cx="264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Questions to Consider: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31825" y="3817200"/>
            <a:ext cx="14121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What major differences exist between these two states?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28425" y="3916350"/>
            <a:ext cx="1512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Where might these discrepancies come from?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479075" y="3701100"/>
            <a:ext cx="1618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Are relationships present between school district performance and quantifiable variables?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6143925" y="3823300"/>
            <a:ext cx="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7588150" y="3823300"/>
            <a:ext cx="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287" y="1151288"/>
            <a:ext cx="3040336" cy="197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3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Collection, Processing, and ETL</a:t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4572000" y="1121100"/>
            <a:ext cx="2400" cy="3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1024675" y="1023438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Louisiana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0" y="1545900"/>
            <a:ext cx="38004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985824" y="2766350"/>
            <a:ext cx="2451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Finances, enrollment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" y="3171850"/>
            <a:ext cx="3231400" cy="1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 flipH="1" rot="10142323">
            <a:off x="583987" y="2810732"/>
            <a:ext cx="377079" cy="29641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15950" y="4516375"/>
            <a:ext cx="257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Academic performance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 rot="9988341">
            <a:off x="3294070" y="4508447"/>
            <a:ext cx="377061" cy="26260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745425" y="1023438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New Jersey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975" y="1777188"/>
            <a:ext cx="41148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6380699" y="2792700"/>
            <a:ext cx="2451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Finances, enrollment data, AND school performance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5"/>
          <p:cNvSpPr/>
          <p:nvPr/>
        </p:nvSpPr>
        <p:spPr>
          <a:xfrm flipH="1" rot="10142323">
            <a:off x="5987674" y="2836315"/>
            <a:ext cx="377079" cy="38837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4780800" y="3481950"/>
            <a:ext cx="4144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4808750" y="3481950"/>
            <a:ext cx="1293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Finances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581575" y="3934750"/>
            <a:ext cx="16185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Monetary Difference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Expenditures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Revenue/Pupil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167400" y="3934750"/>
            <a:ext cx="15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Student population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Student:Teacher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578450" y="3934750"/>
            <a:ext cx="1618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ACT Score (avg)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4-year graduation rate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6172200" y="3632275"/>
            <a:ext cx="1200" cy="12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208075" y="3481950"/>
            <a:ext cx="141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Enrollment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631400" y="3481950"/>
            <a:ext cx="1512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7654850" y="3632275"/>
            <a:ext cx="1200" cy="12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 – Full of Surprises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4813"/>
            <a:ext cx="3133667" cy="2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742" y="1072563"/>
            <a:ext cx="26239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900" y="1137938"/>
            <a:ext cx="2555801" cy="36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02638" y="870925"/>
            <a:ext cx="29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Louisiana School District Performance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6441600" y="1091563"/>
            <a:ext cx="2400" cy="3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4982988" y="759725"/>
            <a:ext cx="29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(Dot size == student population size)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02638" y="3299350"/>
            <a:ext cx="3045900" cy="172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total revenue: 28829669158.0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school district count: 582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average total revenue: $88,434,567.97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total revenue: 7387585000.0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school district count: 62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average total revenue: $119,154,596.77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Evidence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200" y="0"/>
            <a:ext cx="2454285" cy="4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69775" y="1364125"/>
            <a:ext cx="2693100" cy="2693100"/>
          </a:xfrm>
          <a:prstGeom prst="ellipse">
            <a:avLst/>
          </a:prstGeom>
          <a:solidFill>
            <a:srgbClr val="63D297">
              <a:alpha val="4804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276600" y="1364125"/>
            <a:ext cx="2693100" cy="2693100"/>
          </a:xfrm>
          <a:prstGeom prst="ellipse">
            <a:avLst/>
          </a:prstGeom>
          <a:solidFill>
            <a:srgbClr val="D263B5">
              <a:alpha val="48040"/>
            </a:srgbClr>
          </a:solidFill>
          <a:ln cap="flat" cmpd="sng" w="19050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98950" y="1786075"/>
            <a:ext cx="188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Teacher to Student Ratio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Enrollment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Appropriations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 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232425" y="2387413"/>
            <a:ext cx="88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Graduation rates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ACT Scores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274000" y="2349025"/>
            <a:ext cx="8397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3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16500" y="1611675"/>
            <a:ext cx="2742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Total Average Revenue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966550" y="116232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 Jersey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809875" y="11221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Louisiana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809875" y="161167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$119,154,596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904700" y="161167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$88,434,567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7000" y="2081563"/>
            <a:ext cx="27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Average Graduation Rate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73550" y="2101250"/>
            <a:ext cx="8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81%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572575" y="2101250"/>
            <a:ext cx="9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91%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305950" y="2900475"/>
            <a:ext cx="85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63" y="128025"/>
            <a:ext cx="1100725" cy="1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563" y="134353"/>
            <a:ext cx="557075" cy="103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8"/>
          <p:cNvSpPr/>
          <p:nvPr/>
        </p:nvSpPr>
        <p:spPr>
          <a:xfrm>
            <a:off x="1032325" y="3897225"/>
            <a:ext cx="599238" cy="599238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44975" y="3385025"/>
            <a:ext cx="1100736" cy="7715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170" y="3385028"/>
            <a:ext cx="2827725" cy="131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6">
            <a:alphaModFix/>
          </a:blip>
          <a:srcRect b="10426" l="0" r="0" t="0"/>
          <a:stretch/>
        </p:blipFill>
        <p:spPr>
          <a:xfrm>
            <a:off x="1906438" y="3176512"/>
            <a:ext cx="1586775" cy="149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800" y="3298088"/>
            <a:ext cx="1493850" cy="14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8"/>
          <p:cNvCxnSpPr/>
          <p:nvPr/>
        </p:nvCxnSpPr>
        <p:spPr>
          <a:xfrm flipH="1" rot="10800000">
            <a:off x="1832650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3551700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 flipH="1" rot="10800000">
            <a:off x="6501075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