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urant.com/news/connecticut/hc-news-connecticut-schools-ranked-3-nation-20190927-kwdnsdrw7fgkzijqpzbpdrxrqq-story.html" TargetMode="External"/><Relationship Id="rId3" Type="http://schemas.openxmlformats.org/officeDocument/2006/relationships/hyperlink" Target="https://www.good.is/articles/educational-performance-where-does-your-state-rank" TargetMode="External"/><Relationship Id="rId4" Type="http://schemas.openxmlformats.org/officeDocument/2006/relationships/hyperlink" Target="https://www.usnews.com/news/best-states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ces.ed.gov/pubs2014/2014098.pdf" TargetMode="External"/><Relationship Id="rId3" Type="http://schemas.openxmlformats.org/officeDocument/2006/relationships/hyperlink" Target="https://www.louisianabelieves.com/" TargetMode="External"/><Relationship Id="rId4" Type="http://schemas.openxmlformats.org/officeDocument/2006/relationships/hyperlink" Target="https://www.state.nj.us/education/bilingual/policy/ESSAGuidance.pdf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7375ab51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7375ab51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https://www.courant.com/news/connecticut/hc-news-connecticut-schools-ranked-3-nation-20190927-kwdnsdrw7fgkzijqpzbpdrxrqq-story.html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https://www.good.is/articles/educational-performance-where-does-your-state-rank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https://www.usnews.com/news/best-states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7375ab519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7375ab519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 data origins/sources, ease of collection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availability/organization of data in NJ compared to 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https://nces.ed.gov/pubs2014/2014098.pdf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https://www.louisianabelieves.com/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https://www.state.nj.us/education/bilingual/policy/ESSAGuidance.pdf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7375ab519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7375ab519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7375ab519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7375ab519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7375ab519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7375ab519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Consider: % of LA who’s white is ~63%; NJ is ~ 72%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estimate that there are likely other factors that we have not measured thus far that are contributing to the discrepancies between the states’ school districts, perhaps </a:t>
            </a:r>
            <a:r>
              <a:rPr lang="en"/>
              <a:t>cultural or political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mention what more could be done on all fronts? Look into more states, consider more variables, try to account for inherit demographic/cultural differences across the states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9.jp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Education Investigation: LA and NJ</a:t>
            </a:r>
            <a:endParaRPr sz="4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Ouellet and Garrett Gilliom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5547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CMPS 3160: Intro to Data Science</a:t>
            </a:r>
            <a:endParaRPr i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0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Education and School Districts? Why LA and NJ?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25" y="1170125"/>
            <a:ext cx="2055274" cy="198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0699" y="1168175"/>
            <a:ext cx="2919701" cy="190794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637075" y="3301700"/>
            <a:ext cx="2373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K-12 Education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16775" y="4351600"/>
            <a:ext cx="1889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New Jersey Public School Districts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16775" y="3776200"/>
            <a:ext cx="1889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Louisiana Public School Districts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879475" y="3776200"/>
            <a:ext cx="1889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Proxima Nova"/>
                <a:ea typeface="Proxima Nova"/>
                <a:cs typeface="Proxima Nova"/>
                <a:sym typeface="Proxima Nova"/>
              </a:rPr>
              <a:t>Bottom Few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879475" y="4351600"/>
            <a:ext cx="1889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Proxima Nova"/>
                <a:ea typeface="Proxima Nova"/>
                <a:cs typeface="Proxima Nova"/>
                <a:sym typeface="Proxima Nova"/>
              </a:rPr>
              <a:t>Top Few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4459225" y="3346025"/>
            <a:ext cx="0" cy="15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4"/>
          <p:cNvSpPr txBox="1"/>
          <p:nvPr/>
        </p:nvSpPr>
        <p:spPr>
          <a:xfrm>
            <a:off x="5562775" y="3264163"/>
            <a:ext cx="2643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Questions to Consider: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731825" y="3817200"/>
            <a:ext cx="14121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What major differences exist between these two states?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128425" y="3916350"/>
            <a:ext cx="1512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Where might these discrepancies come from?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7479075" y="3701100"/>
            <a:ext cx="16185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Are relationships present between school district performance and quantifiable variables?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9" name="Google Shape;79;p14"/>
          <p:cNvCxnSpPr/>
          <p:nvPr/>
        </p:nvCxnSpPr>
        <p:spPr>
          <a:xfrm>
            <a:off x="6143925" y="3823300"/>
            <a:ext cx="0" cy="10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/>
          <p:nvPr/>
        </p:nvCxnSpPr>
        <p:spPr>
          <a:xfrm>
            <a:off x="7588150" y="3823300"/>
            <a:ext cx="0" cy="10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" name="Google Shape;8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2287" y="1151288"/>
            <a:ext cx="3040336" cy="1979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31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Collection, Processing, and ETL</a:t>
            </a:r>
            <a:endParaRPr/>
          </a:p>
        </p:txBody>
      </p:sp>
      <p:cxnSp>
        <p:nvCxnSpPr>
          <p:cNvPr id="87" name="Google Shape;87;p15"/>
          <p:cNvCxnSpPr/>
          <p:nvPr/>
        </p:nvCxnSpPr>
        <p:spPr>
          <a:xfrm>
            <a:off x="4572000" y="1121100"/>
            <a:ext cx="2400" cy="37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5"/>
          <p:cNvSpPr txBox="1"/>
          <p:nvPr/>
        </p:nvSpPr>
        <p:spPr>
          <a:xfrm>
            <a:off x="1024675" y="1023438"/>
            <a:ext cx="2373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Louisiana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50" y="1545900"/>
            <a:ext cx="38004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985824" y="2766350"/>
            <a:ext cx="2451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Finances, enrollment data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00" y="3171850"/>
            <a:ext cx="3231400" cy="14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/>
          <p:nvPr/>
        </p:nvSpPr>
        <p:spPr>
          <a:xfrm flipH="1" rot="10142323">
            <a:off x="583987" y="2810732"/>
            <a:ext cx="377079" cy="296415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815950" y="4516375"/>
            <a:ext cx="25737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Academic performance data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5"/>
          <p:cNvSpPr/>
          <p:nvPr/>
        </p:nvSpPr>
        <p:spPr>
          <a:xfrm rot="9988341">
            <a:off x="3294070" y="4508447"/>
            <a:ext cx="377061" cy="262603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5745425" y="1023438"/>
            <a:ext cx="2373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New Jersey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4975" y="1777188"/>
            <a:ext cx="41148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6380699" y="2792700"/>
            <a:ext cx="2451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Finances, enrollment data, AND school performance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5"/>
          <p:cNvSpPr/>
          <p:nvPr/>
        </p:nvSpPr>
        <p:spPr>
          <a:xfrm flipH="1" rot="10142323">
            <a:off x="5987674" y="2836315"/>
            <a:ext cx="377079" cy="388376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5"/>
          <p:cNvCxnSpPr/>
          <p:nvPr/>
        </p:nvCxnSpPr>
        <p:spPr>
          <a:xfrm>
            <a:off x="4780800" y="3481950"/>
            <a:ext cx="41448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5"/>
          <p:cNvSpPr txBox="1"/>
          <p:nvPr/>
        </p:nvSpPr>
        <p:spPr>
          <a:xfrm>
            <a:off x="4808750" y="3481950"/>
            <a:ext cx="1293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Finances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4581575" y="3934750"/>
            <a:ext cx="16185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Monetary Difference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Revenue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Expenditures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Revenue/Pupil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167400" y="3934750"/>
            <a:ext cx="151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Student population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Student:Teacher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7578450" y="3934750"/>
            <a:ext cx="16185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ACT Score (avg)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4-year graduation rate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 flipH="1">
            <a:off x="6172200" y="3632275"/>
            <a:ext cx="1200" cy="12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5"/>
          <p:cNvSpPr txBox="1"/>
          <p:nvPr/>
        </p:nvSpPr>
        <p:spPr>
          <a:xfrm>
            <a:off x="6208075" y="3481950"/>
            <a:ext cx="1412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Enrollment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7631400" y="3481950"/>
            <a:ext cx="1512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Performance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 flipH="1">
            <a:off x="7654850" y="3632275"/>
            <a:ext cx="1200" cy="12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21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Highlights – Full of Surprises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4813"/>
            <a:ext cx="3133667" cy="21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8742" y="1072563"/>
            <a:ext cx="2623963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2900" y="1137938"/>
            <a:ext cx="2555801" cy="3690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502638" y="870925"/>
            <a:ext cx="29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Louisiana School District Performance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7" name="Google Shape;117;p16"/>
          <p:cNvCxnSpPr/>
          <p:nvPr/>
        </p:nvCxnSpPr>
        <p:spPr>
          <a:xfrm>
            <a:off x="6441600" y="1091563"/>
            <a:ext cx="2400" cy="37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6"/>
          <p:cNvSpPr txBox="1"/>
          <p:nvPr/>
        </p:nvSpPr>
        <p:spPr>
          <a:xfrm>
            <a:off x="4982988" y="759725"/>
            <a:ext cx="29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(Dot size == student population size)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502638" y="3299350"/>
            <a:ext cx="3045900" cy="1723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Jersey total revenue: 28829669158.0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Jersey school district count: 582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Jersey average total revenue: $88,434,567.97</a:t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Louisiana total revenue: 7387585000.0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Louisiana school district count: 62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Louisiana average total revenue: $119,154,596.77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and Evidence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0200" y="0"/>
            <a:ext cx="2454285" cy="49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369775" y="1364125"/>
            <a:ext cx="2693100" cy="2693100"/>
          </a:xfrm>
          <a:prstGeom prst="ellipse">
            <a:avLst/>
          </a:prstGeom>
          <a:solidFill>
            <a:srgbClr val="63D297">
              <a:alpha val="48040"/>
            </a:srgbClr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2276600" y="1364125"/>
            <a:ext cx="2693100" cy="2693100"/>
          </a:xfrm>
          <a:prstGeom prst="ellipse">
            <a:avLst/>
          </a:prstGeom>
          <a:solidFill>
            <a:srgbClr val="D263B5">
              <a:alpha val="48040"/>
            </a:srgbClr>
          </a:solidFill>
          <a:ln cap="flat" cmpd="sng" w="19050">
            <a:solidFill>
              <a:srgbClr val="3537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498950" y="1786075"/>
            <a:ext cx="1883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Revenue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Teacher to Student Ratio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Enrollment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Number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Appropriations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Etc 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2232425" y="2387413"/>
            <a:ext cx="88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Graduation rates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ACT Scores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3274000" y="2349025"/>
            <a:ext cx="839700" cy="72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Proxima Nova"/>
                <a:ea typeface="Proxima Nova"/>
                <a:cs typeface="Proxima Nova"/>
                <a:sym typeface="Proxima Nova"/>
              </a:rPr>
              <a:t>???</a:t>
            </a:r>
            <a:endParaRPr sz="3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116500" y="1611675"/>
            <a:ext cx="2742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Total Average Revenue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966550" y="1162325"/>
            <a:ext cx="1889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New Jersey Public School Districts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2809875" y="1122100"/>
            <a:ext cx="1889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Louisiana Public School Districts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2809875" y="1611675"/>
            <a:ext cx="1889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Proxima Nova"/>
                <a:ea typeface="Proxima Nova"/>
                <a:cs typeface="Proxima Nova"/>
                <a:sym typeface="Proxima Nova"/>
              </a:rPr>
              <a:t>$119,154,596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4904700" y="1611675"/>
            <a:ext cx="1889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Proxima Nova"/>
                <a:ea typeface="Proxima Nova"/>
                <a:cs typeface="Proxima Nova"/>
                <a:sym typeface="Proxima Nova"/>
              </a:rPr>
              <a:t>$88,434,567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97000" y="2081563"/>
            <a:ext cx="278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Average Graduation Rate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3373550" y="2101250"/>
            <a:ext cx="86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Proxima Nova"/>
                <a:ea typeface="Proxima Nova"/>
                <a:cs typeface="Proxima Nova"/>
                <a:sym typeface="Proxima Nova"/>
              </a:rPr>
              <a:t>81%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5572575" y="2101250"/>
            <a:ext cx="96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Proxima Nova"/>
                <a:ea typeface="Proxima Nova"/>
                <a:cs typeface="Proxima Nova"/>
                <a:sym typeface="Proxima Nova"/>
              </a:rPr>
              <a:t>91%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4" name="Google Shape;144;p18"/>
          <p:cNvCxnSpPr/>
          <p:nvPr/>
        </p:nvCxnSpPr>
        <p:spPr>
          <a:xfrm>
            <a:off x="305950" y="2900475"/>
            <a:ext cx="851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063" y="128025"/>
            <a:ext cx="1100725" cy="10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563" y="134353"/>
            <a:ext cx="557075" cy="103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18"/>
          <p:cNvSpPr/>
          <p:nvPr/>
        </p:nvSpPr>
        <p:spPr>
          <a:xfrm>
            <a:off x="1032325" y="3897225"/>
            <a:ext cx="599238" cy="599238"/>
          </a:xfrm>
          <a:prstGeom prst="lightningBol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444975" y="3385025"/>
            <a:ext cx="1100736" cy="77155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0170" y="3385028"/>
            <a:ext cx="2827725" cy="1319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 rotWithShape="1">
          <a:blip r:embed="rId6">
            <a:alphaModFix/>
          </a:blip>
          <a:srcRect b="10426" l="0" r="0" t="0"/>
          <a:stretch/>
        </p:blipFill>
        <p:spPr>
          <a:xfrm>
            <a:off x="1906438" y="3176512"/>
            <a:ext cx="1586775" cy="149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3800" y="3298088"/>
            <a:ext cx="1493850" cy="149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8"/>
          <p:cNvCxnSpPr/>
          <p:nvPr/>
        </p:nvCxnSpPr>
        <p:spPr>
          <a:xfrm flipH="1" rot="10800000">
            <a:off x="1832650" y="3116300"/>
            <a:ext cx="15300" cy="17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8"/>
          <p:cNvCxnSpPr/>
          <p:nvPr/>
        </p:nvCxnSpPr>
        <p:spPr>
          <a:xfrm flipH="1" rot="10800000">
            <a:off x="3551700" y="3116300"/>
            <a:ext cx="15300" cy="17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8"/>
          <p:cNvCxnSpPr/>
          <p:nvPr/>
        </p:nvCxnSpPr>
        <p:spPr>
          <a:xfrm flipH="1" rot="10800000">
            <a:off x="6501075" y="3116300"/>
            <a:ext cx="15300" cy="17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