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 Slab"/>
      <p:regular r:id="rId34"/>
      <p:bold r:id="rId35"/>
    </p:embeddedFon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C61E21-6E4E-4D05-A205-28284C9932BE}">
  <a:tblStyle styleId="{69C61E21-6E4E-4D05-A205-28284C9932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Slab-bold.fntdata"/><Relationship Id="rId12" Type="http://schemas.openxmlformats.org/officeDocument/2006/relationships/slide" Target="slides/slide6.xml"/><Relationship Id="rId34" Type="http://schemas.openxmlformats.org/officeDocument/2006/relationships/font" Target="fonts/RobotoSlab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f6d11b06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f6d11b06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f6d11b06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f6d11b06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f6d11b06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f6d11b06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f6d11b06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f6d11b06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f6d11b06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f6d11b06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f6d11b06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f6d11b06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f6d11b06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f6d11b06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f6d11b06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f6d11b06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f6d11b06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f6d11b06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f6d11b06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f6d11b06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f6d11b0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f6d11b0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f6d11b06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f6d11b06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f6d11b06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f6d11b06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f6d11b06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f6d11b06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9364f485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e9364f485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f6d11b06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f6d11b06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a74bffca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ea74bffca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243e1a4f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243e1a4f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43e1a4f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43e1a4f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f6d11b06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f6d11b06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f6d11b06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f6d11b06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f6d11b06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f6d11b06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f6d11b06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f6d11b06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f6d11b06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f6d11b06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f6d11b06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f6d11b06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f6d11b06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f6d11b06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m3235380013@std.kitami-it.ac.jp" TargetMode="External"/><Relationship Id="rId4" Type="http://schemas.openxmlformats.org/officeDocument/2006/relationships/hyperlink" Target="mailto:nick.overacker@okstate.edu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f-ainu.or.jp/web/session/files/r06_02shiraoi.pdf" TargetMode="External"/><Relationship Id="rId4" Type="http://schemas.openxmlformats.org/officeDocument/2006/relationships/hyperlink" Target="https://www.stv.jp/radio/ainugo/index.html" TargetMode="External"/><Relationship Id="rId5" Type="http://schemas.openxmlformats.org/officeDocument/2006/relationships/hyperlink" Target="https://www.ff-ainu.or.jp/web/learn/language/itakanro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04100" y="767300"/>
            <a:ext cx="5935800" cy="19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Phonetic to Morphemic Text Conversion of a Very Low Resource Language using the ByT5-small Transformer Model</a:t>
            </a:r>
            <a:endParaRPr sz="23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0" y="4485800"/>
            <a:ext cx="41742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1">
                <a:solidFill>
                  <a:schemeClr val="dk1"/>
                </a:solidFill>
              </a:rPr>
              <a:t>1</a:t>
            </a:r>
            <a:r>
              <a:rPr lang="en" sz="1201">
                <a:solidFill>
                  <a:schemeClr val="dk1"/>
                </a:solidFill>
              </a:rPr>
              <a:t> Kitami Institute of Technology</a:t>
            </a:r>
            <a:endParaRPr sz="120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1">
                <a:solidFill>
                  <a:schemeClr val="dk1"/>
                </a:solidFill>
              </a:rPr>
              <a:t>2</a:t>
            </a:r>
            <a:r>
              <a:rPr lang="en" sz="1201">
                <a:solidFill>
                  <a:schemeClr val="dk1"/>
                </a:solidFill>
              </a:rPr>
              <a:t> Tohoku University of Community Service and Science</a:t>
            </a:r>
            <a:endParaRPr sz="120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1">
                <a:solidFill>
                  <a:schemeClr val="dk1"/>
                </a:solidFill>
              </a:rPr>
              <a:t>3</a:t>
            </a:r>
            <a:r>
              <a:rPr lang="en" sz="1201">
                <a:solidFill>
                  <a:schemeClr val="dk1"/>
                </a:solidFill>
              </a:rPr>
              <a:t> </a:t>
            </a:r>
            <a:r>
              <a:rPr lang="en" sz="1201">
                <a:solidFill>
                  <a:schemeClr val="dk1"/>
                </a:solidFill>
              </a:rPr>
              <a:t>The Foundation for Ainu Culture</a:t>
            </a:r>
            <a:endParaRPr sz="1201">
              <a:solidFill>
                <a:schemeClr val="dk1"/>
              </a:solidFill>
            </a:endParaRPr>
          </a:p>
        </p:txBody>
      </p:sp>
      <p:cxnSp>
        <p:nvCxnSpPr>
          <p:cNvPr id="65" name="Google Shape;65;p13"/>
          <p:cNvCxnSpPr/>
          <p:nvPr/>
        </p:nvCxnSpPr>
        <p:spPr>
          <a:xfrm>
            <a:off x="3487200" y="3837050"/>
            <a:ext cx="2169600" cy="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604100" y="2815540"/>
            <a:ext cx="5935800" cy="10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Nic</a:t>
            </a:r>
            <a:r>
              <a:rPr lang="en" sz="1400">
                <a:highlight>
                  <a:schemeClr val="lt1"/>
                </a:highlight>
              </a:rPr>
              <a:t>holas</a:t>
            </a:r>
            <a:r>
              <a:rPr lang="en" sz="1400">
                <a:highlight>
                  <a:schemeClr val="lt1"/>
                </a:highlight>
              </a:rPr>
              <a:t> Overacker</a:t>
            </a:r>
            <a:r>
              <a:rPr baseline="30000" lang="en" sz="1193">
                <a:highlight>
                  <a:schemeClr val="lt1"/>
                </a:highlight>
              </a:rPr>
              <a:t>1</a:t>
            </a:r>
            <a:br>
              <a:rPr lang="en" sz="1193">
                <a:highlight>
                  <a:schemeClr val="lt1"/>
                </a:highlight>
              </a:rPr>
            </a:br>
            <a:r>
              <a:rPr lang="en" sz="1193">
                <a:highlight>
                  <a:schemeClr val="lt1"/>
                </a:highlight>
              </a:rPr>
              <a:t>Michal Ptaszynski</a:t>
            </a:r>
            <a:r>
              <a:rPr baseline="30000" lang="en" sz="1193">
                <a:highlight>
                  <a:schemeClr val="lt1"/>
                </a:highlight>
              </a:rPr>
              <a:t>1</a:t>
            </a:r>
            <a:br>
              <a:rPr lang="en" sz="1193">
                <a:highlight>
                  <a:schemeClr val="lt1"/>
                </a:highlight>
              </a:rPr>
            </a:br>
            <a:r>
              <a:rPr lang="en" sz="1193">
                <a:highlight>
                  <a:schemeClr val="lt1"/>
                </a:highlight>
              </a:rPr>
              <a:t>Karol Nowakowski</a:t>
            </a:r>
            <a:r>
              <a:rPr baseline="30000" lang="en" sz="1193">
                <a:highlight>
                  <a:schemeClr val="lt1"/>
                </a:highlight>
              </a:rPr>
              <a:t>2</a:t>
            </a:r>
            <a:br>
              <a:rPr lang="en" sz="1193">
                <a:highlight>
                  <a:schemeClr val="lt1"/>
                </a:highlight>
              </a:rPr>
            </a:br>
            <a:r>
              <a:rPr lang="en" sz="1193">
                <a:highlight>
                  <a:schemeClr val="lt1"/>
                </a:highlight>
              </a:rPr>
              <a:t>Kenyu Yamamaru</a:t>
            </a:r>
            <a:r>
              <a:rPr baseline="30000" lang="en" sz="1193">
                <a:highlight>
                  <a:schemeClr val="lt1"/>
                </a:highlight>
              </a:rPr>
              <a:t>3</a:t>
            </a:r>
            <a:endParaRPr baseline="30000" sz="1193">
              <a:highlight>
                <a:schemeClr val="lt1"/>
              </a:highlight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0" y="3962750"/>
            <a:ext cx="5118300" cy="5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1"/>
              <a:t>RIVF’24 @ Duy Tan University, Da Nang, Viet Nam</a:t>
            </a:r>
            <a:endParaRPr b="1" sz="150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Parameters</a:t>
            </a:r>
            <a:endParaRPr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1" name="Google Shape;141;p22"/>
          <p:cNvGraphicFramePr/>
          <p:nvPr/>
        </p:nvGraphicFramePr>
        <p:xfrm>
          <a:off x="2292900" y="146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{69C61E21-6E4E-4D05-A205-28284C9932BE}</a:tableStyleId>
              </a:tblPr>
              <a:tblGrid>
                <a:gridCol w="2279100"/>
                <a:gridCol w="2279100"/>
              </a:tblGrid>
              <a:tr h="24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learning_rate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× 10</a:t>
                      </a:r>
                      <a:r>
                        <a:rPr baseline="30000" lang="en" sz="1100"/>
                        <a:t>-6</a:t>
                      </a:r>
                      <a:r>
                        <a:rPr lang="en" sz="1100"/>
                        <a:t> to 56 × 10</a:t>
                      </a:r>
                      <a:r>
                        <a:rPr baseline="30000" lang="en" sz="1100"/>
                        <a:t>-6</a:t>
                      </a:r>
                      <a:endParaRPr baseline="30000"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weight_decay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 for initial sweep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lr_scheduler_type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‘</a:t>
                      </a:r>
                      <a:r>
                        <a:rPr lang="en" sz="1100"/>
                        <a:t>l</a:t>
                      </a:r>
                      <a:r>
                        <a:rPr lang="en" sz="1100"/>
                        <a:t>inear’ for initial sweep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evaluator_strategy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‘epoch’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save_strategy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‘epoch’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per_device_train_batch_size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per_device_eval_batch_size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save_total_limit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load_best_model_at_end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true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num_train_epochs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predict_with_generate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true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generation_max_length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516*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All other parameters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default</a:t>
                      </a:r>
                      <a:endParaRPr sz="1100"/>
                    </a:p>
                  </a:txBody>
                  <a:tcPr marT="0" marB="91425" marR="91425" marL="0">
                    <a:lnL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B212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Fine-Tuning: Learning Rate Sweep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743" y="1467288"/>
            <a:ext cx="5632520" cy="35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Fine-Tuning: Learning Rate Sweep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763" y="1467300"/>
            <a:ext cx="5632487" cy="35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/>
          <p:nvPr/>
        </p:nvSpPr>
        <p:spPr>
          <a:xfrm>
            <a:off x="6185522" y="4291977"/>
            <a:ext cx="103200" cy="59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Fine-Tuning: Learning Rate Sweep</a:t>
            </a:r>
            <a:endParaRPr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5763" y="1467300"/>
            <a:ext cx="5632487" cy="35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/>
          <p:nvPr/>
        </p:nvSpPr>
        <p:spPr>
          <a:xfrm>
            <a:off x="6185522" y="4291977"/>
            <a:ext cx="103200" cy="59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Fine-Tuning: Learning Rate Sweep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5763" y="1467300"/>
            <a:ext cx="5632487" cy="35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/>
          <p:nvPr/>
        </p:nvSpPr>
        <p:spPr>
          <a:xfrm>
            <a:off x="6185522" y="4291977"/>
            <a:ext cx="103200" cy="59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Fine-Tuning: Learning Rate Sweep</a:t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5763" y="1467300"/>
            <a:ext cx="5632487" cy="35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/>
          <p:nvPr/>
        </p:nvSpPr>
        <p:spPr>
          <a:xfrm>
            <a:off x="6185522" y="4291977"/>
            <a:ext cx="103200" cy="59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Fine-Tuning: Learning Rate Sweep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5763" y="1467300"/>
            <a:ext cx="5632487" cy="35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/>
          <p:nvPr/>
        </p:nvSpPr>
        <p:spPr>
          <a:xfrm rot="10800000">
            <a:off x="6185522" y="1467302"/>
            <a:ext cx="103200" cy="59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Fine-Tuning: Weight Decay Sweep</a:t>
            </a:r>
            <a:endParaRPr/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87900" y="1489825"/>
            <a:ext cx="86331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fixed the learning rate at 48 × 10</a:t>
            </a:r>
            <a:r>
              <a:rPr baseline="30000" lang="en"/>
              <a:t>-6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swept through weight decays ranging from 10</a:t>
            </a:r>
            <a:r>
              <a:rPr baseline="30000" lang="en"/>
              <a:t>-5</a:t>
            </a:r>
            <a:r>
              <a:rPr lang="en"/>
              <a:t> to 10</a:t>
            </a:r>
            <a:r>
              <a:rPr baseline="30000" lang="en"/>
              <a:t>-1</a:t>
            </a:r>
            <a:br>
              <a:rPr baseline="30000"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</a:t>
            </a:r>
            <a:r>
              <a:rPr baseline="30000" lang="en"/>
              <a:t>-2</a:t>
            </a:r>
            <a:r>
              <a:rPr lang="en"/>
              <a:t> was the best performing value, and 10</a:t>
            </a:r>
            <a:r>
              <a:rPr baseline="30000" lang="en"/>
              <a:t>-1</a:t>
            </a:r>
            <a:r>
              <a:rPr lang="en"/>
              <a:t> was only slightly worse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Performed additional tests with adjacent learning rates to ensure local optimum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Fine-Tuning: Scheduler Type Sweep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87900" y="1489825"/>
            <a:ext cx="86331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fixed the learning rate at </a:t>
            </a:r>
            <a:r>
              <a:rPr lang="en"/>
              <a:t>48 × 10</a:t>
            </a:r>
            <a:r>
              <a:rPr baseline="30000" lang="en"/>
              <a:t>-6 </a:t>
            </a:r>
            <a:r>
              <a:rPr lang="en"/>
              <a:t>and weight decay at </a:t>
            </a:r>
            <a:r>
              <a:rPr lang="en"/>
              <a:t>10</a:t>
            </a:r>
            <a:r>
              <a:rPr baseline="30000" lang="en"/>
              <a:t>-2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swept through every scheduler type in the </a:t>
            </a:r>
            <a:r>
              <a:rPr i="1" lang="en"/>
              <a:t>Transformers</a:t>
            </a:r>
            <a:r>
              <a:rPr lang="en"/>
              <a:t> library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Choice of scheduler was not as significant as weight decay and learning rate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continued to test different combinations of learning rate, weight decay, and scheduler where we found potentially interesting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if the loss curve did not saturate in 10 epochs</a:t>
            </a:r>
            <a:endParaRPr/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87900" y="1489825"/>
            <a:ext cx="8368200" cy="25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to the rules-based approach explored by Cjyet Yo</a:t>
            </a:r>
            <a:r>
              <a:rPr baseline="30000" lang="en"/>
              <a:t>1</a:t>
            </a:r>
            <a:r>
              <a:rPr lang="en"/>
              <a:t>: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87900" y="1489825"/>
            <a:ext cx="8368200" cy="25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top 3 results: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4294967295" type="subTitle"/>
          </p:nvPr>
        </p:nvSpPr>
        <p:spPr>
          <a:xfrm>
            <a:off x="0" y="4749650"/>
            <a:ext cx="91440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aseline="30000" lang="en" sz="1201">
                <a:solidFill>
                  <a:schemeClr val="dk1"/>
                </a:solidFill>
              </a:rPr>
              <a:t>1</a:t>
            </a:r>
            <a:r>
              <a:rPr lang="en" sz="1201">
                <a:solidFill>
                  <a:schemeClr val="dk1"/>
                </a:solidFill>
              </a:rPr>
              <a:t> </a:t>
            </a:r>
            <a:r>
              <a:rPr lang="en" sz="1201"/>
              <a:t>C. Yo, “Pushing the boundaries of rule-based processing for ainu texts,” Tech. Rep. 9, Osaka University Graduate School of Humanities, May 2024.</a:t>
            </a:r>
            <a:endParaRPr sz="1201">
              <a:solidFill>
                <a:schemeClr val="dk1"/>
              </a:solidFill>
            </a:endParaRPr>
          </a:p>
        </p:txBody>
      </p:sp>
      <p:graphicFrame>
        <p:nvGraphicFramePr>
          <p:cNvPr id="212" name="Google Shape;212;p31"/>
          <p:cNvGraphicFramePr/>
          <p:nvPr/>
        </p:nvGraphicFramePr>
        <p:xfrm>
          <a:off x="952500" y="39572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{69C61E21-6E4E-4D05-A205-28284C9932BE}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characTER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chrF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0.0814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0.0822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76.60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3" name="Google Shape;213;p31"/>
          <p:cNvGraphicFramePr/>
          <p:nvPr/>
        </p:nvGraphicFramePr>
        <p:xfrm>
          <a:off x="952500" y="1924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{69C61E21-6E4E-4D05-A205-28284C9932BE}</a:tableStyleId>
              </a:tblPr>
              <a:tblGrid>
                <a:gridCol w="2413000"/>
                <a:gridCol w="2413000"/>
                <a:gridCol w="2413000"/>
              </a:tblGrid>
              <a:tr h="32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characTER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chrF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</a:rPr>
                        <a:t>0.00667</a:t>
                      </a:r>
                      <a:r>
                        <a:rPr b="1" lang="en" u="sng">
                          <a:solidFill>
                            <a:schemeClr val="dk1"/>
                          </a:solidFill>
                        </a:rPr>
                        <a:t>3</a:t>
                      </a:r>
                      <a:endParaRPr b="1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0.0063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26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98.59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0.0066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86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</a:rPr>
                        <a:t>0.006</a:t>
                      </a:r>
                      <a:r>
                        <a:rPr b="1" lang="en" u="sng">
                          <a:solidFill>
                            <a:schemeClr val="dk1"/>
                          </a:solidFill>
                        </a:rPr>
                        <a:t>298</a:t>
                      </a:r>
                      <a:endParaRPr b="1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dk1"/>
                          </a:solidFill>
                        </a:rPr>
                        <a:t>98.63</a:t>
                      </a:r>
                      <a:endParaRPr b="1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0.0067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51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0.0065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52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98.58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7900" y="1489825"/>
            <a:ext cx="83682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Ainu (</a:t>
            </a:r>
            <a:r>
              <a:rPr i="1" lang="en"/>
              <a:t>aynu itak</a:t>
            </a:r>
            <a:r>
              <a:rPr lang="en"/>
              <a:t>) is the is the indigenous language family of northern Japan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Unrelated to any other living language, including Japanese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Today, Ainu is a critically endangered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Japanese Empire (19-20th century) enforced strict assimilation laws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Few or no remaining native speakers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Fluent second-language speakers are rare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few existing Ainu texts are split between different scripts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Writings exist in the Latin alphabet, Japanese </a:t>
            </a:r>
            <a:r>
              <a:rPr i="1" lang="en"/>
              <a:t>katakana</a:t>
            </a:r>
            <a:r>
              <a:rPr lang="en"/>
              <a:t>, and Cyrillic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few resources in any script for NLP applications</a:t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Ainu Language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Improve the Corpus &amp; Model</a:t>
            </a:r>
            <a:endParaRPr/>
          </a:p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87900" y="1489825"/>
            <a:ext cx="86331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about 10% of cases (5887 / 61725), model output differed from the target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evaluating this subset what kinds of issues cause incorrect output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addition, we are improving the corpus by fixing incorrect transliterations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completing this process, we will attempt to train improved models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the final models to expand the Latin script Ainu corpus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expanded corpus will be used to develop useful tools for Ainu speakers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25" y="1304075"/>
            <a:ext cx="8528348" cy="38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Improve the Corpus &amp; Model</a:t>
            </a:r>
            <a:endParaRPr/>
          </a:p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Improve the Corpus &amp; Model</a:t>
            </a:r>
            <a:endParaRPr/>
          </a:p>
        </p:txBody>
      </p:sp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5761"/>
            <a:ext cx="9143998" cy="3320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Discussion</a:t>
            </a:r>
            <a:endParaRPr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ByT5 is highly effective for phonetic-to-morphemic transliteration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the worst models we produced outperform prior work using a rules-based approach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models are near parity with human transcriptions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there is still room for improvement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ther low-resource language communities may benefit from our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many indigenous Taiwanese languages have texts transcribed in IPA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transliteration is a first step towards making more useful tools for the Ainu language community</a:t>
            </a:r>
            <a:endParaRPr/>
          </a:p>
        </p:txBody>
      </p:sp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87900" y="1489825"/>
            <a:ext cx="8633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slide is the personal stance of the presenter, Nicholas Overacker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stand with the </a:t>
            </a:r>
            <a:r>
              <a:rPr i="1" lang="en"/>
              <a:t>Ainu Neno An Ainu Association</a:t>
            </a:r>
            <a:r>
              <a:rPr lang="en"/>
              <a:t> and their </a:t>
            </a:r>
            <a:r>
              <a:rPr lang="en"/>
              <a:t>struggles: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rectify the theft of Ainu remains in the name of research</a:t>
            </a:r>
            <a:br>
              <a:rPr lang="en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secure data sovereignty for the Ainu and Ryukyuan peoples</a:t>
            </a:r>
            <a:endParaRPr/>
          </a:p>
        </p:txBody>
      </p:sp>
      <p:sp>
        <p:nvSpPr>
          <p:cNvPr id="247" name="Google Shape;247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of Solidarity</a:t>
            </a:r>
            <a:endParaRPr/>
          </a:p>
        </p:txBody>
      </p:sp>
      <p:sp>
        <p:nvSpPr>
          <p:cNvPr id="248" name="Google Shape;24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490250" y="218375"/>
            <a:ext cx="8465700" cy="47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5"/>
                </a:solidFill>
              </a:rPr>
              <a:t>Iyayraykere!</a:t>
            </a:r>
            <a:r>
              <a:rPr lang="en" sz="3200">
                <a:solidFill>
                  <a:schemeClr val="accent5"/>
                </a:solidFill>
              </a:rPr>
              <a:t> (Thank you!)</a:t>
            </a:r>
            <a:endParaRPr sz="3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Nicholas Overacker</a:t>
            </a:r>
            <a:br>
              <a:rPr lang="en" sz="2600"/>
            </a:br>
            <a:r>
              <a:rPr lang="en" sz="1700"/>
              <a:t>(Kitami Institute of Technology)</a:t>
            </a:r>
            <a:br>
              <a:rPr lang="en" sz="1700"/>
            </a:b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KIT Email: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m3235380013@std.kitami-it.ac.jp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OSU Email: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nick.overacker@okstate.edu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With help from: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Dr. Michal Ptaszynski (Kitami Institute of Technology)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Dr. Karol Nowakowski (Tohoku University of Community Service and Science)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Kenyu Yamamaru (The Foundation for Ainu Culture)</a:t>
            </a:r>
            <a:endParaRPr sz="1700"/>
          </a:p>
        </p:txBody>
      </p:sp>
      <p:sp>
        <p:nvSpPr>
          <p:cNvPr id="254" name="Google Shape;25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0" y="1489825"/>
            <a:ext cx="91440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/>
              <a:t>[1] UNESCO, ed., Atlas of the world’s languages in danger. Memory of Peoples Series, UNESCO, 3 ed., Feb. 2010.</a:t>
            </a:r>
            <a:br>
              <a:rPr lang="en" sz="800"/>
            </a:br>
            <a:r>
              <a:rPr lang="en" sz="800"/>
              <a:t>[2] The Foundation for Ainu Culture, “ア イ ヌ 語 入 門 講座 (Beginner Ainu Courses).” Available at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https://www.ff-ainu.or.jp/web/session/files/r06_02shiraoi.pdf</a:t>
            </a:r>
            <a:r>
              <a:rPr lang="en" sz="800"/>
              <a:t>.</a:t>
            </a:r>
            <a:br>
              <a:rPr lang="en" sz="800"/>
            </a:br>
            <a:r>
              <a:rPr lang="en" sz="800"/>
              <a:t>[3] STV Radio, “アイヌ語ラジオ講座 (Ainu Language Radio Course).” Available at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https://www.stv.jp/radio/ainugo/index.html</a:t>
            </a:r>
            <a:r>
              <a:rPr lang="en" sz="800"/>
              <a:t>.</a:t>
            </a:r>
            <a:br>
              <a:rPr lang="en" sz="800"/>
            </a:br>
            <a:r>
              <a:rPr lang="en" sz="800"/>
              <a:t>[4] The Foundation for Ainu Culture, “アイヌ語弁論大会～イタカンロー～(ainu language speech contest itak=an ro ).” Available at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https://www.ff-ainu.or.jp/web/learn/language/itakanro/</a:t>
            </a:r>
            <a:r>
              <a:rPr lang="en" sz="800"/>
              <a:t>.</a:t>
            </a:r>
            <a:br>
              <a:rPr lang="en" sz="800"/>
            </a:br>
            <a:r>
              <a:rPr lang="en" sz="800"/>
              <a:t>[5] L. Xue, A. Barua, N. Constant, R. Al-Rfou, S. Narang, M. Kale, A. Roberts, and C. Raffel, “ByT5: Towards a token-free future with pre-trained byte-to-byte models,” Transactions of the Association for Computational Linguistics, vol. 10, pp. 291–306, 2022.</a:t>
            </a:r>
            <a:br>
              <a:rPr lang="en" sz="800"/>
            </a:br>
            <a:r>
              <a:rPr lang="en" sz="800"/>
              <a:t>[6] C. Yo, “Pushing the boundaries of rule-based processing for ainu texts,” Tech. Rep. 9, Osaka University Graduate School of Humanities, May 2024.</a:t>
            </a:r>
            <a:br>
              <a:rPr lang="en" sz="800"/>
            </a:br>
            <a:r>
              <a:rPr lang="en" sz="800"/>
              <a:t>[7] S. Tamura, ア イ ヌ 語 沙 流 方 言 辞 典 (Dictionary of the Saru Dialect of the Ainu Language). 株式会社草風館 (Soufuukan K.K.), 1996.</a:t>
            </a:r>
            <a:br>
              <a:rPr lang="en" sz="800"/>
            </a:br>
            <a:r>
              <a:rPr lang="en" sz="800"/>
              <a:t>[8] National Institute for Japanese Language and Linguistics (NINJAL), “A topical dictionary of conversational ainu.” Available at https://ainu.ninjal.ac.jp/topic/, 2015. [Software].</a:t>
            </a:r>
            <a:br>
              <a:rPr lang="en" sz="800"/>
            </a:br>
            <a:r>
              <a:rPr lang="en" sz="800"/>
              <a:t>[9] K. Nowakowski, M. Ptaszynski, and F. Masui, “A proposal for a unified corpus of the ainu language,” Tech. Rep. 2, Kitami Institute of Technology, Kitami Institute of Technology, Kitami Institute of Technology, sep 2018.</a:t>
            </a:r>
            <a:br>
              <a:rPr lang="en" sz="800"/>
            </a:br>
            <a:r>
              <a:rPr lang="en" sz="800"/>
              <a:t>[10] H. Nakagawa, ニューエクスプレスアイヌ語 (New Express Ainu Language). 株式会社白水社 (Hakusuisha Publishing Co., Ltd.), Nov. 2013.</a:t>
            </a:r>
            <a:br>
              <a:rPr lang="en" sz="800"/>
            </a:br>
            <a:r>
              <a:rPr lang="en" sz="800"/>
              <a:t>[11] National Institute for Japanese Language and Linguistics (NINJAL), “A glossed audio corpus of ainu folklore.” Available at https://ainu.ninjal.ac.jp/folklore/, 2016-2024. [Software].</a:t>
            </a:r>
            <a:br>
              <a:rPr lang="en" sz="800"/>
            </a:br>
            <a:r>
              <a:rPr lang="en" sz="800"/>
              <a:t>[12] T. Wolf, L. Debut, V. Sanh, J. Chaumond, C. Delangue, A. Moi, P. Cistac, T. Rault, R. Louf, M. Funtowicz, J. Davison, S. Shleifer, P. von Platen, C. Ma, Y. Jernite, J. Plu, C. Xu, T. L. Scao, S. Gugger, M. Drame, Q. Lhoest, and A. M. Rush, “Transformers: State-of-the-art natural language processing,” in Proceedings of the 2020 Conference on Empirical Methods in Natural Language Processing: System Demonstrations, (Online), pp. 38–45, Association for Computational Linguistics, Oct. 2020.</a:t>
            </a:r>
            <a:br>
              <a:rPr lang="en" sz="800"/>
            </a:br>
            <a:r>
              <a:rPr lang="en" sz="800"/>
              <a:t>[13] Google, “byt5-small.” Available at https://huggingface.co/google/byt5-small, 2015.</a:t>
            </a:r>
            <a:br>
              <a:rPr lang="en" sz="800"/>
            </a:br>
            <a:r>
              <a:rPr lang="en" sz="800"/>
              <a:t>[14] W. Wang, J.-T. Peter, H. Rosendahl, and H. Ney, “CharacTer: Translation edit rate on character level,” in Proceedings of the First Conference on Machine Translation: Volume 2, Shared Task Papers, (Berlin, Germany), pp. 505–510, Association for Computational Linguistics, Aug. 2016.</a:t>
            </a:r>
            <a:br>
              <a:rPr lang="en" sz="800"/>
            </a:br>
            <a:r>
              <a:rPr lang="en" sz="800"/>
              <a:t>[15] A. Morris, V. Maier, and P. Green, “From wer and ril to mer and wil: improved evaluation measures for connected speech recognition.,” 01 2004.</a:t>
            </a:r>
            <a:br>
              <a:rPr lang="en" sz="800"/>
            </a:br>
            <a:r>
              <a:rPr lang="en" sz="800"/>
              <a:t>[16] M. Popović, “chrF: character n-gram F-score for automatic MT evaluation,” in Proceedings of the Tenth Workshop on Statistical Machine Translation, (Lisbon, Portugal), pp. 392–395, Association for Computational Linguistics, Sept. 2015.</a:t>
            </a:r>
            <a:endParaRPr sz="800"/>
          </a:p>
        </p:txBody>
      </p:sp>
      <p:sp>
        <p:nvSpPr>
          <p:cNvPr id="260" name="Google Shape;260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1" name="Google Shape;26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3406675"/>
            <a:ext cx="65722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76439"/>
            <a:ext cx="9143999" cy="247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625" y="1611175"/>
            <a:ext cx="3617350" cy="289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b="12951" l="0" r="0" t="12951"/>
          <a:stretch/>
        </p:blipFill>
        <p:spPr>
          <a:xfrm>
            <a:off x="216500" y="1584050"/>
            <a:ext cx="5250414" cy="29175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Motivation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5">
            <a:alphaModFix/>
          </a:blip>
          <a:srcRect b="31558" l="0" r="0" t="0"/>
          <a:stretch/>
        </p:blipFill>
        <p:spPr>
          <a:xfrm>
            <a:off x="5556999" y="1673388"/>
            <a:ext cx="3437198" cy="218480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5466913" y="3858176"/>
            <a:ext cx="361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 language lesson by Ainu influencer Sekine Maya.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https://www.youtube.com/watch?v=X1l4duE9s14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23571" y="1701771"/>
            <a:ext cx="1989000" cy="31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87980" y="1611166"/>
            <a:ext cx="226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“Itak=an ro” Ainu Speech Contest</a:t>
            </a:r>
            <a:endParaRPr sz="10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Chitose City, Hokkaido, Japan</a:t>
            </a:r>
            <a:endParaRPr sz="10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>
            <p:ph idx="4294967295" type="subTitle"/>
          </p:nvPr>
        </p:nvSpPr>
        <p:spPr>
          <a:xfrm>
            <a:off x="0" y="4663225"/>
            <a:ext cx="9144000" cy="4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aseline="30000" lang="en" sz="1201"/>
              <a:t>†</a:t>
            </a:r>
            <a:r>
              <a:rPr lang="en" sz="1201">
                <a:solidFill>
                  <a:schemeClr val="dk1"/>
                </a:solidFill>
              </a:rPr>
              <a:t> </a:t>
            </a:r>
            <a:r>
              <a:rPr lang="en" sz="1201"/>
              <a:t>Ask about this footnote during Q&amp;A!</a:t>
            </a:r>
            <a:endParaRPr sz="120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87900" y="1489825"/>
            <a:ext cx="8368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expand the Latin script corpus by converting</a:t>
            </a:r>
            <a:r>
              <a:rPr i="1" lang="en"/>
              <a:t> katakana</a:t>
            </a:r>
            <a:r>
              <a:rPr lang="en"/>
              <a:t> texts</a:t>
            </a:r>
            <a:br>
              <a:rPr lang="en" sz="1000"/>
            </a:b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conversion is </a:t>
            </a:r>
            <a:r>
              <a:rPr i="1" lang="en"/>
              <a:t>non-trivial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Procedural, rules-based conversion from Latin script to </a:t>
            </a:r>
            <a:r>
              <a:rPr i="1" lang="en"/>
              <a:t>katakana</a:t>
            </a:r>
            <a:r>
              <a:rPr lang="en"/>
              <a:t> is easy but lossy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Rules-based conversion from </a:t>
            </a:r>
            <a:r>
              <a:rPr i="1" lang="en"/>
              <a:t>katakana</a:t>
            </a:r>
            <a:r>
              <a:rPr lang="en"/>
              <a:t> to Latin script is much more difficult</a:t>
            </a:r>
            <a:endParaRPr b="1" u="sng"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5" name="Google Shape;95;p16"/>
          <p:cNvGraphicFramePr/>
          <p:nvPr/>
        </p:nvGraphicFramePr>
        <p:xfrm>
          <a:off x="952500" y="299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{69C61E21-6E4E-4D05-A205-28284C9932BE}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Katakana script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Latin script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English definition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ヤイライケ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yayirayke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o thank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ヤイライケ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yayrayke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o commit suicide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カ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k=a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sit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カ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string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87900" y="1489825"/>
            <a:ext cx="83682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Cjyet Yo</a:t>
            </a:r>
            <a:r>
              <a:rPr lang="en"/>
              <a:t> explored procedural Ainu transliteration in May</a:t>
            </a:r>
            <a:r>
              <a:rPr baseline="30000" lang="en"/>
              <a:t>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Results affirm that transliteration from </a:t>
            </a:r>
            <a:r>
              <a:rPr i="1" lang="en"/>
              <a:t>katakana</a:t>
            </a:r>
            <a:r>
              <a:rPr lang="en"/>
              <a:t> is particularly difficult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Hokkaido University linguistics club </a:t>
            </a:r>
            <a:r>
              <a:rPr i="1" lang="en"/>
              <a:t>Huling</a:t>
            </a:r>
            <a:r>
              <a:rPr lang="en"/>
              <a:t> released a tool in November</a:t>
            </a:r>
            <a:r>
              <a:rPr baseline="30000" lang="en"/>
              <a:t>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Seems to have similar performance and limitations to Yo’s tool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No other tools are known to exist</a:t>
            </a:r>
            <a:endParaRPr b="1" u="sng"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</a:t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7"/>
          <p:cNvSpPr txBox="1"/>
          <p:nvPr>
            <p:ph idx="4294967295" type="subTitle"/>
          </p:nvPr>
        </p:nvSpPr>
        <p:spPr>
          <a:xfrm>
            <a:off x="0" y="4663225"/>
            <a:ext cx="9144000" cy="4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1"/>
              <a:t> </a:t>
            </a:r>
            <a:r>
              <a:rPr baseline="30000" lang="en" sz="1201">
                <a:solidFill>
                  <a:schemeClr val="dk1"/>
                </a:solidFill>
              </a:rPr>
              <a:t>1</a:t>
            </a:r>
            <a:r>
              <a:rPr lang="en" sz="1201">
                <a:solidFill>
                  <a:schemeClr val="dk1"/>
                </a:solidFill>
              </a:rPr>
              <a:t> </a:t>
            </a:r>
            <a:r>
              <a:rPr lang="en" sz="1201"/>
              <a:t>C. Yo, “Pushing the boundaries of rule-based processing for ainu texts,” Tech. Rep. 9, Osaka University Graduate School of Humanities, May 2024.</a:t>
            </a:r>
            <a:br>
              <a:rPr lang="en" sz="1201"/>
            </a:br>
            <a:r>
              <a:rPr lang="en" sz="1201"/>
              <a:t> </a:t>
            </a:r>
            <a:r>
              <a:rPr baseline="30000" lang="en" sz="1201">
                <a:solidFill>
                  <a:schemeClr val="dk1"/>
                </a:solidFill>
              </a:rPr>
              <a:t>2</a:t>
            </a:r>
            <a:r>
              <a:rPr lang="en" sz="1201">
                <a:solidFill>
                  <a:schemeClr val="dk1"/>
                </a:solidFill>
              </a:rPr>
              <a:t> </a:t>
            </a:r>
            <a:r>
              <a:rPr lang="en" sz="1201"/>
              <a:t> https://hulinguistics.github.io/conv/ain</a:t>
            </a:r>
            <a:endParaRPr sz="1201">
              <a:solidFill>
                <a:schemeClr val="dk1"/>
              </a:solidFill>
            </a:endParaRPr>
          </a:p>
        </p:txBody>
      </p:sp>
      <p:graphicFrame>
        <p:nvGraphicFramePr>
          <p:cNvPr id="104" name="Google Shape;104;p17"/>
          <p:cNvGraphicFramePr/>
          <p:nvPr/>
        </p:nvGraphicFramePr>
        <p:xfrm>
          <a:off x="952500" y="3469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{69C61E21-6E4E-4D05-A205-28284C9932BE}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Evaluation of katakana-latin transliteration using Yo’s </a:t>
                      </a:r>
                      <a:r>
                        <a:rPr b="1" i="1" lang="en">
                          <a:solidFill>
                            <a:schemeClr val="dk1"/>
                          </a:solidFill>
                        </a:rPr>
                        <a:t>ainconv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 package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characTER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chrF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0.0814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0.0822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76.60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87900" y="1489825"/>
            <a:ext cx="83682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model: ByT5-small (Google)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byte is a token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out-of-vocabulary words - useful for unseen language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Selected because Ainu has a very high morpheme density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Often 2 phonemes and/or morphemes per </a:t>
            </a:r>
            <a:r>
              <a:rPr i="1" lang="en"/>
              <a:t>katakana</a:t>
            </a:r>
            <a:r>
              <a:rPr lang="en"/>
              <a:t> character, 1 per Latin letter.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One token per byte puts token density on par with morpheme/phoneme density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data: parallel Latin/katakana corpus of Saru Ainu dialect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Originally compiled by Karol Nowakowski from sources available on the web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Noisy; one side often contains annotations and notes that aren’t on the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strictly monolingual; includes significant quantities of Japanese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61725 paired strings after data preparation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Mean length: 19 </a:t>
            </a:r>
            <a:r>
              <a:rPr i="1" lang="en"/>
              <a:t>katakana</a:t>
            </a:r>
            <a:r>
              <a:rPr lang="en"/>
              <a:t> characters, 28 Latin characters</a:t>
            </a:r>
            <a:endParaRPr/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87900" y="1489825"/>
            <a:ext cx="86331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Normalize Latinized punctuation and remove accent marks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“orano cis =an a an a kor</a:t>
            </a:r>
            <a:r>
              <a:rPr i="1" lang="en">
                <a:solidFill>
                  <a:schemeClr val="accent5"/>
                </a:solidFill>
              </a:rPr>
              <a:t>、</a:t>
            </a:r>
            <a:r>
              <a:rPr i="1" lang="en"/>
              <a:t>” → “</a:t>
            </a:r>
            <a:r>
              <a:rPr i="1" lang="en"/>
              <a:t>orano cis =an a an a kor</a:t>
            </a:r>
            <a:r>
              <a:rPr i="1" lang="en">
                <a:solidFill>
                  <a:schemeClr val="accent5"/>
                </a:solidFill>
              </a:rPr>
              <a:t>,</a:t>
            </a:r>
            <a:r>
              <a:rPr i="1" lang="en"/>
              <a:t>”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“sorekus</a:t>
            </a:r>
            <a:r>
              <a:rPr i="1" lang="en">
                <a:solidFill>
                  <a:schemeClr val="accent5"/>
                </a:solidFill>
              </a:rPr>
              <a:t>_</a:t>
            </a:r>
            <a:r>
              <a:rPr i="1" lang="en"/>
              <a:t> a= wenpakasnu pa kus ne kus.” → “sorekus a= wenpakasnu pa kus ne kus.”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“h</a:t>
            </a:r>
            <a:r>
              <a:rPr i="1" lang="en">
                <a:solidFill>
                  <a:schemeClr val="accent5"/>
                </a:solidFill>
              </a:rPr>
              <a:t>á</a:t>
            </a:r>
            <a:r>
              <a:rPr i="1" lang="en"/>
              <a:t>cir” → “h</a:t>
            </a:r>
            <a:r>
              <a:rPr i="1" lang="en">
                <a:solidFill>
                  <a:schemeClr val="accent5"/>
                </a:solidFill>
              </a:rPr>
              <a:t>a</a:t>
            </a:r>
            <a:r>
              <a:rPr i="1" lang="en"/>
              <a:t>cir”</a:t>
            </a:r>
            <a:br>
              <a:rPr i="1" lang="en"/>
            </a:b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all entries that do not have both Latin and </a:t>
            </a:r>
            <a:r>
              <a:rPr i="1" lang="en"/>
              <a:t>katakana</a:t>
            </a:r>
            <a:r>
              <a:rPr lang="en"/>
              <a:t> transcriptions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identical entries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 biasing the model towards specific inputs, and keep validation/test data out of training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most near-identical entries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</a:t>
            </a:r>
            <a:r>
              <a:rPr i="1" lang="en"/>
              <a:t>katakana</a:t>
            </a:r>
            <a:r>
              <a:rPr lang="en"/>
              <a:t> input, different Latin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only obviously wrong outputs (extraneous characters such as “@” in the output)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22 near-identical pairs remained after this step</a:t>
            </a:r>
            <a:endParaRPr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(</a:t>
            </a:r>
            <a:r>
              <a:rPr lang="en"/>
              <a:t>1/2</a:t>
            </a:r>
            <a:r>
              <a:rPr lang="en"/>
              <a:t>)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4659225" y="2501750"/>
            <a:ext cx="45099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87900" y="1489825"/>
            <a:ext cx="86331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Replace all instances of the consonant cluster ‘np’ with ‘mp’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“sorekus a= we</a:t>
            </a:r>
            <a:r>
              <a:rPr i="1" lang="en">
                <a:solidFill>
                  <a:schemeClr val="accent5"/>
                </a:solidFill>
              </a:rPr>
              <a:t>np</a:t>
            </a:r>
            <a:r>
              <a:rPr i="1" lang="en"/>
              <a:t>akasnu pa kus ne kus.” → “sorekus a= we</a:t>
            </a:r>
            <a:r>
              <a:rPr i="1" lang="en">
                <a:solidFill>
                  <a:schemeClr val="accent5"/>
                </a:solidFill>
              </a:rPr>
              <a:t>mp</a:t>
            </a:r>
            <a:r>
              <a:rPr i="1" lang="en"/>
              <a:t>akasnu pa kus ne kus.”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to match the orthography of Dr. Hiroshi Nakagawa’s </a:t>
            </a:r>
            <a:r>
              <a:rPr i="1" lang="en"/>
              <a:t>New Express Ainu-go</a:t>
            </a:r>
            <a:r>
              <a:rPr lang="en"/>
              <a:t> textbook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Remove spacing between personal affix markers and affixed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“sorekus </a:t>
            </a:r>
            <a:r>
              <a:rPr i="1" lang="en">
                <a:solidFill>
                  <a:schemeClr val="accent5"/>
                </a:solidFill>
              </a:rPr>
              <a:t>a= wenpakasnu</a:t>
            </a:r>
            <a:r>
              <a:rPr i="1" lang="en"/>
              <a:t> pa kus ne kus.” → “sorekus </a:t>
            </a:r>
            <a:r>
              <a:rPr i="1" lang="en">
                <a:solidFill>
                  <a:schemeClr val="accent5"/>
                </a:solidFill>
              </a:rPr>
              <a:t>a=wempakasnu</a:t>
            </a:r>
            <a:r>
              <a:rPr i="1" lang="en"/>
              <a:t> pa kus ne kus.”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Randomly split data into training (80%), validation (10%), and test sets (10%)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Shuffle the training and validation data with a fixed seed value</a:t>
            </a:r>
            <a:endParaRPr/>
          </a:p>
        </p:txBody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(2/2)</a:t>
            </a:r>
            <a:endParaRPr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87900" y="1489825"/>
            <a:ext cx="86331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Model: ByT5-small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a “pre-trained byte-level Transformer [model] based on the T5 architecture”</a:t>
            </a:r>
            <a:br>
              <a:rPr lang="en" sz="1600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Head:</a:t>
            </a:r>
            <a:r>
              <a:rPr i="1" lang="en"/>
              <a:t> T5ForConditionalGeneration</a:t>
            </a:r>
            <a:r>
              <a:rPr baseline="30000" i="1" lang="en"/>
              <a:t>1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Tokenizer: </a:t>
            </a:r>
            <a:r>
              <a:rPr i="1" lang="en"/>
              <a:t>AutoTokenizer</a:t>
            </a:r>
            <a:r>
              <a:rPr baseline="30000" i="1" lang="en"/>
              <a:t>1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tokenizer is actually required for ByT5 models, but they help pad batched inputs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Fine-tuned using </a:t>
            </a:r>
            <a:r>
              <a:rPr i="1" lang="en"/>
              <a:t>Seq2SeqTrainer</a:t>
            </a:r>
            <a:r>
              <a:rPr baseline="30000" i="1" lang="en"/>
              <a:t>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Arguments set with </a:t>
            </a:r>
            <a:r>
              <a:rPr i="1" lang="en"/>
              <a:t>Seq2SeqTrainingArguments</a:t>
            </a:r>
            <a:r>
              <a:rPr baseline="30000" i="1" lang="en"/>
              <a:t>1</a:t>
            </a:r>
            <a:endParaRPr/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Model, Tokenizer, and Trainer</a:t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4294967295" type="subTitle"/>
          </p:nvPr>
        </p:nvSpPr>
        <p:spPr>
          <a:xfrm>
            <a:off x="0" y="4663225"/>
            <a:ext cx="9144000" cy="4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aseline="30000" lang="en" sz="1201">
                <a:solidFill>
                  <a:schemeClr val="dk1"/>
                </a:solidFill>
              </a:rPr>
              <a:t>1</a:t>
            </a:r>
            <a:r>
              <a:rPr lang="en" sz="1201">
                <a:solidFill>
                  <a:schemeClr val="dk1"/>
                </a:solidFill>
              </a:rPr>
              <a:t> </a:t>
            </a:r>
            <a:r>
              <a:rPr lang="en" sz="1201"/>
              <a:t>From the HuggingFace </a:t>
            </a:r>
            <a:r>
              <a:rPr i="1" lang="en" sz="1201"/>
              <a:t>Transformers</a:t>
            </a:r>
            <a:r>
              <a:rPr lang="en" sz="1201"/>
              <a:t> library.</a:t>
            </a:r>
            <a:endParaRPr sz="120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