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FE460D-03BC-4BC5-9C88-DD892DB8CB71}" v="1509" dt="2021-01-19T03:57:58.082"/>
    <p1510:client id="{68B6D8E9-A730-48A5-B61F-99E10053A7B6}" v="1057" dt="2021-01-19T04:55:35.2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notesMaster" Target="notesMasters/notesMaster1.xml"/><Relationship Id="rId7" Type="http://customschemas.google.com/relationships/presentationmetadata" Target="metadata"/><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k Peiker" userId="716af5ca77273359" providerId="Windows Live" clId="Web-{68B6D8E9-A730-48A5-B61F-99E10053A7B6}"/>
    <pc:docChg chg="modSld">
      <pc:chgData name="Nick Peiker" userId="716af5ca77273359" providerId="Windows Live" clId="Web-{68B6D8E9-A730-48A5-B61F-99E10053A7B6}" dt="2021-01-19T04:55:35.273" v="1047" actId="1076"/>
      <pc:docMkLst>
        <pc:docMk/>
      </pc:docMkLst>
      <pc:sldChg chg="modSp">
        <pc:chgData name="Nick Peiker" userId="716af5ca77273359" providerId="Windows Live" clId="Web-{68B6D8E9-A730-48A5-B61F-99E10053A7B6}" dt="2021-01-19T04:55:35.273" v="1047" actId="1076"/>
        <pc:sldMkLst>
          <pc:docMk/>
          <pc:sldMk cId="0" sldId="256"/>
        </pc:sldMkLst>
        <pc:spChg chg="mod">
          <ac:chgData name="Nick Peiker" userId="716af5ca77273359" providerId="Windows Live" clId="Web-{68B6D8E9-A730-48A5-B61F-99E10053A7B6}" dt="2021-01-19T04:42:32.002" v="898" actId="1076"/>
          <ac:spMkLst>
            <pc:docMk/>
            <pc:sldMk cId="0" sldId="256"/>
            <ac:spMk id="26" creationId="{00000000-0000-0000-0000-000000000000}"/>
          </ac:spMkLst>
        </pc:spChg>
        <pc:spChg chg="mod">
          <ac:chgData name="Nick Peiker" userId="716af5ca77273359" providerId="Windows Live" clId="Web-{68B6D8E9-A730-48A5-B61F-99E10053A7B6}" dt="2021-01-19T04:30:54.080" v="680" actId="1076"/>
          <ac:spMkLst>
            <pc:docMk/>
            <pc:sldMk cId="0" sldId="256"/>
            <ac:spMk id="27" creationId="{00000000-0000-0000-0000-000000000000}"/>
          </ac:spMkLst>
        </pc:spChg>
        <pc:spChg chg="mod">
          <ac:chgData name="Nick Peiker" userId="716af5ca77273359" providerId="Windows Live" clId="Web-{68B6D8E9-A730-48A5-B61F-99E10053A7B6}" dt="2021-01-19T04:31:01.347" v="681" actId="1076"/>
          <ac:spMkLst>
            <pc:docMk/>
            <pc:sldMk cId="0" sldId="256"/>
            <ac:spMk id="28" creationId="{00000000-0000-0000-0000-000000000000}"/>
          </ac:spMkLst>
        </pc:spChg>
        <pc:spChg chg="mod">
          <ac:chgData name="Nick Peiker" userId="716af5ca77273359" providerId="Windows Live" clId="Web-{68B6D8E9-A730-48A5-B61F-99E10053A7B6}" dt="2021-01-19T04:42:38.252" v="899" actId="1076"/>
          <ac:spMkLst>
            <pc:docMk/>
            <pc:sldMk cId="0" sldId="256"/>
            <ac:spMk id="29" creationId="{00000000-0000-0000-0000-000000000000}"/>
          </ac:spMkLst>
        </pc:spChg>
        <pc:spChg chg="mod">
          <ac:chgData name="Nick Peiker" userId="716af5ca77273359" providerId="Windows Live" clId="Web-{68B6D8E9-A730-48A5-B61F-99E10053A7B6}" dt="2021-01-19T04:01:44.198" v="3" actId="1076"/>
          <ac:spMkLst>
            <pc:docMk/>
            <pc:sldMk cId="0" sldId="256"/>
            <ac:spMk id="30" creationId="{00000000-0000-0000-0000-000000000000}"/>
          </ac:spMkLst>
        </pc:spChg>
        <pc:spChg chg="mod">
          <ac:chgData name="Nick Peiker" userId="716af5ca77273359" providerId="Windows Live" clId="Web-{68B6D8E9-A730-48A5-B61F-99E10053A7B6}" dt="2021-01-19T04:55:27.507" v="1046" actId="1076"/>
          <ac:spMkLst>
            <pc:docMk/>
            <pc:sldMk cId="0" sldId="256"/>
            <ac:spMk id="31" creationId="{00000000-0000-0000-0000-000000000000}"/>
          </ac:spMkLst>
        </pc:spChg>
        <pc:spChg chg="mod">
          <ac:chgData name="Nick Peiker" userId="716af5ca77273359" providerId="Windows Live" clId="Web-{68B6D8E9-A730-48A5-B61F-99E10053A7B6}" dt="2021-01-19T04:01:53.511" v="4" actId="14100"/>
          <ac:spMkLst>
            <pc:docMk/>
            <pc:sldMk cId="0" sldId="256"/>
            <ac:spMk id="32" creationId="{00000000-0000-0000-0000-000000000000}"/>
          </ac:spMkLst>
        </pc:spChg>
        <pc:spChg chg="mod">
          <ac:chgData name="Nick Peiker" userId="716af5ca77273359" providerId="Windows Live" clId="Web-{68B6D8E9-A730-48A5-B61F-99E10053A7B6}" dt="2021-01-19T04:55:35.273" v="1047" actId="1076"/>
          <ac:spMkLst>
            <pc:docMk/>
            <pc:sldMk cId="0" sldId="256"/>
            <ac:spMk id="33" creationId="{00000000-0000-0000-0000-000000000000}"/>
          </ac:spMkLst>
        </pc:spChg>
        <pc:spChg chg="mod">
          <ac:chgData name="Nick Peiker" userId="716af5ca77273359" providerId="Windows Live" clId="Web-{68B6D8E9-A730-48A5-B61F-99E10053A7B6}" dt="2021-01-19T04:49:09.903" v="989" actId="20577"/>
          <ac:spMkLst>
            <pc:docMk/>
            <pc:sldMk cId="0" sldId="256"/>
            <ac:spMk id="34" creationId="{00000000-0000-0000-0000-000000000000}"/>
          </ac:spMkLst>
        </pc:spChg>
        <pc:spChg chg="mod">
          <ac:chgData name="Nick Peiker" userId="716af5ca77273359" providerId="Windows Live" clId="Web-{68B6D8E9-A730-48A5-B61F-99E10053A7B6}" dt="2021-01-19T04:31:05.003" v="682" actId="14100"/>
          <ac:spMkLst>
            <pc:docMk/>
            <pc:sldMk cId="0" sldId="256"/>
            <ac:spMk id="35" creationId="{00000000-0000-0000-0000-000000000000}"/>
          </ac:spMkLst>
        </pc:spChg>
        <pc:spChg chg="mod">
          <ac:chgData name="Nick Peiker" userId="716af5ca77273359" providerId="Windows Live" clId="Web-{68B6D8E9-A730-48A5-B61F-99E10053A7B6}" dt="2021-01-19T04:52:25.291" v="1010" actId="20577"/>
          <ac:spMkLst>
            <pc:docMk/>
            <pc:sldMk cId="0" sldId="256"/>
            <ac:spMk id="36" creationId="{00000000-0000-0000-0000-000000000000}"/>
          </ac:spMkLst>
        </pc:spChg>
        <pc:spChg chg="mod">
          <ac:chgData name="Nick Peiker" userId="716af5ca77273359" providerId="Windows Live" clId="Web-{68B6D8E9-A730-48A5-B61F-99E10053A7B6}" dt="2021-01-19T04:53:35.733" v="1032" actId="20577"/>
          <ac:spMkLst>
            <pc:docMk/>
            <pc:sldMk cId="0" sldId="256"/>
            <ac:spMk id="37" creationId="{00000000-0000-0000-0000-000000000000}"/>
          </ac:spMkLst>
        </pc:spChg>
        <pc:spChg chg="mod">
          <ac:chgData name="Nick Peiker" userId="716af5ca77273359" providerId="Windows Live" clId="Web-{68B6D8E9-A730-48A5-B61F-99E10053A7B6}" dt="2021-01-19T04:55:21.225" v="1045" actId="14100"/>
          <ac:spMkLst>
            <pc:docMk/>
            <pc:sldMk cId="0" sldId="256"/>
            <ac:spMk id="38" creationId="{00000000-0000-0000-0000-000000000000}"/>
          </ac:spMkLst>
        </pc:spChg>
        <pc:spChg chg="mod">
          <ac:chgData name="Nick Peiker" userId="716af5ca77273359" providerId="Windows Live" clId="Web-{68B6D8E9-A730-48A5-B61F-99E10053A7B6}" dt="2021-01-19T04:53:35.905" v="1033" actId="1076"/>
          <ac:spMkLst>
            <pc:docMk/>
            <pc:sldMk cId="0" sldId="256"/>
            <ac:spMk id="4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058413"/>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495170"/>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4" y="3257737"/>
            <a:ext cx="3764723" cy="772472"/>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29" name="Google Shape;29;p1"/>
          <p:cNvSpPr/>
          <p:nvPr/>
        </p:nvSpPr>
        <p:spPr>
          <a:xfrm>
            <a:off x="5050634" y="3109054"/>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537490"/>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671474"/>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311582"/>
            <a:ext cx="3597454" cy="75871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421337"/>
            <a:ext cx="3597454" cy="726007"/>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38952" y="1964976"/>
            <a:ext cx="4332730" cy="1383014"/>
          </a:xfrm>
          <a:prstGeom prst="rect">
            <a:avLst/>
          </a:prstGeom>
          <a:noFill/>
          <a:ln>
            <a:noFill/>
          </a:ln>
        </p:spPr>
        <p:txBody>
          <a:bodyPr spcFirstLastPara="1" wrap="square" lIns="91425" tIns="45700" rIns="91425" bIns="45700" anchor="t" anchorCtr="0">
            <a:noAutofit/>
          </a:bodyPr>
          <a:lstStyle/>
          <a:p>
            <a:r>
              <a:rPr lang="en-AU" sz="1050" b="1" dirty="0"/>
              <a:t>Monalco Mining has become one of the world's leaders in iron ore mining. To keep up with the demand of $110/per ton prices, the company has invested large sums into the purchase and maintenance of ore crushers.  Prices have since trended downward to $55/ton while maintenance costs are estimated to top $45M which is up from $30M the previous year.  With a company break even point of 50$/ton, changes must be made to allow for a buffer during these low iron prices.</a:t>
            </a:r>
          </a:p>
        </p:txBody>
      </p:sp>
      <p:sp>
        <p:nvSpPr>
          <p:cNvPr id="35" name="Google Shape;35;p1"/>
          <p:cNvSpPr txBox="1"/>
          <p:nvPr/>
        </p:nvSpPr>
        <p:spPr>
          <a:xfrm>
            <a:off x="133816" y="3984924"/>
            <a:ext cx="4343003" cy="555715"/>
          </a:xfrm>
          <a:prstGeom prst="rect">
            <a:avLst/>
          </a:prstGeom>
          <a:noFill/>
          <a:ln>
            <a:noFill/>
          </a:ln>
        </p:spPr>
        <p:txBody>
          <a:bodyPr spcFirstLastPara="1" wrap="square" lIns="91425" tIns="45700" rIns="91425" bIns="45700" anchor="t" anchorCtr="0">
            <a:noAutofit/>
          </a:bodyPr>
          <a:lstStyle/>
          <a:p>
            <a:r>
              <a:rPr lang="en-AU" sz="1050" b="1"/>
              <a:t>A reduction of 20% in the total ore crusher maintenance costs.</a:t>
            </a:r>
            <a:endParaRPr lang="en-AU" sz="1050" b="1" i="0" u="none" strike="noStrike" cap="none" dirty="0">
              <a:solidFill>
                <a:srgbClr val="000000"/>
              </a:solidFill>
              <a:latin typeface="Arial"/>
              <a:ea typeface="Arial"/>
              <a:cs typeface="Arial"/>
            </a:endParaRPr>
          </a:p>
        </p:txBody>
      </p:sp>
      <p:sp>
        <p:nvSpPr>
          <p:cNvPr id="36" name="Google Shape;36;p1"/>
          <p:cNvSpPr txBox="1"/>
          <p:nvPr/>
        </p:nvSpPr>
        <p:spPr>
          <a:xfrm>
            <a:off x="186842" y="5017538"/>
            <a:ext cx="4296541" cy="918755"/>
          </a:xfrm>
          <a:prstGeom prst="rect">
            <a:avLst/>
          </a:prstGeom>
          <a:noFill/>
          <a:ln>
            <a:noFill/>
          </a:ln>
        </p:spPr>
        <p:txBody>
          <a:bodyPr spcFirstLastPara="1" wrap="square" lIns="91425" tIns="45700" rIns="91425" bIns="45700" anchor="t" anchorCtr="0">
            <a:noAutofit/>
          </a:bodyPr>
          <a:lstStyle/>
          <a:p>
            <a:r>
              <a:rPr lang="en-AU" sz="1050" b="1" dirty="0"/>
              <a:t>Utilizing the information from the Data Historian on extracted ore volumes, combined with past work order forms to develop a maintenance routine will mitigate costs while maintaining proper ore crusher operations. </a:t>
            </a:r>
            <a:endParaRPr lang="en-AU" sz="1050" b="1" i="0" u="none" strike="noStrike" cap="none" dirty="0">
              <a:solidFill>
                <a:srgbClr val="000000"/>
              </a:solidFill>
              <a:latin typeface="Arial"/>
              <a:ea typeface="Arial"/>
              <a:cs typeface="Arial"/>
            </a:endParaRPr>
          </a:p>
        </p:txBody>
      </p:sp>
      <p:sp>
        <p:nvSpPr>
          <p:cNvPr id="37" name="Google Shape;37;p1"/>
          <p:cNvSpPr txBox="1"/>
          <p:nvPr/>
        </p:nvSpPr>
        <p:spPr>
          <a:xfrm>
            <a:off x="4566544" y="1963919"/>
            <a:ext cx="4316106" cy="1143410"/>
          </a:xfrm>
          <a:prstGeom prst="rect">
            <a:avLst/>
          </a:prstGeom>
          <a:noFill/>
          <a:ln>
            <a:noFill/>
          </a:ln>
        </p:spPr>
        <p:txBody>
          <a:bodyPr spcFirstLastPara="1" wrap="square" lIns="91425" tIns="45700" rIns="91425" bIns="45700" anchor="t" anchorCtr="0">
            <a:noAutofit/>
          </a:bodyPr>
          <a:lstStyle/>
          <a:p>
            <a:r>
              <a:rPr lang="en-AU" sz="1050" b="1" dirty="0"/>
              <a:t>Our maintenance logs show that excess wear accounts for 80% of all work order requests indicating that our machine use exceeds the manufactures intended work load. The reliability engineering team will need to accommodate for these changes and still maintain the Original Equipment Manufacturer (OEM) spec of regular maintenance intervals required for every 50,000 tons of iron ore processed. </a:t>
            </a:r>
          </a:p>
        </p:txBody>
      </p:sp>
      <p:sp>
        <p:nvSpPr>
          <p:cNvPr id="38" name="Google Shape;38;p1"/>
          <p:cNvSpPr txBox="1"/>
          <p:nvPr/>
        </p:nvSpPr>
        <p:spPr>
          <a:xfrm>
            <a:off x="4590928" y="4981468"/>
            <a:ext cx="4336886" cy="1122628"/>
          </a:xfrm>
          <a:prstGeom prst="rect">
            <a:avLst/>
          </a:prstGeom>
          <a:noFill/>
          <a:ln>
            <a:noFill/>
          </a:ln>
        </p:spPr>
        <p:txBody>
          <a:bodyPr spcFirstLastPara="1" wrap="square" lIns="91425" tIns="45700" rIns="91425" bIns="45700" anchor="t" anchorCtr="0">
            <a:noAutofit/>
          </a:bodyPr>
          <a:lstStyle/>
          <a:p>
            <a:r>
              <a:rPr lang="en-AU" sz="1050" b="1" dirty="0"/>
              <a:t>Data Historian - Information on how many tonnes of Iron Ore</a:t>
            </a:r>
          </a:p>
          <a:p>
            <a:r>
              <a:rPr lang="en-AU" sz="1050" b="1" dirty="0"/>
              <a:t>Ellipse – Record of old work orders. </a:t>
            </a:r>
          </a:p>
          <a:p>
            <a:r>
              <a:rPr lang="en-AU" sz="1050" b="1" dirty="0"/>
              <a:t>SAP - Most up-to-date work orders and equipment logs</a:t>
            </a:r>
          </a:p>
          <a:p>
            <a:r>
              <a:rPr lang="en-AU" sz="1050" b="1" dirty="0"/>
              <a:t>T3000 DCS – Sends raw streaming data to Data Historian</a:t>
            </a:r>
            <a:endParaRPr lang="en-AU" b="1" dirty="0"/>
          </a:p>
          <a:p>
            <a:r>
              <a:rPr lang="en-AU" sz="1050" b="1" dirty="0"/>
              <a:t>Ore Crusher System - A high-level process map outlining how the Ore Crusher System works for individual ore crusher models</a:t>
            </a:r>
            <a:endParaRPr lang="en-AU" b="1"/>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a:t>
            </a:r>
            <a:endParaRPr/>
          </a:p>
        </p:txBody>
      </p:sp>
      <p:sp>
        <p:nvSpPr>
          <p:cNvPr id="47" name="Google Shape;47;p1"/>
          <p:cNvSpPr txBox="1"/>
          <p:nvPr/>
        </p:nvSpPr>
        <p:spPr>
          <a:xfrm>
            <a:off x="4552114" y="3394018"/>
            <a:ext cx="4324418" cy="1276211"/>
          </a:xfrm>
          <a:prstGeom prst="rect">
            <a:avLst/>
          </a:prstGeom>
          <a:noFill/>
          <a:ln>
            <a:noFill/>
          </a:ln>
        </p:spPr>
        <p:txBody>
          <a:bodyPr spcFirstLastPara="1" wrap="square" lIns="91425" tIns="45700" rIns="91425" bIns="45700" anchor="t" anchorCtr="0">
            <a:noAutofit/>
          </a:bodyPr>
          <a:lstStyle/>
          <a:p>
            <a:r>
              <a:rPr lang="en-AU" sz="1050" b="1" dirty="0"/>
              <a:t>Chanel Adams (Reliability Engineer) </a:t>
            </a:r>
          </a:p>
          <a:p>
            <a:r>
              <a:rPr lang="en-AU" sz="1050" b="1" dirty="0"/>
              <a:t>Jonas Richards (Asset Integrity Manager)</a:t>
            </a:r>
          </a:p>
          <a:p>
            <a:r>
              <a:rPr lang="en-AU" sz="1050" b="1" dirty="0"/>
              <a:t>Bruce Banner (Maintenance SME)</a:t>
            </a:r>
          </a:p>
          <a:p>
            <a:r>
              <a:rPr lang="en-AU" sz="1050" b="1" dirty="0"/>
              <a:t>Jane Steere (Principal Maintenance)</a:t>
            </a:r>
          </a:p>
          <a:p>
            <a:r>
              <a:rPr lang="en-AU" sz="1050" b="1" dirty="0"/>
              <a:t>Fargo Williams (Change Manager</a:t>
            </a:r>
          </a:p>
          <a:p>
            <a:r>
              <a:rPr lang="en-AU" sz="1050" b="1" dirty="0"/>
              <a:t>Tara Starr (Maintenance SME)</a:t>
            </a:r>
          </a:p>
          <a:p>
            <a:r>
              <a:rPr lang="en-AU" sz="1050" b="1" dirty="0"/>
              <a:t>Chris Hui (IA Team Lead)</a:t>
            </a:r>
            <a:endParaRPr lang="en-AU" sz="1050" b="1" i="0" u="none" strike="noStrike" cap="none" dirty="0">
              <a:solidFill>
                <a:srgbClr val="000000"/>
              </a:solidFill>
              <a:latin typeface="Arial"/>
              <a:ea typeface="Arial"/>
              <a:cs typeface="Arial"/>
            </a:endParaRPr>
          </a:p>
        </p:txBody>
      </p:sp>
      <p:sp>
        <p:nvSpPr>
          <p:cNvPr id="48" name="Google Shape;48;p1"/>
          <p:cNvSpPr txBox="1"/>
          <p:nvPr/>
        </p:nvSpPr>
        <p:spPr>
          <a:xfrm>
            <a:off x="184140" y="540901"/>
            <a:ext cx="8584648" cy="492443"/>
          </a:xfrm>
          <a:prstGeom prst="rect">
            <a:avLst/>
          </a:prstGeom>
          <a:noFill/>
          <a:ln>
            <a:noFill/>
          </a:ln>
        </p:spPr>
        <p:txBody>
          <a:bodyPr spcFirstLastPara="1" wrap="square" lIns="91425" tIns="45700" rIns="91425" bIns="45700" anchor="t" anchorCtr="0">
            <a:noAutofit/>
          </a:bodyPr>
          <a:lstStyle/>
          <a:p>
            <a:pPr>
              <a:buSzPts val="1400"/>
            </a:pPr>
            <a:r>
              <a:rPr lang="en-AU" b="1" dirty="0"/>
              <a:t>How can Monalco Mining reduce capital expenditure 20% before the end of the year by means of prioritizing ore crusher maintenance without neglecting machine upkeep and remain profitable </a:t>
            </a:r>
            <a:r>
              <a:rPr lang="en-AU" b="1"/>
              <a:t>during this period of reduced iron ore prices. </a:t>
            </a:r>
            <a:endParaRPr lang="en-AU" sz="1400" b="1" i="0" u="none" strike="noStrike" cap="none" dirty="0">
              <a:solidFill>
                <a:srgbClr val="000000"/>
              </a:solidFill>
              <a:latin typeface="Arial"/>
              <a:ea typeface="Arial"/>
              <a:cs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1</Slides>
  <Notes>1</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Synergy_CF_YNR002</vt:lpstr>
      <vt:lpstr>Problem Statement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revision>494</cp:revision>
  <dcterms:modified xsi:type="dcterms:W3CDTF">2021-01-19T04:55:40Z</dcterms:modified>
</cp:coreProperties>
</file>