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3"/>
  </p:notesMasterIdLst>
  <p:handoutMasterIdLst>
    <p:handoutMasterId r:id="rId4"/>
  </p:handoutMasterIdLst>
  <p:sldIdLst>
    <p:sldId id="256" r:id="rId2"/>
  </p:sldIdLst>
  <p:sldSz cx="43891200" cy="32918400"/>
  <p:notesSz cx="9356725" cy="7053263"/>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46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B2E"/>
    <a:srgbClr val="D60093"/>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p:cViewPr varScale="1">
        <p:scale>
          <a:sx n="15" d="100"/>
          <a:sy n="15" d="100"/>
        </p:scale>
        <p:origin x="1338" y="156"/>
      </p:cViewPr>
      <p:guideLst>
        <p:guide orient="horz" pos="3888"/>
        <p:guide pos="1466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53623" cy="352983"/>
          </a:xfrm>
          <a:prstGeom prst="rect">
            <a:avLst/>
          </a:prstGeom>
          <a:noFill/>
          <a:ln w="9525">
            <a:noFill/>
            <a:miter lim="800000"/>
            <a:headEnd/>
            <a:tailEnd/>
          </a:ln>
          <a:effectLst/>
        </p:spPr>
        <p:txBody>
          <a:bodyPr vert="horz" wrap="square" lIns="93747" tIns="46873" rIns="93747" bIns="46873" numCol="1" anchor="t" anchorCtr="0" compatLnSpc="1">
            <a:prstTxWarp prst="textNoShape">
              <a:avLst/>
            </a:prstTxWarp>
          </a:bodyPr>
          <a:lstStyle>
            <a:lvl1pPr algn="l" defTabSz="93756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303104" y="0"/>
            <a:ext cx="4053622" cy="352983"/>
          </a:xfrm>
          <a:prstGeom prst="rect">
            <a:avLst/>
          </a:prstGeom>
          <a:noFill/>
          <a:ln w="9525">
            <a:noFill/>
            <a:miter lim="800000"/>
            <a:headEnd/>
            <a:tailEnd/>
          </a:ln>
          <a:effectLst/>
        </p:spPr>
        <p:txBody>
          <a:bodyPr vert="horz" wrap="square" lIns="93747" tIns="46873" rIns="93747" bIns="46873" numCol="1" anchor="t" anchorCtr="0" compatLnSpc="1">
            <a:prstTxWarp prst="textNoShape">
              <a:avLst/>
            </a:prstTxWarp>
          </a:bodyPr>
          <a:lstStyle>
            <a:lvl1pPr algn="r" defTabSz="93756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700281"/>
            <a:ext cx="4053623" cy="352982"/>
          </a:xfrm>
          <a:prstGeom prst="rect">
            <a:avLst/>
          </a:prstGeom>
          <a:noFill/>
          <a:ln w="9525">
            <a:noFill/>
            <a:miter lim="800000"/>
            <a:headEnd/>
            <a:tailEnd/>
          </a:ln>
          <a:effectLst/>
        </p:spPr>
        <p:txBody>
          <a:bodyPr vert="horz" wrap="square" lIns="93747" tIns="46873" rIns="93747" bIns="46873" numCol="1" anchor="b" anchorCtr="0" compatLnSpc="1">
            <a:prstTxWarp prst="textNoShape">
              <a:avLst/>
            </a:prstTxWarp>
          </a:bodyPr>
          <a:lstStyle>
            <a:lvl1pPr algn="l" defTabSz="93756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303104" y="6700281"/>
            <a:ext cx="4053622" cy="352982"/>
          </a:xfrm>
          <a:prstGeom prst="rect">
            <a:avLst/>
          </a:prstGeom>
          <a:noFill/>
          <a:ln w="9525">
            <a:noFill/>
            <a:miter lim="800000"/>
            <a:headEnd/>
            <a:tailEnd/>
          </a:ln>
          <a:effectLst/>
        </p:spPr>
        <p:txBody>
          <a:bodyPr vert="horz" wrap="square" lIns="93747" tIns="46873" rIns="93747" bIns="46873" numCol="1" anchor="b" anchorCtr="0" compatLnSpc="1">
            <a:prstTxWarp prst="textNoShape">
              <a:avLst/>
            </a:prstTxWarp>
          </a:bodyPr>
          <a:lstStyle>
            <a:lvl1pPr algn="r" defTabSz="93756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53623" cy="352983"/>
          </a:xfrm>
          <a:prstGeom prst="rect">
            <a:avLst/>
          </a:prstGeom>
        </p:spPr>
        <p:txBody>
          <a:bodyPr vert="horz" lIns="20188" tIns="10094" rIns="20188" bIns="10094" rtlCol="0"/>
          <a:lstStyle>
            <a:lvl1pPr algn="l">
              <a:defRPr sz="300"/>
            </a:lvl1pPr>
          </a:lstStyle>
          <a:p>
            <a:pPr>
              <a:defRPr/>
            </a:pPr>
            <a:endParaRPr lang="en-US"/>
          </a:p>
        </p:txBody>
      </p:sp>
      <p:sp>
        <p:nvSpPr>
          <p:cNvPr id="3" name="Date Placeholder 2"/>
          <p:cNvSpPr>
            <a:spLocks noGrp="1"/>
          </p:cNvSpPr>
          <p:nvPr>
            <p:ph type="dt" idx="1"/>
          </p:nvPr>
        </p:nvSpPr>
        <p:spPr>
          <a:xfrm>
            <a:off x="5299908" y="0"/>
            <a:ext cx="4053622" cy="352983"/>
          </a:xfrm>
          <a:prstGeom prst="rect">
            <a:avLst/>
          </a:prstGeom>
        </p:spPr>
        <p:txBody>
          <a:bodyPr vert="horz" lIns="20188" tIns="10094" rIns="20188" bIns="10094" rtlCol="0"/>
          <a:lstStyle>
            <a:lvl1pPr algn="r">
              <a:defRPr sz="300"/>
            </a:lvl1pPr>
          </a:lstStyle>
          <a:p>
            <a:pPr>
              <a:defRPr/>
            </a:pPr>
            <a:fld id="{5CC69237-968C-4809-BBBD-9304D521757D}" type="datetimeFigureOut">
              <a:rPr lang="en-US"/>
              <a:pPr>
                <a:defRPr/>
              </a:pPr>
              <a:t>4/21/2015</a:t>
            </a:fld>
            <a:endParaRPr lang="en-US"/>
          </a:p>
        </p:txBody>
      </p:sp>
      <p:sp>
        <p:nvSpPr>
          <p:cNvPr id="4" name="Slide Image Placeholder 3"/>
          <p:cNvSpPr>
            <a:spLocks noGrp="1" noRot="1" noChangeAspect="1"/>
          </p:cNvSpPr>
          <p:nvPr>
            <p:ph type="sldImg" idx="2"/>
          </p:nvPr>
        </p:nvSpPr>
        <p:spPr>
          <a:xfrm>
            <a:off x="2914650" y="528638"/>
            <a:ext cx="3527425" cy="2644775"/>
          </a:xfrm>
          <a:prstGeom prst="rect">
            <a:avLst/>
          </a:prstGeom>
          <a:noFill/>
          <a:ln w="12700">
            <a:solidFill>
              <a:prstClr val="black"/>
            </a:solidFill>
          </a:ln>
        </p:spPr>
        <p:txBody>
          <a:bodyPr vert="horz" lIns="20188" tIns="10094" rIns="20188" bIns="10094" rtlCol="0" anchor="ctr"/>
          <a:lstStyle/>
          <a:p>
            <a:pPr lvl="0"/>
            <a:endParaRPr lang="en-US" noProof="0" smtClean="0"/>
          </a:p>
        </p:txBody>
      </p:sp>
      <p:sp>
        <p:nvSpPr>
          <p:cNvPr id="5" name="Notes Placeholder 4"/>
          <p:cNvSpPr>
            <a:spLocks noGrp="1"/>
          </p:cNvSpPr>
          <p:nvPr>
            <p:ph type="body" sz="quarter" idx="3"/>
          </p:nvPr>
        </p:nvSpPr>
        <p:spPr>
          <a:xfrm>
            <a:off x="936312" y="3349342"/>
            <a:ext cx="7484102" cy="3175246"/>
          </a:xfrm>
          <a:prstGeom prst="rect">
            <a:avLst/>
          </a:prstGeom>
        </p:spPr>
        <p:txBody>
          <a:bodyPr vert="horz" lIns="20188" tIns="10094" rIns="20188" bIns="10094"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700281"/>
            <a:ext cx="4053623" cy="351385"/>
          </a:xfrm>
          <a:prstGeom prst="rect">
            <a:avLst/>
          </a:prstGeom>
        </p:spPr>
        <p:txBody>
          <a:bodyPr vert="horz" lIns="20188" tIns="10094" rIns="20188" bIns="10094"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99908" y="6700281"/>
            <a:ext cx="4053622" cy="351385"/>
          </a:xfrm>
          <a:prstGeom prst="rect">
            <a:avLst/>
          </a:prstGeom>
        </p:spPr>
        <p:txBody>
          <a:bodyPr vert="horz" lIns="20188" tIns="10094" rIns="20188" bIns="10094"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7631" indent="-287550">
              <a:defRPr sz="5400" b="1">
                <a:solidFill>
                  <a:schemeClr val="tx1"/>
                </a:solidFill>
                <a:latin typeface="Times New Roman" pitchFamily="18" charset="0"/>
              </a:defRPr>
            </a:lvl2pPr>
            <a:lvl3pPr marL="1150201" indent="-230040">
              <a:defRPr sz="5400" b="1">
                <a:solidFill>
                  <a:schemeClr val="tx1"/>
                </a:solidFill>
                <a:latin typeface="Times New Roman" pitchFamily="18" charset="0"/>
              </a:defRPr>
            </a:lvl3pPr>
            <a:lvl4pPr marL="1610281" indent="-230040">
              <a:defRPr sz="5400" b="1">
                <a:solidFill>
                  <a:schemeClr val="tx1"/>
                </a:solidFill>
                <a:latin typeface="Times New Roman" pitchFamily="18" charset="0"/>
              </a:defRPr>
            </a:lvl4pPr>
            <a:lvl5pPr marL="2070362" indent="-230040">
              <a:defRPr sz="5400" b="1">
                <a:solidFill>
                  <a:schemeClr val="tx1"/>
                </a:solidFill>
                <a:latin typeface="Times New Roman" pitchFamily="18" charset="0"/>
              </a:defRPr>
            </a:lvl5pPr>
            <a:lvl6pPr marL="2530442" indent="-23004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90522" indent="-23004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50603" indent="-23004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910683" indent="-23004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a:pPr/>
              <a:t>1</a:t>
            </a:fld>
            <a:endParaRPr lang="en-US" sz="300"/>
          </a:p>
        </p:txBody>
      </p:sp>
    </p:spTree>
    <p:extLst>
      <p:ext uri="{BB962C8B-B14F-4D97-AF65-F5344CB8AC3E}">
        <p14:creationId xmlns:p14="http://schemas.microsoft.com/office/powerpoint/2010/main" val="4266813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3599" y="12070087"/>
            <a:ext cx="31682165" cy="10861349"/>
          </a:xfrm>
        </p:spPr>
        <p:txBody>
          <a:bodyPr anchor="b">
            <a:normAutofit/>
          </a:bodyPr>
          <a:lstStyle>
            <a:lvl1pPr>
              <a:defRPr sz="25920"/>
            </a:lvl1pPr>
          </a:lstStyle>
          <a:p>
            <a:r>
              <a:rPr lang="en-US" smtClean="0"/>
              <a:t>Click to edit Master title style</a:t>
            </a:r>
            <a:endParaRPr lang="en-US" dirty="0"/>
          </a:p>
        </p:txBody>
      </p:sp>
      <p:sp>
        <p:nvSpPr>
          <p:cNvPr id="3" name="Subtitle 2"/>
          <p:cNvSpPr>
            <a:spLocks noGrp="1"/>
          </p:cNvSpPr>
          <p:nvPr>
            <p:ph type="subTitle" idx="1"/>
          </p:nvPr>
        </p:nvSpPr>
        <p:spPr>
          <a:xfrm>
            <a:off x="9323599" y="22931427"/>
            <a:ext cx="31682165" cy="5406158"/>
          </a:xfrm>
        </p:spPr>
        <p:txBody>
          <a:bodyPr anchor="t"/>
          <a:lstStyle>
            <a:lvl1pPr marL="0" indent="0" algn="l">
              <a:buNone/>
              <a:defRPr>
                <a:solidFill>
                  <a:schemeClr val="tx1">
                    <a:lumMod val="65000"/>
                    <a:lumOff val="3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9" name="Freeform 8"/>
          <p:cNvSpPr/>
          <p:nvPr/>
        </p:nvSpPr>
        <p:spPr bwMode="auto">
          <a:xfrm>
            <a:off x="-152249" y="20741561"/>
            <a:ext cx="6698270" cy="3752549"/>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2032003" y="21741799"/>
            <a:ext cx="2807894" cy="1752600"/>
          </a:xfrm>
        </p:spPr>
        <p:txBody>
          <a:bodyPr/>
          <a:lstStyle/>
          <a:p>
            <a:pPr>
              <a:defRPr/>
            </a:pPr>
            <a:fld id="{38CE9746-3E67-4984-B2FE-1AF1BA16340E}" type="slidenum">
              <a:rPr lang="en-US" smtClean="0"/>
              <a:pPr>
                <a:defRPr/>
              </a:pPr>
              <a:t>‹#›</a:t>
            </a:fld>
            <a:endParaRPr lang="en-US"/>
          </a:p>
        </p:txBody>
      </p:sp>
    </p:spTree>
    <p:extLst>
      <p:ext uri="{BB962C8B-B14F-4D97-AF65-F5344CB8AC3E}">
        <p14:creationId xmlns:p14="http://schemas.microsoft.com/office/powerpoint/2010/main" val="144274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323594" y="2926080"/>
            <a:ext cx="31641528" cy="14961792"/>
          </a:xfrm>
        </p:spPr>
        <p:txBody>
          <a:bodyPr anchor="ctr">
            <a:normAutofit/>
          </a:bodyPr>
          <a:lstStyle>
            <a:lvl1pPr algn="l">
              <a:defRPr sz="230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323594" y="20899421"/>
            <a:ext cx="31641528" cy="7468147"/>
          </a:xfrm>
        </p:spPr>
        <p:txBody>
          <a:bodyPr anchor="ctr">
            <a:normAutofit/>
          </a:bodyPr>
          <a:lstStyle>
            <a:lvl1pPr marL="0" indent="0" algn="l">
              <a:buNone/>
              <a:defRPr sz="864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pPr>
              <a:defRPr/>
            </a:pPr>
            <a:fld id="{3288BF25-8EA1-41D0-B1F3-352926037513}" type="slidenum">
              <a:rPr lang="en-US" smtClean="0"/>
              <a:pPr>
                <a:defRPr/>
              </a:pPr>
              <a:t>‹#›</a:t>
            </a:fld>
            <a:endParaRPr lang="en-US"/>
          </a:p>
        </p:txBody>
      </p:sp>
    </p:spTree>
    <p:extLst>
      <p:ext uri="{BB962C8B-B14F-4D97-AF65-F5344CB8AC3E}">
        <p14:creationId xmlns:p14="http://schemas.microsoft.com/office/powerpoint/2010/main" val="96666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02993" y="2926080"/>
            <a:ext cx="29326018" cy="13898880"/>
          </a:xfrm>
        </p:spPr>
        <p:txBody>
          <a:bodyPr anchor="ctr">
            <a:normAutofit/>
          </a:bodyPr>
          <a:lstStyle>
            <a:lvl1pPr algn="l">
              <a:defRPr sz="2304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11596666" y="16824960"/>
            <a:ext cx="27138662" cy="1828800"/>
          </a:xfrm>
        </p:spPr>
        <p:txBody>
          <a:bodyPr anchor="ctr">
            <a:noAutofit/>
          </a:bodyPr>
          <a:lstStyle>
            <a:lvl1pPr marL="0" indent="0">
              <a:buFontTx/>
              <a:buNone/>
              <a:defRPr sz="7680">
                <a:solidFill>
                  <a:schemeClr val="tx1">
                    <a:lumMod val="50000"/>
                    <a:lumOff val="50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323594" y="20899421"/>
            <a:ext cx="31641528" cy="7468147"/>
          </a:xfrm>
        </p:spPr>
        <p:txBody>
          <a:bodyPr anchor="ctr">
            <a:normAutofit/>
          </a:bodyPr>
          <a:lstStyle>
            <a:lvl1pPr marL="0" indent="0" algn="l">
              <a:buNone/>
              <a:defRPr sz="864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9"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pPr>
              <a:defRPr/>
            </a:pPr>
            <a:fld id="{3288BF25-8EA1-41D0-B1F3-352926037513}" type="slidenum">
              <a:rPr lang="en-US" smtClean="0"/>
              <a:pPr>
                <a:defRPr/>
              </a:pPr>
              <a:t>‹#›</a:t>
            </a:fld>
            <a:endParaRPr lang="en-US"/>
          </a:p>
        </p:txBody>
      </p:sp>
      <p:sp>
        <p:nvSpPr>
          <p:cNvPr id="14" name="TextBox 13"/>
          <p:cNvSpPr txBox="1"/>
          <p:nvPr/>
        </p:nvSpPr>
        <p:spPr>
          <a:xfrm>
            <a:off x="8679919" y="311042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
        <p:nvSpPr>
          <p:cNvPr id="15" name="TextBox 14"/>
          <p:cNvSpPr txBox="1"/>
          <p:nvPr/>
        </p:nvSpPr>
        <p:spPr>
          <a:xfrm>
            <a:off x="39213761" y="1394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00559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323594" y="11704327"/>
            <a:ext cx="31641528" cy="13079256"/>
          </a:xfrm>
        </p:spPr>
        <p:txBody>
          <a:bodyPr anchor="b">
            <a:normAutofit/>
          </a:bodyPr>
          <a:lstStyle>
            <a:lvl1pPr algn="l">
              <a:defRPr sz="2304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9323594" y="24871680"/>
            <a:ext cx="31641528"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1"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pPr>
              <a:defRPr/>
            </a:pPr>
            <a:fld id="{3288BF25-8EA1-41D0-B1F3-352926037513}" type="slidenum">
              <a:rPr lang="en-US" smtClean="0"/>
              <a:pPr>
                <a:defRPr/>
              </a:pPr>
              <a:t>‹#›</a:t>
            </a:fld>
            <a:endParaRPr lang="en-US"/>
          </a:p>
        </p:txBody>
      </p:sp>
    </p:spTree>
    <p:extLst>
      <p:ext uri="{BB962C8B-B14F-4D97-AF65-F5344CB8AC3E}">
        <p14:creationId xmlns:p14="http://schemas.microsoft.com/office/powerpoint/2010/main" val="188904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10502993" y="2926080"/>
            <a:ext cx="29326018" cy="13898880"/>
          </a:xfrm>
        </p:spPr>
        <p:txBody>
          <a:bodyPr anchor="ctr">
            <a:normAutofit/>
          </a:bodyPr>
          <a:lstStyle>
            <a:lvl1pPr algn="l">
              <a:defRPr sz="2304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9323592" y="20848320"/>
            <a:ext cx="32103802" cy="402336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9323592" y="24871680"/>
            <a:ext cx="32103802"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2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pPr>
              <a:defRPr/>
            </a:pPr>
            <a:fld id="{3288BF25-8EA1-41D0-B1F3-352926037513}" type="slidenum">
              <a:rPr lang="en-US" smtClean="0"/>
              <a:pPr>
                <a:defRPr/>
              </a:pPr>
              <a:t>‹#›</a:t>
            </a:fld>
            <a:endParaRPr lang="en-US"/>
          </a:p>
        </p:txBody>
      </p:sp>
      <p:sp>
        <p:nvSpPr>
          <p:cNvPr id="11" name="TextBox 10"/>
          <p:cNvSpPr txBox="1"/>
          <p:nvPr/>
        </p:nvSpPr>
        <p:spPr>
          <a:xfrm>
            <a:off x="8679919" y="3110424"/>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
        <p:nvSpPr>
          <p:cNvPr id="12" name="TextBox 11"/>
          <p:cNvSpPr txBox="1"/>
          <p:nvPr/>
        </p:nvSpPr>
        <p:spPr>
          <a:xfrm>
            <a:off x="39213761" y="13945469"/>
            <a:ext cx="2195131" cy="2806925"/>
          </a:xfrm>
          <a:prstGeom prst="rect">
            <a:avLst/>
          </a:prstGeom>
        </p:spPr>
        <p:txBody>
          <a:bodyPr vert="horz" lIns="438912" tIns="219456" rIns="438912" bIns="219456" rtlCol="0" anchor="ctr">
            <a:noAutofit/>
          </a:bodyPr>
          <a:lstStyle/>
          <a:p>
            <a:pPr lvl="0"/>
            <a:r>
              <a:rPr lang="en-US" sz="384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3674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323597" y="3011554"/>
            <a:ext cx="31641523" cy="13824096"/>
          </a:xfrm>
        </p:spPr>
        <p:txBody>
          <a:bodyPr anchor="ctr">
            <a:normAutofit/>
          </a:bodyPr>
          <a:lstStyle>
            <a:lvl1pPr algn="l">
              <a:defRPr sz="2304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9323594" y="20848320"/>
            <a:ext cx="31641528" cy="402336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9323594" y="24871680"/>
            <a:ext cx="31641528"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pPr>
              <a:defRPr/>
            </a:pPr>
            <a:fld id="{3288BF25-8EA1-41D0-B1F3-352926037513}" type="slidenum">
              <a:rPr lang="en-US" smtClean="0"/>
              <a:pPr>
                <a:defRPr/>
              </a:pPr>
              <a:t>‹#›</a:t>
            </a:fld>
            <a:endParaRPr lang="en-US"/>
          </a:p>
        </p:txBody>
      </p:sp>
    </p:spTree>
    <p:extLst>
      <p:ext uri="{BB962C8B-B14F-4D97-AF65-F5344CB8AC3E}">
        <p14:creationId xmlns:p14="http://schemas.microsoft.com/office/powerpoint/2010/main" val="3005116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67F46AF8-960E-4160-8BB5-686F276EDF71}" type="slidenum">
              <a:rPr lang="en-US" smtClean="0"/>
              <a:pPr>
                <a:defRPr/>
              </a:pPr>
              <a:t>‹#›</a:t>
            </a:fld>
            <a:endParaRPr lang="en-US"/>
          </a:p>
        </p:txBody>
      </p:sp>
    </p:spTree>
    <p:extLst>
      <p:ext uri="{BB962C8B-B14F-4D97-AF65-F5344CB8AC3E}">
        <p14:creationId xmlns:p14="http://schemas.microsoft.com/office/powerpoint/2010/main" val="390698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016968" y="3011551"/>
            <a:ext cx="7949434" cy="25362322"/>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323597" y="3011551"/>
            <a:ext cx="22638470" cy="253623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82589B9D-719E-42D8-8020-085B69862EA7}" type="slidenum">
              <a:rPr lang="en-US" smtClean="0"/>
              <a:pPr>
                <a:defRPr/>
              </a:pPr>
              <a:t>‹#›</a:t>
            </a:fld>
            <a:endParaRPr lang="en-US"/>
          </a:p>
        </p:txBody>
      </p:sp>
    </p:spTree>
    <p:extLst>
      <p:ext uri="{BB962C8B-B14F-4D97-AF65-F5344CB8AC3E}">
        <p14:creationId xmlns:p14="http://schemas.microsoft.com/office/powerpoint/2010/main" val="195972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36967" y="2995728"/>
            <a:ext cx="31628155" cy="6148272"/>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323594" y="10241280"/>
            <a:ext cx="31641528" cy="181325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D1E4A587-5FAF-42E6-BE45-17C25F99A991}" type="slidenum">
              <a:rPr lang="en-US" smtClean="0"/>
              <a:pPr>
                <a:defRPr/>
              </a:pPr>
              <a:t>‹#›</a:t>
            </a:fld>
            <a:endParaRPr lang="en-US"/>
          </a:p>
        </p:txBody>
      </p:sp>
    </p:spTree>
    <p:extLst>
      <p:ext uri="{BB962C8B-B14F-4D97-AF65-F5344CB8AC3E}">
        <p14:creationId xmlns:p14="http://schemas.microsoft.com/office/powerpoint/2010/main" val="52265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23594" y="9957898"/>
            <a:ext cx="31641528" cy="7050240"/>
          </a:xfrm>
        </p:spPr>
        <p:txBody>
          <a:bodyPr anchor="b"/>
          <a:lstStyle>
            <a:lvl1pPr algn="l">
              <a:defRPr sz="19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323594" y="17190720"/>
            <a:ext cx="31641528" cy="4129920"/>
          </a:xfrm>
        </p:spPr>
        <p:txBody>
          <a:bodyPr anchor="t"/>
          <a:lstStyle>
            <a:lvl1pPr marL="0" indent="0" algn="l">
              <a:buNone/>
              <a:defRPr sz="960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11"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pPr>
              <a:defRPr/>
            </a:pPr>
            <a:fld id="{C188EA6C-4A5C-449A-8168-A4D2F9419EE9}" type="slidenum">
              <a:rPr lang="en-US" smtClean="0"/>
              <a:pPr>
                <a:defRPr/>
              </a:pPr>
              <a:t>‹#›</a:t>
            </a:fld>
            <a:endParaRPr lang="en-US"/>
          </a:p>
        </p:txBody>
      </p:sp>
    </p:spTree>
    <p:extLst>
      <p:ext uri="{BB962C8B-B14F-4D97-AF65-F5344CB8AC3E}">
        <p14:creationId xmlns:p14="http://schemas.microsoft.com/office/powerpoint/2010/main" val="153835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323599" y="10256191"/>
            <a:ext cx="15348149" cy="1808350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5619076" y="10256191"/>
            <a:ext cx="15346046" cy="1808350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9"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2453895" y="3781361"/>
            <a:ext cx="2807894" cy="1752600"/>
          </a:xfrm>
        </p:spPr>
        <p:txBody>
          <a:bodyPr/>
          <a:lstStyle/>
          <a:p>
            <a:pPr>
              <a:defRPr/>
            </a:pPr>
            <a:fld id="{5EB4A3CC-8336-4978-A66C-FB77D18E1F46}" type="slidenum">
              <a:rPr lang="en-US" smtClean="0"/>
              <a:pPr>
                <a:defRPr/>
              </a:pPr>
              <a:t>‹#›</a:t>
            </a:fld>
            <a:endParaRPr lang="en-US"/>
          </a:p>
        </p:txBody>
      </p:sp>
    </p:spTree>
    <p:extLst>
      <p:ext uri="{BB962C8B-B14F-4D97-AF65-F5344CB8AC3E}">
        <p14:creationId xmlns:p14="http://schemas.microsoft.com/office/powerpoint/2010/main" val="61085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873690" y="10687805"/>
            <a:ext cx="13798061"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9323592" y="13453865"/>
            <a:ext cx="15348154" cy="149073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7149542" y="10672310"/>
            <a:ext cx="13791547"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5601832" y="13438371"/>
            <a:ext cx="15339264" cy="149073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11"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2453895" y="3781361"/>
            <a:ext cx="2807894" cy="1752600"/>
          </a:xfrm>
        </p:spPr>
        <p:txBody>
          <a:bodyPr/>
          <a:lstStyle/>
          <a:p>
            <a:pPr>
              <a:defRPr/>
            </a:pPr>
            <a:fld id="{2008A453-5BDB-4A82-A97B-AE3AC9DF93EA}" type="slidenum">
              <a:rPr lang="en-US" smtClean="0"/>
              <a:pPr>
                <a:defRPr/>
              </a:pPr>
              <a:t>‹#›</a:t>
            </a:fld>
            <a:endParaRPr lang="en-US"/>
          </a:p>
        </p:txBody>
      </p:sp>
    </p:spTree>
    <p:extLst>
      <p:ext uri="{BB962C8B-B14F-4D97-AF65-F5344CB8AC3E}">
        <p14:creationId xmlns:p14="http://schemas.microsoft.com/office/powerpoint/2010/main" val="288889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36960" y="2995728"/>
            <a:ext cx="31628160" cy="614827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8"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9AE6625C-FC05-44C9-AD1B-5BE1C448AF41}" type="slidenum">
              <a:rPr lang="en-US" smtClean="0"/>
              <a:pPr>
                <a:defRPr/>
              </a:pPr>
              <a:t>‹#›</a:t>
            </a:fld>
            <a:endParaRPr lang="en-US"/>
          </a:p>
        </p:txBody>
      </p:sp>
    </p:spTree>
    <p:extLst>
      <p:ext uri="{BB962C8B-B14F-4D97-AF65-F5344CB8AC3E}">
        <p14:creationId xmlns:p14="http://schemas.microsoft.com/office/powerpoint/2010/main" val="379195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6"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BD0A2B76-BBD0-4131-9F1A-F9B85BA33A5C}" type="slidenum">
              <a:rPr lang="en-US" smtClean="0"/>
              <a:pPr>
                <a:defRPr/>
              </a:pPr>
              <a:t>‹#›</a:t>
            </a:fld>
            <a:endParaRPr lang="en-US"/>
          </a:p>
        </p:txBody>
      </p:sp>
    </p:spTree>
    <p:extLst>
      <p:ext uri="{BB962C8B-B14F-4D97-AF65-F5344CB8AC3E}">
        <p14:creationId xmlns:p14="http://schemas.microsoft.com/office/powerpoint/2010/main" val="3899820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3592" y="2141222"/>
            <a:ext cx="12622003" cy="4686298"/>
          </a:xfrm>
        </p:spPr>
        <p:txBody>
          <a:bodyPr anchor="b"/>
          <a:lstStyle>
            <a:lvl1pPr algn="l">
              <a:defRPr sz="9600" b="0"/>
            </a:lvl1pPr>
          </a:lstStyle>
          <a:p>
            <a:r>
              <a:rPr lang="en-US" smtClean="0"/>
              <a:t>Click to edit Master title style</a:t>
            </a:r>
            <a:endParaRPr lang="en-US" dirty="0"/>
          </a:p>
        </p:txBody>
      </p:sp>
      <p:sp>
        <p:nvSpPr>
          <p:cNvPr id="3" name="Content Placeholder 2"/>
          <p:cNvSpPr>
            <a:spLocks noGrp="1"/>
          </p:cNvSpPr>
          <p:nvPr>
            <p:ph idx="1"/>
          </p:nvPr>
        </p:nvSpPr>
        <p:spPr>
          <a:xfrm>
            <a:off x="22768771" y="2141230"/>
            <a:ext cx="18196349" cy="2599182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323592" y="7673342"/>
            <a:ext cx="12622003" cy="20459693"/>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6080D8EB-A991-429A-9F15-1E5050711380}" type="slidenum">
              <a:rPr lang="en-US" smtClean="0"/>
              <a:pPr>
                <a:defRPr/>
              </a:pPr>
              <a:t>‹#›</a:t>
            </a:fld>
            <a:endParaRPr lang="en-US"/>
          </a:p>
        </p:txBody>
      </p:sp>
    </p:spTree>
    <p:extLst>
      <p:ext uri="{BB962C8B-B14F-4D97-AF65-F5344CB8AC3E}">
        <p14:creationId xmlns:p14="http://schemas.microsoft.com/office/powerpoint/2010/main" val="201466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3594" y="23042880"/>
            <a:ext cx="31641528" cy="2720342"/>
          </a:xfrm>
        </p:spPr>
        <p:txBody>
          <a:bodyPr anchor="b">
            <a:normAutofit/>
          </a:bodyPr>
          <a:lstStyle>
            <a:lvl1pPr algn="l">
              <a:defRPr sz="11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323594" y="3047832"/>
            <a:ext cx="31641528" cy="18503856"/>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4" name="Text Placeholder 3"/>
          <p:cNvSpPr>
            <a:spLocks noGrp="1"/>
          </p:cNvSpPr>
          <p:nvPr>
            <p:ph type="body" sz="half" idx="2"/>
          </p:nvPr>
        </p:nvSpPr>
        <p:spPr>
          <a:xfrm>
            <a:off x="9323594" y="25763222"/>
            <a:ext cx="31641528" cy="2369818"/>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1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pPr>
              <a:defRPr/>
            </a:pPr>
            <a:fld id="{766D1F85-FC8E-4B63-A86C-FC56C2C366AD}" type="slidenum">
              <a:rPr lang="en-US" smtClean="0"/>
              <a:pPr>
                <a:defRPr/>
              </a:pPr>
              <a:t>‹#›</a:t>
            </a:fld>
            <a:endParaRPr lang="en-US"/>
          </a:p>
        </p:txBody>
      </p:sp>
    </p:spTree>
    <p:extLst>
      <p:ext uri="{BB962C8B-B14F-4D97-AF65-F5344CB8AC3E}">
        <p14:creationId xmlns:p14="http://schemas.microsoft.com/office/powerpoint/2010/main" val="114979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p:nvGrpSpPr>
        <p:grpSpPr>
          <a:xfrm>
            <a:off x="5" y="1097280"/>
            <a:ext cx="9509760" cy="31865414"/>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98021" y="3595"/>
            <a:ext cx="9370906" cy="32892019"/>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877824" cy="32918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336960" y="2995728"/>
            <a:ext cx="31628160" cy="614827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23594" y="10241280"/>
            <a:ext cx="31641528" cy="1865376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307520" y="29448430"/>
            <a:ext cx="3678624" cy="1776821"/>
          </a:xfrm>
          <a:prstGeom prst="rect">
            <a:avLst/>
          </a:prstGeom>
        </p:spPr>
        <p:txBody>
          <a:bodyPr vert="horz" lIns="91440" tIns="45720" rIns="91440" bIns="45720" rtlCol="0" anchor="ctr"/>
          <a:lstStyle>
            <a:lvl1pPr algn="r">
              <a:defRPr sz="432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9323592" y="29451886"/>
            <a:ext cx="27439142" cy="1752600"/>
          </a:xfrm>
          <a:prstGeom prst="rect">
            <a:avLst/>
          </a:prstGeom>
        </p:spPr>
        <p:txBody>
          <a:bodyPr vert="horz" lIns="91440" tIns="45720" rIns="91440" bIns="45720" rtlCol="0" anchor="ctr"/>
          <a:lstStyle>
            <a:lvl1pPr algn="l">
              <a:defRPr sz="4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gray">
          <a:xfrm>
            <a:off x="2453895" y="3781361"/>
            <a:ext cx="2807894" cy="1752600"/>
          </a:xfrm>
          <a:prstGeom prst="rect">
            <a:avLst/>
          </a:prstGeom>
        </p:spPr>
        <p:txBody>
          <a:bodyPr vert="horz" lIns="91440" tIns="45720" rIns="91440" bIns="45720" rtlCol="0" anchor="ctr"/>
          <a:lstStyle>
            <a:lvl1pPr algn="r">
              <a:defRPr sz="9600">
                <a:solidFill>
                  <a:srgbClr val="FEFFFF"/>
                </a:solidFill>
              </a:defRPr>
            </a:lvl1pPr>
          </a:lstStyle>
          <a:p>
            <a:pPr>
              <a:defRPr/>
            </a:pPr>
            <a:fld id="{3288BF25-8EA1-41D0-B1F3-352926037513}" type="slidenum">
              <a:rPr lang="en-US" smtClean="0"/>
              <a:pPr>
                <a:defRPr/>
              </a:pPr>
              <a:t>‹#›</a:t>
            </a:fld>
            <a:endParaRPr lang="en-US"/>
          </a:p>
        </p:txBody>
      </p:sp>
    </p:spTree>
    <p:extLst>
      <p:ext uri="{BB962C8B-B14F-4D97-AF65-F5344CB8AC3E}">
        <p14:creationId xmlns:p14="http://schemas.microsoft.com/office/powerpoint/2010/main" val="22169252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2194560" rtl="0" eaLnBrk="1" latinLnBrk="0" hangingPunct="1">
        <a:spcBef>
          <a:spcPct val="0"/>
        </a:spcBef>
        <a:buNone/>
        <a:defRPr sz="1728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645920" algn="l" defTabSz="2194560" rtl="0" eaLnBrk="1" latinLnBrk="0" hangingPunct="1">
        <a:spcBef>
          <a:spcPts val="4800"/>
        </a:spcBef>
        <a:spcAft>
          <a:spcPts val="0"/>
        </a:spcAft>
        <a:buClr>
          <a:schemeClr val="accent1"/>
        </a:buClr>
        <a:buFont typeface="Wingdings 3" charset="2"/>
        <a:buChar char=""/>
        <a:defRPr sz="8640" kern="1200">
          <a:solidFill>
            <a:schemeClr val="tx1">
              <a:lumMod val="75000"/>
              <a:lumOff val="25000"/>
            </a:schemeClr>
          </a:solidFill>
          <a:latin typeface="+mn-lt"/>
          <a:ea typeface="+mn-ea"/>
          <a:cs typeface="+mn-cs"/>
        </a:defRPr>
      </a:lvl1pPr>
      <a:lvl2pPr marL="3566160" indent="-1371600" algn="l" defTabSz="2194560" rtl="0" eaLnBrk="1" latinLnBrk="0" hangingPunct="1">
        <a:spcBef>
          <a:spcPts val="4800"/>
        </a:spcBef>
        <a:spcAft>
          <a:spcPts val="0"/>
        </a:spcAft>
        <a:buClr>
          <a:schemeClr val="accent1"/>
        </a:buClr>
        <a:buFont typeface="Wingdings 3" charset="2"/>
        <a:buChar char=""/>
        <a:defRPr sz="7680" kern="1200">
          <a:solidFill>
            <a:schemeClr val="tx1">
              <a:lumMod val="75000"/>
              <a:lumOff val="25000"/>
            </a:schemeClr>
          </a:solidFill>
          <a:latin typeface="+mn-lt"/>
          <a:ea typeface="+mn-ea"/>
          <a:cs typeface="+mn-cs"/>
        </a:defRPr>
      </a:lvl2pPr>
      <a:lvl3pPr marL="5486400" indent="-1097280" algn="l" defTabSz="2194560" rtl="0" eaLnBrk="1" latinLnBrk="0" hangingPunct="1">
        <a:spcBef>
          <a:spcPts val="4800"/>
        </a:spcBef>
        <a:spcAft>
          <a:spcPts val="0"/>
        </a:spcAft>
        <a:buClr>
          <a:schemeClr val="accent1"/>
        </a:buClr>
        <a:buFont typeface="Wingdings 3" charset="2"/>
        <a:buChar char=""/>
        <a:defRPr sz="6720" kern="1200">
          <a:solidFill>
            <a:schemeClr val="tx1">
              <a:lumMod val="75000"/>
              <a:lumOff val="25000"/>
            </a:schemeClr>
          </a:solidFill>
          <a:latin typeface="+mn-lt"/>
          <a:ea typeface="+mn-ea"/>
          <a:cs typeface="+mn-cs"/>
        </a:defRPr>
      </a:lvl3pPr>
      <a:lvl4pPr marL="76809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4pPr>
      <a:lvl5pPr marL="987552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5pPr>
      <a:lvl6pPr marL="1207008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51"/>
          <p:cNvSpPr>
            <a:spLocks noChangeArrowheads="1"/>
          </p:cNvSpPr>
          <p:nvPr/>
        </p:nvSpPr>
        <p:spPr bwMode="auto">
          <a:xfrm>
            <a:off x="2147483647" y="2147483647"/>
            <a:ext cx="2147482688" cy="1413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latin typeface="+mn-lt"/>
              </a:rPr>
              <a:t> </a:t>
            </a:r>
            <a:endParaRPr lang="en-US" sz="5900" b="0">
              <a:latin typeface="+mn-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914400"/>
            <a:ext cx="9302176" cy="4038600"/>
          </a:xfrm>
          <a:prstGeom prst="rect">
            <a:avLst/>
          </a:prstGeom>
        </p:spPr>
      </p:pic>
      <p:sp>
        <p:nvSpPr>
          <p:cNvPr id="9" name="TextBox 8"/>
          <p:cNvSpPr txBox="1"/>
          <p:nvPr/>
        </p:nvSpPr>
        <p:spPr>
          <a:xfrm>
            <a:off x="11240123" y="1125520"/>
            <a:ext cx="21357450" cy="2426818"/>
          </a:xfrm>
          <a:prstGeom prst="rect">
            <a:avLst/>
          </a:prstGeom>
          <a:noFill/>
        </p:spPr>
        <p:txBody>
          <a:bodyPr wrap="none" rtlCol="0">
            <a:spAutoFit/>
          </a:bodyPr>
          <a:lstStyle/>
          <a:p>
            <a:r>
              <a:rPr lang="en-US" sz="6000" dirty="0" smtClean="0">
                <a:solidFill>
                  <a:schemeClr val="accent1"/>
                </a:solidFill>
                <a:latin typeface="+mj-lt"/>
              </a:rPr>
              <a:t>Street Network Performance Analysis Through Simulation</a:t>
            </a:r>
          </a:p>
          <a:p>
            <a:r>
              <a:rPr lang="en-US" dirty="0" smtClean="0">
                <a:solidFill>
                  <a:schemeClr val="accent1"/>
                </a:solidFill>
                <a:latin typeface="+mj-lt"/>
              </a:rPr>
              <a:t>By Nick Powers, and Jordan White</a:t>
            </a:r>
          </a:p>
          <a:p>
            <a:r>
              <a:rPr lang="en-US" sz="4400" dirty="0" smtClean="0">
                <a:solidFill>
                  <a:schemeClr val="accent1"/>
                </a:solidFill>
                <a:latin typeface="+mj-lt"/>
              </a:rPr>
              <a:t>CS 4491 - Dr. Jose </a:t>
            </a:r>
            <a:r>
              <a:rPr lang="en-US" sz="4400" dirty="0" err="1" smtClean="0">
                <a:solidFill>
                  <a:schemeClr val="accent1"/>
                </a:solidFill>
                <a:latin typeface="+mj-lt"/>
              </a:rPr>
              <a:t>Garrido</a:t>
            </a:r>
            <a:endParaRPr lang="en-US" sz="4400" dirty="0">
              <a:solidFill>
                <a:schemeClr val="accent1"/>
              </a:solidFill>
              <a:latin typeface="+mj-lt"/>
            </a:endParaRPr>
          </a:p>
        </p:txBody>
      </p:sp>
      <p:sp>
        <p:nvSpPr>
          <p:cNvPr id="10" name="TextBox 9"/>
          <p:cNvSpPr txBox="1">
            <a:spLocks/>
          </p:cNvSpPr>
          <p:nvPr/>
        </p:nvSpPr>
        <p:spPr>
          <a:xfrm>
            <a:off x="1063566" y="6172200"/>
            <a:ext cx="8851443" cy="10210800"/>
          </a:xfrm>
          <a:prstGeom prst="rect">
            <a:avLst/>
          </a:prstGeom>
          <a:solidFill>
            <a:schemeClr val="bg2"/>
          </a:solidFill>
        </p:spPr>
        <p:txBody>
          <a:bodyPr wrap="square" lIns="457200" tIns="228600" rIns="457200" bIns="228600" rtlCol="0">
            <a:noAutofit/>
          </a:bodyPr>
          <a:lstStyle/>
          <a:p>
            <a:pPr>
              <a:lnSpc>
                <a:spcPct val="100000"/>
              </a:lnSpc>
            </a:pPr>
            <a:r>
              <a:rPr lang="en-US" b="0" dirty="0" smtClean="0">
                <a:solidFill>
                  <a:schemeClr val="accent1"/>
                </a:solidFill>
                <a:latin typeface="+mj-lt"/>
              </a:rPr>
              <a:t>Project Overview</a:t>
            </a:r>
          </a:p>
          <a:p>
            <a:pPr algn="l">
              <a:lnSpc>
                <a:spcPct val="100000"/>
              </a:lnSpc>
            </a:pPr>
            <a:r>
              <a:rPr lang="en-US" sz="3600" b="0" dirty="0" smtClean="0">
                <a:solidFill>
                  <a:schemeClr val="accent1"/>
                </a:solidFill>
                <a:latin typeface="+mj-lt"/>
              </a:rPr>
              <a:t>A traffic simulation can be used to design street networks that are efficient and provide sufficient capacity in certain scenarios. Important statistical information such as trip time between two points of interest and speed along certain roadways are useful when deciding how to improve an existing design.</a:t>
            </a:r>
          </a:p>
          <a:p>
            <a:pPr algn="l">
              <a:lnSpc>
                <a:spcPct val="100000"/>
              </a:lnSpc>
            </a:pPr>
            <a:r>
              <a:rPr lang="en-US" sz="3600" b="0" dirty="0" smtClean="0">
                <a:solidFill>
                  <a:schemeClr val="accent1"/>
                </a:solidFill>
                <a:latin typeface="+mj-lt"/>
              </a:rPr>
              <a:t>The following is an overview of the development of a process-based traffic simulation which includes devising a routing algorithm to help vehicles find their destination, and cooperative multi-threaded software.</a:t>
            </a:r>
          </a:p>
        </p:txBody>
      </p:sp>
      <p:sp>
        <p:nvSpPr>
          <p:cNvPr id="88" name="TextBox 87"/>
          <p:cNvSpPr txBox="1">
            <a:spLocks/>
          </p:cNvSpPr>
          <p:nvPr/>
        </p:nvSpPr>
        <p:spPr>
          <a:xfrm>
            <a:off x="21640800" y="16736462"/>
            <a:ext cx="10439401" cy="15496138"/>
          </a:xfrm>
          <a:prstGeom prst="rect">
            <a:avLst/>
          </a:prstGeom>
          <a:solidFill>
            <a:schemeClr val="bg2"/>
          </a:solidFill>
        </p:spPr>
        <p:txBody>
          <a:bodyPr wrap="square" lIns="457200" tIns="228600" rIns="457200" bIns="228600" rtlCol="0">
            <a:noAutofit/>
          </a:bodyPr>
          <a:lstStyle/>
          <a:p>
            <a:pPr>
              <a:lnSpc>
                <a:spcPct val="100000"/>
              </a:lnSpc>
            </a:pPr>
            <a:endParaRPr lang="en-US" sz="3600" b="0" dirty="0" smtClean="0">
              <a:solidFill>
                <a:schemeClr val="accent1"/>
              </a:solidFill>
              <a:latin typeface="+mn-lt"/>
            </a:endParaRPr>
          </a:p>
          <a:p>
            <a:pPr>
              <a:lnSpc>
                <a:spcPct val="100000"/>
              </a:lnSpc>
            </a:pPr>
            <a:endParaRPr lang="en-US" sz="3600" b="0" dirty="0">
              <a:solidFill>
                <a:schemeClr val="accent1"/>
              </a:solidFill>
              <a:latin typeface="+mn-lt"/>
            </a:endParaRPr>
          </a:p>
          <a:p>
            <a:pPr>
              <a:lnSpc>
                <a:spcPct val="100000"/>
              </a:lnSpc>
            </a:pPr>
            <a:endParaRPr lang="en-US" sz="3600" b="0" dirty="0" smtClean="0">
              <a:solidFill>
                <a:schemeClr val="accent1"/>
              </a:solidFill>
              <a:latin typeface="+mn-lt"/>
            </a:endParaRPr>
          </a:p>
          <a:p>
            <a:pPr>
              <a:lnSpc>
                <a:spcPct val="100000"/>
              </a:lnSpc>
            </a:pPr>
            <a:endParaRPr lang="en-US" sz="3600" b="0" dirty="0">
              <a:solidFill>
                <a:schemeClr val="accent1"/>
              </a:solidFill>
              <a:latin typeface="+mn-lt"/>
            </a:endParaRPr>
          </a:p>
          <a:p>
            <a:pPr>
              <a:lnSpc>
                <a:spcPct val="100000"/>
              </a:lnSpc>
            </a:pPr>
            <a:endParaRPr lang="en-US" sz="3600" b="0" dirty="0" smtClean="0">
              <a:solidFill>
                <a:schemeClr val="accent1"/>
              </a:solidFill>
              <a:latin typeface="+mn-lt"/>
            </a:endParaRPr>
          </a:p>
          <a:p>
            <a:pPr>
              <a:lnSpc>
                <a:spcPct val="100000"/>
              </a:lnSpc>
            </a:pPr>
            <a:endParaRPr lang="en-US" sz="3600" b="0" dirty="0">
              <a:solidFill>
                <a:schemeClr val="accent1"/>
              </a:solidFill>
              <a:latin typeface="+mn-lt"/>
            </a:endParaRPr>
          </a:p>
          <a:p>
            <a:pPr>
              <a:lnSpc>
                <a:spcPct val="100000"/>
              </a:lnSpc>
            </a:pPr>
            <a:endParaRPr lang="en-US" sz="3600" b="0" dirty="0" smtClean="0">
              <a:solidFill>
                <a:schemeClr val="accent1"/>
              </a:solidFill>
              <a:latin typeface="+mn-lt"/>
            </a:endParaRPr>
          </a:p>
          <a:p>
            <a:pPr>
              <a:lnSpc>
                <a:spcPct val="100000"/>
              </a:lnSpc>
            </a:pPr>
            <a:endParaRPr lang="en-US" sz="3600" b="0" dirty="0">
              <a:solidFill>
                <a:schemeClr val="accent1"/>
              </a:solidFill>
              <a:latin typeface="+mn-lt"/>
            </a:endParaRPr>
          </a:p>
          <a:p>
            <a:pPr>
              <a:lnSpc>
                <a:spcPct val="100000"/>
              </a:lnSpc>
            </a:pPr>
            <a:endParaRPr lang="en-US" sz="3600" b="0" dirty="0" smtClean="0">
              <a:solidFill>
                <a:schemeClr val="accent1"/>
              </a:solidFill>
              <a:latin typeface="+mn-lt"/>
            </a:endParaRPr>
          </a:p>
          <a:p>
            <a:pPr>
              <a:lnSpc>
                <a:spcPct val="100000"/>
              </a:lnSpc>
            </a:pPr>
            <a:endParaRPr lang="en-US" sz="3600" b="0" dirty="0">
              <a:solidFill>
                <a:schemeClr val="accent1"/>
              </a:solidFill>
              <a:latin typeface="+mn-lt"/>
            </a:endParaRPr>
          </a:p>
          <a:p>
            <a:pPr>
              <a:lnSpc>
                <a:spcPct val="100000"/>
              </a:lnSpc>
            </a:pPr>
            <a:endParaRPr lang="en-US" sz="3600" b="0" dirty="0" smtClean="0">
              <a:solidFill>
                <a:schemeClr val="accent1"/>
              </a:solidFill>
              <a:latin typeface="+mn-lt"/>
            </a:endParaRPr>
          </a:p>
          <a:p>
            <a:pPr>
              <a:lnSpc>
                <a:spcPct val="100000"/>
              </a:lnSpc>
            </a:pPr>
            <a:endParaRPr lang="en-US" sz="3600" b="0" dirty="0" smtClean="0">
              <a:solidFill>
                <a:schemeClr val="accent1"/>
              </a:solidFill>
              <a:latin typeface="+mj-lt"/>
            </a:endParaRPr>
          </a:p>
          <a:p>
            <a:pPr>
              <a:lnSpc>
                <a:spcPct val="100000"/>
              </a:lnSpc>
            </a:pPr>
            <a:r>
              <a:rPr lang="en-US" b="0" dirty="0" smtClean="0">
                <a:solidFill>
                  <a:schemeClr val="accent1"/>
                </a:solidFill>
                <a:latin typeface="+mn-lt"/>
              </a:rPr>
              <a:t>Intersection Structure</a:t>
            </a:r>
          </a:p>
          <a:p>
            <a:pPr algn="l">
              <a:lnSpc>
                <a:spcPct val="100000"/>
              </a:lnSpc>
            </a:pPr>
            <a:r>
              <a:rPr lang="en-US" sz="3600" b="0" dirty="0" smtClean="0">
                <a:solidFill>
                  <a:schemeClr val="accent1"/>
                </a:solidFill>
                <a:latin typeface="+mn-lt"/>
              </a:rPr>
              <a:t>The intersection contains an array of four </a:t>
            </a:r>
            <a:r>
              <a:rPr lang="en-US" sz="3600" b="0" dirty="0" err="1" smtClean="0">
                <a:solidFill>
                  <a:schemeClr val="accent1"/>
                </a:solidFill>
                <a:latin typeface="+mn-lt"/>
              </a:rPr>
              <a:t>nullable</a:t>
            </a:r>
            <a:r>
              <a:rPr lang="en-US" sz="3600" b="0" dirty="0" smtClean="0">
                <a:solidFill>
                  <a:schemeClr val="accent1"/>
                </a:solidFill>
                <a:latin typeface="+mn-lt"/>
              </a:rPr>
              <a:t> </a:t>
            </a:r>
            <a:r>
              <a:rPr lang="en-US" sz="3600" b="0" dirty="0" err="1" smtClean="0">
                <a:solidFill>
                  <a:schemeClr val="accent1"/>
                </a:solidFill>
                <a:latin typeface="+mn-lt"/>
              </a:rPr>
              <a:t>IntersectionInlets</a:t>
            </a:r>
            <a:r>
              <a:rPr lang="en-US" sz="3600" b="0" dirty="0" smtClean="0">
                <a:solidFill>
                  <a:schemeClr val="accent1"/>
                </a:solidFill>
                <a:latin typeface="+mn-lt"/>
              </a:rPr>
              <a:t>. In cases where the intersection is a 3-way intersection one of the elements in the inlet array are null. Depending on the state of </a:t>
            </a:r>
            <a:r>
              <a:rPr lang="en-US" sz="3600" b="0" smtClean="0">
                <a:solidFill>
                  <a:schemeClr val="accent1"/>
                </a:solidFill>
                <a:latin typeface="+mn-lt"/>
              </a:rPr>
              <a:t>the </a:t>
            </a:r>
            <a:r>
              <a:rPr lang="en-US" sz="3600" b="0" smtClean="0">
                <a:solidFill>
                  <a:schemeClr val="accent1"/>
                </a:solidFill>
                <a:latin typeface="+mn-lt"/>
              </a:rPr>
              <a:t>street </a:t>
            </a:r>
            <a:r>
              <a:rPr lang="en-US" sz="3600" b="0" dirty="0" smtClean="0">
                <a:solidFill>
                  <a:schemeClr val="accent1"/>
                </a:solidFill>
                <a:latin typeface="+mn-lt"/>
              </a:rPr>
              <a:t>lights at the intersection vehicles are transferred from an inlet to an adjacent intersections inlet.</a:t>
            </a:r>
          </a:p>
          <a:p>
            <a:pPr>
              <a:lnSpc>
                <a:spcPct val="100000"/>
              </a:lnSpc>
            </a:pPr>
            <a:endParaRPr lang="en-US" sz="3600" b="0" dirty="0" smtClean="0">
              <a:solidFill>
                <a:schemeClr val="accent1"/>
              </a:solidFill>
              <a:latin typeface="+mn-lt"/>
            </a:endParaRPr>
          </a:p>
          <a:p>
            <a:pPr>
              <a:lnSpc>
                <a:spcPct val="100000"/>
              </a:lnSpc>
            </a:pPr>
            <a:endParaRPr lang="en-US" sz="3600" b="0" dirty="0">
              <a:solidFill>
                <a:schemeClr val="accent1"/>
              </a:solidFill>
              <a:latin typeface="+mn-lt"/>
            </a:endParaRPr>
          </a:p>
          <a:p>
            <a:pPr>
              <a:lnSpc>
                <a:spcPct val="100000"/>
              </a:lnSpc>
            </a:pPr>
            <a:endParaRPr lang="en-US" sz="3600" b="0" dirty="0" smtClean="0">
              <a:solidFill>
                <a:schemeClr val="accent1"/>
              </a:solidFill>
              <a:latin typeface="+mn-lt"/>
            </a:endParaRPr>
          </a:p>
          <a:p>
            <a:pPr>
              <a:lnSpc>
                <a:spcPct val="100000"/>
              </a:lnSpc>
            </a:pPr>
            <a:endParaRPr lang="en-US" sz="3600" b="0" dirty="0" smtClean="0">
              <a:solidFill>
                <a:schemeClr val="accent1"/>
              </a:solidFill>
              <a:latin typeface="+mn-lt"/>
            </a:endParaRPr>
          </a:p>
          <a:p>
            <a:pPr>
              <a:lnSpc>
                <a:spcPct val="100000"/>
              </a:lnSpc>
            </a:pPr>
            <a:endParaRPr lang="en-US" sz="3600" b="0" dirty="0" smtClean="0">
              <a:solidFill>
                <a:schemeClr val="accent1"/>
              </a:solidFill>
              <a:latin typeface="+mn-lt"/>
            </a:endParaRPr>
          </a:p>
          <a:p>
            <a:pPr algn="l">
              <a:lnSpc>
                <a:spcPct val="100000"/>
              </a:lnSpc>
            </a:pPr>
            <a:endParaRPr lang="en-US" sz="3600" b="0" dirty="0" smtClean="0">
              <a:solidFill>
                <a:schemeClr val="accent1"/>
              </a:solidFill>
              <a:latin typeface="+mn-lt"/>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02800" y="17678400"/>
            <a:ext cx="9022554" cy="8490210"/>
          </a:xfrm>
          <a:prstGeom prst="rect">
            <a:avLst/>
          </a:prstGeom>
        </p:spPr>
      </p:pic>
      <p:sp>
        <p:nvSpPr>
          <p:cNvPr id="12" name="TextBox 11"/>
          <p:cNvSpPr txBox="1">
            <a:spLocks/>
          </p:cNvSpPr>
          <p:nvPr/>
        </p:nvSpPr>
        <p:spPr>
          <a:xfrm>
            <a:off x="11810999" y="4267200"/>
            <a:ext cx="20269202" cy="11506200"/>
          </a:xfrm>
          <a:prstGeom prst="rect">
            <a:avLst/>
          </a:prstGeom>
          <a:solidFill>
            <a:schemeClr val="bg2"/>
          </a:solidFill>
        </p:spPr>
        <p:txBody>
          <a:bodyPr wrap="square" lIns="457200" tIns="228600" rIns="457200" bIns="228600" rtlCol="0">
            <a:noAutofit/>
          </a:bodyPr>
          <a:lstStyle/>
          <a:p>
            <a:pPr>
              <a:lnSpc>
                <a:spcPct val="100000"/>
              </a:lnSpc>
            </a:pPr>
            <a:endParaRPr lang="en-US" b="0" dirty="0" smtClean="0">
              <a:solidFill>
                <a:schemeClr val="accent1"/>
              </a:solidFill>
              <a:latin typeface="+mj-lt"/>
            </a:endParaRPr>
          </a:p>
        </p:txBody>
      </p:sp>
      <p:sp>
        <p:nvSpPr>
          <p:cNvPr id="13" name="TextBox 12"/>
          <p:cNvSpPr txBox="1">
            <a:spLocks/>
          </p:cNvSpPr>
          <p:nvPr/>
        </p:nvSpPr>
        <p:spPr>
          <a:xfrm>
            <a:off x="11810999" y="16736462"/>
            <a:ext cx="8991601" cy="14657938"/>
          </a:xfrm>
          <a:prstGeom prst="rect">
            <a:avLst/>
          </a:prstGeom>
          <a:solidFill>
            <a:schemeClr val="bg2"/>
          </a:solidFill>
        </p:spPr>
        <p:txBody>
          <a:bodyPr wrap="square" lIns="457200" tIns="228600" rIns="457200" bIns="228600" rtlCol="0">
            <a:noAutofit/>
          </a:bodyPr>
          <a:lstStyle/>
          <a:p>
            <a:pPr>
              <a:lnSpc>
                <a:spcPct val="100000"/>
              </a:lnSpc>
            </a:pPr>
            <a:r>
              <a:rPr lang="en-US" b="0" dirty="0" smtClean="0">
                <a:solidFill>
                  <a:schemeClr val="accent1"/>
                </a:solidFill>
                <a:latin typeface="+mj-lt"/>
              </a:rPr>
              <a:t>Intersection</a:t>
            </a:r>
          </a:p>
          <a:p>
            <a:pPr algn="l">
              <a:lnSpc>
                <a:spcPct val="100000"/>
              </a:lnSpc>
            </a:pPr>
            <a:r>
              <a:rPr lang="en-US" sz="3600" b="0" dirty="0" smtClean="0">
                <a:solidFill>
                  <a:schemeClr val="accent1"/>
                </a:solidFill>
                <a:latin typeface="+mn-lt"/>
              </a:rPr>
              <a:t>Intersections are used in any part of the street network that involves a change in structure. Those include points where lane(s) are added or removed, intersections, and points of </a:t>
            </a:r>
            <a:r>
              <a:rPr lang="en-US" sz="3600" b="0" dirty="0" err="1" smtClean="0">
                <a:solidFill>
                  <a:schemeClr val="accent1"/>
                </a:solidFill>
                <a:latin typeface="+mn-lt"/>
              </a:rPr>
              <a:t>intersest</a:t>
            </a:r>
            <a:r>
              <a:rPr lang="en-US" sz="3600" b="0" dirty="0" smtClean="0">
                <a:solidFill>
                  <a:schemeClr val="accent1"/>
                </a:solidFill>
                <a:latin typeface="+mn-lt"/>
              </a:rPr>
              <a:t>. In cases where the intersection is a point of interest vehicles will be added or removed from the simulation. When the intersection is neither a point of interest nor a lane expansion it behaves as a normal intersection where street lights dictate the transferring of vehicles.</a:t>
            </a:r>
          </a:p>
          <a:p>
            <a:pPr algn="l">
              <a:lnSpc>
                <a:spcPct val="100000"/>
              </a:lnSpc>
            </a:pPr>
            <a:r>
              <a:rPr lang="en-US" sz="3600" b="0" dirty="0" smtClean="0">
                <a:solidFill>
                  <a:schemeClr val="accent1"/>
                </a:solidFill>
                <a:latin typeface="+mn-lt"/>
              </a:rPr>
              <a:t>The intersection object is ran by a thread. This requires that </a:t>
            </a:r>
            <a:r>
              <a:rPr lang="en-US" sz="3600" b="0" dirty="0" err="1" smtClean="0">
                <a:solidFill>
                  <a:schemeClr val="accent1"/>
                </a:solidFill>
                <a:latin typeface="+mn-lt"/>
              </a:rPr>
              <a:t>LaneQueues</a:t>
            </a:r>
            <a:r>
              <a:rPr lang="en-US" sz="3600" b="0" dirty="0" smtClean="0">
                <a:solidFill>
                  <a:schemeClr val="accent1"/>
                </a:solidFill>
                <a:latin typeface="+mn-lt"/>
              </a:rPr>
              <a:t> that enter the intersection be locked before using. The destination </a:t>
            </a:r>
            <a:r>
              <a:rPr lang="en-US" sz="3600" b="0" dirty="0" err="1" smtClean="0">
                <a:solidFill>
                  <a:schemeClr val="accent1"/>
                </a:solidFill>
                <a:latin typeface="+mn-lt"/>
              </a:rPr>
              <a:t>LaneQueue</a:t>
            </a:r>
            <a:r>
              <a:rPr lang="en-US" sz="3600" b="0" dirty="0" smtClean="0">
                <a:solidFill>
                  <a:schemeClr val="accent1"/>
                </a:solidFill>
                <a:latin typeface="+mn-lt"/>
              </a:rPr>
              <a:t> must be locked as well to prevent race conditions. To prevent deadlock of the simulation in situations where the </a:t>
            </a:r>
            <a:r>
              <a:rPr lang="en-US" sz="3600" b="0" dirty="0" err="1" smtClean="0">
                <a:solidFill>
                  <a:schemeClr val="accent1"/>
                </a:solidFill>
                <a:latin typeface="+mn-lt"/>
              </a:rPr>
              <a:t>LaneQueue</a:t>
            </a:r>
            <a:r>
              <a:rPr lang="en-US" sz="3600" b="0" dirty="0" smtClean="0">
                <a:solidFill>
                  <a:schemeClr val="accent1"/>
                </a:solidFill>
                <a:latin typeface="+mn-lt"/>
              </a:rPr>
              <a:t> graph consists of circular paths, vehicles are </a:t>
            </a:r>
            <a:r>
              <a:rPr lang="en-US" sz="3600" b="0" dirty="0" err="1" smtClean="0">
                <a:solidFill>
                  <a:schemeClr val="accent1"/>
                </a:solidFill>
                <a:latin typeface="+mn-lt"/>
              </a:rPr>
              <a:t>dequeued</a:t>
            </a:r>
            <a:r>
              <a:rPr lang="en-US" sz="3600" b="0" dirty="0" smtClean="0">
                <a:solidFill>
                  <a:schemeClr val="accent1"/>
                </a:solidFill>
                <a:latin typeface="+mn-lt"/>
              </a:rPr>
              <a:t> from the source </a:t>
            </a:r>
            <a:r>
              <a:rPr lang="en-US" sz="3600" b="0" dirty="0" err="1" smtClean="0">
                <a:solidFill>
                  <a:schemeClr val="accent1"/>
                </a:solidFill>
                <a:latin typeface="+mn-lt"/>
              </a:rPr>
              <a:t>laneQueue</a:t>
            </a:r>
            <a:r>
              <a:rPr lang="en-US" sz="3600" b="0" dirty="0" smtClean="0">
                <a:solidFill>
                  <a:schemeClr val="accent1"/>
                </a:solidFill>
                <a:latin typeface="+mn-lt"/>
              </a:rPr>
              <a:t> and stored temporarily to unlock the source queue.</a:t>
            </a:r>
          </a:p>
        </p:txBody>
      </p:sp>
      <p:sp>
        <p:nvSpPr>
          <p:cNvPr id="14" name="TextBox 13"/>
          <p:cNvSpPr txBox="1">
            <a:spLocks/>
          </p:cNvSpPr>
          <p:nvPr/>
        </p:nvSpPr>
        <p:spPr>
          <a:xfrm>
            <a:off x="33985200" y="914400"/>
            <a:ext cx="8851443" cy="18973800"/>
          </a:xfrm>
          <a:prstGeom prst="rect">
            <a:avLst/>
          </a:prstGeom>
          <a:solidFill>
            <a:schemeClr val="bg2"/>
          </a:solidFill>
        </p:spPr>
        <p:txBody>
          <a:bodyPr wrap="square" lIns="457200" tIns="228600" rIns="457200" bIns="228600" rtlCol="0">
            <a:noAutofit/>
          </a:bodyPr>
          <a:lstStyle/>
          <a:p>
            <a:pPr>
              <a:lnSpc>
                <a:spcPct val="100000"/>
              </a:lnSpc>
            </a:pPr>
            <a:r>
              <a:rPr lang="en-US" b="0" dirty="0" smtClean="0">
                <a:solidFill>
                  <a:schemeClr val="accent1"/>
                </a:solidFill>
                <a:latin typeface="+mj-lt"/>
              </a:rPr>
              <a:t>Vehicle Navigation</a:t>
            </a:r>
            <a:endParaRPr lang="en-US" b="0" dirty="0">
              <a:solidFill>
                <a:schemeClr val="accent1"/>
              </a:solidFill>
              <a:latin typeface="+mj-lt"/>
            </a:endParaRPr>
          </a:p>
          <a:p>
            <a:pPr algn="l">
              <a:lnSpc>
                <a:spcPct val="100000"/>
              </a:lnSpc>
            </a:pPr>
            <a:r>
              <a:rPr lang="en-US" sz="3600" b="0" dirty="0" smtClean="0">
                <a:solidFill>
                  <a:schemeClr val="accent1"/>
                </a:solidFill>
                <a:latin typeface="+mj-lt"/>
              </a:rPr>
              <a:t>A routing algorithm was developed to  help vehicles navigate the graph of </a:t>
            </a:r>
            <a:r>
              <a:rPr lang="en-US" sz="3600" b="0" dirty="0" err="1" smtClean="0">
                <a:solidFill>
                  <a:schemeClr val="accent1"/>
                </a:solidFill>
                <a:latin typeface="+mj-lt"/>
              </a:rPr>
              <a:t>LaneQueues</a:t>
            </a:r>
            <a:r>
              <a:rPr lang="en-US" sz="3600" b="0" dirty="0" smtClean="0">
                <a:solidFill>
                  <a:schemeClr val="accent1"/>
                </a:solidFill>
                <a:latin typeface="+mj-lt"/>
              </a:rPr>
              <a:t>. Storing the street network as a directed graph allows us to use the Bellman Ford algorithm to compute the minimum cost between every two nodes. Using that information a next-hop matrix is constructed where each element represents the adjacent node to travel to from any given node. </a:t>
            </a:r>
          </a:p>
          <a:p>
            <a:pPr algn="l">
              <a:lnSpc>
                <a:spcPct val="100000"/>
              </a:lnSpc>
            </a:pPr>
            <a:r>
              <a:rPr lang="en-US" sz="3600" b="0" dirty="0" smtClean="0">
                <a:solidFill>
                  <a:schemeClr val="accent1"/>
                </a:solidFill>
                <a:latin typeface="+mj-lt"/>
              </a:rPr>
              <a:t>To construct the next-hop matrix the cost to get to the destination of every adjacent node is sorted. The node can then be prioritized by the position their cost has in the sorted cost values. By storing more than just one next-hop matrix vehicles can take detours in situations of deadlock.</a:t>
            </a:r>
          </a:p>
          <a:p>
            <a:pPr algn="l">
              <a:lnSpc>
                <a:spcPct val="100000"/>
              </a:lnSpc>
            </a:pPr>
            <a:r>
              <a:rPr lang="en-US" sz="3600" b="0" dirty="0" smtClean="0">
                <a:solidFill>
                  <a:schemeClr val="accent1"/>
                </a:solidFill>
                <a:latin typeface="+mj-lt"/>
              </a:rPr>
              <a:t>The reference to the destination </a:t>
            </a:r>
            <a:r>
              <a:rPr lang="en-US" sz="3600" b="0" dirty="0" err="1" smtClean="0">
                <a:solidFill>
                  <a:schemeClr val="accent1"/>
                </a:solidFill>
                <a:latin typeface="+mj-lt"/>
              </a:rPr>
              <a:t>LaneQueue</a:t>
            </a:r>
            <a:r>
              <a:rPr lang="en-US" sz="3600" b="0" dirty="0" smtClean="0">
                <a:solidFill>
                  <a:schemeClr val="accent1"/>
                </a:solidFill>
                <a:latin typeface="+mj-lt"/>
              </a:rPr>
              <a:t> is automatically acquired when querying the optimal next-hop to take given the start and destination.</a:t>
            </a:r>
          </a:p>
          <a:p>
            <a:pPr algn="l">
              <a:lnSpc>
                <a:spcPct val="100000"/>
              </a:lnSpc>
            </a:pPr>
            <a:r>
              <a:rPr lang="en-US" sz="3600" b="0" dirty="0" smtClean="0">
                <a:solidFill>
                  <a:schemeClr val="accent1"/>
                </a:solidFill>
                <a:latin typeface="+mj-lt"/>
              </a:rPr>
              <a:t>Since most nodes within the graph are not final destinations the next-hop matrix is allowed to contain null columns. This saves a large amount of space since there are multiple next-hop matrices stored throughout the duration of the simulation.</a:t>
            </a:r>
          </a:p>
        </p:txBody>
      </p:sp>
      <p:sp>
        <p:nvSpPr>
          <p:cNvPr id="15" name="TextBox 14"/>
          <p:cNvSpPr txBox="1">
            <a:spLocks/>
          </p:cNvSpPr>
          <p:nvPr/>
        </p:nvSpPr>
        <p:spPr>
          <a:xfrm>
            <a:off x="11816804" y="5262920"/>
            <a:ext cx="7772401" cy="10510479"/>
          </a:xfrm>
          <a:prstGeom prst="rect">
            <a:avLst/>
          </a:prstGeom>
          <a:solidFill>
            <a:schemeClr val="bg2"/>
          </a:solidFill>
        </p:spPr>
        <p:txBody>
          <a:bodyPr wrap="square" lIns="457200" tIns="228600" rIns="457200" bIns="228600" rtlCol="0">
            <a:noAutofit/>
          </a:bodyPr>
          <a:lstStyle/>
          <a:p>
            <a:pPr>
              <a:lnSpc>
                <a:spcPct val="100000"/>
              </a:lnSpc>
            </a:pPr>
            <a:endParaRPr lang="en-US" b="0" dirty="0" smtClean="0">
              <a:solidFill>
                <a:schemeClr val="accent1"/>
              </a:solidFill>
              <a:latin typeface="+mj-lt"/>
            </a:endParaRP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43572" y="5723162"/>
            <a:ext cx="3432667" cy="1305657"/>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043572" y="7013443"/>
            <a:ext cx="3432667" cy="1305656"/>
          </a:xfrm>
          <a:prstGeom prst="rect">
            <a:avLst/>
          </a:prstGeom>
        </p:spPr>
      </p:pic>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31913" y="9535426"/>
            <a:ext cx="3527993" cy="4713974"/>
          </a:xfrm>
          <a:prstGeom prst="rect">
            <a:avLst/>
          </a:prstGeom>
        </p:spPr>
      </p:pic>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759906" y="9535425"/>
            <a:ext cx="3527993" cy="4713975"/>
          </a:xfrm>
          <a:prstGeom prst="rect">
            <a:avLst/>
          </a:prstGeom>
        </p:spPr>
      </p:pic>
      <p:pic>
        <p:nvPicPr>
          <p:cNvPr id="8" name="Picture 7"/>
          <p:cNvPicPr>
            <a:picLocks noChangeAspect="1"/>
          </p:cNvPicPr>
          <p:nvPr/>
        </p:nvPicPr>
        <p:blipFill>
          <a:blip r:embed="rId9"/>
          <a:stretch>
            <a:fillRect/>
          </a:stretch>
        </p:blipFill>
        <p:spPr>
          <a:xfrm>
            <a:off x="19691582" y="6614335"/>
            <a:ext cx="11889609" cy="6811929"/>
          </a:xfrm>
          <a:prstGeom prst="rect">
            <a:avLst/>
          </a:prstGeom>
        </p:spPr>
      </p:pic>
      <p:sp>
        <p:nvSpPr>
          <p:cNvPr id="18" name="TextBox 13"/>
          <p:cNvSpPr txBox="1">
            <a:spLocks/>
          </p:cNvSpPr>
          <p:nvPr/>
        </p:nvSpPr>
        <p:spPr>
          <a:xfrm>
            <a:off x="1063565" y="17302519"/>
            <a:ext cx="8851443" cy="13868400"/>
          </a:xfrm>
          <a:prstGeom prst="rect">
            <a:avLst/>
          </a:prstGeom>
          <a:solidFill>
            <a:schemeClr val="bg2"/>
          </a:solidFill>
        </p:spPr>
        <p:txBody>
          <a:bodyPr wrap="square" lIns="457200" tIns="228600" rIns="457200" bIns="228600" rtlCol="0">
            <a:noAutofit/>
          </a:bodyPr>
          <a:ls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a:lstStyle>
          <a:p>
            <a:pPr>
              <a:lnSpc>
                <a:spcPct val="100000"/>
              </a:lnSpc>
            </a:pPr>
            <a:r>
              <a:rPr lang="en-US" b="0" dirty="0" smtClean="0">
                <a:solidFill>
                  <a:schemeClr val="accent1"/>
                </a:solidFill>
                <a:latin typeface="+mj-lt"/>
              </a:rPr>
              <a:t>Street Network</a:t>
            </a:r>
            <a:endParaRPr lang="en-US" b="0" dirty="0">
              <a:solidFill>
                <a:schemeClr val="accent1"/>
              </a:solidFill>
              <a:latin typeface="+mj-lt"/>
            </a:endParaRPr>
          </a:p>
          <a:p>
            <a:pPr algn="l">
              <a:lnSpc>
                <a:spcPct val="100000"/>
              </a:lnSpc>
            </a:pPr>
            <a:r>
              <a:rPr lang="en-US" sz="3600" b="0" dirty="0" smtClean="0">
                <a:solidFill>
                  <a:schemeClr val="accent1"/>
                </a:solidFill>
                <a:latin typeface="+mj-lt"/>
              </a:rPr>
              <a:t>The street network is represented by multiple levels of graphs. The highest level is a directed graph where intersections are nodes and roadways are edges. The second level graph represents lanes where nodes are the lane body or </a:t>
            </a:r>
            <a:r>
              <a:rPr lang="en-US" sz="3600" b="0" dirty="0" err="1" smtClean="0">
                <a:solidFill>
                  <a:schemeClr val="accent1"/>
                </a:solidFill>
                <a:latin typeface="+mj-lt"/>
              </a:rPr>
              <a:t>LaneQueue</a:t>
            </a:r>
            <a:r>
              <a:rPr lang="en-US" sz="3600" b="0" dirty="0" smtClean="0">
                <a:solidFill>
                  <a:schemeClr val="accent1"/>
                </a:solidFill>
                <a:latin typeface="+mj-lt"/>
              </a:rPr>
              <a:t> and edges are the paths vehicles can take to transfer to another lane. A multi-lane roadway would therefore consist of multiple nodes. We will later see how these graphs are constructed from a given roadway.</a:t>
            </a:r>
          </a:p>
          <a:p>
            <a:pPr algn="l">
              <a:lnSpc>
                <a:spcPct val="100000"/>
              </a:lnSpc>
            </a:pPr>
            <a:r>
              <a:rPr lang="en-US" sz="3600" b="0" dirty="0" err="1" smtClean="0">
                <a:solidFill>
                  <a:schemeClr val="accent1"/>
                </a:solidFill>
                <a:latin typeface="+mj-lt"/>
              </a:rPr>
              <a:t>LaneQueues</a:t>
            </a:r>
            <a:r>
              <a:rPr lang="en-US" sz="3600" b="0" dirty="0" smtClean="0">
                <a:solidFill>
                  <a:schemeClr val="accent1"/>
                </a:solidFill>
                <a:latin typeface="+mj-lt"/>
              </a:rPr>
              <a:t> are passive objects that behave like a queue. Since vehicles have varying length the </a:t>
            </a:r>
            <a:r>
              <a:rPr lang="en-US" sz="3600" b="0" dirty="0" err="1" smtClean="0">
                <a:solidFill>
                  <a:schemeClr val="accent1"/>
                </a:solidFill>
                <a:latin typeface="+mj-lt"/>
              </a:rPr>
              <a:t>LaneQueue</a:t>
            </a:r>
            <a:r>
              <a:rPr lang="en-US" sz="3600" b="0" dirty="0" smtClean="0">
                <a:solidFill>
                  <a:schemeClr val="accent1"/>
                </a:solidFill>
                <a:latin typeface="+mj-lt"/>
              </a:rPr>
              <a:t> needs to store more information than a conventional queue such as the sum of all the vehicle lengths within the queue. Intersections use these objects to buffer vehicles before routing them to their next destination.</a:t>
            </a:r>
          </a:p>
        </p:txBody>
      </p:sp>
      <p:sp>
        <p:nvSpPr>
          <p:cNvPr id="19" name="TextBox 18"/>
          <p:cNvSpPr txBox="1">
            <a:spLocks/>
          </p:cNvSpPr>
          <p:nvPr/>
        </p:nvSpPr>
        <p:spPr>
          <a:xfrm>
            <a:off x="33985200" y="20883919"/>
            <a:ext cx="8851443" cy="10287000"/>
          </a:xfrm>
          <a:prstGeom prst="rect">
            <a:avLst/>
          </a:prstGeom>
          <a:solidFill>
            <a:schemeClr val="bg2"/>
          </a:solidFill>
        </p:spPr>
        <p:txBody>
          <a:bodyPr wrap="square" lIns="457200" tIns="228600" rIns="457200" bIns="228600" rtlCol="0">
            <a:noAutofit/>
          </a:bodyPr>
          <a:lstStyle/>
          <a:p>
            <a:pPr>
              <a:lnSpc>
                <a:spcPct val="100000"/>
              </a:lnSpc>
            </a:pPr>
            <a:r>
              <a:rPr lang="en-US" b="0" dirty="0" smtClean="0">
                <a:solidFill>
                  <a:schemeClr val="accent1"/>
                </a:solidFill>
                <a:latin typeface="+mj-lt"/>
              </a:rPr>
              <a:t>Simulation Results</a:t>
            </a:r>
            <a:endParaRPr lang="en-US" b="0" dirty="0">
              <a:solidFill>
                <a:schemeClr val="accent1"/>
              </a:solidFill>
              <a:latin typeface="+mj-lt"/>
            </a:endParaRPr>
          </a:p>
          <a:p>
            <a:pPr algn="l">
              <a:lnSpc>
                <a:spcPct val="100000"/>
              </a:lnSpc>
            </a:pPr>
            <a:r>
              <a:rPr lang="en-US" sz="3600" b="0" dirty="0" smtClean="0">
                <a:solidFill>
                  <a:schemeClr val="accent1"/>
                </a:solidFill>
                <a:latin typeface="+mj-lt"/>
              </a:rPr>
              <a:t>Statistical information about average wait time will be recorded for each intersection. When the simulation is stopped the user will be able to observe the data through the GUI constructed using the Unity3d engine.</a:t>
            </a:r>
          </a:p>
          <a:p>
            <a:pPr algn="l">
              <a:lnSpc>
                <a:spcPct val="100000"/>
              </a:lnSpc>
            </a:pPr>
            <a:r>
              <a:rPr lang="en-US" sz="3600" b="0" dirty="0" smtClean="0">
                <a:solidFill>
                  <a:schemeClr val="accent1"/>
                </a:solidFill>
                <a:latin typeface="+mj-lt"/>
              </a:rPr>
              <a:t>Points of interest will provide statistical information about the average trip time between them and their respective destination points of interest. This information is presented as a labeled graph where the directed edges represent the trip between both endpoints of the edge and the label will present the average trip time.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Custom">
      <a:majorFont>
        <a:latin typeface="Helvetica"/>
        <a:ea typeface=""/>
        <a:cs typeface=""/>
      </a:majorFont>
      <a:minorFont>
        <a:latin typeface="Helvetica"/>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txDef>
      <a:spPr>
        <a:noFill/>
      </a:spPr>
      <a:bodyPr wrap="square" rtlCol="0">
        <a:spAutoFit/>
      </a:bodyPr>
      <a:lstStyle>
        <a:defPPr>
          <a:defRPr sz="6600" dirty="0" smtClean="0">
            <a:solidFill>
              <a:schemeClr val="accent1"/>
            </a:solidFill>
            <a:latin typeface="+mj-lt"/>
          </a:defRPr>
        </a:defPPr>
      </a:lstStyle>
    </a:txDef>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11405</TotalTime>
  <Words>719</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Times New Roman</vt:lpstr>
      <vt:lpstr>Wingdings 3</vt:lpstr>
      <vt:lpstr>Wisp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Vladlena Bykova</cp:lastModifiedBy>
  <cp:revision>209</cp:revision>
  <cp:lastPrinted>2014-07-01T18:04:06Z</cp:lastPrinted>
  <dcterms:created xsi:type="dcterms:W3CDTF">1999-06-15T14:29:13Z</dcterms:created>
  <dcterms:modified xsi:type="dcterms:W3CDTF">2015-04-21T18:47:05Z</dcterms:modified>
</cp:coreProperties>
</file>