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356725" cy="7053263"/>
  <p:defaultTextStyle>
    <a:defPPr>
      <a:defRPr lang="en-US"/>
    </a:defPPr>
    <a:lvl1pPr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46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B2E"/>
    <a:srgbClr val="D60093"/>
    <a:srgbClr val="E3B32B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>
      <p:cViewPr varScale="1">
        <p:scale>
          <a:sx n="16" d="100"/>
          <a:sy n="16" d="100"/>
        </p:scale>
        <p:origin x="12" y="12"/>
      </p:cViewPr>
      <p:guideLst>
        <p:guide orient="horz" pos="3888"/>
        <p:guide pos="1466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53623" cy="35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7" tIns="46873" rIns="93747" bIns="46873" numCol="1" anchor="t" anchorCtr="0" compatLnSpc="1">
            <a:prstTxWarp prst="textNoShape">
              <a:avLst/>
            </a:prstTxWarp>
          </a:bodyPr>
          <a:lstStyle>
            <a:lvl1pPr algn="l" defTabSz="93756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3104" y="0"/>
            <a:ext cx="4053622" cy="35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7" tIns="46873" rIns="93747" bIns="46873" numCol="1" anchor="t" anchorCtr="0" compatLnSpc="1">
            <a:prstTxWarp prst="textNoShape">
              <a:avLst/>
            </a:prstTxWarp>
          </a:bodyPr>
          <a:lstStyle>
            <a:lvl1pPr algn="r" defTabSz="93756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281"/>
            <a:ext cx="4053623" cy="352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7" tIns="46873" rIns="93747" bIns="46873" numCol="1" anchor="b" anchorCtr="0" compatLnSpc="1">
            <a:prstTxWarp prst="textNoShape">
              <a:avLst/>
            </a:prstTxWarp>
          </a:bodyPr>
          <a:lstStyle>
            <a:lvl1pPr algn="l" defTabSz="93756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3104" y="6700281"/>
            <a:ext cx="4053622" cy="352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7" tIns="46873" rIns="93747" bIns="46873" numCol="1" anchor="b" anchorCtr="0" compatLnSpc="1">
            <a:prstTxWarp prst="textNoShape">
              <a:avLst/>
            </a:prstTxWarp>
          </a:bodyPr>
          <a:lstStyle>
            <a:lvl1pPr algn="r" defTabSz="93756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51BFBB92-9EAF-4A98-AC69-D6A49C72F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43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3623" cy="352983"/>
          </a:xfrm>
          <a:prstGeom prst="rect">
            <a:avLst/>
          </a:prstGeom>
        </p:spPr>
        <p:txBody>
          <a:bodyPr vert="horz" lIns="20188" tIns="10094" rIns="20188" bIns="10094" rtlCol="0"/>
          <a:lstStyle>
            <a:lvl1pPr algn="l">
              <a:defRPr sz="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99908" y="0"/>
            <a:ext cx="4053622" cy="352983"/>
          </a:xfrm>
          <a:prstGeom prst="rect">
            <a:avLst/>
          </a:prstGeom>
        </p:spPr>
        <p:txBody>
          <a:bodyPr vert="horz" lIns="20188" tIns="10094" rIns="20188" bIns="10094" rtlCol="0"/>
          <a:lstStyle>
            <a:lvl1pPr algn="r">
              <a:defRPr sz="300"/>
            </a:lvl1pPr>
          </a:lstStyle>
          <a:p>
            <a:pPr>
              <a:defRPr/>
            </a:pPr>
            <a:fld id="{5CC69237-968C-4809-BBBD-9304D521757D}" type="datetimeFigureOut">
              <a:rPr lang="en-US"/>
              <a:pPr>
                <a:defRPr/>
              </a:pPr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28638"/>
            <a:ext cx="3527425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0188" tIns="10094" rIns="20188" bIns="10094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6312" y="3349342"/>
            <a:ext cx="7484102" cy="3175246"/>
          </a:xfrm>
          <a:prstGeom prst="rect">
            <a:avLst/>
          </a:prstGeom>
        </p:spPr>
        <p:txBody>
          <a:bodyPr vert="horz" lIns="20188" tIns="10094" rIns="20188" bIns="1009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00281"/>
            <a:ext cx="4053623" cy="351385"/>
          </a:xfrm>
          <a:prstGeom prst="rect">
            <a:avLst/>
          </a:prstGeom>
        </p:spPr>
        <p:txBody>
          <a:bodyPr vert="horz" lIns="20188" tIns="10094" rIns="20188" bIns="10094" rtlCol="0" anchor="b"/>
          <a:lstStyle>
            <a:lvl1pPr algn="l">
              <a:defRPr sz="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99908" y="6700281"/>
            <a:ext cx="4053622" cy="351385"/>
          </a:xfrm>
          <a:prstGeom prst="rect">
            <a:avLst/>
          </a:prstGeom>
        </p:spPr>
        <p:txBody>
          <a:bodyPr vert="horz" lIns="20188" tIns="10094" rIns="20188" bIns="10094" rtlCol="0" anchor="b"/>
          <a:lstStyle>
            <a:lvl1pPr algn="r">
              <a:defRPr sz="300"/>
            </a:lvl1pPr>
          </a:lstStyle>
          <a:p>
            <a:pPr>
              <a:defRPr/>
            </a:pPr>
            <a:fld id="{B4C89677-0636-4F7D-8E45-6997A3D61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3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7631" indent="-287550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50201" indent="-230040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10281" indent="-230040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70362" indent="-230040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30442" indent="-23004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90522" indent="-23004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50603" indent="-23004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910683" indent="-23004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50F54E-324E-4420-A58C-1451A26E1E91}" type="slidenum">
              <a:rPr lang="en-US" sz="300"/>
              <a:pPr/>
              <a:t>1</a:t>
            </a:fld>
            <a:endParaRPr lang="en-US" sz="300"/>
          </a:p>
        </p:txBody>
      </p:sp>
    </p:spTree>
    <p:extLst>
      <p:ext uri="{BB962C8B-B14F-4D97-AF65-F5344CB8AC3E}">
        <p14:creationId xmlns:p14="http://schemas.microsoft.com/office/powerpoint/2010/main" val="426681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3599" y="12070087"/>
            <a:ext cx="31682165" cy="10861349"/>
          </a:xfrm>
        </p:spPr>
        <p:txBody>
          <a:bodyPr anchor="b">
            <a:normAutofit/>
          </a:bodyPr>
          <a:lstStyle>
            <a:lvl1pPr>
              <a:defRPr sz="25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3599" y="22931427"/>
            <a:ext cx="31682165" cy="5406158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152249" y="20741561"/>
            <a:ext cx="6698270" cy="3752549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2003" y="21741799"/>
            <a:ext cx="2807894" cy="1752600"/>
          </a:xfrm>
        </p:spPr>
        <p:txBody>
          <a:bodyPr/>
          <a:lstStyle/>
          <a:p>
            <a:pPr>
              <a:defRPr/>
            </a:pPr>
            <a:fld id="{38CE9746-3E67-4984-B2FE-1AF1BA1634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4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4" y="2926080"/>
            <a:ext cx="31641528" cy="14961792"/>
          </a:xfrm>
        </p:spPr>
        <p:txBody>
          <a:bodyPr anchor="ctr">
            <a:normAutofit/>
          </a:bodyPr>
          <a:lstStyle>
            <a:lvl1pPr algn="l">
              <a:defRPr sz="230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594" y="20899421"/>
            <a:ext cx="31641528" cy="7468147"/>
          </a:xfrm>
        </p:spPr>
        <p:txBody>
          <a:bodyPr anchor="ctr">
            <a:normAutofit/>
          </a:bodyPr>
          <a:lstStyle>
            <a:lvl1pPr marL="0" indent="0" algn="l">
              <a:buNone/>
              <a:defRPr sz="86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15199332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15571874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6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993" y="2926080"/>
            <a:ext cx="29326018" cy="13898880"/>
          </a:xfrm>
        </p:spPr>
        <p:txBody>
          <a:bodyPr anchor="ctr">
            <a:normAutofit/>
          </a:bodyPr>
          <a:lstStyle>
            <a:lvl1pPr algn="l">
              <a:defRPr sz="230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596666" y="16824960"/>
            <a:ext cx="27138662" cy="182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76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594" y="20899421"/>
            <a:ext cx="31641528" cy="7468147"/>
          </a:xfrm>
        </p:spPr>
        <p:txBody>
          <a:bodyPr anchor="ctr">
            <a:normAutofit/>
          </a:bodyPr>
          <a:lstStyle>
            <a:lvl1pPr marL="0" indent="0" algn="l">
              <a:buNone/>
              <a:defRPr sz="86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278" y="15199332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15571874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79919" y="3110424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13761" y="13945469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0559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4" y="11704327"/>
            <a:ext cx="31641528" cy="13079256"/>
          </a:xfrm>
        </p:spPr>
        <p:txBody>
          <a:bodyPr anchor="b">
            <a:normAutofit/>
          </a:bodyPr>
          <a:lstStyle>
            <a:lvl1pPr algn="l">
              <a:defRPr sz="23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4" y="24871680"/>
            <a:ext cx="31641528" cy="350218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278" y="23571170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3895" y="23918825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4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502993" y="2926080"/>
            <a:ext cx="29326018" cy="13898880"/>
          </a:xfrm>
        </p:spPr>
        <p:txBody>
          <a:bodyPr anchor="ctr">
            <a:normAutofit/>
          </a:bodyPr>
          <a:lstStyle>
            <a:lvl1pPr algn="l">
              <a:defRPr sz="230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23592" y="20848320"/>
            <a:ext cx="32103802" cy="4023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1520">
                <a:solidFill>
                  <a:schemeClr val="accent1"/>
                </a:solidFill>
              </a:defRPr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2" y="24871680"/>
            <a:ext cx="32103802" cy="350218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278" y="23571170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3895" y="23918825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919" y="3110424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13761" y="13945469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674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7" y="3011554"/>
            <a:ext cx="31641523" cy="13824096"/>
          </a:xfrm>
        </p:spPr>
        <p:txBody>
          <a:bodyPr anchor="ctr">
            <a:normAutofit/>
          </a:bodyPr>
          <a:lstStyle>
            <a:lvl1pPr algn="l">
              <a:defRPr sz="23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23594" y="20848320"/>
            <a:ext cx="31641528" cy="4023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1520">
                <a:solidFill>
                  <a:schemeClr val="accent1"/>
                </a:solidFill>
              </a:defRPr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4" y="24871680"/>
            <a:ext cx="31641528" cy="350218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23571170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3895" y="23918825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16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46AF8-960E-4160-8BB5-686F276EDF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83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016968" y="3011551"/>
            <a:ext cx="7949434" cy="2536232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23597" y="3011551"/>
            <a:ext cx="22638470" cy="253623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89B9D-719E-42D8-8020-085B69862E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2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6967" y="2995728"/>
            <a:ext cx="31628155" cy="6148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594" y="10241280"/>
            <a:ext cx="31641528" cy="18132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4A587-5FAF-42E6-BE45-17C25F99A9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5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4" y="9957898"/>
            <a:ext cx="31641528" cy="7050240"/>
          </a:xfrm>
        </p:spPr>
        <p:txBody>
          <a:bodyPr anchor="b"/>
          <a:lstStyle>
            <a:lvl1pPr algn="l">
              <a:defRPr sz="19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594" y="17190720"/>
            <a:ext cx="31641528" cy="4129920"/>
          </a:xfrm>
        </p:spPr>
        <p:txBody>
          <a:bodyPr anchor="t"/>
          <a:lstStyle>
            <a:lvl1pPr marL="0" indent="0" algn="l">
              <a:buNone/>
              <a:defRPr sz="9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278" y="15199332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15571874"/>
            <a:ext cx="2807894" cy="1752600"/>
          </a:xfrm>
        </p:spPr>
        <p:txBody>
          <a:bodyPr/>
          <a:lstStyle/>
          <a:p>
            <a:pPr>
              <a:defRPr/>
            </a:pPr>
            <a:fld id="{C188EA6C-4A5C-449A-8168-A4D2F9419E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5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23599" y="10256191"/>
            <a:ext cx="15348149" cy="1808350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19076" y="10256191"/>
            <a:ext cx="15346046" cy="1808350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3781361"/>
            <a:ext cx="2807894" cy="1752600"/>
          </a:xfrm>
        </p:spPr>
        <p:txBody>
          <a:bodyPr/>
          <a:lstStyle/>
          <a:p>
            <a:pPr>
              <a:defRPr/>
            </a:pPr>
            <a:fld id="{5EB4A3CC-8336-4978-A66C-FB77D18E1F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5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3690" y="10687805"/>
            <a:ext cx="13798061" cy="2766058"/>
          </a:xfrm>
        </p:spPr>
        <p:txBody>
          <a:bodyPr anchor="b">
            <a:noAutofit/>
          </a:bodyPr>
          <a:lstStyle>
            <a:lvl1pPr marL="0" indent="0">
              <a:buNone/>
              <a:defRPr sz="1152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3592" y="13453865"/>
            <a:ext cx="15348154" cy="149073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49542" y="10672310"/>
            <a:ext cx="13791547" cy="2766058"/>
          </a:xfrm>
        </p:spPr>
        <p:txBody>
          <a:bodyPr anchor="b">
            <a:noAutofit/>
          </a:bodyPr>
          <a:lstStyle>
            <a:lvl1pPr marL="0" indent="0">
              <a:buNone/>
              <a:defRPr sz="1152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601832" y="13438371"/>
            <a:ext cx="15339264" cy="149073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3781361"/>
            <a:ext cx="2807894" cy="1752600"/>
          </a:xfrm>
        </p:spPr>
        <p:txBody>
          <a:bodyPr/>
          <a:lstStyle/>
          <a:p>
            <a:pPr>
              <a:defRPr/>
            </a:pPr>
            <a:fld id="{2008A453-5BDB-4A82-A97B-AE3AC9DF93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9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6960" y="2995728"/>
            <a:ext cx="31628160" cy="6148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E6625C-FC05-44C9-AD1B-5BE1C448AF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5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A2B76-BBD0-4131-9F1A-F9B85BA33A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2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2" y="2141222"/>
            <a:ext cx="12622003" cy="4686298"/>
          </a:xfrm>
        </p:spPr>
        <p:txBody>
          <a:bodyPr anchor="b"/>
          <a:lstStyle>
            <a:lvl1pPr algn="l">
              <a:defRPr sz="9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8771" y="2141230"/>
            <a:ext cx="18196349" cy="259918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2" y="7673342"/>
            <a:ext cx="12622003" cy="20459693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0D8EB-A991-429A-9F15-1E50507113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4" y="23042880"/>
            <a:ext cx="31641528" cy="2720342"/>
          </a:xfrm>
        </p:spPr>
        <p:txBody>
          <a:bodyPr anchor="b">
            <a:normAutofit/>
          </a:bodyPr>
          <a:lstStyle>
            <a:lvl1pPr algn="l">
              <a:defRPr sz="115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3594" y="3047832"/>
            <a:ext cx="31641528" cy="18503856"/>
          </a:xfrm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4" y="25763222"/>
            <a:ext cx="31641528" cy="2369818"/>
          </a:xfrm>
        </p:spPr>
        <p:txBody>
          <a:bodyPr>
            <a:normAutofit/>
          </a:bodyPr>
          <a:lstStyle>
            <a:lvl1pPr marL="0" indent="0">
              <a:buNone/>
              <a:defRPr sz="576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23571170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3895" y="23918825"/>
            <a:ext cx="2807894" cy="1752600"/>
          </a:xfrm>
        </p:spPr>
        <p:txBody>
          <a:bodyPr/>
          <a:lstStyle/>
          <a:p>
            <a:pPr>
              <a:defRPr/>
            </a:pPr>
            <a:fld id="{766D1F85-FC8E-4B63-A86C-FC56C2C366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9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" y="1097280"/>
            <a:ext cx="9509760" cy="31865414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98021" y="3595"/>
            <a:ext cx="9370906" cy="32892019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877824" cy="32918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6960" y="2995728"/>
            <a:ext cx="31628160" cy="6148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594" y="10241280"/>
            <a:ext cx="31641528" cy="18653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307520" y="29448430"/>
            <a:ext cx="3678624" cy="17768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23592" y="29451886"/>
            <a:ext cx="27439142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453895" y="3781361"/>
            <a:ext cx="2807894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2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2194560" rtl="0" eaLnBrk="1" latinLnBrk="0" hangingPunct="1">
        <a:spcBef>
          <a:spcPct val="0"/>
        </a:spcBef>
        <a:buNone/>
        <a:defRPr sz="1728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645920" indent="-164592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8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7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51"/>
          <p:cNvSpPr>
            <a:spLocks noChangeArrowheads="1"/>
          </p:cNvSpPr>
          <p:nvPr/>
        </p:nvSpPr>
        <p:spPr bwMode="auto">
          <a:xfrm>
            <a:off x="2147483647" y="2147483647"/>
            <a:ext cx="2147482688" cy="141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5903" tIns="112951" rIns="225903" bIns="112951">
            <a:spAutoFit/>
          </a:bodyPr>
          <a:lstStyle/>
          <a:p>
            <a:pPr algn="l" defTabSz="2259013">
              <a:lnSpc>
                <a:spcPct val="100000"/>
              </a:lnSpc>
              <a:spcBef>
                <a:spcPct val="0"/>
              </a:spcBef>
            </a:pPr>
            <a:r>
              <a:rPr lang="en-US" sz="7700" b="0">
                <a:latin typeface="+mn-lt"/>
              </a:rPr>
              <a:t> </a:t>
            </a:r>
            <a:endParaRPr lang="en-US" sz="5900" b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9302176" cy="4038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710160" y="914400"/>
            <a:ext cx="18470880" cy="288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accent1"/>
                </a:solidFill>
                <a:latin typeface="+mj-lt"/>
                <a:cs typeface="Helvetica" panose="020B0604020202020204" pitchFamily="34" charset="0"/>
              </a:rPr>
              <a:t>Object Oriented Traffic </a:t>
            </a:r>
            <a:r>
              <a:rPr lang="en-US" sz="8800" dirty="0" smtClean="0">
                <a:solidFill>
                  <a:schemeClr val="accent1"/>
                </a:solidFill>
                <a:latin typeface="+mj-lt"/>
                <a:cs typeface="Helvetica" panose="020B0604020202020204" pitchFamily="34" charset="0"/>
              </a:rPr>
              <a:t>Simulation</a:t>
            </a:r>
            <a:endParaRPr lang="en-US" sz="8800" dirty="0" smtClean="0">
              <a:solidFill>
                <a:schemeClr val="accent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+mj-lt"/>
              </a:rPr>
              <a:t>By Nick Powers, and Jordan White</a:t>
            </a:r>
          </a:p>
          <a:p>
            <a:r>
              <a:rPr lang="en-US" dirty="0" smtClean="0">
                <a:solidFill>
                  <a:schemeClr val="accent1"/>
                </a:solidFill>
                <a:latin typeface="+mj-lt"/>
              </a:rPr>
              <a:t>CS 4491 - Dr. Jose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Garrido</a:t>
            </a:r>
            <a:endParaRPr 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1063566" y="6172200"/>
            <a:ext cx="8851443" cy="5478341"/>
          </a:xfrm>
          <a:prstGeom prst="rect">
            <a:avLst/>
          </a:prstGeom>
          <a:solidFill>
            <a:schemeClr val="bg2"/>
          </a:solidFill>
        </p:spPr>
        <p:txBody>
          <a:bodyPr wrap="square" lIns="457200" tIns="228600" rIns="457200" bIns="22860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1"/>
                </a:solidFill>
                <a:latin typeface="+mj-lt"/>
              </a:rPr>
              <a:t>Introduction</a:t>
            </a:r>
            <a:endParaRPr lang="en-US" b="0" dirty="0" smtClean="0">
              <a:solidFill>
                <a:schemeClr val="accent1"/>
              </a:solidFill>
              <a:latin typeface="+mj-lt"/>
            </a:endParaRPr>
          </a:p>
          <a:p>
            <a:pPr algn="l">
              <a:lnSpc>
                <a:spcPct val="100000"/>
              </a:lnSpc>
            </a:pPr>
            <a:r>
              <a:rPr lang="en-US" sz="3600" b="0" dirty="0" smtClean="0">
                <a:solidFill>
                  <a:schemeClr val="accent1"/>
                </a:solidFill>
                <a:latin typeface="+mj-lt"/>
              </a:rPr>
              <a:t>The following outlines the development of a discrete event traffic simulation. Development consisted of devising a routing algorithm, and designing concurrent software.</a:t>
            </a:r>
          </a:p>
        </p:txBody>
      </p:sp>
      <p:sp>
        <p:nvSpPr>
          <p:cNvPr id="87" name="TextBox 86"/>
          <p:cNvSpPr txBox="1">
            <a:spLocks/>
          </p:cNvSpPr>
          <p:nvPr/>
        </p:nvSpPr>
        <p:spPr>
          <a:xfrm>
            <a:off x="1052618" y="12192000"/>
            <a:ext cx="8851443" cy="5478341"/>
          </a:xfrm>
          <a:prstGeom prst="rect">
            <a:avLst/>
          </a:prstGeom>
          <a:solidFill>
            <a:schemeClr val="bg2"/>
          </a:solidFill>
        </p:spPr>
        <p:txBody>
          <a:bodyPr wrap="square" lIns="457200" tIns="228600" rIns="457200" bIns="22860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chemeClr val="accent1"/>
                </a:solidFill>
                <a:latin typeface="+mj-lt"/>
              </a:rPr>
              <a:t>Routing Algorithm</a:t>
            </a:r>
          </a:p>
          <a:p>
            <a:pPr algn="l">
              <a:lnSpc>
                <a:spcPct val="100000"/>
              </a:lnSpc>
            </a:pPr>
            <a:r>
              <a:rPr lang="en-US" sz="3600" b="0" dirty="0" smtClean="0">
                <a:solidFill>
                  <a:schemeClr val="accent1"/>
                </a:solidFill>
                <a:latin typeface="+mj-lt"/>
              </a:rPr>
              <a:t>.</a:t>
            </a:r>
          </a:p>
        </p:txBody>
      </p:sp>
      <p:sp>
        <p:nvSpPr>
          <p:cNvPr id="88" name="TextBox 87"/>
          <p:cNvSpPr txBox="1">
            <a:spLocks/>
          </p:cNvSpPr>
          <p:nvPr/>
        </p:nvSpPr>
        <p:spPr>
          <a:xfrm>
            <a:off x="1052617" y="18211800"/>
            <a:ext cx="8851443" cy="10363200"/>
          </a:xfrm>
          <a:prstGeom prst="rect">
            <a:avLst/>
          </a:prstGeom>
          <a:solidFill>
            <a:schemeClr val="bg2"/>
          </a:solidFill>
        </p:spPr>
        <p:txBody>
          <a:bodyPr wrap="square" lIns="457200" tIns="228600" rIns="457200" bIns="22860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chemeClr val="accent1"/>
                </a:solidFill>
                <a:latin typeface="+mj-lt"/>
              </a:rPr>
              <a:t>Intersection</a:t>
            </a:r>
          </a:p>
          <a:p>
            <a:pPr>
              <a:lnSpc>
                <a:spcPct val="100000"/>
              </a:lnSpc>
            </a:pPr>
            <a:endParaRPr lang="en-US" b="0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1"/>
              </a:solidFill>
              <a:latin typeface="+mj-lt"/>
            </a:endParaRPr>
          </a:p>
          <a:p>
            <a:pPr algn="l">
              <a:lnSpc>
                <a:spcPct val="100000"/>
              </a:lnSpc>
            </a:pPr>
            <a:r>
              <a:rPr lang="en-US" sz="3600" b="0" dirty="0" smtClean="0">
                <a:solidFill>
                  <a:schemeClr val="accent1"/>
                </a:solidFill>
                <a:latin typeface="+mj-lt"/>
              </a:rPr>
              <a:t>How can a discrete event simulation be implemented to simulate traffic? The following outlines the development of a discrete event traffic simulation. Development consisted of devising a routing algorithm, and designing concurrent software.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278600"/>
            <a:ext cx="5101602" cy="4800600"/>
          </a:xfrm>
          <a:prstGeom prst="rect">
            <a:avLst/>
          </a:prstGeom>
        </p:spPr>
      </p:pic>
      <p:sp>
        <p:nvSpPr>
          <p:cNvPr id="12" name="TextBox 11"/>
          <p:cNvSpPr txBox="1">
            <a:spLocks/>
          </p:cNvSpPr>
          <p:nvPr/>
        </p:nvSpPr>
        <p:spPr>
          <a:xfrm>
            <a:off x="11810999" y="4267200"/>
            <a:ext cx="20269202" cy="8610600"/>
          </a:xfrm>
          <a:prstGeom prst="rect">
            <a:avLst/>
          </a:prstGeom>
          <a:solidFill>
            <a:schemeClr val="bg2"/>
          </a:solidFill>
        </p:spPr>
        <p:txBody>
          <a:bodyPr wrap="square" lIns="457200" tIns="228600" rIns="457200" bIns="22860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chemeClr val="accent1"/>
                </a:solidFill>
                <a:latin typeface="+mj-lt"/>
              </a:rPr>
              <a:t>Routing Algorithm</a:t>
            </a:r>
          </a:p>
          <a:p>
            <a:pPr algn="l">
              <a:lnSpc>
                <a:spcPct val="100000"/>
              </a:lnSpc>
            </a:pPr>
            <a:r>
              <a:rPr lang="en-US" sz="3600" b="0" dirty="0" smtClean="0">
                <a:solidFill>
                  <a:schemeClr val="accent1"/>
                </a:solidFill>
                <a:latin typeface="+mj-lt"/>
              </a:rPr>
              <a:t>.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11780519" y="13620530"/>
            <a:ext cx="14554200" cy="8420100"/>
          </a:xfrm>
          <a:prstGeom prst="rect">
            <a:avLst/>
          </a:prstGeom>
          <a:solidFill>
            <a:schemeClr val="bg2"/>
          </a:solidFill>
        </p:spPr>
        <p:txBody>
          <a:bodyPr wrap="square" lIns="457200" tIns="228600" rIns="457200" bIns="22860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chemeClr val="accent1"/>
                </a:solidFill>
                <a:latin typeface="+mj-lt"/>
              </a:rPr>
              <a:t>The Interface so far</a:t>
            </a:r>
            <a:endParaRPr lang="en-US" b="0" dirty="0" smtClean="0">
              <a:solidFill>
                <a:schemeClr val="accent1"/>
              </a:solidFill>
              <a:latin typeface="+mj-lt"/>
            </a:endParaRPr>
          </a:p>
          <a:p>
            <a:pPr algn="l">
              <a:lnSpc>
                <a:spcPct val="100000"/>
              </a:lnSpc>
            </a:pPr>
            <a:r>
              <a:rPr lang="en-US" sz="3600" b="0" dirty="0" smtClean="0">
                <a:solidFill>
                  <a:schemeClr val="accent1"/>
                </a:solidFill>
                <a:latin typeface="+mj-lt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807" y="15071724"/>
            <a:ext cx="13523623" cy="6321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ustom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6600" dirty="0" smtClean="0">
            <a:solidFill>
              <a:schemeClr val="accent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10505</TotalTime>
  <Words>95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</vt:lpstr>
      <vt:lpstr>Times New Roman</vt:lpstr>
      <vt:lpstr>Wingdings 3</vt:lpstr>
      <vt:lpstr>Wisp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Stephen J. Kinzey, Ph.D.</dc:creator>
  <cp:lastModifiedBy>JordanWhite</cp:lastModifiedBy>
  <cp:revision>187</cp:revision>
  <cp:lastPrinted>2014-07-01T18:04:06Z</cp:lastPrinted>
  <dcterms:created xsi:type="dcterms:W3CDTF">1999-06-15T14:29:13Z</dcterms:created>
  <dcterms:modified xsi:type="dcterms:W3CDTF">2015-04-19T19:12:55Z</dcterms:modified>
</cp:coreProperties>
</file>