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018B01-F468-4206-8812-CC3A9B4EB6E7}">
  <a:tblStyle styleId="{38018B01-F468-4206-8812-CC3A9B4EB6E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TSansNarrow-regular.fntdata"/><Relationship Id="rId43" Type="http://schemas.openxmlformats.org/officeDocument/2006/relationships/slide" Target="slides/slide38.xml"/><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-created a logistic regression with the response variable being the outcome of the match for a given player.</a:t>
            </a:r>
          </a:p>
          <a:p>
            <a:pPr indent="0" lvl="0" marL="0">
              <a:spcBef>
                <a:spcPts val="0"/>
              </a:spcBef>
              <a:buNone/>
            </a:pPr>
            <a:r>
              <a:rPr lang="en"/>
              <a:t>-predictors of the logistic of regression were variables such as the difference in rank between the players, surface type, odds of winning, and the series type the match occurred in.</a:t>
            </a:r>
          </a:p>
          <a:p>
            <a:pPr indent="0" lvl="0" marL="0">
              <a:spcBef>
                <a:spcPts val="0"/>
              </a:spcBef>
              <a:buNone/>
            </a:pPr>
            <a:r>
              <a:rPr lang="en"/>
              <a:t>-talk about reason for doing single player for these variables.</a:t>
            </a:r>
            <a:br>
              <a:rPr lang="en"/>
            </a:br>
            <a:r>
              <a:rPr lang="en"/>
              <a:t>-bet on matches that regression predicts that the player has a probability of winning greater than some threshold. </a:t>
            </a:r>
          </a:p>
          <a:p>
            <a:pPr indent="0" lvl="0" marL="0">
              <a:spcBef>
                <a:spcPts val="0"/>
              </a:spcBef>
              <a:buNone/>
            </a:pPr>
            <a:r>
              <a:rPr lang="en"/>
              <a:t>-the goal of this strategy is to bet when you are most confident and be more accurate in your bets.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Both tree methods, aggregate differently. Adaboost isn’t just for trees, but trees work well and are implemented in R</a:t>
            </a:r>
          </a:p>
          <a:p>
            <a:pPr indent="0" lvl="0" marL="0">
              <a:spcBef>
                <a:spcPts val="0"/>
              </a:spcBef>
              <a:buNone/>
            </a:pPr>
            <a:r>
              <a:t/>
            </a:r>
            <a:endParaRPr/>
          </a:p>
          <a:p>
            <a:pPr indent="0" lvl="0" marL="101600" marR="101600" rtl="0">
              <a:lnSpc>
                <a:spcPct val="115000"/>
              </a:lnSpc>
              <a:spcBef>
                <a:spcPts val="0"/>
              </a:spcBef>
              <a:spcAft>
                <a:spcPts val="800"/>
              </a:spcAft>
              <a:buNone/>
            </a:pPr>
            <a:r>
              <a:rPr lang="en" sz="1150">
                <a:solidFill>
                  <a:srgbClr val="242729"/>
                </a:solidFill>
                <a:highlight>
                  <a:srgbClr val="F0F0F0"/>
                </a:highlight>
              </a:rPr>
              <a:t>...most boosting algorithms consist of iteratively learning weak classifiers with respect to a distribution and adding them to a final strong classifier. When they are added, they are typically weighted in some way that is usually related to the weak learners' accuracy. After a weak learner is added, the data is reweighted...</a:t>
            </a:r>
          </a:p>
          <a:p>
            <a:pPr indent="0" lvl="0" marL="0" rtl="0">
              <a:lnSpc>
                <a:spcPct val="115000"/>
              </a:lnSpc>
              <a:spcBef>
                <a:spcPts val="0"/>
              </a:spcBef>
              <a:spcAft>
                <a:spcPts val="1100"/>
              </a:spcAft>
              <a:buNone/>
            </a:pPr>
            <a:r>
              <a:rPr lang="en" sz="1150">
                <a:solidFill>
                  <a:srgbClr val="242729"/>
                </a:solidFill>
              </a:rPr>
              <a:t>An example of this iterative process is adaboost, whereby weaker results are boosted or reweighted over many iterations to have the learner focus more on areas it got wrong, and less on those observations that were correct.</a:t>
            </a:r>
          </a:p>
          <a:p>
            <a:pPr indent="0" lvl="0" marL="0" rtl="0">
              <a:lnSpc>
                <a:spcPct val="115000"/>
              </a:lnSpc>
              <a:spcBef>
                <a:spcPts val="0"/>
              </a:spcBef>
              <a:spcAft>
                <a:spcPts val="1100"/>
              </a:spcAft>
              <a:buNone/>
            </a:pPr>
            <a:r>
              <a:rPr lang="en" sz="1150">
                <a:solidFill>
                  <a:srgbClr val="242729"/>
                </a:solidFill>
              </a:rPr>
              <a:t>A random forest, in contrast, is an ensemble bagging or averaging method that aims to reduce the variance of individual trees by randomly selecting (and thus de-correlating) many trees from the dataset, and averaging them</a:t>
            </a:r>
          </a:p>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39.png"/><Relationship Id="rId7"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indent="0" lvl="0" marL="0">
              <a:spcBef>
                <a:spcPts val="0"/>
              </a:spcBef>
              <a:buNone/>
            </a:pPr>
            <a:r>
              <a:rPr lang="en"/>
              <a:t>Tennis Gambling Analytics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indent="0" lvl="0" marL="0">
              <a:spcBef>
                <a:spcPts val="0"/>
              </a:spcBef>
              <a:buNone/>
            </a:pPr>
            <a:r>
              <a:rPr lang="en"/>
              <a:t>How to Handle Your Bets</a:t>
            </a:r>
          </a:p>
        </p:txBody>
      </p:sp>
      <p:sp>
        <p:nvSpPr>
          <p:cNvPr id="68" name="Shape 68"/>
          <p:cNvSpPr txBox="1"/>
          <p:nvPr>
            <p:ph idx="1" type="subTitle"/>
          </p:nvPr>
        </p:nvSpPr>
        <p:spPr>
          <a:xfrm>
            <a:off x="1004125" y="3447450"/>
            <a:ext cx="7136700" cy="792600"/>
          </a:xfrm>
          <a:prstGeom prst="rect">
            <a:avLst/>
          </a:prstGeom>
        </p:spPr>
        <p:txBody>
          <a:bodyPr anchorCtr="0" anchor="t" bIns="91425" lIns="91425" rIns="91425" wrap="square" tIns="91425">
            <a:noAutofit/>
          </a:bodyPr>
          <a:lstStyle/>
          <a:p>
            <a:pPr indent="0" lvl="0" marL="0" rtl="0">
              <a:spcBef>
                <a:spcPts val="0"/>
              </a:spcBef>
              <a:buNone/>
            </a:pPr>
            <a:r>
              <a:rPr lang="en" sz="1200"/>
              <a:t>Cate Capiak </a:t>
            </a:r>
            <a:r>
              <a:rPr lang="en" sz="1400"/>
              <a:t>|</a:t>
            </a:r>
            <a:r>
              <a:rPr lang="en" sz="1200"/>
              <a:t> Nick Kurtansky </a:t>
            </a:r>
            <a:r>
              <a:rPr lang="en" sz="1400"/>
              <a:t>|</a:t>
            </a:r>
            <a:r>
              <a:rPr lang="en" sz="1200"/>
              <a:t> Ashton Pallottini </a:t>
            </a:r>
            <a:r>
              <a:rPr lang="en" sz="1400"/>
              <a:t>|</a:t>
            </a:r>
            <a:r>
              <a:rPr lang="en" sz="1200"/>
              <a:t> Jacob Schmitter </a:t>
            </a:r>
            <a:r>
              <a:rPr lang="en" sz="1400"/>
              <a:t>|</a:t>
            </a:r>
            <a:r>
              <a:rPr lang="en" sz="1200"/>
              <a:t> William Renius </a:t>
            </a:r>
            <a:r>
              <a:rPr lang="en" sz="1400"/>
              <a:t>|</a:t>
            </a:r>
            <a:r>
              <a:rPr lang="en" sz="1200"/>
              <a:t> Yifei Yan</a:t>
            </a:r>
            <a:br>
              <a:rPr lang="en" sz="1200"/>
            </a:br>
            <a:br>
              <a:rPr lang="en" sz="1200"/>
            </a:b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8360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Baseline: Random Choices Between Favorite and Underdog</a:t>
            </a:r>
          </a:p>
        </p:txBody>
      </p:sp>
      <p:pic>
        <p:nvPicPr>
          <p:cNvPr id="139" name="Shape 139"/>
          <p:cNvPicPr preferRelativeResize="0"/>
          <p:nvPr/>
        </p:nvPicPr>
        <p:blipFill>
          <a:blip r:embed="rId3">
            <a:alphaModFix/>
          </a:blip>
          <a:stretch>
            <a:fillRect/>
          </a:stretch>
        </p:blipFill>
        <p:spPr>
          <a:xfrm>
            <a:off x="3859175" y="1213625"/>
            <a:ext cx="4829424" cy="3449600"/>
          </a:xfrm>
          <a:prstGeom prst="rect">
            <a:avLst/>
          </a:prstGeom>
          <a:noFill/>
          <a:ln>
            <a:noFill/>
          </a:ln>
        </p:spPr>
      </p:pic>
      <p:sp>
        <p:nvSpPr>
          <p:cNvPr id="140" name="Shape 1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141" name="Shape 141"/>
          <p:cNvPicPr preferRelativeResize="0"/>
          <p:nvPr/>
        </p:nvPicPr>
        <p:blipFill>
          <a:blip r:embed="rId4">
            <a:alphaModFix/>
          </a:blip>
          <a:stretch>
            <a:fillRect/>
          </a:stretch>
        </p:blipFill>
        <p:spPr>
          <a:xfrm>
            <a:off x="594725" y="1021900"/>
            <a:ext cx="2627025" cy="373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288950" y="445025"/>
            <a:ext cx="8543100" cy="707400"/>
          </a:xfrm>
          <a:prstGeom prst="rect">
            <a:avLst/>
          </a:prstGeom>
        </p:spPr>
        <p:txBody>
          <a:bodyPr anchorCtr="0" anchor="t" bIns="91425" lIns="91425" rIns="91425" wrap="square" tIns="91425">
            <a:noAutofit/>
          </a:bodyPr>
          <a:lstStyle/>
          <a:p>
            <a:pPr indent="0" lvl="0" marL="0">
              <a:spcBef>
                <a:spcPts val="0"/>
              </a:spcBef>
              <a:buNone/>
            </a:pPr>
            <a:r>
              <a:rPr lang="en"/>
              <a:t>Baseline Strategy Results from 2001 through 2017</a:t>
            </a:r>
          </a:p>
        </p:txBody>
      </p:sp>
      <p:sp>
        <p:nvSpPr>
          <p:cNvPr id="147" name="Shape 1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148" name="Shape 148"/>
          <p:cNvGraphicFramePr/>
          <p:nvPr/>
        </p:nvGraphicFramePr>
        <p:xfrm>
          <a:off x="860363" y="1660200"/>
          <a:ext cx="3000000" cy="3000000"/>
        </p:xfrm>
        <a:graphic>
          <a:graphicData uri="http://schemas.openxmlformats.org/drawingml/2006/table">
            <a:tbl>
              <a:tblPr>
                <a:noFill/>
                <a:tableStyleId>{38018B01-F468-4206-8812-CC3A9B4EB6E7}</a:tableStyleId>
              </a:tblPr>
              <a:tblGrid>
                <a:gridCol w="1608775"/>
                <a:gridCol w="1249325"/>
                <a:gridCol w="1532675"/>
                <a:gridCol w="1382450"/>
                <a:gridCol w="1650050"/>
              </a:tblGrid>
              <a:tr h="499175">
                <a:tc>
                  <a:txBody>
                    <a:bodyPr>
                      <a:noAutofit/>
                    </a:bodyPr>
                    <a:lstStyle/>
                    <a:p>
                      <a:pPr indent="0" lvl="0" marL="0" rtl="0">
                        <a:spcBef>
                          <a:spcPts val="0"/>
                        </a:spcBef>
                        <a:buNone/>
                      </a:pPr>
                      <a:r>
                        <a:rPr lang="en">
                          <a:solidFill>
                            <a:srgbClr val="FFFFFF"/>
                          </a:solidFill>
                          <a:latin typeface="Cambria"/>
                          <a:ea typeface="Cambria"/>
                          <a:cs typeface="Cambria"/>
                          <a:sym typeface="Cambria"/>
                        </a:rPr>
                        <a:t>Strategy</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a:solidFill>
                            <a:srgbClr val="FFFFFF"/>
                          </a:solidFill>
                          <a:latin typeface="Cambria"/>
                          <a:ea typeface="Cambria"/>
                          <a:cs typeface="Cambria"/>
                          <a:sym typeface="Cambria"/>
                        </a:rPr>
                        <a:t>Net Profit</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a:solidFill>
                            <a:srgbClr val="FFFFFF"/>
                          </a:solidFill>
                          <a:latin typeface="Cambria"/>
                          <a:ea typeface="Cambria"/>
                          <a:cs typeface="Cambria"/>
                          <a:sym typeface="Cambria"/>
                        </a:rPr>
                        <a:t>Number of Wins</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a:solidFill>
                            <a:srgbClr val="FFFFFF"/>
                          </a:solidFill>
                          <a:latin typeface="Cambria"/>
                          <a:ea typeface="Cambria"/>
                          <a:cs typeface="Cambria"/>
                          <a:sym typeface="Cambria"/>
                        </a:rPr>
                        <a:t>Number of Bets</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a:solidFill>
                            <a:srgbClr val="FFFFFF"/>
                          </a:solidFill>
                          <a:latin typeface="Cambria"/>
                          <a:ea typeface="Cambria"/>
                          <a:cs typeface="Cambria"/>
                          <a:sym typeface="Cambria"/>
                        </a:rPr>
                        <a:t>Win Percentage</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r>
              <a:tr h="219075">
                <a:tc>
                  <a:txBody>
                    <a:bodyPr>
                      <a:noAutofit/>
                    </a:bodyPr>
                    <a:lstStyle/>
                    <a:p>
                      <a:pPr indent="0" lvl="0" marL="0" rtl="0">
                        <a:spcBef>
                          <a:spcPts val="0"/>
                        </a:spcBef>
                        <a:buNone/>
                      </a:pPr>
                      <a:r>
                        <a:rPr lang="en">
                          <a:latin typeface="Cambria"/>
                          <a:ea typeface="Cambria"/>
                          <a:cs typeface="Cambria"/>
                          <a:sym typeface="Cambria"/>
                        </a:rPr>
                        <a:t>Favorite</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-3,087.51</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31,951</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45,641</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0.7000504</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219075">
                <a:tc>
                  <a:txBody>
                    <a:bodyPr>
                      <a:noAutofit/>
                    </a:bodyPr>
                    <a:lstStyle/>
                    <a:p>
                      <a:pPr indent="0" lvl="0" marL="0" rtl="0">
                        <a:spcBef>
                          <a:spcPts val="0"/>
                        </a:spcBef>
                        <a:buNone/>
                      </a:pPr>
                      <a:r>
                        <a:rPr lang="en">
                          <a:latin typeface="Cambria"/>
                          <a:ea typeface="Cambria"/>
                          <a:cs typeface="Cambria"/>
                          <a:sym typeface="Cambria"/>
                        </a:rPr>
                        <a:t>Underdog</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-29,777.09</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13,690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45,641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0.2999496</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219075">
                <a:tc>
                  <a:txBody>
                    <a:bodyPr>
                      <a:noAutofit/>
                    </a:bodyPr>
                    <a:lstStyle/>
                    <a:p>
                      <a:pPr indent="0" lvl="0" marL="0" rtl="0">
                        <a:spcBef>
                          <a:spcPts val="0"/>
                        </a:spcBef>
                        <a:buNone/>
                      </a:pPr>
                      <a:r>
                        <a:rPr lang="en">
                          <a:latin typeface="Cambria"/>
                          <a:ea typeface="Cambria"/>
                          <a:cs typeface="Cambria"/>
                          <a:sym typeface="Cambria"/>
                        </a:rPr>
                        <a:t>Random Choice</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-15,255.30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22,832</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45,641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0.500252</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219075">
                <a:tc>
                  <a:txBody>
                    <a:bodyPr>
                      <a:noAutofit/>
                    </a:bodyPr>
                    <a:lstStyle/>
                    <a:p>
                      <a:pPr indent="0" lvl="0" marL="0" rtl="0">
                        <a:spcBef>
                          <a:spcPts val="0"/>
                        </a:spcBef>
                        <a:buNone/>
                      </a:pPr>
                      <a:r>
                        <a:rPr lang="en">
                          <a:latin typeface="Cambria"/>
                          <a:ea typeface="Cambria"/>
                          <a:cs typeface="Cambria"/>
                          <a:sym typeface="Cambria"/>
                        </a:rPr>
                        <a:t>Higher Rank</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-9,097.60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30,031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45,641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a:latin typeface="Cambria"/>
                          <a:ea typeface="Cambria"/>
                          <a:cs typeface="Cambria"/>
                          <a:sym typeface="Cambria"/>
                        </a:rPr>
                        <a:t>0.657983</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219075">
                <a:tc>
                  <a:txBody>
                    <a:bodyPr>
                      <a:noAutofit/>
                    </a:bodyPr>
                    <a:lstStyle/>
                    <a:p>
                      <a:pPr indent="0" lvl="0" marL="0" rtl="0">
                        <a:spcBef>
                          <a:spcPts val="0"/>
                        </a:spcBef>
                        <a:buNone/>
                      </a:pPr>
                      <a:r>
                        <a:rPr lang="en">
                          <a:latin typeface="Cambria"/>
                          <a:ea typeface="Cambria"/>
                          <a:cs typeface="Cambria"/>
                          <a:sym typeface="Cambria"/>
                        </a:rPr>
                        <a:t>Lower Rank</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-23,767.00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15,610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45,641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a:latin typeface="Cambria"/>
                          <a:ea typeface="Cambria"/>
                          <a:cs typeface="Cambria"/>
                          <a:sym typeface="Cambria"/>
                        </a:rPr>
                        <a:t>0.342017</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Testing Data Exploration &amp; Analysis</a:t>
            </a:r>
          </a:p>
        </p:txBody>
      </p:sp>
      <p:sp>
        <p:nvSpPr>
          <p:cNvPr id="154" name="Shape 154"/>
          <p:cNvSpPr txBox="1"/>
          <p:nvPr>
            <p:ph idx="1" type="body"/>
          </p:nvPr>
        </p:nvSpPr>
        <p:spPr>
          <a:xfrm>
            <a:off x="311700" y="1266325"/>
            <a:ext cx="68223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Upset Frequencies</a:t>
            </a:r>
          </a:p>
          <a:p>
            <a:pPr indent="-342900" lvl="0" marL="457200" rtl="0">
              <a:spcBef>
                <a:spcPts val="0"/>
              </a:spcBef>
              <a:spcAft>
                <a:spcPts val="0"/>
              </a:spcAft>
              <a:buSzPts val="1800"/>
              <a:buChar char="●"/>
            </a:pPr>
            <a:r>
              <a:rPr lang="en"/>
              <a:t>New Metric: Payout-Potential</a:t>
            </a:r>
          </a:p>
          <a:p>
            <a:pPr indent="-317500" lvl="1" marL="914400" rtl="0">
              <a:spcBef>
                <a:spcPts val="0"/>
              </a:spcBef>
              <a:spcAft>
                <a:spcPts val="0"/>
              </a:spcAft>
              <a:buSzPts val="1400"/>
              <a:buChar char="○"/>
            </a:pPr>
            <a:r>
              <a:rPr lang="en"/>
              <a:t>Payout-Potential = P(successful bet) * (average odds|success)</a:t>
            </a:r>
          </a:p>
          <a:p>
            <a:pPr indent="-317500" lvl="1" marL="914400" rtl="0">
              <a:spcBef>
                <a:spcPts val="0"/>
              </a:spcBef>
              <a:buSzPts val="1400"/>
              <a:buChar char="○"/>
            </a:pPr>
            <a:r>
              <a:rPr lang="en"/>
              <a:t>The idea is to indicate the average return or loss per $1 wager.</a:t>
            </a:r>
          </a:p>
        </p:txBody>
      </p:sp>
      <p:sp>
        <p:nvSpPr>
          <p:cNvPr id="155" name="Shape 1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Upset Frequency by Indoor/Outdoor</a:t>
            </a:r>
          </a:p>
        </p:txBody>
      </p:sp>
      <p:pic>
        <p:nvPicPr>
          <p:cNvPr id="161" name="Shape 161"/>
          <p:cNvPicPr preferRelativeResize="0"/>
          <p:nvPr/>
        </p:nvPicPr>
        <p:blipFill>
          <a:blip r:embed="rId3">
            <a:alphaModFix/>
          </a:blip>
          <a:stretch>
            <a:fillRect/>
          </a:stretch>
        </p:blipFill>
        <p:spPr>
          <a:xfrm>
            <a:off x="4244500" y="1364075"/>
            <a:ext cx="4661900" cy="3329925"/>
          </a:xfrm>
          <a:prstGeom prst="rect">
            <a:avLst/>
          </a:prstGeom>
          <a:noFill/>
          <a:ln>
            <a:noFill/>
          </a:ln>
        </p:spPr>
      </p:pic>
      <p:graphicFrame>
        <p:nvGraphicFramePr>
          <p:cNvPr id="162" name="Shape 162"/>
          <p:cNvGraphicFramePr/>
          <p:nvPr/>
        </p:nvGraphicFramePr>
        <p:xfrm>
          <a:off x="244275" y="2126400"/>
          <a:ext cx="3000000" cy="3000000"/>
        </p:xfrm>
        <a:graphic>
          <a:graphicData uri="http://schemas.openxmlformats.org/drawingml/2006/table">
            <a:tbl>
              <a:tblPr>
                <a:noFill/>
                <a:tableStyleId>{38018B01-F468-4206-8812-CC3A9B4EB6E7}</a:tableStyleId>
              </a:tblPr>
              <a:tblGrid>
                <a:gridCol w="695000"/>
                <a:gridCol w="955475"/>
                <a:gridCol w="990500"/>
                <a:gridCol w="1155425"/>
              </a:tblGrid>
              <a:tr h="390525">
                <a:tc>
                  <a:txBody>
                    <a:bodyPr>
                      <a:noAutofit/>
                    </a:bodyPr>
                    <a:lstStyle/>
                    <a:p>
                      <a:pPr indent="0" lvl="0" marL="0" rtl="0">
                        <a:spcBef>
                          <a:spcPts val="0"/>
                        </a:spcBef>
                        <a:buNone/>
                      </a:pPr>
                      <a:r>
                        <a:rPr lang="en" sz="1000">
                          <a:solidFill>
                            <a:srgbClr val="FFFFFF"/>
                          </a:solidFill>
                          <a:latin typeface="Cambria"/>
                          <a:ea typeface="Cambria"/>
                          <a:cs typeface="Cambria"/>
                          <a:sym typeface="Cambria"/>
                        </a:rPr>
                        <a:t>Court</a:t>
                      </a:r>
                    </a:p>
                  </a:txBody>
                  <a:tcPr marT="91425" marB="91425" marR="91425" marL="91425">
                    <a:lnL cap="flat" cmpd="sng" w="6350">
                      <a:solidFill>
                        <a:srgbClr val="F4B084">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Upset Frequency</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Number of Odds Upset</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Total Number of Matches</a:t>
                      </a:r>
                    </a:p>
                  </a:txBody>
                  <a:tcPr marT="91425" marB="91425" marR="91425" marL="91425">
                    <a:lnL cap="flat" cmpd="sng" w="9525">
                      <a:solidFill>
                        <a:srgbClr val="000000">
                          <a:alpha val="0"/>
                        </a:srgbClr>
                      </a:solidFill>
                      <a:prstDash val="solid"/>
                      <a:round/>
                      <a:headEnd len="med" w="med" type="none"/>
                      <a:tailEnd len="med" w="med" type="none"/>
                    </a:lnL>
                    <a:lnR cap="flat" cmpd="sng" w="6350">
                      <a:solidFill>
                        <a:srgbClr val="F4B084">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r>
              <a:tr h="190500">
                <a:tc>
                  <a:txBody>
                    <a:bodyPr>
                      <a:noAutofit/>
                    </a:bodyPr>
                    <a:lstStyle/>
                    <a:p>
                      <a:pPr indent="0" lvl="0" marL="0" rtl="0">
                        <a:spcBef>
                          <a:spcPts val="0"/>
                        </a:spcBef>
                        <a:buNone/>
                      </a:pPr>
                      <a:r>
                        <a:rPr lang="en" sz="1000">
                          <a:latin typeface="Cambria"/>
                          <a:ea typeface="Cambria"/>
                          <a:cs typeface="Cambria"/>
                          <a:sym typeface="Cambria"/>
                        </a:rPr>
                        <a:t>Indoor</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0.3203769</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2176</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6792</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190500">
                <a:tc>
                  <a:txBody>
                    <a:bodyPr>
                      <a:noAutofit/>
                    </a:bodyPr>
                    <a:lstStyle/>
                    <a:p>
                      <a:pPr indent="0" lvl="0" marL="0" rtl="0">
                        <a:spcBef>
                          <a:spcPts val="0"/>
                        </a:spcBef>
                        <a:buNone/>
                      </a:pPr>
                      <a:r>
                        <a:rPr lang="en" sz="1000">
                          <a:latin typeface="Cambria"/>
                          <a:ea typeface="Cambria"/>
                          <a:cs typeface="Cambria"/>
                          <a:sym typeface="Cambria"/>
                        </a:rPr>
                        <a:t>Outdoor</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0.2950665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9091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30810</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bl>
          </a:graphicData>
        </a:graphic>
      </p:graphicFrame>
      <p:sp>
        <p:nvSpPr>
          <p:cNvPr id="163" name="Shape 1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Upset Frequency by Match Type</a:t>
            </a:r>
          </a:p>
        </p:txBody>
      </p:sp>
      <p:pic>
        <p:nvPicPr>
          <p:cNvPr id="169" name="Shape 169"/>
          <p:cNvPicPr preferRelativeResize="0"/>
          <p:nvPr/>
        </p:nvPicPr>
        <p:blipFill>
          <a:blip r:embed="rId3">
            <a:alphaModFix/>
          </a:blip>
          <a:stretch>
            <a:fillRect/>
          </a:stretch>
        </p:blipFill>
        <p:spPr>
          <a:xfrm>
            <a:off x="4006950" y="1451225"/>
            <a:ext cx="4749475" cy="3392474"/>
          </a:xfrm>
          <a:prstGeom prst="rect">
            <a:avLst/>
          </a:prstGeom>
          <a:noFill/>
          <a:ln>
            <a:noFill/>
          </a:ln>
        </p:spPr>
      </p:pic>
      <p:graphicFrame>
        <p:nvGraphicFramePr>
          <p:cNvPr id="170" name="Shape 170"/>
          <p:cNvGraphicFramePr/>
          <p:nvPr/>
        </p:nvGraphicFramePr>
        <p:xfrm>
          <a:off x="173650" y="2064250"/>
          <a:ext cx="3000000" cy="3000000"/>
        </p:xfrm>
        <a:graphic>
          <a:graphicData uri="http://schemas.openxmlformats.org/drawingml/2006/table">
            <a:tbl>
              <a:tblPr>
                <a:noFill/>
                <a:tableStyleId>{38018B01-F468-4206-8812-CC3A9B4EB6E7}</a:tableStyleId>
              </a:tblPr>
              <a:tblGrid>
                <a:gridCol w="784000"/>
                <a:gridCol w="806600"/>
                <a:gridCol w="854850"/>
                <a:gridCol w="1142425"/>
              </a:tblGrid>
              <a:tr h="510825">
                <a:tc>
                  <a:txBody>
                    <a:bodyPr>
                      <a:noAutofit/>
                    </a:bodyPr>
                    <a:lstStyle/>
                    <a:p>
                      <a:pPr indent="0" lvl="0" marL="0" rtl="0">
                        <a:spcBef>
                          <a:spcPts val="0"/>
                        </a:spcBef>
                        <a:buNone/>
                      </a:pPr>
                      <a:r>
                        <a:rPr lang="en" sz="1000">
                          <a:solidFill>
                            <a:srgbClr val="FFFFFF"/>
                          </a:solidFill>
                          <a:latin typeface="Cambria"/>
                          <a:ea typeface="Cambria"/>
                          <a:cs typeface="Cambria"/>
                          <a:sym typeface="Cambria"/>
                        </a:rPr>
                        <a:t>Games per Match</a:t>
                      </a:r>
                    </a:p>
                  </a:txBody>
                  <a:tcPr marT="91425" marB="91425" marR="91425" marL="91425">
                    <a:lnL cap="flat" cmpd="sng" w="6350">
                      <a:solidFill>
                        <a:srgbClr val="F4B084">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Upset Frequency</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Number of Odds Upset</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Total Number of Matches</a:t>
                      </a:r>
                    </a:p>
                  </a:txBody>
                  <a:tcPr marT="91425" marB="91425" marR="91425" marL="91425">
                    <a:lnL cap="flat" cmpd="sng" w="9525">
                      <a:solidFill>
                        <a:srgbClr val="000000">
                          <a:alpha val="0"/>
                        </a:srgbClr>
                      </a:solidFill>
                      <a:prstDash val="solid"/>
                      <a:round/>
                      <a:headEnd len="med" w="med" type="none"/>
                      <a:tailEnd len="med" w="med" type="none"/>
                    </a:lnL>
                    <a:lnR cap="flat" cmpd="sng" w="6350">
                      <a:solidFill>
                        <a:srgbClr val="F4B084">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r>
              <a:tr h="429050">
                <a:tc>
                  <a:txBody>
                    <a:bodyPr>
                      <a:noAutofit/>
                    </a:bodyPr>
                    <a:lstStyle/>
                    <a:p>
                      <a:pPr indent="0" lvl="0" marL="0" rtl="0" algn="r">
                        <a:lnSpc>
                          <a:spcPct val="115000"/>
                        </a:lnSpc>
                        <a:spcBef>
                          <a:spcPts val="0"/>
                        </a:spcBef>
                        <a:buNone/>
                      </a:pPr>
                      <a:r>
                        <a:rPr lang="en" sz="1000">
                          <a:latin typeface="Cambria"/>
                          <a:ea typeface="Cambria"/>
                          <a:cs typeface="Cambria"/>
                          <a:sym typeface="Cambria"/>
                        </a:rPr>
                        <a:t>3</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0.3141248</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9594</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30542</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429050">
                <a:tc>
                  <a:txBody>
                    <a:bodyPr>
                      <a:noAutofit/>
                    </a:bodyPr>
                    <a:lstStyle/>
                    <a:p>
                      <a:pPr indent="0" lvl="0" marL="0" rtl="0" algn="r">
                        <a:lnSpc>
                          <a:spcPct val="115000"/>
                        </a:lnSpc>
                        <a:spcBef>
                          <a:spcPts val="0"/>
                        </a:spcBef>
                        <a:buNone/>
                      </a:pPr>
                      <a:r>
                        <a:rPr lang="en" sz="1000">
                          <a:latin typeface="Cambria"/>
                          <a:ea typeface="Cambria"/>
                          <a:cs typeface="Cambria"/>
                          <a:sym typeface="Cambria"/>
                        </a:rPr>
                        <a:t>5</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0.2369688</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1673</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7060</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bl>
          </a:graphicData>
        </a:graphic>
      </p:graphicFrame>
      <p:sp>
        <p:nvSpPr>
          <p:cNvPr id="171" name="Shape 17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Upset Frequency by Court </a:t>
            </a:r>
            <a:r>
              <a:rPr lang="en" sz="3000"/>
              <a:t>Surface Type</a:t>
            </a:r>
          </a:p>
        </p:txBody>
      </p:sp>
      <p:pic>
        <p:nvPicPr>
          <p:cNvPr id="177" name="Shape 177"/>
          <p:cNvPicPr preferRelativeResize="0"/>
          <p:nvPr/>
        </p:nvPicPr>
        <p:blipFill>
          <a:blip r:embed="rId3">
            <a:alphaModFix/>
          </a:blip>
          <a:stretch>
            <a:fillRect/>
          </a:stretch>
        </p:blipFill>
        <p:spPr>
          <a:xfrm>
            <a:off x="4211525" y="1152414"/>
            <a:ext cx="4842575" cy="3458961"/>
          </a:xfrm>
          <a:prstGeom prst="rect">
            <a:avLst/>
          </a:prstGeom>
          <a:noFill/>
          <a:ln>
            <a:noFill/>
          </a:ln>
        </p:spPr>
      </p:pic>
      <p:graphicFrame>
        <p:nvGraphicFramePr>
          <p:cNvPr id="178" name="Shape 178"/>
          <p:cNvGraphicFramePr/>
          <p:nvPr/>
        </p:nvGraphicFramePr>
        <p:xfrm>
          <a:off x="83425" y="1709350"/>
          <a:ext cx="3000000" cy="3000000"/>
        </p:xfrm>
        <a:graphic>
          <a:graphicData uri="http://schemas.openxmlformats.org/drawingml/2006/table">
            <a:tbl>
              <a:tblPr>
                <a:noFill/>
                <a:tableStyleId>{38018B01-F468-4206-8812-CC3A9B4EB6E7}</a:tableStyleId>
              </a:tblPr>
              <a:tblGrid>
                <a:gridCol w="762000"/>
                <a:gridCol w="923925"/>
                <a:gridCol w="1209675"/>
                <a:gridCol w="1149025"/>
              </a:tblGrid>
              <a:tr h="391325">
                <a:tc>
                  <a:txBody>
                    <a:bodyPr>
                      <a:noAutofit/>
                    </a:bodyPr>
                    <a:lstStyle/>
                    <a:p>
                      <a:pPr indent="0" lvl="0" marL="0" rtl="0">
                        <a:spcBef>
                          <a:spcPts val="0"/>
                        </a:spcBef>
                        <a:buNone/>
                      </a:pPr>
                      <a:r>
                        <a:rPr lang="en" sz="1000">
                          <a:solidFill>
                            <a:srgbClr val="FFFFFF"/>
                          </a:solidFill>
                          <a:latin typeface="Cambria"/>
                          <a:ea typeface="Cambria"/>
                          <a:cs typeface="Cambria"/>
                          <a:sym typeface="Cambria"/>
                        </a:rPr>
                        <a:t>Surface</a:t>
                      </a:r>
                    </a:p>
                  </a:txBody>
                  <a:tcPr marT="91425" marB="91425" marR="91425" marL="91425">
                    <a:lnL cap="flat" cmpd="sng" w="6350">
                      <a:solidFill>
                        <a:srgbClr val="F4B084">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Upset Frequency</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Number of Odds Upset</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000">
                          <a:solidFill>
                            <a:srgbClr val="FFFFFF"/>
                          </a:solidFill>
                          <a:latin typeface="Cambria"/>
                          <a:ea typeface="Cambria"/>
                          <a:cs typeface="Cambria"/>
                          <a:sym typeface="Cambria"/>
                        </a:rPr>
                        <a:t>Total Number of Matches</a:t>
                      </a:r>
                    </a:p>
                  </a:txBody>
                  <a:tcPr marT="91425" marB="91425" marR="91425" marL="91425">
                    <a:lnL cap="flat" cmpd="sng" w="9525">
                      <a:solidFill>
                        <a:srgbClr val="000000">
                          <a:alpha val="0"/>
                        </a:srgbClr>
                      </a:solidFill>
                      <a:prstDash val="solid"/>
                      <a:round/>
                      <a:headEnd len="med" w="med" type="none"/>
                      <a:tailEnd len="med" w="med" type="none"/>
                    </a:lnL>
                    <a:lnR cap="flat" cmpd="sng" w="6350">
                      <a:solidFill>
                        <a:srgbClr val="F4B084">
                          <a:alpha val="0"/>
                        </a:srgbClr>
                      </a:solidFill>
                      <a:prstDash val="solid"/>
                      <a:round/>
                      <a:headEnd len="med" w="med" type="none"/>
                      <a:tailEnd len="med" w="med" type="none"/>
                    </a:lnR>
                    <a:lnT cap="flat" cmpd="sng" w="6350">
                      <a:solidFill>
                        <a:srgbClr val="F4B084">
                          <a:alpha val="0"/>
                        </a:srgbClr>
                      </a:solidFill>
                      <a:prstDash val="solid"/>
                      <a:round/>
                      <a:headEnd len="med" w="med" type="none"/>
                      <a:tailEnd len="med" w="med" type="none"/>
                    </a:lnT>
                    <a:lnB cap="flat" cmpd="sng" w="12700">
                      <a:solidFill>
                        <a:srgbClr val="000000">
                          <a:alpha val="0"/>
                        </a:srgbClr>
                      </a:solidFill>
                      <a:prstDash val="solid"/>
                      <a:round/>
                      <a:headEnd len="med" w="med" type="none"/>
                      <a:tailEnd len="med" w="med" type="none"/>
                    </a:lnB>
                    <a:solidFill>
                      <a:srgbClr val="ED7D31"/>
                    </a:solidFill>
                  </a:tcPr>
                </a:tc>
              </a:tr>
              <a:tr h="190500">
                <a:tc>
                  <a:txBody>
                    <a:bodyPr>
                      <a:noAutofit/>
                    </a:bodyPr>
                    <a:lstStyle/>
                    <a:p>
                      <a:pPr indent="0" lvl="0" marL="0" rtl="0">
                        <a:spcBef>
                          <a:spcPts val="0"/>
                        </a:spcBef>
                        <a:buNone/>
                      </a:pPr>
                      <a:r>
                        <a:rPr lang="en" sz="1000">
                          <a:latin typeface="Cambria"/>
                          <a:ea typeface="Cambria"/>
                          <a:cs typeface="Cambria"/>
                          <a:sym typeface="Cambria"/>
                        </a:rPr>
                        <a:t>Carpet</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0.3320106</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502</a:t>
                      </a:r>
                    </a:p>
                  </a:txBody>
                  <a:tcPr marT="91425" marB="91425" marR="91425" marL="91425">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1512</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alpha val="0"/>
                        </a:srgbClr>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190500">
                <a:tc>
                  <a:txBody>
                    <a:bodyPr>
                      <a:noAutofit/>
                    </a:bodyPr>
                    <a:lstStyle/>
                    <a:p>
                      <a:pPr indent="0" lvl="0" marL="0" rtl="0">
                        <a:spcBef>
                          <a:spcPts val="0"/>
                        </a:spcBef>
                        <a:buNone/>
                      </a:pPr>
                      <a:r>
                        <a:rPr lang="en" sz="1000">
                          <a:latin typeface="Cambria"/>
                          <a:ea typeface="Cambria"/>
                          <a:cs typeface="Cambria"/>
                          <a:sym typeface="Cambria"/>
                        </a:rPr>
                        <a:t>Clay</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0.3029841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3777</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12466</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190500">
                <a:tc>
                  <a:txBody>
                    <a:bodyPr>
                      <a:noAutofit/>
                    </a:bodyPr>
                    <a:lstStyle/>
                    <a:p>
                      <a:pPr indent="0" lvl="0" marL="0" rtl="0">
                        <a:spcBef>
                          <a:spcPts val="0"/>
                        </a:spcBef>
                        <a:buNone/>
                      </a:pPr>
                      <a:r>
                        <a:rPr lang="en" sz="1000">
                          <a:latin typeface="Cambria"/>
                          <a:ea typeface="Cambria"/>
                          <a:cs typeface="Cambria"/>
                          <a:sym typeface="Cambria"/>
                        </a:rPr>
                        <a:t>Grass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0.2766467</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1155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000">
                          <a:latin typeface="Cambria"/>
                          <a:ea typeface="Cambria"/>
                          <a:cs typeface="Cambria"/>
                          <a:sym typeface="Cambria"/>
                        </a:rPr>
                        <a:t>4175</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190500">
                <a:tc>
                  <a:txBody>
                    <a:bodyPr>
                      <a:noAutofit/>
                    </a:bodyPr>
                    <a:lstStyle/>
                    <a:p>
                      <a:pPr indent="0" lvl="0" marL="0" rtl="0">
                        <a:spcBef>
                          <a:spcPts val="0"/>
                        </a:spcBef>
                        <a:buNone/>
                      </a:pPr>
                      <a:r>
                        <a:rPr lang="en" sz="1000">
                          <a:latin typeface="Cambria"/>
                          <a:ea typeface="Cambria"/>
                          <a:cs typeface="Cambria"/>
                          <a:sym typeface="Cambria"/>
                        </a:rPr>
                        <a:t>Hard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0.2999126</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5833</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000">
                          <a:latin typeface="Cambria"/>
                          <a:ea typeface="Cambria"/>
                          <a:cs typeface="Cambria"/>
                          <a:sym typeface="Cambria"/>
                        </a:rPr>
                        <a:t>19449</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bl>
          </a:graphicData>
        </a:graphic>
      </p:graphicFrame>
      <p:sp>
        <p:nvSpPr>
          <p:cNvPr id="179" name="Shape 1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2782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Upset frequency by Round of Tournament</a:t>
            </a:r>
          </a:p>
        </p:txBody>
      </p:sp>
      <p:pic>
        <p:nvPicPr>
          <p:cNvPr id="185" name="Shape 185"/>
          <p:cNvPicPr preferRelativeResize="0"/>
          <p:nvPr/>
        </p:nvPicPr>
        <p:blipFill>
          <a:blip r:embed="rId3">
            <a:alphaModFix/>
          </a:blip>
          <a:stretch>
            <a:fillRect/>
          </a:stretch>
        </p:blipFill>
        <p:spPr>
          <a:xfrm>
            <a:off x="3977765" y="1080875"/>
            <a:ext cx="5076336" cy="3625950"/>
          </a:xfrm>
          <a:prstGeom prst="rect">
            <a:avLst/>
          </a:prstGeom>
          <a:noFill/>
          <a:ln>
            <a:noFill/>
          </a:ln>
        </p:spPr>
      </p:pic>
      <p:graphicFrame>
        <p:nvGraphicFramePr>
          <p:cNvPr id="186" name="Shape 186"/>
          <p:cNvGraphicFramePr/>
          <p:nvPr/>
        </p:nvGraphicFramePr>
        <p:xfrm>
          <a:off x="160450" y="1305625"/>
          <a:ext cx="3000000" cy="3000000"/>
        </p:xfrm>
        <a:graphic>
          <a:graphicData uri="http://schemas.openxmlformats.org/drawingml/2006/table">
            <a:tbl>
              <a:tblPr>
                <a:noFill/>
                <a:tableStyleId>{38018B01-F468-4206-8812-CC3A9B4EB6E7}</a:tableStyleId>
              </a:tblPr>
              <a:tblGrid>
                <a:gridCol w="836550"/>
                <a:gridCol w="910075"/>
                <a:gridCol w="990050"/>
                <a:gridCol w="969850"/>
              </a:tblGrid>
              <a:tr h="398300">
                <a:tc>
                  <a:txBody>
                    <a:bodyPr>
                      <a:noAutofit/>
                    </a:bodyPr>
                    <a:lstStyle/>
                    <a:p>
                      <a:pPr indent="0" lvl="0" marL="0" rtl="0">
                        <a:spcBef>
                          <a:spcPts val="0"/>
                        </a:spcBef>
                        <a:buNone/>
                      </a:pPr>
                      <a:r>
                        <a:rPr lang="en" sz="900">
                          <a:solidFill>
                            <a:srgbClr val="FFFFFF"/>
                          </a:solidFill>
                          <a:latin typeface="Cambria"/>
                          <a:ea typeface="Cambria"/>
                          <a:cs typeface="Cambria"/>
                          <a:sym typeface="Cambria"/>
                        </a:rPr>
                        <a:t>Round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900">
                          <a:solidFill>
                            <a:srgbClr val="FFFFFF"/>
                          </a:solidFill>
                          <a:latin typeface="Cambria"/>
                          <a:ea typeface="Cambria"/>
                          <a:cs typeface="Cambria"/>
                          <a:sym typeface="Cambria"/>
                        </a:rPr>
                        <a:t>Upset Frequency</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900">
                          <a:solidFill>
                            <a:srgbClr val="FFFFFF"/>
                          </a:solidFill>
                          <a:latin typeface="Cambria"/>
                          <a:ea typeface="Cambria"/>
                          <a:cs typeface="Cambria"/>
                          <a:sym typeface="Cambria"/>
                        </a:rPr>
                        <a:t>Number of Odds Upset</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900">
                          <a:solidFill>
                            <a:srgbClr val="FFFFFF"/>
                          </a:solidFill>
                          <a:latin typeface="Cambria"/>
                          <a:ea typeface="Cambria"/>
                          <a:cs typeface="Cambria"/>
                          <a:sym typeface="Cambria"/>
                        </a:rPr>
                        <a:t>Total Number of Matches</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r>
              <a:tr h="337575">
                <a:tc>
                  <a:txBody>
                    <a:bodyPr>
                      <a:noAutofit/>
                    </a:bodyPr>
                    <a:lstStyle/>
                    <a:p>
                      <a:pPr indent="0" lvl="0" marL="0" rtl="0">
                        <a:spcBef>
                          <a:spcPts val="0"/>
                        </a:spcBef>
                        <a:buNone/>
                      </a:pPr>
                      <a:r>
                        <a:rPr lang="en" sz="900">
                          <a:latin typeface="Cambria"/>
                          <a:ea typeface="Cambria"/>
                          <a:cs typeface="Cambria"/>
                          <a:sym typeface="Cambria"/>
                        </a:rPr>
                        <a:t>1st Round</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0.3084771</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5382</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17447</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337575">
                <a:tc>
                  <a:txBody>
                    <a:bodyPr>
                      <a:noAutofit/>
                    </a:bodyPr>
                    <a:lstStyle/>
                    <a:p>
                      <a:pPr indent="0" lvl="0" marL="0" rtl="0">
                        <a:spcBef>
                          <a:spcPts val="0"/>
                        </a:spcBef>
                        <a:buNone/>
                      </a:pPr>
                      <a:r>
                        <a:rPr lang="en" sz="900">
                          <a:latin typeface="Cambria"/>
                          <a:ea typeface="Cambria"/>
                          <a:cs typeface="Cambria"/>
                          <a:sym typeface="Cambria"/>
                        </a:rPr>
                        <a:t>2nd Round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0.2856053</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2996</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10490</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37575">
                <a:tc>
                  <a:txBody>
                    <a:bodyPr>
                      <a:noAutofit/>
                    </a:bodyPr>
                    <a:lstStyle/>
                    <a:p>
                      <a:pPr indent="0" lvl="0" marL="0" rtl="0">
                        <a:spcBef>
                          <a:spcPts val="0"/>
                        </a:spcBef>
                        <a:buNone/>
                      </a:pPr>
                      <a:r>
                        <a:rPr lang="en" sz="900">
                          <a:latin typeface="Cambria"/>
                          <a:ea typeface="Cambria"/>
                          <a:cs typeface="Cambria"/>
                          <a:sym typeface="Cambria"/>
                        </a:rPr>
                        <a:t>3rd Round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0.2842993</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775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2726</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337575">
                <a:tc>
                  <a:txBody>
                    <a:bodyPr>
                      <a:noAutofit/>
                    </a:bodyPr>
                    <a:lstStyle/>
                    <a:p>
                      <a:pPr indent="0" lvl="0" marL="0" rtl="0">
                        <a:spcBef>
                          <a:spcPts val="0"/>
                        </a:spcBef>
                        <a:buNone/>
                      </a:pPr>
                      <a:r>
                        <a:rPr lang="en" sz="900">
                          <a:latin typeface="Cambria"/>
                          <a:ea typeface="Cambria"/>
                          <a:cs typeface="Cambria"/>
                          <a:sym typeface="Cambria"/>
                        </a:rPr>
                        <a:t>4th Round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0.2333849</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151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647</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37575">
                <a:tc>
                  <a:txBody>
                    <a:bodyPr>
                      <a:noAutofit/>
                    </a:bodyPr>
                    <a:lstStyle/>
                    <a:p>
                      <a:pPr indent="0" lvl="0" marL="0" rtl="0">
                        <a:spcBef>
                          <a:spcPts val="0"/>
                        </a:spcBef>
                        <a:buNone/>
                      </a:pPr>
                      <a:r>
                        <a:rPr lang="en" sz="900">
                          <a:latin typeface="Cambria"/>
                          <a:ea typeface="Cambria"/>
                          <a:cs typeface="Cambria"/>
                          <a:sym typeface="Cambria"/>
                        </a:rPr>
                        <a:t>Quarterfinals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0.3098827</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1110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3582</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337575">
                <a:tc>
                  <a:txBody>
                    <a:bodyPr>
                      <a:noAutofit/>
                    </a:bodyPr>
                    <a:lstStyle/>
                    <a:p>
                      <a:pPr indent="0" lvl="0" marL="0" rtl="0">
                        <a:spcBef>
                          <a:spcPts val="0"/>
                        </a:spcBef>
                        <a:buNone/>
                      </a:pPr>
                      <a:r>
                        <a:rPr lang="en" sz="900">
                          <a:latin typeface="Cambria"/>
                          <a:ea typeface="Cambria"/>
                          <a:cs typeface="Cambria"/>
                          <a:sym typeface="Cambria"/>
                        </a:rPr>
                        <a:t>Semifinals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0.3213694</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582</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900">
                          <a:latin typeface="Cambria"/>
                          <a:ea typeface="Cambria"/>
                          <a:cs typeface="Cambria"/>
                          <a:sym typeface="Cambria"/>
                        </a:rPr>
                        <a:t>1811</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46000">
                <a:tc>
                  <a:txBody>
                    <a:bodyPr>
                      <a:noAutofit/>
                    </a:bodyPr>
                    <a:lstStyle/>
                    <a:p>
                      <a:pPr indent="0" lvl="0" marL="0" rtl="0">
                        <a:spcBef>
                          <a:spcPts val="0"/>
                        </a:spcBef>
                        <a:buNone/>
                      </a:pPr>
                      <a:r>
                        <a:rPr lang="en" sz="900">
                          <a:latin typeface="Cambria"/>
                          <a:ea typeface="Cambria"/>
                          <a:cs typeface="Cambria"/>
                          <a:sym typeface="Cambria"/>
                        </a:rPr>
                        <a:t>The Final</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0.3014461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271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900">
                          <a:latin typeface="Cambria"/>
                          <a:ea typeface="Cambria"/>
                          <a:cs typeface="Cambria"/>
                          <a:sym typeface="Cambria"/>
                        </a:rPr>
                        <a:t>899</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bl>
          </a:graphicData>
        </a:graphic>
      </p:graphicFrame>
      <p:sp>
        <p:nvSpPr>
          <p:cNvPr id="187" name="Shape 18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207000" y="188175"/>
            <a:ext cx="82113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a:t>
            </a:r>
            <a:r>
              <a:rPr lang="en" sz="3000"/>
              <a:t>Upset Frequency by Tournament Series</a:t>
            </a:r>
          </a:p>
        </p:txBody>
      </p:sp>
      <p:pic>
        <p:nvPicPr>
          <p:cNvPr id="193" name="Shape 193"/>
          <p:cNvPicPr preferRelativeResize="0"/>
          <p:nvPr/>
        </p:nvPicPr>
        <p:blipFill>
          <a:blip r:embed="rId3">
            <a:alphaModFix/>
          </a:blip>
          <a:stretch>
            <a:fillRect/>
          </a:stretch>
        </p:blipFill>
        <p:spPr>
          <a:xfrm>
            <a:off x="3724375" y="1043300"/>
            <a:ext cx="5351900" cy="3822775"/>
          </a:xfrm>
          <a:prstGeom prst="rect">
            <a:avLst/>
          </a:prstGeom>
          <a:noFill/>
          <a:ln>
            <a:noFill/>
          </a:ln>
        </p:spPr>
      </p:pic>
      <p:graphicFrame>
        <p:nvGraphicFramePr>
          <p:cNvPr id="194" name="Shape 194"/>
          <p:cNvGraphicFramePr/>
          <p:nvPr/>
        </p:nvGraphicFramePr>
        <p:xfrm>
          <a:off x="277650" y="966100"/>
          <a:ext cx="3000000" cy="3000000"/>
        </p:xfrm>
        <a:graphic>
          <a:graphicData uri="http://schemas.openxmlformats.org/drawingml/2006/table">
            <a:tbl>
              <a:tblPr>
                <a:noFill/>
                <a:tableStyleId>{38018B01-F468-4206-8812-CC3A9B4EB6E7}</a:tableStyleId>
              </a:tblPr>
              <a:tblGrid>
                <a:gridCol w="787200"/>
                <a:gridCol w="731300"/>
                <a:gridCol w="772975"/>
                <a:gridCol w="951975"/>
              </a:tblGrid>
              <a:tr h="411875">
                <a:tc>
                  <a:txBody>
                    <a:bodyPr>
                      <a:noAutofit/>
                    </a:bodyPr>
                    <a:lstStyle/>
                    <a:p>
                      <a:pPr indent="0" lvl="0" marL="0" rtl="0">
                        <a:spcBef>
                          <a:spcPts val="0"/>
                        </a:spcBef>
                        <a:buNone/>
                      </a:pPr>
                      <a:r>
                        <a:rPr lang="en" sz="800">
                          <a:solidFill>
                            <a:srgbClr val="FFFFFF"/>
                          </a:solidFill>
                          <a:latin typeface="Cambria"/>
                          <a:ea typeface="Cambria"/>
                          <a:cs typeface="Cambria"/>
                          <a:sym typeface="Cambria"/>
                        </a:rPr>
                        <a:t>Series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800">
                          <a:solidFill>
                            <a:srgbClr val="FFFFFF"/>
                          </a:solidFill>
                          <a:latin typeface="Cambria"/>
                          <a:ea typeface="Cambria"/>
                          <a:cs typeface="Cambria"/>
                          <a:sym typeface="Cambria"/>
                        </a:rPr>
                        <a:t>Upset Frequency</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800">
                          <a:solidFill>
                            <a:srgbClr val="FFFFFF"/>
                          </a:solidFill>
                          <a:latin typeface="Cambria"/>
                          <a:ea typeface="Cambria"/>
                          <a:cs typeface="Cambria"/>
                          <a:sym typeface="Cambria"/>
                        </a:rPr>
                        <a:t>Number of Odds Upset</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800">
                          <a:solidFill>
                            <a:srgbClr val="FFFFFF"/>
                          </a:solidFill>
                          <a:latin typeface="Cambria"/>
                          <a:ea typeface="Cambria"/>
                          <a:cs typeface="Cambria"/>
                          <a:sym typeface="Cambria"/>
                        </a:rPr>
                        <a:t>Total Number of Matches</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r>
              <a:tr h="352400">
                <a:tc>
                  <a:txBody>
                    <a:bodyPr>
                      <a:noAutofit/>
                    </a:bodyPr>
                    <a:lstStyle/>
                    <a:p>
                      <a:pPr indent="0" lvl="0" marL="0" rtl="0">
                        <a:spcBef>
                          <a:spcPts val="0"/>
                        </a:spcBef>
                        <a:buNone/>
                      </a:pPr>
                      <a:r>
                        <a:rPr lang="en" sz="800">
                          <a:latin typeface="Cambria"/>
                          <a:ea typeface="Cambria"/>
                          <a:cs typeface="Cambria"/>
                          <a:sym typeface="Cambria"/>
                        </a:rPr>
                        <a:t>ATP250</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0.3121047</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2171</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6956</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352400">
                <a:tc>
                  <a:txBody>
                    <a:bodyPr>
                      <a:noAutofit/>
                    </a:bodyPr>
                    <a:lstStyle/>
                    <a:p>
                      <a:pPr indent="0" lvl="0" marL="0" rtl="0">
                        <a:spcBef>
                          <a:spcPts val="0"/>
                        </a:spcBef>
                        <a:buNone/>
                      </a:pPr>
                      <a:r>
                        <a:rPr lang="en" sz="800">
                          <a:latin typeface="Cambria"/>
                          <a:ea typeface="Cambria"/>
                          <a:cs typeface="Cambria"/>
                          <a:sym typeface="Cambria"/>
                        </a:rPr>
                        <a:t>ATP500</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0.2914311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670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2299</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52400">
                <a:tc>
                  <a:txBody>
                    <a:bodyPr>
                      <a:noAutofit/>
                    </a:bodyPr>
                    <a:lstStyle/>
                    <a:p>
                      <a:pPr indent="0" lvl="0" marL="0" rtl="0">
                        <a:spcBef>
                          <a:spcPts val="0"/>
                        </a:spcBef>
                        <a:buNone/>
                      </a:pPr>
                      <a:r>
                        <a:rPr lang="en" sz="800">
                          <a:latin typeface="Cambria"/>
                          <a:ea typeface="Cambria"/>
                          <a:cs typeface="Cambria"/>
                          <a:sym typeface="Cambria"/>
                        </a:rPr>
                        <a:t>Grand Slam</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0.2369438</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1656</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6989</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352400">
                <a:tc>
                  <a:txBody>
                    <a:bodyPr>
                      <a:noAutofit/>
                    </a:bodyPr>
                    <a:lstStyle/>
                    <a:p>
                      <a:pPr indent="0" lvl="0" marL="0" rtl="0">
                        <a:spcBef>
                          <a:spcPts val="0"/>
                        </a:spcBef>
                        <a:buNone/>
                      </a:pPr>
                      <a:r>
                        <a:rPr lang="en" sz="800">
                          <a:latin typeface="Cambria"/>
                          <a:ea typeface="Cambria"/>
                          <a:cs typeface="Cambria"/>
                          <a:sym typeface="Cambria"/>
                        </a:rPr>
                        <a:t>International</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0.3173018</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3114</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9814</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411875">
                <a:tc>
                  <a:txBody>
                    <a:bodyPr>
                      <a:noAutofit/>
                    </a:bodyPr>
                    <a:lstStyle/>
                    <a:p>
                      <a:pPr indent="0" lvl="0" marL="0" rtl="0">
                        <a:spcBef>
                          <a:spcPts val="0"/>
                        </a:spcBef>
                        <a:buNone/>
                      </a:pPr>
                      <a:r>
                        <a:rPr lang="en" sz="800">
                          <a:latin typeface="Cambria"/>
                          <a:ea typeface="Cambria"/>
                          <a:cs typeface="Cambria"/>
                          <a:sym typeface="Cambria"/>
                        </a:rPr>
                        <a:t>International Gold</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0.3222257</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1025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3181</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411875">
                <a:tc>
                  <a:txBody>
                    <a:bodyPr>
                      <a:noAutofit/>
                    </a:bodyPr>
                    <a:lstStyle/>
                    <a:p>
                      <a:pPr indent="0" lvl="0" marL="0" rtl="0">
                        <a:spcBef>
                          <a:spcPts val="0"/>
                        </a:spcBef>
                        <a:buNone/>
                      </a:pPr>
                      <a:r>
                        <a:rPr lang="en" sz="800">
                          <a:latin typeface="Cambria"/>
                          <a:ea typeface="Cambria"/>
                          <a:cs typeface="Cambria"/>
                          <a:sym typeface="Cambria"/>
                        </a:rPr>
                        <a:t>International Series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0.3040201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121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398</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52400">
                <a:tc>
                  <a:txBody>
                    <a:bodyPr>
                      <a:noAutofit/>
                    </a:bodyPr>
                    <a:lstStyle/>
                    <a:p>
                      <a:pPr indent="0" lvl="0" marL="0" rtl="0">
                        <a:spcBef>
                          <a:spcPts val="0"/>
                        </a:spcBef>
                        <a:buNone/>
                      </a:pPr>
                      <a:r>
                        <a:rPr lang="en" sz="800">
                          <a:latin typeface="Cambria"/>
                          <a:ea typeface="Cambria"/>
                          <a:cs typeface="Cambria"/>
                          <a:sym typeface="Cambria"/>
                        </a:rPr>
                        <a:t>Masters</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0.3233455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1500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4639</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411875">
                <a:tc>
                  <a:txBody>
                    <a:bodyPr>
                      <a:noAutofit/>
                    </a:bodyPr>
                    <a:lstStyle/>
                    <a:p>
                      <a:pPr indent="0" lvl="0" marL="0" rtl="0">
                        <a:spcBef>
                          <a:spcPts val="0"/>
                        </a:spcBef>
                        <a:buNone/>
                      </a:pPr>
                      <a:r>
                        <a:rPr lang="en" sz="800">
                          <a:latin typeface="Cambria"/>
                          <a:ea typeface="Cambria"/>
                          <a:cs typeface="Cambria"/>
                          <a:sym typeface="Cambria"/>
                        </a:rPr>
                        <a:t>Masters 1000</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0.3046257</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1001</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800">
                          <a:latin typeface="Cambria"/>
                          <a:ea typeface="Cambria"/>
                          <a:cs typeface="Cambria"/>
                          <a:sym typeface="Cambria"/>
                        </a:rPr>
                        <a:t>3286</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352400">
                <a:tc>
                  <a:txBody>
                    <a:bodyPr>
                      <a:noAutofit/>
                    </a:bodyPr>
                    <a:lstStyle/>
                    <a:p>
                      <a:pPr indent="0" lvl="0" marL="0" rtl="0">
                        <a:spcBef>
                          <a:spcPts val="0"/>
                        </a:spcBef>
                        <a:buNone/>
                      </a:pPr>
                      <a:r>
                        <a:rPr lang="en" sz="800">
                          <a:latin typeface="Cambria"/>
                          <a:ea typeface="Cambria"/>
                          <a:cs typeface="Cambria"/>
                          <a:sym typeface="Cambria"/>
                        </a:rPr>
                        <a:t>Masters Cup</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0.225</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9</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800">
                          <a:latin typeface="Cambria"/>
                          <a:ea typeface="Cambria"/>
                          <a:cs typeface="Cambria"/>
                          <a:sym typeface="Cambria"/>
                        </a:rPr>
                        <a:t>40</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bl>
          </a:graphicData>
        </a:graphic>
      </p:graphicFrame>
      <p:sp>
        <p:nvSpPr>
          <p:cNvPr id="195" name="Shape 1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12250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Payout-Potential by Match Type</a:t>
            </a:r>
          </a:p>
        </p:txBody>
      </p:sp>
      <p:sp>
        <p:nvSpPr>
          <p:cNvPr id="201" name="Shape 20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202" name="Shape 202"/>
          <p:cNvPicPr preferRelativeResize="0"/>
          <p:nvPr/>
        </p:nvPicPr>
        <p:blipFill>
          <a:blip r:embed="rId3">
            <a:alphaModFix/>
          </a:blip>
          <a:stretch>
            <a:fillRect/>
          </a:stretch>
        </p:blipFill>
        <p:spPr>
          <a:xfrm>
            <a:off x="1892088" y="950350"/>
            <a:ext cx="5359825" cy="3828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3920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Payout-Potential by Court Surface Type</a:t>
            </a:r>
          </a:p>
        </p:txBody>
      </p:sp>
      <p:sp>
        <p:nvSpPr>
          <p:cNvPr id="208" name="Shape 20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209" name="Shape 209"/>
          <p:cNvPicPr preferRelativeResize="0"/>
          <p:nvPr/>
        </p:nvPicPr>
        <p:blipFill>
          <a:blip r:embed="rId3">
            <a:alphaModFix/>
          </a:blip>
          <a:stretch>
            <a:fillRect/>
          </a:stretch>
        </p:blipFill>
        <p:spPr>
          <a:xfrm>
            <a:off x="1847975" y="963200"/>
            <a:ext cx="5448050" cy="38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Table of Contents</a:t>
            </a:r>
          </a:p>
        </p:txBody>
      </p:sp>
      <p:sp>
        <p:nvSpPr>
          <p:cNvPr id="74" name="Shape 74"/>
          <p:cNvSpPr txBox="1"/>
          <p:nvPr>
            <p:ph idx="1" type="body"/>
          </p:nvPr>
        </p:nvSpPr>
        <p:spPr>
          <a:xfrm>
            <a:off x="56025" y="1276500"/>
            <a:ext cx="4665300" cy="33027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0"/>
              </a:spcAft>
              <a:buSzPts val="1800"/>
              <a:buChar char="●"/>
            </a:pPr>
            <a:r>
              <a:rPr lang="en"/>
              <a:t>Tennis gambling introduction</a:t>
            </a:r>
          </a:p>
          <a:p>
            <a:pPr indent="-342900" lvl="0" marL="457200" rtl="0">
              <a:lnSpc>
                <a:spcPct val="115000"/>
              </a:lnSpc>
              <a:spcBef>
                <a:spcPts val="0"/>
              </a:spcBef>
              <a:spcAft>
                <a:spcPts val="0"/>
              </a:spcAft>
              <a:buSzPts val="1800"/>
              <a:buChar char="●"/>
            </a:pPr>
            <a:r>
              <a:rPr lang="en"/>
              <a:t>Baseline betting strategies</a:t>
            </a:r>
          </a:p>
          <a:p>
            <a:pPr indent="-342900" lvl="0" marL="457200" rtl="0">
              <a:lnSpc>
                <a:spcPct val="115000"/>
              </a:lnSpc>
              <a:spcBef>
                <a:spcPts val="0"/>
              </a:spcBef>
              <a:spcAft>
                <a:spcPts val="0"/>
              </a:spcAft>
              <a:buSzPts val="1800"/>
              <a:buChar char="●"/>
            </a:pPr>
            <a:r>
              <a:rPr lang="en"/>
              <a:t>Exploration &amp; training analysis</a:t>
            </a:r>
          </a:p>
          <a:p>
            <a:pPr indent="-342900" lvl="0" marL="457200" rtl="0">
              <a:lnSpc>
                <a:spcPct val="115000"/>
              </a:lnSpc>
              <a:spcBef>
                <a:spcPts val="0"/>
              </a:spcBef>
              <a:spcAft>
                <a:spcPts val="0"/>
              </a:spcAft>
              <a:buSzPts val="1800"/>
              <a:buChar char="●"/>
            </a:pPr>
            <a:r>
              <a:rPr lang="en"/>
              <a:t>Informed betting Strategies</a:t>
            </a:r>
          </a:p>
          <a:p>
            <a:pPr indent="-317500" lvl="1" marL="914400" rtl="0">
              <a:lnSpc>
                <a:spcPct val="115000"/>
              </a:lnSpc>
              <a:spcBef>
                <a:spcPts val="0"/>
              </a:spcBef>
              <a:spcAft>
                <a:spcPts val="0"/>
              </a:spcAft>
              <a:buSzPts val="1400"/>
              <a:buChar char="○"/>
            </a:pPr>
            <a:r>
              <a:rPr lang="en"/>
              <a:t>Basic conditional method</a:t>
            </a:r>
          </a:p>
          <a:p>
            <a:pPr indent="-317500" lvl="1" marL="914400" rtl="0">
              <a:lnSpc>
                <a:spcPct val="115000"/>
              </a:lnSpc>
              <a:spcBef>
                <a:spcPts val="0"/>
              </a:spcBef>
              <a:spcAft>
                <a:spcPts val="0"/>
              </a:spcAft>
              <a:buSzPts val="1400"/>
              <a:buChar char="○"/>
            </a:pPr>
            <a:r>
              <a:rPr lang="en"/>
              <a:t>Single-player logistic regression method</a:t>
            </a:r>
          </a:p>
          <a:p>
            <a:pPr indent="-317500" lvl="1" marL="914400" rtl="0">
              <a:lnSpc>
                <a:spcPct val="115000"/>
              </a:lnSpc>
              <a:spcBef>
                <a:spcPts val="0"/>
              </a:spcBef>
              <a:spcAft>
                <a:spcPts val="0"/>
              </a:spcAft>
              <a:buSzPts val="1400"/>
              <a:buChar char="○"/>
            </a:pPr>
            <a:r>
              <a:rPr lang="en"/>
              <a:t>Overall regression method</a:t>
            </a:r>
          </a:p>
          <a:p>
            <a:pPr indent="-317500" lvl="1" marL="914400" rtl="0">
              <a:lnSpc>
                <a:spcPct val="115000"/>
              </a:lnSpc>
              <a:spcBef>
                <a:spcPts val="0"/>
              </a:spcBef>
              <a:spcAft>
                <a:spcPts val="0"/>
              </a:spcAft>
              <a:buSzPts val="1400"/>
              <a:buChar char="○"/>
            </a:pPr>
            <a:r>
              <a:rPr lang="en"/>
              <a:t>SVM method</a:t>
            </a:r>
          </a:p>
          <a:p>
            <a:pPr indent="-317500" lvl="1" marL="914400" rtl="0">
              <a:lnSpc>
                <a:spcPct val="115000"/>
              </a:lnSpc>
              <a:spcBef>
                <a:spcPts val="0"/>
              </a:spcBef>
              <a:spcAft>
                <a:spcPts val="0"/>
              </a:spcAft>
              <a:buSzPts val="1400"/>
              <a:buChar char="○"/>
            </a:pPr>
            <a:r>
              <a:rPr lang="en"/>
              <a:t>Adaboost method</a:t>
            </a:r>
          </a:p>
          <a:p>
            <a:pPr indent="-317500" lvl="1" marL="914400" rtl="0">
              <a:lnSpc>
                <a:spcPct val="115000"/>
              </a:lnSpc>
              <a:spcBef>
                <a:spcPts val="0"/>
              </a:spcBef>
              <a:spcAft>
                <a:spcPts val="0"/>
              </a:spcAft>
              <a:buSzPts val="1400"/>
              <a:buChar char="○"/>
            </a:pPr>
            <a:r>
              <a:rPr lang="en"/>
              <a:t>Random </a:t>
            </a:r>
            <a:r>
              <a:rPr lang="en"/>
              <a:t>Forest method</a:t>
            </a:r>
          </a:p>
          <a:p>
            <a:pPr indent="-342900" lvl="0" marL="457200">
              <a:lnSpc>
                <a:spcPct val="115000"/>
              </a:lnSpc>
              <a:spcBef>
                <a:spcPts val="0"/>
              </a:spcBef>
              <a:buSzPts val="1800"/>
              <a:buChar char="●"/>
            </a:pPr>
            <a:r>
              <a:rPr lang="en"/>
              <a:t>Next Steps</a:t>
            </a:r>
          </a:p>
        </p:txBody>
      </p:sp>
      <p:pic>
        <p:nvPicPr>
          <p:cNvPr id="75" name="Shape 75"/>
          <p:cNvPicPr preferRelativeResize="0"/>
          <p:nvPr/>
        </p:nvPicPr>
        <p:blipFill>
          <a:blip r:embed="rId3">
            <a:alphaModFix/>
          </a:blip>
          <a:stretch>
            <a:fillRect/>
          </a:stretch>
        </p:blipFill>
        <p:spPr>
          <a:xfrm>
            <a:off x="4721175" y="1383200"/>
            <a:ext cx="3930075" cy="2377100"/>
          </a:xfrm>
          <a:prstGeom prst="rect">
            <a:avLst/>
          </a:prstGeom>
          <a:noFill/>
          <a:ln>
            <a:noFill/>
          </a:ln>
        </p:spPr>
      </p:pic>
      <p:sp>
        <p:nvSpPr>
          <p:cNvPr id="76" name="Shape 7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95100" y="23325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Payout Potential by Round of Tournament</a:t>
            </a:r>
          </a:p>
        </p:txBody>
      </p:sp>
      <p:sp>
        <p:nvSpPr>
          <p:cNvPr id="215" name="Shape 2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216" name="Shape 216"/>
          <p:cNvPicPr preferRelativeResize="0"/>
          <p:nvPr/>
        </p:nvPicPr>
        <p:blipFill>
          <a:blip r:embed="rId3">
            <a:alphaModFix/>
          </a:blip>
          <a:stretch>
            <a:fillRect/>
          </a:stretch>
        </p:blipFill>
        <p:spPr>
          <a:xfrm>
            <a:off x="1847975" y="988875"/>
            <a:ext cx="5448050" cy="389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19480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Exploratory: Payout Potential by Tournament Series</a:t>
            </a:r>
          </a:p>
        </p:txBody>
      </p:sp>
      <p:sp>
        <p:nvSpPr>
          <p:cNvPr id="222" name="Shape 2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223" name="Shape 223"/>
          <p:cNvPicPr preferRelativeResize="0"/>
          <p:nvPr/>
        </p:nvPicPr>
        <p:blipFill>
          <a:blip r:embed="rId3">
            <a:alphaModFix/>
          </a:blip>
          <a:stretch>
            <a:fillRect/>
          </a:stretch>
        </p:blipFill>
        <p:spPr>
          <a:xfrm>
            <a:off x="1777825" y="1014575"/>
            <a:ext cx="5585475" cy="398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Informed Betting Strategies</a:t>
            </a:r>
          </a:p>
        </p:txBody>
      </p:sp>
      <p:sp>
        <p:nvSpPr>
          <p:cNvPr id="229" name="Shape 22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Simulations over Testing Data</a:t>
            </a:r>
          </a:p>
          <a:p>
            <a:pPr indent="-317500" lvl="1" marL="914400" rtl="0">
              <a:spcBef>
                <a:spcPts val="0"/>
              </a:spcBef>
              <a:spcAft>
                <a:spcPts val="0"/>
              </a:spcAft>
              <a:buSzPts val="1400"/>
              <a:buChar char="○"/>
            </a:pPr>
            <a:r>
              <a:rPr lang="en"/>
              <a:t>Training: 2001-2014</a:t>
            </a:r>
          </a:p>
          <a:p>
            <a:pPr indent="-317500" lvl="1" marL="914400" rtl="0">
              <a:spcBef>
                <a:spcPts val="0"/>
              </a:spcBef>
              <a:spcAft>
                <a:spcPts val="0"/>
              </a:spcAft>
              <a:buSzPts val="1400"/>
              <a:buChar char="○"/>
            </a:pPr>
            <a:r>
              <a:rPr lang="en"/>
              <a:t>Training: 2015-2017</a:t>
            </a:r>
          </a:p>
          <a:p>
            <a:pPr indent="-342900" lvl="0" marL="457200" rtl="0">
              <a:spcBef>
                <a:spcPts val="0"/>
              </a:spcBef>
              <a:spcAft>
                <a:spcPts val="0"/>
              </a:spcAft>
              <a:buSzPts val="1800"/>
              <a:buChar char="●"/>
            </a:pPr>
            <a:r>
              <a:rPr lang="en"/>
              <a:t>Strategies</a:t>
            </a:r>
          </a:p>
          <a:p>
            <a:pPr indent="-317500" lvl="1" marL="914400" rtl="0">
              <a:spcBef>
                <a:spcPts val="0"/>
              </a:spcBef>
              <a:spcAft>
                <a:spcPts val="0"/>
              </a:spcAft>
              <a:buSzPts val="1400"/>
              <a:buChar char="○"/>
            </a:pPr>
            <a:r>
              <a:rPr lang="en"/>
              <a:t>Method conditional on payout-potential variable</a:t>
            </a:r>
          </a:p>
          <a:p>
            <a:pPr indent="-317500" lvl="1" marL="914400" rtl="0">
              <a:spcBef>
                <a:spcPts val="0"/>
              </a:spcBef>
              <a:spcAft>
                <a:spcPts val="0"/>
              </a:spcAft>
              <a:buSzPts val="1400"/>
              <a:buChar char="○"/>
            </a:pPr>
            <a:r>
              <a:rPr lang="en"/>
              <a:t>Method based on logistic model for select players</a:t>
            </a:r>
          </a:p>
          <a:p>
            <a:pPr indent="-317500" lvl="1" marL="914400">
              <a:spcBef>
                <a:spcPts val="0"/>
              </a:spcBef>
              <a:buSzPts val="1400"/>
              <a:buChar char="○"/>
            </a:pPr>
            <a:r>
              <a:rPr lang="en"/>
              <a:t>Other advanced methods</a:t>
            </a:r>
          </a:p>
        </p:txBody>
      </p:sp>
      <p:sp>
        <p:nvSpPr>
          <p:cNvPr id="230" name="Shape 2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123975"/>
            <a:ext cx="8639700" cy="569700"/>
          </a:xfrm>
          <a:prstGeom prst="rect">
            <a:avLst/>
          </a:prstGeom>
        </p:spPr>
        <p:txBody>
          <a:bodyPr anchorCtr="0" anchor="t" bIns="91425" lIns="91425" rIns="91425" wrap="square" tIns="91425">
            <a:noAutofit/>
          </a:bodyPr>
          <a:lstStyle/>
          <a:p>
            <a:pPr indent="0" lvl="0" marL="0">
              <a:spcBef>
                <a:spcPts val="0"/>
              </a:spcBef>
              <a:buNone/>
            </a:pPr>
            <a:r>
              <a:rPr lang="en" sz="3000"/>
              <a:t>Betting</a:t>
            </a:r>
            <a:r>
              <a:rPr lang="en" sz="3000"/>
              <a:t> Strategy Based on Payout Potential from Training Data</a:t>
            </a:r>
          </a:p>
        </p:txBody>
      </p:sp>
      <p:sp>
        <p:nvSpPr>
          <p:cNvPr id="236" name="Shape 236"/>
          <p:cNvSpPr txBox="1"/>
          <p:nvPr>
            <p:ph idx="1" type="body"/>
          </p:nvPr>
        </p:nvSpPr>
        <p:spPr>
          <a:xfrm>
            <a:off x="311700" y="738450"/>
            <a:ext cx="4671300" cy="4212600"/>
          </a:xfrm>
          <a:prstGeom prst="rect">
            <a:avLst/>
          </a:prstGeom>
        </p:spPr>
        <p:txBody>
          <a:bodyPr anchorCtr="0" anchor="t" bIns="91425" lIns="91425" rIns="91425" wrap="square" tIns="91425">
            <a:noAutofit/>
          </a:bodyPr>
          <a:lstStyle/>
          <a:p>
            <a:pPr indent="-317500" lvl="0" marL="457200" rtl="0">
              <a:lnSpc>
                <a:spcPct val="115000"/>
              </a:lnSpc>
              <a:spcBef>
                <a:spcPts val="0"/>
              </a:spcBef>
              <a:spcAft>
                <a:spcPts val="0"/>
              </a:spcAft>
              <a:buSzPts val="1400"/>
              <a:buChar char="●"/>
            </a:pPr>
            <a:r>
              <a:rPr lang="en" sz="1400"/>
              <a:t>Series with payout potential &gt; 1</a:t>
            </a:r>
          </a:p>
          <a:p>
            <a:pPr indent="-304800" lvl="1" marL="914400" rtl="0">
              <a:lnSpc>
                <a:spcPct val="115000"/>
              </a:lnSpc>
              <a:spcBef>
                <a:spcPts val="0"/>
              </a:spcBef>
              <a:spcAft>
                <a:spcPts val="0"/>
              </a:spcAft>
              <a:buSzPts val="1200"/>
              <a:buChar char="○"/>
            </a:pPr>
            <a:r>
              <a:rPr lang="en" sz="1200"/>
              <a:t>Betting the favorite</a:t>
            </a:r>
          </a:p>
          <a:p>
            <a:pPr indent="-298450" lvl="2" marL="1371600" rtl="0">
              <a:lnSpc>
                <a:spcPct val="115000"/>
              </a:lnSpc>
              <a:spcBef>
                <a:spcPts val="0"/>
              </a:spcBef>
              <a:spcAft>
                <a:spcPts val="0"/>
              </a:spcAft>
              <a:buSzPts val="1100"/>
              <a:buChar char="■"/>
            </a:pPr>
            <a:r>
              <a:rPr lang="en" sz="1100"/>
              <a:t>Grand Slam, International Series, Masters Cup</a:t>
            </a:r>
          </a:p>
          <a:p>
            <a:pPr indent="-304800" lvl="1" marL="914400" rtl="0">
              <a:lnSpc>
                <a:spcPct val="115000"/>
              </a:lnSpc>
              <a:spcBef>
                <a:spcPts val="0"/>
              </a:spcBef>
              <a:spcAft>
                <a:spcPts val="0"/>
              </a:spcAft>
              <a:buSzPts val="1200"/>
              <a:buChar char="○"/>
            </a:pPr>
            <a:r>
              <a:rPr lang="en" sz="1200"/>
              <a:t>Betting the underdog</a:t>
            </a:r>
          </a:p>
          <a:p>
            <a:pPr indent="-298450" lvl="2" marL="1371600" rtl="0">
              <a:lnSpc>
                <a:spcPct val="115000"/>
              </a:lnSpc>
              <a:spcBef>
                <a:spcPts val="0"/>
              </a:spcBef>
              <a:spcAft>
                <a:spcPts val="0"/>
              </a:spcAft>
              <a:buSzPts val="1100"/>
              <a:buChar char="■"/>
            </a:pPr>
            <a:r>
              <a:rPr lang="en" sz="1100"/>
              <a:t>Masters 1000</a:t>
            </a:r>
          </a:p>
          <a:p>
            <a:pPr indent="-317500" lvl="0" marL="457200" rtl="0">
              <a:lnSpc>
                <a:spcPct val="115000"/>
              </a:lnSpc>
              <a:spcBef>
                <a:spcPts val="0"/>
              </a:spcBef>
              <a:spcAft>
                <a:spcPts val="0"/>
              </a:spcAft>
              <a:buSzPts val="1400"/>
              <a:buChar char="●"/>
            </a:pPr>
            <a:r>
              <a:rPr lang="en" sz="1400"/>
              <a:t>Match type with payout potential &gt; 1</a:t>
            </a:r>
          </a:p>
          <a:p>
            <a:pPr indent="-304800" lvl="1" marL="914400" rtl="0">
              <a:lnSpc>
                <a:spcPct val="115000"/>
              </a:lnSpc>
              <a:spcBef>
                <a:spcPts val="0"/>
              </a:spcBef>
              <a:spcAft>
                <a:spcPts val="0"/>
              </a:spcAft>
              <a:buSzPts val="1200"/>
              <a:buChar char="○"/>
            </a:pPr>
            <a:r>
              <a:rPr lang="en" sz="1200"/>
              <a:t>Betting the favorite</a:t>
            </a:r>
          </a:p>
          <a:p>
            <a:pPr indent="-298450" lvl="2" marL="1371600" rtl="0">
              <a:lnSpc>
                <a:spcPct val="115000"/>
              </a:lnSpc>
              <a:spcBef>
                <a:spcPts val="0"/>
              </a:spcBef>
              <a:spcAft>
                <a:spcPts val="0"/>
              </a:spcAft>
              <a:buSzPts val="1100"/>
              <a:buChar char="■"/>
            </a:pPr>
            <a:r>
              <a:rPr lang="en" sz="1100"/>
              <a:t>5</a:t>
            </a:r>
          </a:p>
          <a:p>
            <a:pPr indent="-304800" lvl="1" marL="914400" rtl="0">
              <a:lnSpc>
                <a:spcPct val="115000"/>
              </a:lnSpc>
              <a:spcBef>
                <a:spcPts val="0"/>
              </a:spcBef>
              <a:spcAft>
                <a:spcPts val="0"/>
              </a:spcAft>
              <a:buSzPts val="1200"/>
              <a:buChar char="○"/>
            </a:pPr>
            <a:r>
              <a:rPr lang="en" sz="1200"/>
              <a:t>Betting the underdog</a:t>
            </a:r>
          </a:p>
          <a:p>
            <a:pPr indent="-298450" lvl="2" marL="1371600" rtl="0">
              <a:lnSpc>
                <a:spcPct val="115000"/>
              </a:lnSpc>
              <a:spcBef>
                <a:spcPts val="0"/>
              </a:spcBef>
              <a:spcAft>
                <a:spcPts val="0"/>
              </a:spcAft>
              <a:buSzPts val="1100"/>
              <a:buChar char="■"/>
            </a:pPr>
            <a:r>
              <a:rPr lang="en" sz="1100"/>
              <a:t>None</a:t>
            </a:r>
          </a:p>
          <a:p>
            <a:pPr indent="-317500" lvl="0" marL="457200" rtl="0">
              <a:lnSpc>
                <a:spcPct val="115000"/>
              </a:lnSpc>
              <a:spcBef>
                <a:spcPts val="0"/>
              </a:spcBef>
              <a:spcAft>
                <a:spcPts val="0"/>
              </a:spcAft>
              <a:buSzPts val="1400"/>
              <a:buChar char="●"/>
            </a:pPr>
            <a:r>
              <a:rPr lang="en" sz="1400"/>
              <a:t>Surface type with payout potential &gt; 1</a:t>
            </a:r>
          </a:p>
          <a:p>
            <a:pPr indent="-304800" lvl="1" marL="914400" rtl="0">
              <a:lnSpc>
                <a:spcPct val="115000"/>
              </a:lnSpc>
              <a:spcBef>
                <a:spcPts val="0"/>
              </a:spcBef>
              <a:spcAft>
                <a:spcPts val="0"/>
              </a:spcAft>
              <a:buSzPts val="1200"/>
              <a:buChar char="○"/>
            </a:pPr>
            <a:r>
              <a:rPr lang="en" sz="1200"/>
              <a:t>Betting the favorite</a:t>
            </a:r>
          </a:p>
          <a:p>
            <a:pPr indent="-298450" lvl="2" marL="1371600" rtl="0">
              <a:lnSpc>
                <a:spcPct val="115000"/>
              </a:lnSpc>
              <a:spcBef>
                <a:spcPts val="0"/>
              </a:spcBef>
              <a:spcAft>
                <a:spcPts val="0"/>
              </a:spcAft>
              <a:buSzPts val="1100"/>
              <a:buChar char="■"/>
            </a:pPr>
            <a:r>
              <a:rPr lang="en" sz="1100"/>
              <a:t>Grass</a:t>
            </a:r>
          </a:p>
          <a:p>
            <a:pPr indent="-304800" lvl="1" marL="914400" rtl="0">
              <a:lnSpc>
                <a:spcPct val="115000"/>
              </a:lnSpc>
              <a:spcBef>
                <a:spcPts val="0"/>
              </a:spcBef>
              <a:spcAft>
                <a:spcPts val="0"/>
              </a:spcAft>
              <a:buSzPts val="1200"/>
              <a:buChar char="○"/>
            </a:pPr>
            <a:r>
              <a:rPr lang="en" sz="1200"/>
              <a:t>Betting the underdog</a:t>
            </a:r>
          </a:p>
          <a:p>
            <a:pPr indent="-298450" lvl="2" marL="1371600" rtl="0">
              <a:lnSpc>
                <a:spcPct val="115000"/>
              </a:lnSpc>
              <a:spcBef>
                <a:spcPts val="0"/>
              </a:spcBef>
              <a:spcAft>
                <a:spcPts val="0"/>
              </a:spcAft>
              <a:buSzPts val="1100"/>
              <a:buChar char="■"/>
            </a:pPr>
            <a:r>
              <a:rPr lang="en" sz="1100"/>
              <a:t>Carpet</a:t>
            </a:r>
          </a:p>
          <a:p>
            <a:pPr indent="-317500" lvl="0" marL="457200" rtl="0">
              <a:lnSpc>
                <a:spcPct val="115000"/>
              </a:lnSpc>
              <a:spcBef>
                <a:spcPts val="0"/>
              </a:spcBef>
              <a:spcAft>
                <a:spcPts val="0"/>
              </a:spcAft>
              <a:buSzPts val="1400"/>
              <a:buChar char="●"/>
            </a:pPr>
            <a:r>
              <a:rPr lang="en" sz="1400"/>
              <a:t>Round with payout potential &gt; 1</a:t>
            </a:r>
          </a:p>
          <a:p>
            <a:pPr indent="-304800" lvl="1" marL="914400" rtl="0">
              <a:lnSpc>
                <a:spcPct val="115000"/>
              </a:lnSpc>
              <a:spcBef>
                <a:spcPts val="0"/>
              </a:spcBef>
              <a:spcAft>
                <a:spcPts val="0"/>
              </a:spcAft>
              <a:buSzPts val="1200"/>
              <a:buChar char="○"/>
            </a:pPr>
            <a:r>
              <a:rPr lang="en" sz="1200"/>
              <a:t>Betting the favorite</a:t>
            </a:r>
          </a:p>
          <a:p>
            <a:pPr indent="-298450" lvl="2" marL="1371600" rtl="0">
              <a:lnSpc>
                <a:spcPct val="115000"/>
              </a:lnSpc>
              <a:spcBef>
                <a:spcPts val="0"/>
              </a:spcBef>
              <a:spcAft>
                <a:spcPts val="0"/>
              </a:spcAft>
              <a:buSzPts val="1100"/>
              <a:buChar char="■"/>
            </a:pPr>
            <a:r>
              <a:rPr lang="en" sz="1100"/>
              <a:t>4th round, final</a:t>
            </a:r>
          </a:p>
          <a:p>
            <a:pPr indent="-304800" lvl="1" marL="914400" rtl="0">
              <a:lnSpc>
                <a:spcPct val="115000"/>
              </a:lnSpc>
              <a:spcBef>
                <a:spcPts val="0"/>
              </a:spcBef>
              <a:spcAft>
                <a:spcPts val="0"/>
              </a:spcAft>
              <a:buSzPts val="1200"/>
              <a:buChar char="○"/>
            </a:pPr>
            <a:r>
              <a:rPr lang="en" sz="1200"/>
              <a:t>Betting the underdog</a:t>
            </a:r>
          </a:p>
          <a:p>
            <a:pPr indent="-298450" lvl="2" marL="1371600" rtl="0">
              <a:lnSpc>
                <a:spcPct val="115000"/>
              </a:lnSpc>
              <a:spcBef>
                <a:spcPts val="0"/>
              </a:spcBef>
              <a:buSzPts val="1100"/>
              <a:buChar char="■"/>
            </a:pPr>
            <a:r>
              <a:rPr lang="en" sz="1100"/>
              <a:t>None</a:t>
            </a:r>
          </a:p>
          <a:p>
            <a:pPr indent="0" lvl="0" marL="0" marR="0" rtl="0" algn="l">
              <a:lnSpc>
                <a:spcPct val="100000"/>
              </a:lnSpc>
              <a:spcBef>
                <a:spcPts val="0"/>
              </a:spcBef>
              <a:spcAft>
                <a:spcPts val="1600"/>
              </a:spcAft>
              <a:buNone/>
            </a:pPr>
            <a:r>
              <a:t/>
            </a:r>
            <a:endParaRPr/>
          </a:p>
        </p:txBody>
      </p:sp>
      <p:sp>
        <p:nvSpPr>
          <p:cNvPr id="237" name="Shape 2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238" name="Shape 238"/>
          <p:cNvSpPr txBox="1"/>
          <p:nvPr/>
        </p:nvSpPr>
        <p:spPr>
          <a:xfrm>
            <a:off x="5182025" y="1361325"/>
            <a:ext cx="3255900" cy="27612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666666"/>
                </a:solidFill>
              </a:rPr>
              <a:t>Strategy</a:t>
            </a:r>
            <a:r>
              <a:rPr lang="en">
                <a:solidFill>
                  <a:srgbClr val="666666"/>
                </a:solidFill>
              </a:rPr>
              <a:t>:</a:t>
            </a:r>
          </a:p>
          <a:p>
            <a:pPr indent="0" lvl="0" marL="0">
              <a:spcBef>
                <a:spcPts val="0"/>
              </a:spcBef>
              <a:buNone/>
            </a:pPr>
            <a:r>
              <a:t/>
            </a:r>
            <a:endParaRPr>
              <a:solidFill>
                <a:srgbClr val="666666"/>
              </a:solidFill>
            </a:endParaRPr>
          </a:p>
          <a:p>
            <a:pPr indent="0" lvl="0" marL="0" rtl="0">
              <a:spcBef>
                <a:spcPts val="0"/>
              </a:spcBef>
              <a:buNone/>
            </a:pPr>
            <a:r>
              <a:rPr lang="en">
                <a:solidFill>
                  <a:srgbClr val="666666"/>
                </a:solidFill>
              </a:rPr>
              <a:t>If any condition of the match is met for betting the underdog</a:t>
            </a:r>
          </a:p>
          <a:p>
            <a:pPr indent="0" lvl="0" marL="457200" rtl="0">
              <a:spcBef>
                <a:spcPts val="0"/>
              </a:spcBef>
              <a:buNone/>
            </a:pPr>
            <a:r>
              <a:rPr lang="en">
                <a:solidFill>
                  <a:srgbClr val="666666"/>
                </a:solidFill>
              </a:rPr>
              <a:t>=&gt; bet the underdog</a:t>
            </a:r>
          </a:p>
          <a:p>
            <a:pPr indent="0" lvl="0" marL="457200" rtl="0">
              <a:spcBef>
                <a:spcPts val="0"/>
              </a:spcBef>
              <a:buNone/>
            </a:pPr>
            <a:r>
              <a:t/>
            </a:r>
            <a:endParaRPr>
              <a:solidFill>
                <a:srgbClr val="666666"/>
              </a:solidFill>
            </a:endParaRPr>
          </a:p>
          <a:p>
            <a:pPr indent="0" lvl="0" marL="0" rtl="0">
              <a:spcBef>
                <a:spcPts val="0"/>
              </a:spcBef>
              <a:buNone/>
            </a:pPr>
            <a:r>
              <a:rPr lang="en">
                <a:solidFill>
                  <a:srgbClr val="666666"/>
                </a:solidFill>
              </a:rPr>
              <a:t>Else, if any condition of the match is met for betting the favorite</a:t>
            </a:r>
          </a:p>
          <a:p>
            <a:pPr indent="0" lvl="0" marL="0" rtl="0">
              <a:spcBef>
                <a:spcPts val="0"/>
              </a:spcBef>
              <a:buNone/>
            </a:pPr>
            <a:r>
              <a:rPr lang="en">
                <a:solidFill>
                  <a:srgbClr val="666666"/>
                </a:solidFill>
              </a:rPr>
              <a:t>	=&gt; bet the favorite</a:t>
            </a:r>
          </a:p>
          <a:p>
            <a:pPr indent="0" lvl="0" marL="0" rtl="0">
              <a:spcBef>
                <a:spcPts val="0"/>
              </a:spcBef>
              <a:buNone/>
            </a:pPr>
            <a:r>
              <a:t/>
            </a:r>
            <a:endParaRPr>
              <a:solidFill>
                <a:srgbClr val="666666"/>
              </a:solidFill>
            </a:endParaRPr>
          </a:p>
          <a:p>
            <a:pPr indent="0" lvl="0" marL="0" rtl="0">
              <a:spcBef>
                <a:spcPts val="0"/>
              </a:spcBef>
              <a:buNone/>
            </a:pPr>
            <a:r>
              <a:rPr lang="en">
                <a:solidFill>
                  <a:srgbClr val="666666"/>
                </a:solidFill>
              </a:rPr>
              <a:t>Else, if no conditions are met for either</a:t>
            </a:r>
          </a:p>
          <a:p>
            <a:pPr indent="0" lvl="0" marL="0">
              <a:spcBef>
                <a:spcPts val="0"/>
              </a:spcBef>
              <a:buNone/>
            </a:pPr>
            <a:r>
              <a:rPr lang="en">
                <a:solidFill>
                  <a:srgbClr val="666666"/>
                </a:solidFill>
              </a:rPr>
              <a:t>	=&gt; don’t place a wager</a:t>
            </a:r>
          </a:p>
        </p:txBody>
      </p:sp>
      <p:sp>
        <p:nvSpPr>
          <p:cNvPr id="239" name="Shape 239"/>
          <p:cNvSpPr/>
          <p:nvPr/>
        </p:nvSpPr>
        <p:spPr>
          <a:xfrm>
            <a:off x="5198225" y="1428825"/>
            <a:ext cx="3168900" cy="25974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Simulation of Strategy Based On Payout Potential</a:t>
            </a:r>
          </a:p>
        </p:txBody>
      </p:sp>
      <p:sp>
        <p:nvSpPr>
          <p:cNvPr id="245" name="Shape 2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graphicFrame>
        <p:nvGraphicFramePr>
          <p:cNvPr id="246" name="Shape 246"/>
          <p:cNvGraphicFramePr/>
          <p:nvPr/>
        </p:nvGraphicFramePr>
        <p:xfrm>
          <a:off x="311700" y="1892400"/>
          <a:ext cx="3000000" cy="3000000"/>
        </p:xfrm>
        <a:graphic>
          <a:graphicData uri="http://schemas.openxmlformats.org/drawingml/2006/table">
            <a:tbl>
              <a:tblPr>
                <a:noFill/>
                <a:tableStyleId>{38018B01-F468-4206-8812-CC3A9B4EB6E7}</a:tableStyleId>
              </a:tblPr>
              <a:tblGrid>
                <a:gridCol w="661950"/>
                <a:gridCol w="826175"/>
                <a:gridCol w="779975"/>
                <a:gridCol w="728675"/>
              </a:tblGrid>
              <a:tr h="319050">
                <a:tc>
                  <a:txBody>
                    <a:bodyPr>
                      <a:noAutofit/>
                    </a:bodyPr>
                    <a:lstStyle/>
                    <a:p>
                      <a:pPr indent="0" lvl="0" marL="0" rtl="0">
                        <a:spcBef>
                          <a:spcPts val="0"/>
                        </a:spcBef>
                        <a:buNone/>
                      </a:pPr>
                      <a:r>
                        <a:rPr lang="en" sz="1100">
                          <a:solidFill>
                            <a:srgbClr val="FFFFFF"/>
                          </a:solidFill>
                          <a:latin typeface="Cambria"/>
                          <a:ea typeface="Cambria"/>
                          <a:cs typeface="Cambria"/>
                          <a:sym typeface="Cambria"/>
                        </a:rPr>
                        <a:t>Year</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100">
                          <a:solidFill>
                            <a:srgbClr val="FFFFFF"/>
                          </a:solidFill>
                          <a:latin typeface="Cambria"/>
                          <a:ea typeface="Cambria"/>
                          <a:cs typeface="Cambria"/>
                          <a:sym typeface="Cambria"/>
                        </a:rPr>
                        <a:t>Net Profit</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100">
                          <a:solidFill>
                            <a:srgbClr val="FFFFFF"/>
                          </a:solidFill>
                          <a:latin typeface="Cambria"/>
                          <a:ea typeface="Cambria"/>
                          <a:cs typeface="Cambria"/>
                          <a:sym typeface="Cambria"/>
                        </a:rPr>
                        <a:t>Wins</a:t>
                      </a:r>
                    </a:p>
                  </a:txBody>
                  <a:tcPr marT="91425" marB="91425" marR="91425" marL="91425">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100">
                          <a:solidFill>
                            <a:srgbClr val="FFFFFF"/>
                          </a:solidFill>
                          <a:latin typeface="Cambria"/>
                          <a:ea typeface="Cambria"/>
                          <a:cs typeface="Cambria"/>
                          <a:sym typeface="Cambria"/>
                        </a:rPr>
                        <a:t>Tries</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12700">
                      <a:solidFill>
                        <a:srgbClr val="000000"/>
                      </a:solidFill>
                      <a:prstDash val="solid"/>
                      <a:round/>
                      <a:headEnd len="med" w="med" type="none"/>
                      <a:tailEnd len="med" w="med" type="none"/>
                    </a:lnB>
                    <a:solidFill>
                      <a:srgbClr val="ED7D31"/>
                    </a:solidFill>
                  </a:tcPr>
                </a:tc>
              </a:tr>
              <a:tr h="415375">
                <a:tc>
                  <a:txBody>
                    <a:bodyPr>
                      <a:noAutofit/>
                    </a:bodyPr>
                    <a:lstStyle/>
                    <a:p>
                      <a:pPr indent="0" lvl="0" marL="0" rtl="0">
                        <a:spcBef>
                          <a:spcPts val="0"/>
                        </a:spcBef>
                        <a:buNone/>
                      </a:pPr>
                      <a:r>
                        <a:rPr lang="en" sz="1100">
                          <a:latin typeface="Cambria"/>
                          <a:ea typeface="Cambria"/>
                          <a:cs typeface="Cambria"/>
                          <a:sym typeface="Cambria"/>
                        </a:rPr>
                        <a:t>2015</a:t>
                      </a:r>
                    </a:p>
                  </a:txBody>
                  <a:tcPr marT="91425" marB="91425" marR="91425" marL="91425">
                    <a:lnL cap="flat" cmpd="sng" w="6350">
                      <a:solidFill>
                        <a:srgbClr val="F4B084"/>
                      </a:solidFill>
                      <a:prstDash val="solid"/>
                      <a:round/>
                      <a:headEnd len="med" w="med" type="none"/>
                      <a:tailEnd len="med" w="med" type="none"/>
                    </a:lnL>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-300.60</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126</a:t>
                      </a:r>
                    </a:p>
                  </a:txBody>
                  <a:tcPr marT="91425" marB="91425" marR="91425" marL="91425">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230</a:t>
                      </a:r>
                    </a:p>
                  </a:txBody>
                  <a:tcPr marT="91425" marB="91425" marR="91425" marL="91425">
                    <a:lnR cap="flat" cmpd="sng" w="6350">
                      <a:solidFill>
                        <a:srgbClr val="F4B084"/>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r h="415375">
                <a:tc>
                  <a:txBody>
                    <a:bodyPr>
                      <a:noAutofit/>
                    </a:bodyPr>
                    <a:lstStyle/>
                    <a:p>
                      <a:pPr indent="0" lvl="0" marL="0" rtl="0">
                        <a:spcBef>
                          <a:spcPts val="0"/>
                        </a:spcBef>
                        <a:buNone/>
                      </a:pPr>
                      <a:r>
                        <a:rPr lang="en" sz="1100">
                          <a:latin typeface="Cambria"/>
                          <a:ea typeface="Cambria"/>
                          <a:cs typeface="Cambria"/>
                          <a:sym typeface="Cambria"/>
                        </a:rPr>
                        <a:t>2016</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100">
                          <a:latin typeface="Cambria"/>
                          <a:ea typeface="Cambria"/>
                          <a:cs typeface="Cambria"/>
                          <a:sym typeface="Cambria"/>
                        </a:rPr>
                        <a:t>-268.50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100">
                          <a:latin typeface="Cambria"/>
                          <a:ea typeface="Cambria"/>
                          <a:cs typeface="Cambria"/>
                          <a:sym typeface="Cambria"/>
                        </a:rPr>
                        <a:t>123</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c>
                  <a:txBody>
                    <a:bodyPr>
                      <a:noAutofit/>
                    </a:bodyPr>
                    <a:lstStyle/>
                    <a:p>
                      <a:pPr indent="0" lvl="0" marL="0" rtl="0">
                        <a:spcBef>
                          <a:spcPts val="0"/>
                        </a:spcBef>
                        <a:buNone/>
                      </a:pPr>
                      <a:r>
                        <a:rPr lang="en" sz="1100">
                          <a:latin typeface="Cambria"/>
                          <a:ea typeface="Cambria"/>
                          <a:cs typeface="Cambria"/>
                          <a:sym typeface="Cambria"/>
                        </a:rPr>
                        <a:t>230</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tcPr>
                </a:tc>
              </a:tr>
              <a:tr h="415375">
                <a:tc>
                  <a:txBody>
                    <a:bodyPr>
                      <a:noAutofit/>
                    </a:bodyPr>
                    <a:lstStyle/>
                    <a:p>
                      <a:pPr indent="0" lvl="0" marL="0" rtl="0">
                        <a:spcBef>
                          <a:spcPts val="0"/>
                        </a:spcBef>
                        <a:buNone/>
                      </a:pPr>
                      <a:r>
                        <a:rPr lang="en" sz="1100">
                          <a:latin typeface="Cambria"/>
                          <a:ea typeface="Cambria"/>
                          <a:cs typeface="Cambria"/>
                          <a:sym typeface="Cambria"/>
                        </a:rPr>
                        <a:t>2017</a:t>
                      </a:r>
                    </a:p>
                  </a:txBody>
                  <a:tcPr marT="91425" marB="91425" marR="91425" marL="91425">
                    <a:lnL cap="flat" cmpd="sng" w="6350">
                      <a:solidFill>
                        <a:srgbClr val="F4B084"/>
                      </a:solidFill>
                      <a:prstDash val="solid"/>
                      <a:round/>
                      <a:headEnd len="med" w="med" type="none"/>
                      <a:tailEnd len="med" w="med" type="none"/>
                    </a:lnL>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149.70</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139</a:t>
                      </a:r>
                    </a:p>
                  </a:txBody>
                  <a:tcPr marT="91425" marB="91425" marR="91425" marL="91425">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c>
                  <a:txBody>
                    <a:bodyPr>
                      <a:noAutofit/>
                    </a:bodyPr>
                    <a:lstStyle/>
                    <a:p>
                      <a:pPr indent="0" lvl="0" marL="0" rtl="0">
                        <a:spcBef>
                          <a:spcPts val="0"/>
                        </a:spcBef>
                        <a:buNone/>
                      </a:pPr>
                      <a:r>
                        <a:rPr lang="en" sz="1100">
                          <a:latin typeface="Cambria"/>
                          <a:ea typeface="Cambria"/>
                          <a:cs typeface="Cambria"/>
                          <a:sym typeface="Cambria"/>
                        </a:rPr>
                        <a:t>234</a:t>
                      </a:r>
                    </a:p>
                  </a:txBody>
                  <a:tcPr marT="91425" marB="91425" marR="91425" marL="91425">
                    <a:lnR cap="flat" cmpd="sng" w="6350">
                      <a:solidFill>
                        <a:srgbClr val="F4B084"/>
                      </a:solidFill>
                      <a:prstDash val="solid"/>
                      <a:round/>
                      <a:headEnd len="med" w="med" type="none"/>
                      <a:tailEnd len="med" w="med" type="none"/>
                    </a:lnR>
                    <a:lnT cap="flat" cmpd="sng" w="6350">
                      <a:solidFill>
                        <a:srgbClr val="F4B084"/>
                      </a:solidFill>
                      <a:prstDash val="solid"/>
                      <a:round/>
                      <a:headEnd len="med" w="med" type="none"/>
                      <a:tailEnd len="med" w="med" type="none"/>
                    </a:lnT>
                    <a:lnB cap="flat" cmpd="sng" w="6350">
                      <a:solidFill>
                        <a:srgbClr val="F4B084"/>
                      </a:solidFill>
                      <a:prstDash val="solid"/>
                      <a:round/>
                      <a:headEnd len="med" w="med" type="none"/>
                      <a:tailEnd len="med" w="med" type="none"/>
                    </a:lnB>
                    <a:solidFill>
                      <a:srgbClr val="FCE4D6"/>
                    </a:solidFill>
                  </a:tcPr>
                </a:tc>
              </a:tr>
            </a:tbl>
          </a:graphicData>
        </a:graphic>
      </p:graphicFrame>
      <p:pic>
        <p:nvPicPr>
          <p:cNvPr id="247" name="Shape 247"/>
          <p:cNvPicPr preferRelativeResize="0"/>
          <p:nvPr/>
        </p:nvPicPr>
        <p:blipFill>
          <a:blip r:embed="rId3">
            <a:alphaModFix/>
          </a:blip>
          <a:stretch>
            <a:fillRect/>
          </a:stretch>
        </p:blipFill>
        <p:spPr>
          <a:xfrm>
            <a:off x="3855900" y="1419125"/>
            <a:ext cx="4427750" cy="3162700"/>
          </a:xfrm>
          <a:prstGeom prst="rect">
            <a:avLst/>
          </a:prstGeom>
          <a:noFill/>
          <a:ln>
            <a:noFill/>
          </a:ln>
        </p:spPr>
      </p:pic>
      <p:cxnSp>
        <p:nvCxnSpPr>
          <p:cNvPr id="248" name="Shape 248"/>
          <p:cNvCxnSpPr/>
          <p:nvPr/>
        </p:nvCxnSpPr>
        <p:spPr>
          <a:xfrm flipH="1" rot="10800000">
            <a:off x="4302300" y="2632875"/>
            <a:ext cx="3936300" cy="6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Single-Player </a:t>
            </a:r>
            <a:r>
              <a:rPr lang="en"/>
              <a:t>Logistic Regression Betting Strategy</a:t>
            </a:r>
          </a:p>
        </p:txBody>
      </p:sp>
      <p:sp>
        <p:nvSpPr>
          <p:cNvPr id="254" name="Shape 254"/>
          <p:cNvSpPr txBox="1"/>
          <p:nvPr>
            <p:ph idx="1" type="body"/>
          </p:nvPr>
        </p:nvSpPr>
        <p:spPr>
          <a:xfrm>
            <a:off x="282500" y="1167075"/>
            <a:ext cx="8520600" cy="34164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Create logistic regression with response as the outcome</a:t>
            </a:r>
          </a:p>
          <a:p>
            <a:pPr indent="-342900" lvl="0" marL="457200" rtl="0">
              <a:spcBef>
                <a:spcPts val="0"/>
              </a:spcBef>
              <a:spcAft>
                <a:spcPts val="0"/>
              </a:spcAft>
              <a:buSzPts val="1800"/>
              <a:buChar char="●"/>
            </a:pPr>
            <a:r>
              <a:rPr lang="en"/>
              <a:t>Predictors in logistic regression</a:t>
            </a:r>
          </a:p>
          <a:p>
            <a:pPr indent="-342900" lvl="0" marL="457200" rtl="0">
              <a:spcBef>
                <a:spcPts val="0"/>
              </a:spcBef>
              <a:spcAft>
                <a:spcPts val="0"/>
              </a:spcAft>
              <a:buSzPts val="1800"/>
              <a:buChar char="●"/>
            </a:pPr>
            <a:r>
              <a:rPr lang="en"/>
              <a:t>Bet on matches that regression predicts probability of winning greater than threshold </a:t>
            </a:r>
          </a:p>
          <a:p>
            <a:pPr indent="-342900" lvl="0" marL="457200" rtl="0">
              <a:spcBef>
                <a:spcPts val="0"/>
              </a:spcBef>
              <a:spcAft>
                <a:spcPts val="0"/>
              </a:spcAft>
              <a:buSzPts val="1800"/>
              <a:buChar char="●"/>
            </a:pPr>
            <a:r>
              <a:rPr lang="en"/>
              <a:t>Goal of strategy:</a:t>
            </a:r>
          </a:p>
          <a:p>
            <a:pPr indent="-317500" lvl="1" marL="914400" rtl="0">
              <a:spcBef>
                <a:spcPts val="0"/>
              </a:spcBef>
              <a:spcAft>
                <a:spcPts val="0"/>
              </a:spcAft>
              <a:buSzPts val="1400"/>
              <a:buChar char="○"/>
            </a:pPr>
            <a:r>
              <a:rPr lang="en"/>
              <a:t>Bet when you are most confident</a:t>
            </a:r>
          </a:p>
          <a:p>
            <a:pPr indent="-342900" lvl="0" marL="457200" rtl="0">
              <a:spcBef>
                <a:spcPts val="0"/>
              </a:spcBef>
              <a:spcAft>
                <a:spcPts val="0"/>
              </a:spcAft>
              <a:buSzPts val="1800"/>
              <a:buChar char="●"/>
            </a:pPr>
            <a:r>
              <a:rPr lang="en"/>
              <a:t>Used 2001-2014 seasons as training data</a:t>
            </a:r>
          </a:p>
          <a:p>
            <a:pPr indent="-342900" lvl="0" marL="457200" rtl="0">
              <a:spcBef>
                <a:spcPts val="0"/>
              </a:spcBef>
              <a:spcAft>
                <a:spcPts val="0"/>
              </a:spcAft>
              <a:buSzPts val="1800"/>
              <a:buChar char="●"/>
            </a:pPr>
            <a:r>
              <a:rPr lang="en"/>
              <a:t>Simulated for 2015, 2016, and 2017 seasons with $10 wager</a:t>
            </a:r>
          </a:p>
          <a:p>
            <a:pPr indent="-317500" lvl="1" marL="914400" rtl="0">
              <a:spcBef>
                <a:spcPts val="0"/>
              </a:spcBef>
              <a:buSzPts val="1400"/>
              <a:buChar char="○"/>
            </a:pPr>
            <a:r>
              <a:rPr lang="en"/>
              <a:t>Players in current top 15 older than 29.</a:t>
            </a:r>
          </a:p>
        </p:txBody>
      </p:sp>
      <p:sp>
        <p:nvSpPr>
          <p:cNvPr id="255" name="Shape 2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20425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Probability Threshold of 0.85</a:t>
            </a:r>
          </a:p>
        </p:txBody>
      </p:sp>
      <p:pic>
        <p:nvPicPr>
          <p:cNvPr id="261" name="Shape 261"/>
          <p:cNvPicPr preferRelativeResize="0"/>
          <p:nvPr/>
        </p:nvPicPr>
        <p:blipFill>
          <a:blip r:embed="rId3">
            <a:alphaModFix/>
          </a:blip>
          <a:stretch>
            <a:fillRect/>
          </a:stretch>
        </p:blipFill>
        <p:spPr>
          <a:xfrm>
            <a:off x="4975100" y="1402638"/>
            <a:ext cx="3857200" cy="2756220"/>
          </a:xfrm>
          <a:prstGeom prst="rect">
            <a:avLst/>
          </a:prstGeom>
          <a:noFill/>
          <a:ln>
            <a:noFill/>
          </a:ln>
        </p:spPr>
      </p:pic>
      <p:graphicFrame>
        <p:nvGraphicFramePr>
          <p:cNvPr id="262" name="Shape 262"/>
          <p:cNvGraphicFramePr/>
          <p:nvPr/>
        </p:nvGraphicFramePr>
        <p:xfrm>
          <a:off x="407750" y="853275"/>
          <a:ext cx="3000000" cy="3000000"/>
        </p:xfrm>
        <a:graphic>
          <a:graphicData uri="http://schemas.openxmlformats.org/drawingml/2006/table">
            <a:tbl>
              <a:tblPr>
                <a:noFill/>
                <a:tableStyleId>{38018B01-F468-4206-8812-CC3A9B4EB6E7}</a:tableStyleId>
              </a:tblPr>
              <a:tblGrid>
                <a:gridCol w="1012400"/>
                <a:gridCol w="546800"/>
                <a:gridCol w="828325"/>
                <a:gridCol w="687550"/>
                <a:gridCol w="974500"/>
              </a:tblGrid>
              <a:tr h="477350">
                <a:tc>
                  <a:txBody>
                    <a:bodyPr>
                      <a:noAutofit/>
                    </a:bodyPr>
                    <a:lstStyle/>
                    <a:p>
                      <a:pPr indent="0" lvl="0" marL="0" rtl="0">
                        <a:spcBef>
                          <a:spcPts val="0"/>
                        </a:spcBef>
                        <a:buNone/>
                      </a:pPr>
                      <a:r>
                        <a:rPr lang="en" sz="1000">
                          <a:solidFill>
                            <a:srgbClr val="FFFFFF"/>
                          </a:solidFill>
                          <a:latin typeface="Cambria"/>
                          <a:ea typeface="Cambria"/>
                          <a:cs typeface="Cambria"/>
                          <a:sym typeface="Cambria"/>
                        </a:rPr>
                        <a:t> </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Net Profit</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Wins </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Bets</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Win Percentage</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6250">
                      <a:solidFill>
                        <a:srgbClr val="F4B084"/>
                      </a:solidFill>
                      <a:prstDash val="solid"/>
                      <a:round/>
                      <a:headEnd len="med" w="med" type="none"/>
                      <a:tailEnd len="med" w="med" type="none"/>
                    </a:lnB>
                    <a:solidFill>
                      <a:srgbClr val="ED7D31"/>
                    </a:solidFill>
                  </a:tcPr>
                </a:tc>
              </a:tr>
              <a:tr h="258300">
                <a:tc>
                  <a:txBody>
                    <a:bodyPr>
                      <a:noAutofit/>
                    </a:bodyPr>
                    <a:lstStyle/>
                    <a:p>
                      <a:pPr indent="0" lvl="0" marL="0" rtl="0">
                        <a:spcBef>
                          <a:spcPts val="0"/>
                        </a:spcBef>
                        <a:buNone/>
                      </a:pPr>
                      <a:r>
                        <a:rPr lang="en" sz="950">
                          <a:latin typeface="Cambria"/>
                          <a:ea typeface="Cambria"/>
                          <a:cs typeface="Cambria"/>
                          <a:sym typeface="Cambria"/>
                        </a:rPr>
                        <a:t>Rafael Nadal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-37.15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97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111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0.8739</a:t>
                      </a:r>
                    </a:p>
                  </a:txBody>
                  <a:tcPr marT="91425" marB="91425" marR="91425" marL="91425">
                    <a:lnR cap="flat" cmpd="sng" w="6250">
                      <a:solidFill>
                        <a:srgbClr val="F4B084"/>
                      </a:solidFill>
                      <a:prstDash val="solid"/>
                      <a:round/>
                      <a:headEnd len="med" w="med" type="none"/>
                      <a:tailEnd len="med" w="med" type="none"/>
                    </a:lnR>
                    <a:lnT cap="flat" cmpd="sng" w="62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58300">
                <a:tc>
                  <a:txBody>
                    <a:bodyPr>
                      <a:noAutofit/>
                    </a:bodyPr>
                    <a:lstStyle/>
                    <a:p>
                      <a:pPr indent="0" lvl="0" marL="0" rtl="0">
                        <a:spcBef>
                          <a:spcPts val="0"/>
                        </a:spcBef>
                        <a:buNone/>
                      </a:pPr>
                      <a:r>
                        <a:rPr lang="en" sz="950">
                          <a:latin typeface="Cambria"/>
                          <a:ea typeface="Cambria"/>
                          <a:cs typeface="Cambria"/>
                          <a:sym typeface="Cambria"/>
                        </a:rPr>
                        <a:t>Roger Federer</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6.06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91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98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0.9286</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258300">
                <a:tc>
                  <a:txBody>
                    <a:bodyPr>
                      <a:noAutofit/>
                    </a:bodyPr>
                    <a:lstStyle/>
                    <a:p>
                      <a:pPr indent="0" lvl="0" marL="0" rtl="0">
                        <a:spcBef>
                          <a:spcPts val="0"/>
                        </a:spcBef>
                        <a:buNone/>
                      </a:pPr>
                      <a:r>
                        <a:rPr lang="en" sz="950">
                          <a:latin typeface="Cambria"/>
                          <a:ea typeface="Cambria"/>
                          <a:cs typeface="Cambria"/>
                          <a:sym typeface="Cambria"/>
                        </a:rPr>
                        <a:t>Novak Djokovic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-1.50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151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162</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0.9321</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58300">
                <a:tc>
                  <a:txBody>
                    <a:bodyPr>
                      <a:noAutofit/>
                    </a:bodyPr>
                    <a:lstStyle/>
                    <a:p>
                      <a:pPr indent="0" lvl="0" marL="0" rtl="0">
                        <a:spcBef>
                          <a:spcPts val="0"/>
                        </a:spcBef>
                        <a:buNone/>
                      </a:pPr>
                      <a:r>
                        <a:rPr lang="en" sz="950">
                          <a:latin typeface="Cambria"/>
                          <a:ea typeface="Cambria"/>
                          <a:cs typeface="Cambria"/>
                          <a:sym typeface="Cambria"/>
                        </a:rPr>
                        <a:t>Stan Wawrinka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27.00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28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28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258300">
                <a:tc>
                  <a:txBody>
                    <a:bodyPr>
                      <a:noAutofit/>
                    </a:bodyPr>
                    <a:lstStyle/>
                    <a:p>
                      <a:pPr indent="-69850" lvl="0" marL="0" rtl="0">
                        <a:spcBef>
                          <a:spcPts val="0"/>
                        </a:spcBef>
                        <a:buClr>
                          <a:schemeClr val="dk1"/>
                        </a:buClr>
                        <a:buSzPts val="1100"/>
                        <a:buFont typeface="Arial"/>
                        <a:buNone/>
                      </a:pPr>
                      <a:r>
                        <a:rPr lang="en" sz="950">
                          <a:latin typeface="Cambria"/>
                          <a:ea typeface="Cambria"/>
                          <a:cs typeface="Cambria"/>
                          <a:sym typeface="Cambria"/>
                        </a:rPr>
                        <a:t>Juan Martin     del Potro</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-5.40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0.8235</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58300">
                <a:tc>
                  <a:txBody>
                    <a:bodyPr>
                      <a:noAutofit/>
                    </a:bodyPr>
                    <a:lstStyle/>
                    <a:p>
                      <a:pPr indent="0" lvl="0" marL="0" rtl="0">
                        <a:spcBef>
                          <a:spcPts val="0"/>
                        </a:spcBef>
                        <a:buNone/>
                      </a:pPr>
                      <a:r>
                        <a:rPr lang="en" sz="950">
                          <a:latin typeface="Cambria"/>
                          <a:ea typeface="Cambria"/>
                          <a:cs typeface="Cambria"/>
                          <a:sym typeface="Cambria"/>
                        </a:rPr>
                        <a:t>Marin Cilic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-27.95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29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35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0.8286</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258300">
                <a:tc>
                  <a:txBody>
                    <a:bodyPr>
                      <a:noAutofit/>
                    </a:bodyPr>
                    <a:lstStyle/>
                    <a:p>
                      <a:pPr indent="0" lvl="0" marL="0" rtl="0">
                        <a:spcBef>
                          <a:spcPts val="0"/>
                        </a:spcBef>
                        <a:buNone/>
                      </a:pPr>
                      <a:r>
                        <a:rPr lang="en" sz="950">
                          <a:latin typeface="Cambria"/>
                          <a:ea typeface="Cambria"/>
                          <a:cs typeface="Cambria"/>
                          <a:sym typeface="Cambria"/>
                        </a:rPr>
                        <a:t>Sam Queery</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31.80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58300">
                <a:tc>
                  <a:txBody>
                    <a:bodyPr>
                      <a:noAutofit/>
                    </a:bodyPr>
                    <a:lstStyle/>
                    <a:p>
                      <a:pPr indent="0" lvl="0" marL="0" rtl="0">
                        <a:spcBef>
                          <a:spcPts val="0"/>
                        </a:spcBef>
                        <a:buNone/>
                      </a:pPr>
                      <a:r>
                        <a:rPr lang="en" sz="950">
                          <a:latin typeface="Cambria"/>
                          <a:ea typeface="Cambria"/>
                          <a:cs typeface="Cambria"/>
                          <a:sym typeface="Cambria"/>
                        </a:rPr>
                        <a:t>Kevin Anderson</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1.58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12</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0.8571</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258300">
                <a:tc>
                  <a:txBody>
                    <a:bodyPr>
                      <a:noAutofit/>
                    </a:bodyPr>
                    <a:lstStyle/>
                    <a:p>
                      <a:pPr indent="0" lvl="0" marL="0" rtl="0">
                        <a:spcBef>
                          <a:spcPts val="0"/>
                        </a:spcBef>
                        <a:buNone/>
                      </a:pPr>
                      <a:r>
                        <a:rPr lang="en" sz="950">
                          <a:latin typeface="Cambria"/>
                          <a:ea typeface="Cambria"/>
                          <a:cs typeface="Cambria"/>
                          <a:sym typeface="Cambria"/>
                        </a:rPr>
                        <a:t>Jo-Wilfried Tsonga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-4.03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30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58300">
                <a:tc>
                  <a:txBody>
                    <a:bodyPr>
                      <a:noAutofit/>
                    </a:bodyPr>
                    <a:lstStyle/>
                    <a:p>
                      <a:pPr indent="0" lvl="0" marL="0" rtl="0">
                        <a:spcBef>
                          <a:spcPts val="0"/>
                        </a:spcBef>
                        <a:buNone/>
                      </a:pPr>
                      <a:r>
                        <a:rPr b="1" lang="en" sz="950">
                          <a:latin typeface="Cambria"/>
                          <a:ea typeface="Cambria"/>
                          <a:cs typeface="Cambria"/>
                          <a:sym typeface="Cambria"/>
                        </a:rPr>
                        <a:t>Total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-9.58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453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499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0.9078</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bl>
          </a:graphicData>
        </a:graphic>
      </p:graphicFrame>
      <p:cxnSp>
        <p:nvCxnSpPr>
          <p:cNvPr id="263" name="Shape 263"/>
          <p:cNvCxnSpPr/>
          <p:nvPr/>
        </p:nvCxnSpPr>
        <p:spPr>
          <a:xfrm>
            <a:off x="5271950" y="2915300"/>
            <a:ext cx="3525300" cy="6300"/>
          </a:xfrm>
          <a:prstGeom prst="straightConnector1">
            <a:avLst/>
          </a:prstGeom>
          <a:noFill/>
          <a:ln cap="flat" cmpd="sng" w="9525">
            <a:solidFill>
              <a:schemeClr val="dk2"/>
            </a:solidFill>
            <a:prstDash val="solid"/>
            <a:round/>
            <a:headEnd len="lg" w="lg" type="none"/>
            <a:tailEnd len="lg" w="lg" type="none"/>
          </a:ln>
        </p:spPr>
      </p:cxnSp>
      <p:sp>
        <p:nvSpPr>
          <p:cNvPr id="264" name="Shape 26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14590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Probability Threshold of 0.875</a:t>
            </a:r>
          </a:p>
        </p:txBody>
      </p:sp>
      <p:pic>
        <p:nvPicPr>
          <p:cNvPr id="270" name="Shape 270"/>
          <p:cNvPicPr preferRelativeResize="0"/>
          <p:nvPr/>
        </p:nvPicPr>
        <p:blipFill>
          <a:blip r:embed="rId3">
            <a:alphaModFix/>
          </a:blip>
          <a:stretch>
            <a:fillRect/>
          </a:stretch>
        </p:blipFill>
        <p:spPr>
          <a:xfrm>
            <a:off x="4975100" y="1418550"/>
            <a:ext cx="3857200" cy="2763594"/>
          </a:xfrm>
          <a:prstGeom prst="rect">
            <a:avLst/>
          </a:prstGeom>
          <a:noFill/>
          <a:ln>
            <a:noFill/>
          </a:ln>
        </p:spPr>
      </p:pic>
      <p:graphicFrame>
        <p:nvGraphicFramePr>
          <p:cNvPr id="271" name="Shape 271"/>
          <p:cNvGraphicFramePr/>
          <p:nvPr/>
        </p:nvGraphicFramePr>
        <p:xfrm>
          <a:off x="395600" y="853300"/>
          <a:ext cx="3000000" cy="3000000"/>
        </p:xfrm>
        <a:graphic>
          <a:graphicData uri="http://schemas.openxmlformats.org/drawingml/2006/table">
            <a:tbl>
              <a:tblPr>
                <a:noFill/>
                <a:tableStyleId>{38018B01-F468-4206-8812-CC3A9B4EB6E7}</a:tableStyleId>
              </a:tblPr>
              <a:tblGrid>
                <a:gridCol w="1040675"/>
                <a:gridCol w="562075"/>
                <a:gridCol w="851450"/>
                <a:gridCol w="706750"/>
                <a:gridCol w="1001700"/>
              </a:tblGrid>
              <a:tr h="489075">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 </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Net Profit</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Wins </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Bets</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Win Percentage</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6250">
                      <a:solidFill>
                        <a:srgbClr val="F4B084"/>
                      </a:solidFill>
                      <a:prstDash val="solid"/>
                      <a:round/>
                      <a:headEnd len="med" w="med" type="none"/>
                      <a:tailEnd len="med" w="med" type="none"/>
                    </a:lnB>
                    <a:solidFill>
                      <a:srgbClr val="ED7D31"/>
                    </a:solidFill>
                  </a:tcPr>
                </a:tc>
              </a:tr>
              <a:tr h="326675">
                <a:tc>
                  <a:txBody>
                    <a:bodyPr>
                      <a:noAutofit/>
                    </a:bodyPr>
                    <a:lstStyle/>
                    <a:p>
                      <a:pPr indent="0" lvl="0" marL="0" rtl="0">
                        <a:spcBef>
                          <a:spcPts val="0"/>
                        </a:spcBef>
                        <a:buNone/>
                      </a:pPr>
                      <a:r>
                        <a:rPr lang="en" sz="950">
                          <a:latin typeface="Cambria"/>
                          <a:ea typeface="Cambria"/>
                          <a:cs typeface="Cambria"/>
                          <a:sym typeface="Cambria"/>
                        </a:rPr>
                        <a:t>Rafael Nadal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-12.28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88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98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0.8980</a:t>
                      </a:r>
                    </a:p>
                  </a:txBody>
                  <a:tcPr marT="91425" marB="91425" marR="91425" marL="91425">
                    <a:lnR cap="flat" cmpd="sng" w="6250">
                      <a:solidFill>
                        <a:srgbClr val="F4B084"/>
                      </a:solidFill>
                      <a:prstDash val="solid"/>
                      <a:round/>
                      <a:headEnd len="med" w="med" type="none"/>
                      <a:tailEnd len="med" w="med" type="none"/>
                    </a:lnR>
                    <a:lnT cap="flat" cmpd="sng" w="62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6675">
                <a:tc>
                  <a:txBody>
                    <a:bodyPr>
                      <a:noAutofit/>
                    </a:bodyPr>
                    <a:lstStyle/>
                    <a:p>
                      <a:pPr indent="0" lvl="0" marL="0" rtl="0">
                        <a:spcBef>
                          <a:spcPts val="0"/>
                        </a:spcBef>
                        <a:buNone/>
                      </a:pPr>
                      <a:r>
                        <a:rPr lang="en" sz="950">
                          <a:latin typeface="Cambria"/>
                          <a:ea typeface="Cambria"/>
                          <a:cs typeface="Cambria"/>
                          <a:sym typeface="Cambria"/>
                        </a:rPr>
                        <a:t>Roger Federer</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-0.20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83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89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0.9326</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6675">
                <a:tc>
                  <a:txBody>
                    <a:bodyPr>
                      <a:noAutofit/>
                    </a:bodyPr>
                    <a:lstStyle/>
                    <a:p>
                      <a:pPr indent="0" lvl="0" marL="0" rtl="0">
                        <a:spcBef>
                          <a:spcPts val="0"/>
                        </a:spcBef>
                        <a:buNone/>
                      </a:pPr>
                      <a:r>
                        <a:rPr lang="en" sz="950">
                          <a:latin typeface="Cambria"/>
                          <a:ea typeface="Cambria"/>
                          <a:cs typeface="Cambria"/>
                          <a:sym typeface="Cambria"/>
                        </a:rPr>
                        <a:t>Novak Djokovic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-6.33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134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143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0.9371</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6675">
                <a:tc>
                  <a:txBody>
                    <a:bodyPr>
                      <a:noAutofit/>
                    </a:bodyPr>
                    <a:lstStyle/>
                    <a:p>
                      <a:pPr indent="0" lvl="0" marL="0" rtl="0">
                        <a:spcBef>
                          <a:spcPts val="0"/>
                        </a:spcBef>
                        <a:buNone/>
                      </a:pPr>
                      <a:r>
                        <a:rPr lang="en" sz="950">
                          <a:latin typeface="Cambria"/>
                          <a:ea typeface="Cambria"/>
                          <a:cs typeface="Cambria"/>
                          <a:sym typeface="Cambria"/>
                        </a:rPr>
                        <a:t>Stan Wawrinka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12.61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6675">
                <a:tc>
                  <a:txBody>
                    <a:bodyPr>
                      <a:noAutofit/>
                    </a:bodyPr>
                    <a:lstStyle/>
                    <a:p>
                      <a:pPr indent="-69850" lvl="0" marL="0" rtl="0">
                        <a:spcBef>
                          <a:spcPts val="0"/>
                        </a:spcBef>
                        <a:buClr>
                          <a:schemeClr val="dk1"/>
                        </a:buClr>
                        <a:buSzPts val="1100"/>
                        <a:buFont typeface="Arial"/>
                        <a:buNone/>
                      </a:pPr>
                      <a:r>
                        <a:rPr lang="en" sz="950">
                          <a:latin typeface="Cambria"/>
                          <a:ea typeface="Cambria"/>
                          <a:cs typeface="Cambria"/>
                          <a:sym typeface="Cambria"/>
                        </a:rPr>
                        <a:t>Juan Martin     del Potro</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-4.50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0.8462</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6675">
                <a:tc>
                  <a:txBody>
                    <a:bodyPr>
                      <a:noAutofit/>
                    </a:bodyPr>
                    <a:lstStyle/>
                    <a:p>
                      <a:pPr indent="0" lvl="0" marL="0" rtl="0">
                        <a:spcBef>
                          <a:spcPts val="0"/>
                        </a:spcBef>
                        <a:buNone/>
                      </a:pPr>
                      <a:r>
                        <a:rPr lang="en" sz="950">
                          <a:latin typeface="Cambria"/>
                          <a:ea typeface="Cambria"/>
                          <a:cs typeface="Cambria"/>
                          <a:sym typeface="Cambria"/>
                        </a:rPr>
                        <a:t>Marin Cilic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6.23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0.9473</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6675">
                <a:tc>
                  <a:txBody>
                    <a:bodyPr>
                      <a:noAutofit/>
                    </a:bodyPr>
                    <a:lstStyle/>
                    <a:p>
                      <a:pPr indent="0" lvl="0" marL="0" rtl="0">
                        <a:spcBef>
                          <a:spcPts val="0"/>
                        </a:spcBef>
                        <a:buNone/>
                      </a:pPr>
                      <a:r>
                        <a:rPr lang="en" sz="950">
                          <a:latin typeface="Cambria"/>
                          <a:ea typeface="Cambria"/>
                          <a:cs typeface="Cambria"/>
                          <a:sym typeface="Cambria"/>
                        </a:rPr>
                        <a:t>Sam Queery</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31.80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6675">
                <a:tc>
                  <a:txBody>
                    <a:bodyPr>
                      <a:noAutofit/>
                    </a:bodyPr>
                    <a:lstStyle/>
                    <a:p>
                      <a:pPr indent="0" lvl="0" marL="0" rtl="0">
                        <a:spcBef>
                          <a:spcPts val="0"/>
                        </a:spcBef>
                        <a:buNone/>
                      </a:pPr>
                      <a:r>
                        <a:rPr lang="en" sz="950">
                          <a:latin typeface="Cambria"/>
                          <a:ea typeface="Cambria"/>
                          <a:cs typeface="Cambria"/>
                          <a:sym typeface="Cambria"/>
                        </a:rPr>
                        <a:t>Kevin Anderson</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1.58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12</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0.8571</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6675">
                <a:tc>
                  <a:txBody>
                    <a:bodyPr>
                      <a:noAutofit/>
                    </a:bodyPr>
                    <a:lstStyle/>
                    <a:p>
                      <a:pPr indent="0" lvl="0" marL="0" rtl="0">
                        <a:spcBef>
                          <a:spcPts val="0"/>
                        </a:spcBef>
                        <a:buNone/>
                      </a:pPr>
                      <a:r>
                        <a:rPr lang="en" sz="950">
                          <a:latin typeface="Cambria"/>
                          <a:ea typeface="Cambria"/>
                          <a:cs typeface="Cambria"/>
                          <a:sym typeface="Cambria"/>
                        </a:rPr>
                        <a:t>Jo-Wilfried Tsonga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2.48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0.9259</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246425">
                <a:tc>
                  <a:txBody>
                    <a:bodyPr>
                      <a:noAutofit/>
                    </a:bodyPr>
                    <a:lstStyle/>
                    <a:p>
                      <a:pPr indent="0" lvl="0" marL="0" rtl="0">
                        <a:spcBef>
                          <a:spcPts val="0"/>
                        </a:spcBef>
                        <a:buNone/>
                      </a:pPr>
                      <a:r>
                        <a:rPr b="1" lang="en" sz="950">
                          <a:latin typeface="Cambria"/>
                          <a:ea typeface="Cambria"/>
                          <a:cs typeface="Cambria"/>
                          <a:sym typeface="Cambria"/>
                        </a:rPr>
                        <a:t>Total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31.38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391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423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0.9243</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bl>
          </a:graphicData>
        </a:graphic>
      </p:graphicFrame>
      <p:cxnSp>
        <p:nvCxnSpPr>
          <p:cNvPr id="272" name="Shape 272"/>
          <p:cNvCxnSpPr/>
          <p:nvPr/>
        </p:nvCxnSpPr>
        <p:spPr>
          <a:xfrm flipH="1" rot="10800000">
            <a:off x="5246250" y="3544700"/>
            <a:ext cx="3499500" cy="6300"/>
          </a:xfrm>
          <a:prstGeom prst="straightConnector1">
            <a:avLst/>
          </a:prstGeom>
          <a:noFill/>
          <a:ln cap="flat" cmpd="sng" w="9525">
            <a:solidFill>
              <a:schemeClr val="dk2"/>
            </a:solidFill>
            <a:prstDash val="solid"/>
            <a:round/>
            <a:headEnd len="lg" w="lg" type="none"/>
            <a:tailEnd len="lg" w="lg" type="none"/>
          </a:ln>
        </p:spPr>
      </p:cxnSp>
      <p:sp>
        <p:nvSpPr>
          <p:cNvPr id="273" name="Shape 27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168450"/>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Probability Threshold of 0.9</a:t>
            </a:r>
          </a:p>
        </p:txBody>
      </p:sp>
      <p:pic>
        <p:nvPicPr>
          <p:cNvPr id="279" name="Shape 279"/>
          <p:cNvPicPr preferRelativeResize="0"/>
          <p:nvPr/>
        </p:nvPicPr>
        <p:blipFill>
          <a:blip r:embed="rId3">
            <a:alphaModFix/>
          </a:blip>
          <a:stretch>
            <a:fillRect/>
          </a:stretch>
        </p:blipFill>
        <p:spPr>
          <a:xfrm>
            <a:off x="5048200" y="1425450"/>
            <a:ext cx="3784110" cy="2711225"/>
          </a:xfrm>
          <a:prstGeom prst="rect">
            <a:avLst/>
          </a:prstGeom>
          <a:noFill/>
          <a:ln>
            <a:noFill/>
          </a:ln>
        </p:spPr>
      </p:pic>
      <p:graphicFrame>
        <p:nvGraphicFramePr>
          <p:cNvPr id="280" name="Shape 280"/>
          <p:cNvGraphicFramePr/>
          <p:nvPr/>
        </p:nvGraphicFramePr>
        <p:xfrm>
          <a:off x="399650" y="839375"/>
          <a:ext cx="3000000" cy="3000000"/>
        </p:xfrm>
        <a:graphic>
          <a:graphicData uri="http://schemas.openxmlformats.org/drawingml/2006/table">
            <a:tbl>
              <a:tblPr>
                <a:noFill/>
                <a:tableStyleId>{38018B01-F468-4206-8812-CC3A9B4EB6E7}</a:tableStyleId>
              </a:tblPr>
              <a:tblGrid>
                <a:gridCol w="1058900"/>
                <a:gridCol w="571925"/>
                <a:gridCol w="866375"/>
                <a:gridCol w="719150"/>
                <a:gridCol w="1019250"/>
              </a:tblGrid>
              <a:tr h="466450">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 </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Net Profit</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Wins </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Number of Bets</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lgn="ctr">
                        <a:spcBef>
                          <a:spcPts val="0"/>
                        </a:spcBef>
                        <a:buNone/>
                      </a:pPr>
                      <a:r>
                        <a:rPr lang="en" sz="1000">
                          <a:solidFill>
                            <a:srgbClr val="FFFFFF"/>
                          </a:solidFill>
                          <a:latin typeface="Cambria"/>
                          <a:ea typeface="Cambria"/>
                          <a:cs typeface="Cambria"/>
                          <a:sym typeface="Cambria"/>
                        </a:rPr>
                        <a:t>Win Percentage</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6250">
                      <a:solidFill>
                        <a:srgbClr val="F4B084"/>
                      </a:solidFill>
                      <a:prstDash val="solid"/>
                      <a:round/>
                      <a:headEnd len="med" w="med" type="none"/>
                      <a:tailEnd len="med" w="med" type="none"/>
                    </a:lnB>
                    <a:solidFill>
                      <a:srgbClr val="ED7D31"/>
                    </a:solidFill>
                  </a:tcPr>
                </a:tc>
              </a:tr>
              <a:tr h="321375">
                <a:tc>
                  <a:txBody>
                    <a:bodyPr>
                      <a:noAutofit/>
                    </a:bodyPr>
                    <a:lstStyle/>
                    <a:p>
                      <a:pPr indent="0" lvl="0" marL="0" rtl="0">
                        <a:spcBef>
                          <a:spcPts val="0"/>
                        </a:spcBef>
                        <a:buNone/>
                      </a:pPr>
                      <a:r>
                        <a:rPr lang="en" sz="950">
                          <a:latin typeface="Cambria"/>
                          <a:ea typeface="Cambria"/>
                          <a:cs typeface="Cambria"/>
                          <a:sym typeface="Cambria"/>
                        </a:rPr>
                        <a:t>Rafael Nadal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-23.41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80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89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0.8989</a:t>
                      </a:r>
                    </a:p>
                  </a:txBody>
                  <a:tcPr marT="91425" marB="91425" marR="91425" marL="91425">
                    <a:lnR cap="flat" cmpd="sng" w="6250">
                      <a:solidFill>
                        <a:srgbClr val="F4B084"/>
                      </a:solidFill>
                      <a:prstDash val="solid"/>
                      <a:round/>
                      <a:headEnd len="med" w="med" type="none"/>
                      <a:tailEnd len="med" w="med" type="none"/>
                    </a:lnR>
                    <a:lnT cap="flat" cmpd="sng" w="62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1375">
                <a:tc>
                  <a:txBody>
                    <a:bodyPr>
                      <a:noAutofit/>
                    </a:bodyPr>
                    <a:lstStyle/>
                    <a:p>
                      <a:pPr indent="0" lvl="0" marL="0" rtl="0">
                        <a:spcBef>
                          <a:spcPts val="0"/>
                        </a:spcBef>
                        <a:buNone/>
                      </a:pPr>
                      <a:r>
                        <a:rPr lang="en" sz="950">
                          <a:latin typeface="Cambria"/>
                          <a:ea typeface="Cambria"/>
                          <a:cs typeface="Cambria"/>
                          <a:sym typeface="Cambria"/>
                        </a:rPr>
                        <a:t>Roger Federer</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-8.35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68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73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0.9315</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1375">
                <a:tc>
                  <a:txBody>
                    <a:bodyPr>
                      <a:noAutofit/>
                    </a:bodyPr>
                    <a:lstStyle/>
                    <a:p>
                      <a:pPr indent="0" lvl="0" marL="0" rtl="0">
                        <a:spcBef>
                          <a:spcPts val="0"/>
                        </a:spcBef>
                        <a:buNone/>
                      </a:pPr>
                      <a:r>
                        <a:rPr lang="en" sz="950">
                          <a:latin typeface="Cambria"/>
                          <a:ea typeface="Cambria"/>
                          <a:cs typeface="Cambria"/>
                          <a:sym typeface="Cambria"/>
                        </a:rPr>
                        <a:t>Novak Djokovic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-17.67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93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99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0.9394</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1375">
                <a:tc>
                  <a:txBody>
                    <a:bodyPr>
                      <a:noAutofit/>
                    </a:bodyPr>
                    <a:lstStyle/>
                    <a:p>
                      <a:pPr indent="0" lvl="0" marL="0" rtl="0">
                        <a:spcBef>
                          <a:spcPts val="0"/>
                        </a:spcBef>
                        <a:buNone/>
                      </a:pPr>
                      <a:r>
                        <a:rPr lang="en" sz="950">
                          <a:latin typeface="Cambria"/>
                          <a:ea typeface="Cambria"/>
                          <a:cs typeface="Cambria"/>
                          <a:sym typeface="Cambria"/>
                        </a:rPr>
                        <a:t>Stan Wawrinka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3.96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1375">
                <a:tc>
                  <a:txBody>
                    <a:bodyPr>
                      <a:noAutofit/>
                    </a:bodyPr>
                    <a:lstStyle/>
                    <a:p>
                      <a:pPr indent="0" lvl="0" marL="0" rtl="0">
                        <a:spcBef>
                          <a:spcPts val="0"/>
                        </a:spcBef>
                        <a:buNone/>
                      </a:pPr>
                      <a:r>
                        <a:rPr lang="en" sz="950">
                          <a:latin typeface="Cambria"/>
                          <a:ea typeface="Cambria"/>
                          <a:cs typeface="Cambria"/>
                          <a:sym typeface="Cambria"/>
                        </a:rPr>
                        <a:t>Juan Martin     del Potro</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-0.05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0.8571</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1375">
                <a:tc>
                  <a:txBody>
                    <a:bodyPr>
                      <a:noAutofit/>
                    </a:bodyPr>
                    <a:lstStyle/>
                    <a:p>
                      <a:pPr indent="0" lvl="0" marL="0" rtl="0">
                        <a:spcBef>
                          <a:spcPts val="0"/>
                        </a:spcBef>
                        <a:buNone/>
                      </a:pPr>
                      <a:r>
                        <a:rPr lang="en" sz="950">
                          <a:latin typeface="Cambria"/>
                          <a:ea typeface="Cambria"/>
                          <a:cs typeface="Cambria"/>
                          <a:sym typeface="Cambria"/>
                        </a:rPr>
                        <a:t>Marin Cilic</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7.63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321375">
                <a:tc>
                  <a:txBody>
                    <a:bodyPr>
                      <a:noAutofit/>
                    </a:bodyPr>
                    <a:lstStyle/>
                    <a:p>
                      <a:pPr indent="0" lvl="0" marL="0" rtl="0">
                        <a:spcBef>
                          <a:spcPts val="0"/>
                        </a:spcBef>
                        <a:buNone/>
                      </a:pPr>
                      <a:r>
                        <a:rPr lang="en" sz="950">
                          <a:latin typeface="Cambria"/>
                          <a:ea typeface="Cambria"/>
                          <a:cs typeface="Cambria"/>
                          <a:sym typeface="Cambria"/>
                        </a:rPr>
                        <a:t>Sam Queery</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26.73</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1.0000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448225">
                <a:tc>
                  <a:txBody>
                    <a:bodyPr>
                      <a:noAutofit/>
                    </a:bodyPr>
                    <a:lstStyle/>
                    <a:p>
                      <a:pPr indent="0" lvl="0" marL="0" rtl="0">
                        <a:spcBef>
                          <a:spcPts val="0"/>
                        </a:spcBef>
                        <a:buNone/>
                      </a:pPr>
                      <a:r>
                        <a:rPr lang="en" sz="950">
                          <a:latin typeface="Cambria"/>
                          <a:ea typeface="Cambria"/>
                          <a:cs typeface="Cambria"/>
                          <a:sym typeface="Cambria"/>
                        </a:rPr>
                        <a:t>Kevin Anderson</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5.45</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10</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950">
                          <a:latin typeface="Cambria"/>
                          <a:ea typeface="Cambria"/>
                          <a:cs typeface="Cambria"/>
                          <a:sym typeface="Cambria"/>
                        </a:rPr>
                        <a:t>0.9000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r h="448225">
                <a:tc>
                  <a:txBody>
                    <a:bodyPr>
                      <a:noAutofit/>
                    </a:bodyPr>
                    <a:lstStyle/>
                    <a:p>
                      <a:pPr indent="0" lvl="0" marL="0" rtl="0">
                        <a:spcBef>
                          <a:spcPts val="0"/>
                        </a:spcBef>
                        <a:buNone/>
                      </a:pPr>
                      <a:r>
                        <a:rPr lang="en" sz="950">
                          <a:latin typeface="Cambria"/>
                          <a:ea typeface="Cambria"/>
                          <a:cs typeface="Cambria"/>
                          <a:sym typeface="Cambria"/>
                        </a:rPr>
                        <a:t>Jo-Wilfried Tsonga</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2.08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16</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17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950">
                          <a:latin typeface="Cambria"/>
                          <a:ea typeface="Cambria"/>
                          <a:cs typeface="Cambria"/>
                          <a:sym typeface="Cambria"/>
                        </a:rPr>
                        <a:t>0.9412</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21375">
                <a:tc>
                  <a:txBody>
                    <a:bodyPr>
                      <a:noAutofit/>
                    </a:bodyPr>
                    <a:lstStyle/>
                    <a:p>
                      <a:pPr indent="0" lvl="0" marL="0" rtl="0">
                        <a:spcBef>
                          <a:spcPts val="0"/>
                        </a:spcBef>
                        <a:buNone/>
                      </a:pPr>
                      <a:r>
                        <a:rPr b="1" lang="en" sz="950">
                          <a:latin typeface="Cambria"/>
                          <a:ea typeface="Cambria"/>
                          <a:cs typeface="Cambria"/>
                          <a:sym typeface="Cambria"/>
                        </a:rPr>
                        <a:t>Total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-3.64</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288</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311</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b="1" lang="en" sz="950">
                          <a:latin typeface="Cambria"/>
                          <a:ea typeface="Cambria"/>
                          <a:cs typeface="Cambria"/>
                          <a:sym typeface="Cambria"/>
                        </a:rPr>
                        <a:t>0.9260</a:t>
                      </a:r>
                    </a:p>
                  </a:txBody>
                  <a:tcPr marT="91425" marB="91425" marR="91425" marL="91425">
                    <a:lnR cap="flat" cmpd="sng" w="62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bl>
          </a:graphicData>
        </a:graphic>
      </p:graphicFrame>
      <p:cxnSp>
        <p:nvCxnSpPr>
          <p:cNvPr id="281" name="Shape 281"/>
          <p:cNvCxnSpPr/>
          <p:nvPr/>
        </p:nvCxnSpPr>
        <p:spPr>
          <a:xfrm>
            <a:off x="5342575" y="2851075"/>
            <a:ext cx="3358500" cy="6300"/>
          </a:xfrm>
          <a:prstGeom prst="straightConnector1">
            <a:avLst/>
          </a:prstGeom>
          <a:noFill/>
          <a:ln cap="flat" cmpd="sng" w="9525">
            <a:solidFill>
              <a:schemeClr val="dk2"/>
            </a:solidFill>
            <a:prstDash val="solid"/>
            <a:round/>
            <a:headEnd len="lg" w="lg" type="none"/>
            <a:tailEnd len="lg" w="lg" type="none"/>
          </a:ln>
        </p:spPr>
      </p:cxnSp>
      <p:sp>
        <p:nvSpPr>
          <p:cNvPr id="282" name="Shape 28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Conclusion on Single-Player </a:t>
            </a:r>
          </a:p>
          <a:p>
            <a:pPr indent="0" lvl="0" marL="0">
              <a:spcBef>
                <a:spcPts val="0"/>
              </a:spcBef>
              <a:buNone/>
            </a:pPr>
            <a:r>
              <a:rPr lang="en"/>
              <a:t>Logistic Regression Betting Strategy</a:t>
            </a:r>
          </a:p>
        </p:txBody>
      </p:sp>
      <p:sp>
        <p:nvSpPr>
          <p:cNvPr id="288" name="Shape 288"/>
          <p:cNvSpPr txBox="1"/>
          <p:nvPr>
            <p:ph idx="1" type="body"/>
          </p:nvPr>
        </p:nvSpPr>
        <p:spPr>
          <a:xfrm>
            <a:off x="311700" y="1266325"/>
            <a:ext cx="8520600" cy="33027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Betting strategy only profits with threshold of 0.875</a:t>
            </a:r>
          </a:p>
          <a:p>
            <a:pPr indent="-342900" lvl="0" marL="457200" rtl="0">
              <a:spcBef>
                <a:spcPts val="0"/>
              </a:spcBef>
              <a:spcAft>
                <a:spcPts val="0"/>
              </a:spcAft>
              <a:buSzPts val="1800"/>
              <a:buChar char="●"/>
            </a:pPr>
            <a:r>
              <a:rPr lang="en"/>
              <a:t>Models have predictive power of outcome of match</a:t>
            </a:r>
          </a:p>
          <a:p>
            <a:pPr indent="-342900" lvl="0" marL="457200" rtl="0">
              <a:spcBef>
                <a:spcPts val="0"/>
              </a:spcBef>
              <a:spcAft>
                <a:spcPts val="0"/>
              </a:spcAft>
              <a:buSzPts val="1800"/>
              <a:buChar char="●"/>
            </a:pPr>
            <a:r>
              <a:rPr lang="en"/>
              <a:t>Payoff of being correct is small for correct bets</a:t>
            </a:r>
          </a:p>
          <a:p>
            <a:pPr indent="-342900" lvl="0" marL="457200" rtl="0">
              <a:spcBef>
                <a:spcPts val="0"/>
              </a:spcBef>
              <a:spcAft>
                <a:spcPts val="0"/>
              </a:spcAft>
              <a:buSzPts val="1800"/>
              <a:buChar char="●"/>
            </a:pPr>
            <a:r>
              <a:rPr lang="en"/>
              <a:t>Not much room for profit in “safe” matches</a:t>
            </a:r>
          </a:p>
          <a:p>
            <a:pPr indent="-342900" lvl="0" marL="457200">
              <a:spcBef>
                <a:spcPts val="0"/>
              </a:spcBef>
              <a:buSzPts val="1800"/>
              <a:buChar char="●"/>
            </a:pPr>
            <a:r>
              <a:rPr lang="en"/>
              <a:t>May be more effective with varying bets</a:t>
            </a:r>
          </a:p>
        </p:txBody>
      </p:sp>
      <p:sp>
        <p:nvSpPr>
          <p:cNvPr id="289" name="Shape 28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2017 Australian Open Final</a:t>
            </a:r>
          </a:p>
          <a:p>
            <a:pPr indent="0" lvl="0" marL="0">
              <a:spcBef>
                <a:spcPts val="0"/>
              </a:spcBef>
              <a:buNone/>
            </a:pPr>
            <a:r>
              <a:t/>
            </a:r>
            <a:endParaRPr/>
          </a:p>
        </p:txBody>
      </p:sp>
      <p:graphicFrame>
        <p:nvGraphicFramePr>
          <p:cNvPr id="82" name="Shape 82"/>
          <p:cNvGraphicFramePr/>
          <p:nvPr/>
        </p:nvGraphicFramePr>
        <p:xfrm>
          <a:off x="5477650" y="1125125"/>
          <a:ext cx="3000000" cy="3000000"/>
        </p:xfrm>
        <a:graphic>
          <a:graphicData uri="http://schemas.openxmlformats.org/drawingml/2006/table">
            <a:tbl>
              <a:tblPr>
                <a:noFill/>
                <a:tableStyleId>{38018B01-F468-4206-8812-CC3A9B4EB6E7}</a:tableStyleId>
              </a:tblPr>
              <a:tblGrid>
                <a:gridCol w="1186525"/>
                <a:gridCol w="1075550"/>
                <a:gridCol w="1209575"/>
              </a:tblGrid>
              <a:tr h="532500">
                <a:tc>
                  <a:txBody>
                    <a:bodyPr>
                      <a:noAutofit/>
                    </a:bodyPr>
                    <a:lstStyle/>
                    <a:p>
                      <a:pPr indent="0" lvl="0" marL="0" rtl="0">
                        <a:spcBef>
                          <a:spcPts val="0"/>
                        </a:spcBef>
                        <a:buNone/>
                      </a:pPr>
                      <a:r>
                        <a:rPr lang="en" sz="1200">
                          <a:solidFill>
                            <a:srgbClr val="FFFFFF"/>
                          </a:solidFill>
                          <a:latin typeface="Cambria"/>
                          <a:ea typeface="Cambria"/>
                          <a:cs typeface="Cambria"/>
                          <a:sym typeface="Cambria"/>
                        </a:rPr>
                        <a:t> </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200">
                          <a:solidFill>
                            <a:srgbClr val="FFFFFF"/>
                          </a:solidFill>
                          <a:latin typeface="Cambria"/>
                          <a:ea typeface="Cambria"/>
                          <a:cs typeface="Cambria"/>
                          <a:sym typeface="Cambria"/>
                        </a:rPr>
                        <a:t>World Rank</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c>
                  <a:txBody>
                    <a:bodyPr>
                      <a:noAutofit/>
                    </a:bodyPr>
                    <a:lstStyle/>
                    <a:p>
                      <a:pPr indent="0" lvl="0" marL="0" rtl="0">
                        <a:spcBef>
                          <a:spcPts val="0"/>
                        </a:spcBef>
                        <a:buNone/>
                      </a:pPr>
                      <a:r>
                        <a:rPr lang="en" sz="1200">
                          <a:solidFill>
                            <a:srgbClr val="FFFFFF"/>
                          </a:solidFill>
                          <a:latin typeface="Cambria"/>
                          <a:ea typeface="Cambria"/>
                          <a:cs typeface="Cambria"/>
                          <a:sym typeface="Cambria"/>
                        </a:rPr>
                        <a:t>Odds</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ED7D31"/>
                    </a:solidFill>
                  </a:tcPr>
                </a:tc>
              </a:tr>
              <a:tr h="383850">
                <a:tc>
                  <a:txBody>
                    <a:bodyPr>
                      <a:noAutofit/>
                    </a:bodyPr>
                    <a:lstStyle/>
                    <a:p>
                      <a:pPr indent="0" lvl="0" marL="0" rtl="0">
                        <a:spcBef>
                          <a:spcPts val="0"/>
                        </a:spcBef>
                        <a:buNone/>
                      </a:pPr>
                      <a:r>
                        <a:rPr lang="en" sz="1200">
                          <a:latin typeface="Cambria"/>
                          <a:ea typeface="Cambria"/>
                          <a:cs typeface="Cambria"/>
                          <a:sym typeface="Cambria"/>
                        </a:rPr>
                        <a:t>Rafael Nadal</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1200">
                          <a:latin typeface="Cambria"/>
                          <a:ea typeface="Cambria"/>
                          <a:cs typeface="Cambria"/>
                          <a:sym typeface="Cambria"/>
                        </a:rPr>
                        <a:t>9</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c>
                  <a:txBody>
                    <a:bodyPr>
                      <a:noAutofit/>
                    </a:bodyPr>
                    <a:lstStyle/>
                    <a:p>
                      <a:pPr indent="0" lvl="0" marL="0" rtl="0" algn="r">
                        <a:spcBef>
                          <a:spcPts val="0"/>
                        </a:spcBef>
                        <a:buNone/>
                      </a:pPr>
                      <a:r>
                        <a:rPr lang="en" sz="1200">
                          <a:latin typeface="Cambria"/>
                          <a:ea typeface="Cambria"/>
                          <a:cs typeface="Cambria"/>
                          <a:sym typeface="Cambria"/>
                        </a:rPr>
                        <a:t>1.75</a:t>
                      </a:r>
                    </a:p>
                  </a:txBody>
                  <a:tcPr marT="91425" marB="91425" marR="91425" marL="91425">
                    <a:lnR cap="flat" cmpd="sng" w="126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solidFill>
                      <a:srgbClr val="FCE4D6"/>
                    </a:solidFill>
                  </a:tcPr>
                </a:tc>
              </a:tr>
              <a:tr h="383850">
                <a:tc>
                  <a:txBody>
                    <a:bodyPr>
                      <a:noAutofit/>
                    </a:bodyPr>
                    <a:lstStyle/>
                    <a:p>
                      <a:pPr indent="0" lvl="0" marL="0" rtl="0">
                        <a:spcBef>
                          <a:spcPts val="0"/>
                        </a:spcBef>
                        <a:buNone/>
                      </a:pPr>
                      <a:r>
                        <a:rPr lang="en" sz="1200">
                          <a:latin typeface="Cambria"/>
                          <a:ea typeface="Cambria"/>
                          <a:cs typeface="Cambria"/>
                          <a:sym typeface="Cambria"/>
                        </a:rPr>
                        <a:t>Roger Federer</a:t>
                      </a:r>
                    </a:p>
                  </a:txBody>
                  <a:tcPr marT="91425" marB="91425" marR="91425" marL="91425">
                    <a:lnL cap="flat" cmpd="sng" w="12650">
                      <a:solidFill>
                        <a:srgbClr val="F4B084"/>
                      </a:solidFill>
                      <a:prstDash val="solid"/>
                      <a:round/>
                      <a:headEnd len="med" w="med" type="none"/>
                      <a:tailEnd len="med" w="med" type="none"/>
                    </a:lnL>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1200">
                          <a:latin typeface="Cambria"/>
                          <a:ea typeface="Cambria"/>
                          <a:cs typeface="Cambria"/>
                          <a:sym typeface="Cambria"/>
                        </a:rPr>
                        <a:t>17</a:t>
                      </a:r>
                    </a:p>
                  </a:txBody>
                  <a:tcPr marT="91425" marB="91425" marR="91425" marL="91425">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c>
                  <a:txBody>
                    <a:bodyPr>
                      <a:noAutofit/>
                    </a:bodyPr>
                    <a:lstStyle/>
                    <a:p>
                      <a:pPr indent="0" lvl="0" marL="0" rtl="0" algn="r">
                        <a:spcBef>
                          <a:spcPts val="0"/>
                        </a:spcBef>
                        <a:buNone/>
                      </a:pPr>
                      <a:r>
                        <a:rPr lang="en" sz="1200">
                          <a:latin typeface="Cambria"/>
                          <a:ea typeface="Cambria"/>
                          <a:cs typeface="Cambria"/>
                          <a:sym typeface="Cambria"/>
                        </a:rPr>
                        <a:t>2.25</a:t>
                      </a:r>
                    </a:p>
                  </a:txBody>
                  <a:tcPr marT="91425" marB="91425" marR="91425" marL="91425">
                    <a:lnR cap="flat" cmpd="sng" w="12650">
                      <a:solidFill>
                        <a:srgbClr val="F4B084"/>
                      </a:solidFill>
                      <a:prstDash val="solid"/>
                      <a:round/>
                      <a:headEnd len="med" w="med" type="none"/>
                      <a:tailEnd len="med" w="med" type="none"/>
                    </a:lnR>
                    <a:lnT cap="flat" cmpd="sng" w="12650">
                      <a:solidFill>
                        <a:srgbClr val="F4B084"/>
                      </a:solidFill>
                      <a:prstDash val="solid"/>
                      <a:round/>
                      <a:headEnd len="med" w="med" type="none"/>
                      <a:tailEnd len="med" w="med" type="none"/>
                    </a:lnT>
                    <a:lnB cap="flat" cmpd="sng" w="12650">
                      <a:solidFill>
                        <a:srgbClr val="F4B084"/>
                      </a:solidFill>
                      <a:prstDash val="solid"/>
                      <a:round/>
                      <a:headEnd len="med" w="med" type="none"/>
                      <a:tailEnd len="med" w="med" type="none"/>
                    </a:lnB>
                  </a:tcPr>
                </a:tc>
              </a:tr>
            </a:tbl>
          </a:graphicData>
        </a:graphic>
      </p:graphicFrame>
      <p:pic>
        <p:nvPicPr>
          <p:cNvPr id="83" name="Shape 83"/>
          <p:cNvPicPr preferRelativeResize="0"/>
          <p:nvPr/>
        </p:nvPicPr>
        <p:blipFill>
          <a:blip r:embed="rId3">
            <a:alphaModFix/>
          </a:blip>
          <a:stretch>
            <a:fillRect/>
          </a:stretch>
        </p:blipFill>
        <p:spPr>
          <a:xfrm>
            <a:off x="107625" y="1125125"/>
            <a:ext cx="5219471" cy="3481347"/>
          </a:xfrm>
          <a:prstGeom prst="rect">
            <a:avLst/>
          </a:prstGeom>
          <a:noFill/>
          <a:ln>
            <a:noFill/>
          </a:ln>
        </p:spPr>
      </p:pic>
      <p:sp>
        <p:nvSpPr>
          <p:cNvPr id="84" name="Shape 84"/>
          <p:cNvSpPr txBox="1"/>
          <p:nvPr/>
        </p:nvSpPr>
        <p:spPr>
          <a:xfrm>
            <a:off x="5477650" y="2844650"/>
            <a:ext cx="3666300" cy="1761900"/>
          </a:xfrm>
          <a:prstGeom prst="rect">
            <a:avLst/>
          </a:prstGeom>
          <a:noFill/>
          <a:ln>
            <a:noFill/>
          </a:ln>
        </p:spPr>
        <p:txBody>
          <a:bodyPr anchorCtr="0" anchor="t" bIns="91425" lIns="91425" rIns="91425" wrap="square" tIns="91425">
            <a:noAutofit/>
          </a:bodyPr>
          <a:lstStyle/>
          <a:p>
            <a:pPr indent="0" lvl="0" marL="0">
              <a:spcBef>
                <a:spcPts val="0"/>
              </a:spcBef>
              <a:buNone/>
            </a:pPr>
            <a:r>
              <a:rPr lang="en" sz="1200"/>
              <a:t>$100 bet on Nadal could result in $75 profit</a:t>
            </a:r>
          </a:p>
          <a:p>
            <a:pPr indent="0" lvl="0" marL="0">
              <a:spcBef>
                <a:spcPts val="0"/>
              </a:spcBef>
              <a:buNone/>
            </a:pPr>
            <a:r>
              <a:t/>
            </a:r>
            <a:endParaRPr sz="1200"/>
          </a:p>
          <a:p>
            <a:pPr indent="0" lvl="0" marL="0">
              <a:spcBef>
                <a:spcPts val="0"/>
              </a:spcBef>
              <a:buNone/>
            </a:pPr>
            <a:r>
              <a:rPr lang="en" sz="1200"/>
              <a:t>$100 bet on Federer could result in $125 profit</a:t>
            </a:r>
          </a:p>
          <a:p>
            <a:pPr indent="0" lvl="0" marL="0">
              <a:spcBef>
                <a:spcPts val="0"/>
              </a:spcBef>
              <a:buNone/>
            </a:pPr>
            <a:r>
              <a:t/>
            </a:r>
            <a:endParaRPr sz="1200"/>
          </a:p>
          <a:p>
            <a:pPr indent="0" lvl="0" marL="0">
              <a:spcBef>
                <a:spcPts val="0"/>
              </a:spcBef>
              <a:buNone/>
            </a:pPr>
            <a:r>
              <a:t/>
            </a:r>
            <a:endParaRPr sz="1200"/>
          </a:p>
          <a:p>
            <a:pPr indent="0" lvl="0" marL="0">
              <a:spcBef>
                <a:spcPts val="0"/>
              </a:spcBef>
              <a:buNone/>
            </a:pPr>
            <a:r>
              <a:rPr lang="en" sz="1200"/>
              <a:t>(Roger Federer actually won the match)</a:t>
            </a:r>
          </a:p>
        </p:txBody>
      </p:sp>
      <p:sp>
        <p:nvSpPr>
          <p:cNvPr id="85" name="Shape 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Machine learning methods</a:t>
            </a:r>
          </a:p>
        </p:txBody>
      </p:sp>
      <p:sp>
        <p:nvSpPr>
          <p:cNvPr id="295" name="Shape 295"/>
          <p:cNvSpPr txBox="1"/>
          <p:nvPr>
            <p:ph idx="1" type="body"/>
          </p:nvPr>
        </p:nvSpPr>
        <p:spPr>
          <a:xfrm>
            <a:off x="311700" y="1039525"/>
            <a:ext cx="8520600" cy="24840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Logistic Regression</a:t>
            </a:r>
          </a:p>
          <a:p>
            <a:pPr indent="-342900" lvl="0" marL="457200" rtl="0">
              <a:spcBef>
                <a:spcPts val="0"/>
              </a:spcBef>
              <a:spcAft>
                <a:spcPts val="0"/>
              </a:spcAft>
              <a:buSzPts val="1800"/>
              <a:buChar char="●"/>
            </a:pPr>
            <a:r>
              <a:rPr lang="en"/>
              <a:t>SVM</a:t>
            </a:r>
          </a:p>
          <a:p>
            <a:pPr indent="-342900" lvl="0" marL="457200" rtl="0">
              <a:spcBef>
                <a:spcPts val="0"/>
              </a:spcBef>
              <a:spcAft>
                <a:spcPts val="0"/>
              </a:spcAft>
              <a:buSzPts val="1800"/>
              <a:buChar char="●"/>
            </a:pPr>
            <a:r>
              <a:rPr lang="en"/>
              <a:t>Random </a:t>
            </a:r>
            <a:r>
              <a:rPr lang="en"/>
              <a:t>Forest</a:t>
            </a:r>
          </a:p>
          <a:p>
            <a:pPr indent="-342900" lvl="0" marL="457200" rtl="0">
              <a:spcBef>
                <a:spcPts val="0"/>
              </a:spcBef>
              <a:buSzPts val="1800"/>
              <a:buChar char="●"/>
            </a:pPr>
            <a:r>
              <a:rPr lang="en"/>
              <a:t>Adaboost</a:t>
            </a:r>
          </a:p>
        </p:txBody>
      </p:sp>
      <p:sp>
        <p:nvSpPr>
          <p:cNvPr id="296" name="Shape 29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SVM</a:t>
            </a:r>
          </a:p>
        </p:txBody>
      </p:sp>
      <p:sp>
        <p:nvSpPr>
          <p:cNvPr id="302" name="Shape 30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marR="0" rtl="0" algn="l">
              <a:lnSpc>
                <a:spcPct val="115000"/>
              </a:lnSpc>
              <a:spcBef>
                <a:spcPts val="0"/>
              </a:spcBef>
              <a:spcAft>
                <a:spcPts val="1600"/>
              </a:spcAft>
              <a:buNone/>
            </a:pPr>
            <a:r>
              <a:t/>
            </a:r>
            <a:endParaRPr/>
          </a:p>
        </p:txBody>
      </p:sp>
      <p:pic>
        <p:nvPicPr>
          <p:cNvPr id="303" name="Shape 303"/>
          <p:cNvPicPr preferRelativeResize="0"/>
          <p:nvPr/>
        </p:nvPicPr>
        <p:blipFill>
          <a:blip r:embed="rId3">
            <a:alphaModFix/>
          </a:blip>
          <a:stretch>
            <a:fillRect/>
          </a:stretch>
        </p:blipFill>
        <p:spPr>
          <a:xfrm>
            <a:off x="565800" y="1711475"/>
            <a:ext cx="3133725" cy="1581150"/>
          </a:xfrm>
          <a:prstGeom prst="rect">
            <a:avLst/>
          </a:prstGeom>
          <a:noFill/>
          <a:ln>
            <a:noFill/>
          </a:ln>
        </p:spPr>
      </p:pic>
      <p:pic>
        <p:nvPicPr>
          <p:cNvPr id="304" name="Shape 304"/>
          <p:cNvPicPr preferRelativeResize="0"/>
          <p:nvPr/>
        </p:nvPicPr>
        <p:blipFill>
          <a:blip r:embed="rId4">
            <a:alphaModFix/>
          </a:blip>
          <a:stretch>
            <a:fillRect/>
          </a:stretch>
        </p:blipFill>
        <p:spPr>
          <a:xfrm>
            <a:off x="4010163" y="1711475"/>
            <a:ext cx="4467225" cy="2571750"/>
          </a:xfrm>
          <a:prstGeom prst="rect">
            <a:avLst/>
          </a:prstGeom>
          <a:noFill/>
          <a:ln>
            <a:noFill/>
          </a:ln>
        </p:spPr>
      </p:pic>
      <p:sp>
        <p:nvSpPr>
          <p:cNvPr id="305" name="Shape 30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SVM</a:t>
            </a:r>
          </a:p>
        </p:txBody>
      </p:sp>
      <p:sp>
        <p:nvSpPr>
          <p:cNvPr id="311" name="Shape 31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12" name="Shape 312"/>
          <p:cNvPicPr preferRelativeResize="0"/>
          <p:nvPr/>
        </p:nvPicPr>
        <p:blipFill>
          <a:blip r:embed="rId3">
            <a:alphaModFix/>
          </a:blip>
          <a:stretch>
            <a:fillRect/>
          </a:stretch>
        </p:blipFill>
        <p:spPr>
          <a:xfrm>
            <a:off x="1439414" y="3112300"/>
            <a:ext cx="3267136" cy="1827450"/>
          </a:xfrm>
          <a:prstGeom prst="rect">
            <a:avLst/>
          </a:prstGeom>
          <a:noFill/>
          <a:ln>
            <a:noFill/>
          </a:ln>
        </p:spPr>
      </p:pic>
      <p:pic>
        <p:nvPicPr>
          <p:cNvPr id="313" name="Shape 313"/>
          <p:cNvPicPr preferRelativeResize="0"/>
          <p:nvPr/>
        </p:nvPicPr>
        <p:blipFill>
          <a:blip r:embed="rId4">
            <a:alphaModFix/>
          </a:blip>
          <a:stretch>
            <a:fillRect/>
          </a:stretch>
        </p:blipFill>
        <p:spPr>
          <a:xfrm>
            <a:off x="1379501" y="1025529"/>
            <a:ext cx="3119650" cy="1744956"/>
          </a:xfrm>
          <a:prstGeom prst="rect">
            <a:avLst/>
          </a:prstGeom>
          <a:noFill/>
          <a:ln>
            <a:noFill/>
          </a:ln>
        </p:spPr>
      </p:pic>
      <p:pic>
        <p:nvPicPr>
          <p:cNvPr id="314" name="Shape 314"/>
          <p:cNvPicPr preferRelativeResize="0"/>
          <p:nvPr/>
        </p:nvPicPr>
        <p:blipFill>
          <a:blip r:embed="rId5">
            <a:alphaModFix/>
          </a:blip>
          <a:stretch>
            <a:fillRect/>
          </a:stretch>
        </p:blipFill>
        <p:spPr>
          <a:xfrm>
            <a:off x="5305475" y="984275"/>
            <a:ext cx="3267150" cy="1827457"/>
          </a:xfrm>
          <a:prstGeom prst="rect">
            <a:avLst/>
          </a:prstGeom>
          <a:noFill/>
          <a:ln>
            <a:noFill/>
          </a:ln>
        </p:spPr>
      </p:pic>
      <p:pic>
        <p:nvPicPr>
          <p:cNvPr id="315" name="Shape 315"/>
          <p:cNvPicPr preferRelativeResize="0"/>
          <p:nvPr/>
        </p:nvPicPr>
        <p:blipFill>
          <a:blip r:embed="rId6">
            <a:alphaModFix/>
          </a:blip>
          <a:stretch>
            <a:fillRect/>
          </a:stretch>
        </p:blipFill>
        <p:spPr>
          <a:xfrm>
            <a:off x="5305475" y="2991950"/>
            <a:ext cx="3267150" cy="19478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Random Forest &amp; Adaboost</a:t>
            </a:r>
          </a:p>
        </p:txBody>
      </p:sp>
      <p:pic>
        <p:nvPicPr>
          <p:cNvPr id="321" name="Shape 321"/>
          <p:cNvPicPr preferRelativeResize="0"/>
          <p:nvPr/>
        </p:nvPicPr>
        <p:blipFill>
          <a:blip r:embed="rId3">
            <a:alphaModFix/>
          </a:blip>
          <a:stretch>
            <a:fillRect/>
          </a:stretch>
        </p:blipFill>
        <p:spPr>
          <a:xfrm>
            <a:off x="422325" y="1667172"/>
            <a:ext cx="3772224" cy="2742902"/>
          </a:xfrm>
          <a:prstGeom prst="rect">
            <a:avLst/>
          </a:prstGeom>
          <a:noFill/>
          <a:ln>
            <a:noFill/>
          </a:ln>
        </p:spPr>
      </p:pic>
      <p:sp>
        <p:nvSpPr>
          <p:cNvPr id="322" name="Shape 3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
        <p:nvSpPr>
          <p:cNvPr id="323" name="Shape 323"/>
          <p:cNvSpPr txBox="1"/>
          <p:nvPr>
            <p:ph idx="1" type="body"/>
          </p:nvPr>
        </p:nvSpPr>
        <p:spPr>
          <a:xfrm>
            <a:off x="4659575" y="1266325"/>
            <a:ext cx="41727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Adaboost</a:t>
            </a:r>
          </a:p>
          <a:p>
            <a:pPr indent="-317500" lvl="1" marL="914400" rtl="0">
              <a:spcBef>
                <a:spcPts val="0"/>
              </a:spcBef>
              <a:spcAft>
                <a:spcPts val="0"/>
              </a:spcAft>
              <a:buSzPts val="1400"/>
              <a:buChar char="○"/>
            </a:pPr>
            <a:r>
              <a:rPr lang="en"/>
              <a:t>Boosting Algorithm</a:t>
            </a:r>
          </a:p>
          <a:p>
            <a:pPr indent="-317500" lvl="1" marL="914400" rtl="0">
              <a:spcBef>
                <a:spcPts val="0"/>
              </a:spcBef>
              <a:spcAft>
                <a:spcPts val="0"/>
              </a:spcAft>
              <a:buSzPts val="1400"/>
              <a:buChar char="○"/>
            </a:pPr>
            <a:r>
              <a:rPr lang="en"/>
              <a:t>Iterative</a:t>
            </a:r>
          </a:p>
          <a:p>
            <a:pPr indent="-317500" lvl="1" marL="914400" rtl="0">
              <a:spcBef>
                <a:spcPts val="0"/>
              </a:spcBef>
              <a:spcAft>
                <a:spcPts val="0"/>
              </a:spcAft>
              <a:buSzPts val="1400"/>
              <a:buChar char="○"/>
            </a:pPr>
            <a:r>
              <a:rPr lang="en"/>
              <a:t>Learns from past iterations</a:t>
            </a:r>
          </a:p>
          <a:p>
            <a:pPr indent="-342900" lvl="0" marL="457200" rtl="0">
              <a:spcBef>
                <a:spcPts val="0"/>
              </a:spcBef>
              <a:spcAft>
                <a:spcPts val="0"/>
              </a:spcAft>
              <a:buSzPts val="1800"/>
              <a:buChar char="●"/>
            </a:pPr>
            <a:r>
              <a:rPr lang="en"/>
              <a:t>Random Forest</a:t>
            </a:r>
          </a:p>
          <a:p>
            <a:pPr indent="-317500" lvl="1" marL="914400" rtl="0">
              <a:spcBef>
                <a:spcPts val="0"/>
              </a:spcBef>
              <a:spcAft>
                <a:spcPts val="0"/>
              </a:spcAft>
              <a:buSzPts val="1400"/>
              <a:buChar char="○"/>
            </a:pPr>
            <a:r>
              <a:rPr lang="en"/>
              <a:t>Ensemble Method</a:t>
            </a:r>
          </a:p>
          <a:p>
            <a:pPr indent="-317500" lvl="1" marL="914400" rtl="0">
              <a:spcBef>
                <a:spcPts val="0"/>
              </a:spcBef>
              <a:spcAft>
                <a:spcPts val="0"/>
              </a:spcAft>
              <a:buSzPts val="1400"/>
              <a:buChar char="○"/>
            </a:pPr>
            <a:r>
              <a:rPr lang="en"/>
              <a:t>Randomly selects many trees</a:t>
            </a:r>
          </a:p>
          <a:p>
            <a:pPr indent="-317500" lvl="1" marL="914400" rtl="0">
              <a:spcBef>
                <a:spcPts val="0"/>
              </a:spcBef>
              <a:buSzPts val="1400"/>
              <a:buChar char="○"/>
            </a:pPr>
            <a:r>
              <a:rPr lang="en"/>
              <a:t>Averages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Random Forest &amp; AdaBoost</a:t>
            </a:r>
          </a:p>
        </p:txBody>
      </p:sp>
      <p:sp>
        <p:nvSpPr>
          <p:cNvPr id="329" name="Shape 3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30" name="Shape 330"/>
          <p:cNvPicPr preferRelativeResize="0"/>
          <p:nvPr/>
        </p:nvPicPr>
        <p:blipFill>
          <a:blip r:embed="rId3">
            <a:alphaModFix/>
          </a:blip>
          <a:stretch>
            <a:fillRect/>
          </a:stretch>
        </p:blipFill>
        <p:spPr>
          <a:xfrm>
            <a:off x="181950" y="3890400"/>
            <a:ext cx="8839199" cy="882207"/>
          </a:xfrm>
          <a:prstGeom prst="rect">
            <a:avLst/>
          </a:prstGeom>
          <a:noFill/>
          <a:ln>
            <a:noFill/>
          </a:ln>
        </p:spPr>
      </p:pic>
      <p:pic>
        <p:nvPicPr>
          <p:cNvPr id="331" name="Shape 331"/>
          <p:cNvPicPr preferRelativeResize="0"/>
          <p:nvPr/>
        </p:nvPicPr>
        <p:blipFill>
          <a:blip r:embed="rId4">
            <a:alphaModFix/>
          </a:blip>
          <a:stretch>
            <a:fillRect/>
          </a:stretch>
        </p:blipFill>
        <p:spPr>
          <a:xfrm>
            <a:off x="152400" y="1304825"/>
            <a:ext cx="3942645" cy="2433175"/>
          </a:xfrm>
          <a:prstGeom prst="rect">
            <a:avLst/>
          </a:prstGeom>
          <a:noFill/>
          <a:ln>
            <a:noFill/>
          </a:ln>
        </p:spPr>
      </p:pic>
      <p:pic>
        <p:nvPicPr>
          <p:cNvPr id="332" name="Shape 332"/>
          <p:cNvPicPr preferRelativeResize="0"/>
          <p:nvPr/>
        </p:nvPicPr>
        <p:blipFill>
          <a:blip r:embed="rId5">
            <a:alphaModFix/>
          </a:blip>
          <a:stretch>
            <a:fillRect/>
          </a:stretch>
        </p:blipFill>
        <p:spPr>
          <a:xfrm>
            <a:off x="4413370" y="1304825"/>
            <a:ext cx="3942645" cy="2433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Machine learning methods</a:t>
            </a:r>
          </a:p>
        </p:txBody>
      </p:sp>
      <p:sp>
        <p:nvSpPr>
          <p:cNvPr id="338" name="Shape 33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Classification</a:t>
            </a:r>
          </a:p>
          <a:p>
            <a:pPr indent="-317500" lvl="1" marL="914400" rtl="0">
              <a:spcBef>
                <a:spcPts val="0"/>
              </a:spcBef>
              <a:spcAft>
                <a:spcPts val="0"/>
              </a:spcAft>
              <a:buSzPts val="1400"/>
              <a:buChar char="○"/>
            </a:pPr>
            <a:r>
              <a:rPr lang="en"/>
              <a:t>Who will win? Bet on winner</a:t>
            </a:r>
          </a:p>
          <a:p>
            <a:pPr indent="-317500" lvl="1" marL="914400" rtl="0">
              <a:spcBef>
                <a:spcPts val="0"/>
              </a:spcBef>
              <a:spcAft>
                <a:spcPts val="0"/>
              </a:spcAft>
              <a:buSzPts val="1400"/>
              <a:buChar char="○"/>
            </a:pPr>
            <a:r>
              <a:rPr lang="en"/>
              <a:t>True or False</a:t>
            </a:r>
          </a:p>
          <a:p>
            <a:pPr indent="-342900" lvl="0" marL="457200" rtl="0">
              <a:spcBef>
                <a:spcPts val="0"/>
              </a:spcBef>
              <a:spcAft>
                <a:spcPts val="0"/>
              </a:spcAft>
              <a:buSzPts val="1800"/>
              <a:buChar char="●"/>
            </a:pPr>
            <a:r>
              <a:rPr lang="en"/>
              <a:t>Regression</a:t>
            </a:r>
          </a:p>
          <a:p>
            <a:pPr indent="-317500" lvl="1" marL="914400" rtl="0">
              <a:spcBef>
                <a:spcPts val="0"/>
              </a:spcBef>
              <a:spcAft>
                <a:spcPts val="0"/>
              </a:spcAft>
              <a:buSzPts val="1400"/>
              <a:buChar char="○"/>
            </a:pPr>
            <a:r>
              <a:rPr lang="en"/>
              <a:t> If I bet on this guy, how much money will I make?</a:t>
            </a:r>
          </a:p>
          <a:p>
            <a:pPr indent="-317500" lvl="1" marL="914400" rtl="0">
              <a:spcBef>
                <a:spcPts val="0"/>
              </a:spcBef>
              <a:buSzPts val="1400"/>
              <a:buChar char="○"/>
            </a:pPr>
            <a:r>
              <a:rPr lang="en"/>
              <a:t>-10 - INF</a:t>
            </a:r>
          </a:p>
        </p:txBody>
      </p:sp>
      <p:sp>
        <p:nvSpPr>
          <p:cNvPr id="339" name="Shape 33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Classification</a:t>
            </a:r>
          </a:p>
        </p:txBody>
      </p:sp>
      <p:sp>
        <p:nvSpPr>
          <p:cNvPr id="345" name="Shape 3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46" name="Shape 346"/>
          <p:cNvPicPr preferRelativeResize="0"/>
          <p:nvPr/>
        </p:nvPicPr>
        <p:blipFill>
          <a:blip r:embed="rId3">
            <a:alphaModFix/>
          </a:blip>
          <a:stretch>
            <a:fillRect/>
          </a:stretch>
        </p:blipFill>
        <p:spPr>
          <a:xfrm>
            <a:off x="152400" y="1705800"/>
            <a:ext cx="3193554" cy="2583806"/>
          </a:xfrm>
          <a:prstGeom prst="rect">
            <a:avLst/>
          </a:prstGeom>
          <a:noFill/>
          <a:ln>
            <a:noFill/>
          </a:ln>
        </p:spPr>
      </p:pic>
      <p:pic>
        <p:nvPicPr>
          <p:cNvPr id="347" name="Shape 347"/>
          <p:cNvPicPr preferRelativeResize="0"/>
          <p:nvPr/>
        </p:nvPicPr>
        <p:blipFill>
          <a:blip r:embed="rId4">
            <a:alphaModFix/>
          </a:blip>
          <a:stretch>
            <a:fillRect/>
          </a:stretch>
        </p:blipFill>
        <p:spPr>
          <a:xfrm>
            <a:off x="6132126" y="1370038"/>
            <a:ext cx="2340324" cy="1407542"/>
          </a:xfrm>
          <a:prstGeom prst="rect">
            <a:avLst/>
          </a:prstGeom>
          <a:noFill/>
          <a:ln>
            <a:noFill/>
          </a:ln>
        </p:spPr>
      </p:pic>
      <p:pic>
        <p:nvPicPr>
          <p:cNvPr id="348" name="Shape 348"/>
          <p:cNvPicPr preferRelativeResize="0"/>
          <p:nvPr/>
        </p:nvPicPr>
        <p:blipFill>
          <a:blip r:embed="rId5">
            <a:alphaModFix/>
          </a:blip>
          <a:stretch>
            <a:fillRect/>
          </a:stretch>
        </p:blipFill>
        <p:spPr>
          <a:xfrm>
            <a:off x="3733175" y="3038067"/>
            <a:ext cx="2340326" cy="1407546"/>
          </a:xfrm>
          <a:prstGeom prst="rect">
            <a:avLst/>
          </a:prstGeom>
          <a:noFill/>
          <a:ln>
            <a:noFill/>
          </a:ln>
        </p:spPr>
      </p:pic>
      <p:pic>
        <p:nvPicPr>
          <p:cNvPr id="349" name="Shape 349"/>
          <p:cNvPicPr preferRelativeResize="0"/>
          <p:nvPr/>
        </p:nvPicPr>
        <p:blipFill>
          <a:blip r:embed="rId6">
            <a:alphaModFix/>
          </a:blip>
          <a:stretch>
            <a:fillRect/>
          </a:stretch>
        </p:blipFill>
        <p:spPr>
          <a:xfrm>
            <a:off x="6154796" y="3051724"/>
            <a:ext cx="2294981" cy="1380261"/>
          </a:xfrm>
          <a:prstGeom prst="rect">
            <a:avLst/>
          </a:prstGeom>
          <a:noFill/>
          <a:ln>
            <a:noFill/>
          </a:ln>
        </p:spPr>
      </p:pic>
      <p:pic>
        <p:nvPicPr>
          <p:cNvPr id="350" name="Shape 350"/>
          <p:cNvPicPr preferRelativeResize="0"/>
          <p:nvPr/>
        </p:nvPicPr>
        <p:blipFill>
          <a:blip r:embed="rId7">
            <a:alphaModFix/>
          </a:blip>
          <a:stretch>
            <a:fillRect/>
          </a:stretch>
        </p:blipFill>
        <p:spPr>
          <a:xfrm>
            <a:off x="3733175" y="1370038"/>
            <a:ext cx="2340324" cy="1407542"/>
          </a:xfrm>
          <a:prstGeom prst="rect">
            <a:avLst/>
          </a:prstGeom>
          <a:noFill/>
          <a:ln>
            <a:noFill/>
          </a:ln>
        </p:spPr>
      </p:pic>
      <p:sp>
        <p:nvSpPr>
          <p:cNvPr id="351" name="Shape 351"/>
          <p:cNvSpPr txBox="1"/>
          <p:nvPr/>
        </p:nvSpPr>
        <p:spPr>
          <a:xfrm>
            <a:off x="3869850" y="593475"/>
            <a:ext cx="4602600" cy="707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sz="2400">
                <a:solidFill>
                  <a:schemeClr val="accent1"/>
                </a:solidFill>
                <a:latin typeface="PT Sans Narrow"/>
                <a:ea typeface="PT Sans Narrow"/>
                <a:cs typeface="PT Sans Narrow"/>
                <a:sym typeface="PT Sans Narrow"/>
              </a:rPr>
              <a:t>Winnings: Bet $10 on expected winner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Regression</a:t>
            </a:r>
          </a:p>
        </p:txBody>
      </p:sp>
      <p:pic>
        <p:nvPicPr>
          <p:cNvPr id="357" name="Shape 357"/>
          <p:cNvPicPr preferRelativeResize="0"/>
          <p:nvPr/>
        </p:nvPicPr>
        <p:blipFill>
          <a:blip r:embed="rId3">
            <a:alphaModFix/>
          </a:blip>
          <a:stretch>
            <a:fillRect/>
          </a:stretch>
        </p:blipFill>
        <p:spPr>
          <a:xfrm>
            <a:off x="6197650" y="2962925"/>
            <a:ext cx="2760700" cy="1703750"/>
          </a:xfrm>
          <a:prstGeom prst="rect">
            <a:avLst/>
          </a:prstGeom>
          <a:noFill/>
          <a:ln>
            <a:noFill/>
          </a:ln>
        </p:spPr>
      </p:pic>
      <p:pic>
        <p:nvPicPr>
          <p:cNvPr id="358" name="Shape 358"/>
          <p:cNvPicPr preferRelativeResize="0"/>
          <p:nvPr/>
        </p:nvPicPr>
        <p:blipFill>
          <a:blip r:embed="rId4">
            <a:alphaModFix/>
          </a:blip>
          <a:stretch>
            <a:fillRect/>
          </a:stretch>
        </p:blipFill>
        <p:spPr>
          <a:xfrm>
            <a:off x="3263950" y="2856179"/>
            <a:ext cx="2933700" cy="1810498"/>
          </a:xfrm>
          <a:prstGeom prst="rect">
            <a:avLst/>
          </a:prstGeom>
          <a:noFill/>
          <a:ln>
            <a:noFill/>
          </a:ln>
        </p:spPr>
      </p:pic>
      <p:pic>
        <p:nvPicPr>
          <p:cNvPr id="359" name="Shape 359"/>
          <p:cNvPicPr preferRelativeResize="0"/>
          <p:nvPr/>
        </p:nvPicPr>
        <p:blipFill>
          <a:blip r:embed="rId5">
            <a:alphaModFix/>
          </a:blip>
          <a:stretch>
            <a:fillRect/>
          </a:stretch>
        </p:blipFill>
        <p:spPr>
          <a:xfrm>
            <a:off x="4802249" y="1055625"/>
            <a:ext cx="2760709" cy="1703750"/>
          </a:xfrm>
          <a:prstGeom prst="rect">
            <a:avLst/>
          </a:prstGeom>
          <a:noFill/>
          <a:ln>
            <a:noFill/>
          </a:ln>
        </p:spPr>
      </p:pic>
      <p:sp>
        <p:nvSpPr>
          <p:cNvPr id="360" name="Shape 36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361" name="Shape 361"/>
          <p:cNvPicPr preferRelativeResize="0"/>
          <p:nvPr/>
        </p:nvPicPr>
        <p:blipFill>
          <a:blip r:embed="rId6">
            <a:alphaModFix/>
          </a:blip>
          <a:stretch>
            <a:fillRect/>
          </a:stretch>
        </p:blipFill>
        <p:spPr>
          <a:xfrm>
            <a:off x="152400" y="1304825"/>
            <a:ext cx="2959150" cy="3662902"/>
          </a:xfrm>
          <a:prstGeom prst="rect">
            <a:avLst/>
          </a:prstGeom>
          <a:noFill/>
          <a:ln>
            <a:noFill/>
          </a:ln>
        </p:spPr>
      </p:pic>
      <p:sp>
        <p:nvSpPr>
          <p:cNvPr id="362" name="Shape 362"/>
          <p:cNvSpPr txBox="1"/>
          <p:nvPr/>
        </p:nvSpPr>
        <p:spPr>
          <a:xfrm>
            <a:off x="3524100" y="458475"/>
            <a:ext cx="5143500" cy="393600"/>
          </a:xfrm>
          <a:prstGeom prst="rect">
            <a:avLst/>
          </a:prstGeom>
          <a:noFill/>
          <a:ln>
            <a:noFill/>
          </a:ln>
        </p:spPr>
        <p:txBody>
          <a:bodyPr anchorCtr="0" anchor="ctr" bIns="91425" lIns="91425" rIns="91425" wrap="square" tIns="91425">
            <a:noAutofit/>
          </a:bodyPr>
          <a:lstStyle/>
          <a:p>
            <a:pPr indent="0" lvl="0" marL="0" rtl="0">
              <a:spcBef>
                <a:spcPts val="0"/>
              </a:spcBef>
              <a:buNone/>
            </a:pPr>
            <a:r>
              <a:rPr b="1" lang="en" sz="2400">
                <a:solidFill>
                  <a:schemeClr val="accent1"/>
                </a:solidFill>
                <a:latin typeface="PT Sans Narrow"/>
                <a:ea typeface="PT Sans Narrow"/>
                <a:cs typeface="PT Sans Narrow"/>
                <a:sym typeface="PT Sans Narrow"/>
              </a:rPr>
              <a:t>Winnings: </a:t>
            </a:r>
          </a:p>
          <a:p>
            <a:pPr indent="0" lvl="0" marL="0" rtl="0">
              <a:spcBef>
                <a:spcPts val="0"/>
              </a:spcBef>
              <a:buNone/>
            </a:pPr>
            <a:r>
              <a:rPr b="1" lang="en" sz="2400">
                <a:solidFill>
                  <a:schemeClr val="accent1"/>
                </a:solidFill>
                <a:latin typeface="PT Sans Narrow"/>
                <a:ea typeface="PT Sans Narrow"/>
                <a:cs typeface="PT Sans Narrow"/>
                <a:sym typeface="PT Sans Narrow"/>
              </a:rPr>
              <a:t>Bet $10 when expected payout &gt; $2</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rtl="0">
              <a:spcBef>
                <a:spcPts val="0"/>
              </a:spcBef>
              <a:buNone/>
            </a:pPr>
            <a:r>
              <a:rPr lang="en"/>
              <a:t>Next Steps</a:t>
            </a:r>
          </a:p>
        </p:txBody>
      </p:sp>
      <p:sp>
        <p:nvSpPr>
          <p:cNvPr id="368" name="Shape 36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Feature selection</a:t>
            </a:r>
          </a:p>
          <a:p>
            <a:pPr indent="-342900" lvl="0" marL="457200" marR="0" rtl="0" algn="l">
              <a:lnSpc>
                <a:spcPct val="115000"/>
              </a:lnSpc>
              <a:spcBef>
                <a:spcPts val="0"/>
              </a:spcBef>
              <a:spcAft>
                <a:spcPts val="0"/>
              </a:spcAft>
              <a:buSzPts val="1800"/>
              <a:buChar char="●"/>
            </a:pPr>
            <a:r>
              <a:rPr lang="en"/>
              <a:t>Feature extraction</a:t>
            </a:r>
          </a:p>
          <a:p>
            <a:pPr indent="-342900" lvl="0" marL="457200" marR="0" rtl="0" algn="l">
              <a:lnSpc>
                <a:spcPct val="115000"/>
              </a:lnSpc>
              <a:spcBef>
                <a:spcPts val="0"/>
              </a:spcBef>
              <a:spcAft>
                <a:spcPts val="0"/>
              </a:spcAft>
              <a:buSzPts val="1800"/>
              <a:buChar char="●"/>
            </a:pPr>
            <a:r>
              <a:rPr lang="en"/>
              <a:t>Model Tuning</a:t>
            </a:r>
          </a:p>
          <a:p>
            <a:pPr indent="-342900" lvl="0" marL="457200" marR="0" rtl="0" algn="l">
              <a:lnSpc>
                <a:spcPct val="115000"/>
              </a:lnSpc>
              <a:spcBef>
                <a:spcPts val="0"/>
              </a:spcBef>
              <a:spcAft>
                <a:spcPts val="1600"/>
              </a:spcAft>
              <a:buSzPts val="1800"/>
              <a:buChar char="●"/>
            </a:pPr>
            <a:r>
              <a:rPr lang="en"/>
              <a:t>Bet Variation</a:t>
            </a:r>
          </a:p>
        </p:txBody>
      </p:sp>
      <p:sp>
        <p:nvSpPr>
          <p:cNvPr id="369" name="Shape 36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Our Data</a:t>
            </a:r>
          </a:p>
        </p:txBody>
      </p:sp>
      <p:sp>
        <p:nvSpPr>
          <p:cNvPr id="91" name="Shape 91"/>
          <p:cNvSpPr txBox="1"/>
          <p:nvPr>
            <p:ph idx="1" type="body"/>
          </p:nvPr>
        </p:nvSpPr>
        <p:spPr>
          <a:xfrm>
            <a:off x="115575" y="1266325"/>
            <a:ext cx="4193100" cy="33027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t>Source: Tennis-Data.co.uk</a:t>
            </a:r>
          </a:p>
          <a:p>
            <a:pPr indent="-317500" lvl="0" marL="457200" rtl="0">
              <a:spcBef>
                <a:spcPts val="0"/>
              </a:spcBef>
              <a:spcAft>
                <a:spcPts val="0"/>
              </a:spcAft>
              <a:buSzPts val="1400"/>
              <a:buChar char="●"/>
            </a:pPr>
            <a:r>
              <a:rPr lang="en" sz="1400"/>
              <a:t>Years: 2001 through 2017</a:t>
            </a:r>
          </a:p>
          <a:p>
            <a:pPr indent="-317500" lvl="0" marL="457200" rtl="0">
              <a:spcBef>
                <a:spcPts val="0"/>
              </a:spcBef>
              <a:spcAft>
                <a:spcPts val="0"/>
              </a:spcAft>
              <a:buSzPts val="1400"/>
              <a:buChar char="●"/>
            </a:pPr>
            <a:r>
              <a:rPr lang="en" sz="1400"/>
              <a:t>Variables:</a:t>
            </a:r>
          </a:p>
          <a:p>
            <a:pPr indent="-317500" lvl="1" marL="914400" rtl="0">
              <a:spcBef>
                <a:spcPts val="0"/>
              </a:spcBef>
              <a:spcAft>
                <a:spcPts val="0"/>
              </a:spcAft>
              <a:buSzPts val="1400"/>
              <a:buChar char="○"/>
            </a:pPr>
            <a:r>
              <a:rPr lang="en"/>
              <a:t>Date and location</a:t>
            </a:r>
          </a:p>
          <a:p>
            <a:pPr indent="-317500" lvl="1" marL="914400" rtl="0">
              <a:spcBef>
                <a:spcPts val="0"/>
              </a:spcBef>
              <a:spcAft>
                <a:spcPts val="0"/>
              </a:spcAft>
              <a:buSzPts val="1400"/>
              <a:buChar char="○"/>
            </a:pPr>
            <a:r>
              <a:rPr lang="en"/>
              <a:t>Series/</a:t>
            </a:r>
            <a:r>
              <a:rPr lang="en"/>
              <a:t>tournament</a:t>
            </a:r>
            <a:r>
              <a:rPr lang="en"/>
              <a:t> name</a:t>
            </a:r>
          </a:p>
          <a:p>
            <a:pPr indent="-317500" lvl="1" marL="914400" rtl="0">
              <a:spcBef>
                <a:spcPts val="0"/>
              </a:spcBef>
              <a:spcAft>
                <a:spcPts val="0"/>
              </a:spcAft>
              <a:buSzPts val="1400"/>
              <a:buChar char="○"/>
            </a:pPr>
            <a:r>
              <a:rPr lang="en"/>
              <a:t>Match type (best of ⅗ games)</a:t>
            </a:r>
          </a:p>
          <a:p>
            <a:pPr indent="-317500" lvl="1" marL="914400" rtl="0">
              <a:spcBef>
                <a:spcPts val="0"/>
              </a:spcBef>
              <a:spcAft>
                <a:spcPts val="0"/>
              </a:spcAft>
              <a:buSzPts val="1400"/>
              <a:buChar char="○"/>
            </a:pPr>
            <a:r>
              <a:rPr lang="en"/>
              <a:t>Court surface type</a:t>
            </a:r>
          </a:p>
          <a:p>
            <a:pPr indent="-317500" lvl="1" marL="914400" rtl="0">
              <a:spcBef>
                <a:spcPts val="0"/>
              </a:spcBef>
              <a:spcAft>
                <a:spcPts val="0"/>
              </a:spcAft>
              <a:buSzPts val="1400"/>
              <a:buChar char="○"/>
            </a:pPr>
            <a:r>
              <a:rPr lang="en"/>
              <a:t>Round of tournament</a:t>
            </a:r>
          </a:p>
          <a:p>
            <a:pPr indent="-317500" lvl="1" marL="914400" rtl="0">
              <a:spcBef>
                <a:spcPts val="0"/>
              </a:spcBef>
              <a:spcAft>
                <a:spcPts val="0"/>
              </a:spcAft>
              <a:buSzPts val="1400"/>
              <a:buChar char="○"/>
            </a:pPr>
            <a:r>
              <a:rPr lang="en"/>
              <a:t>Player names</a:t>
            </a:r>
          </a:p>
          <a:p>
            <a:pPr indent="-317500" lvl="1" marL="914400" rtl="0">
              <a:spcBef>
                <a:spcPts val="0"/>
              </a:spcBef>
              <a:spcAft>
                <a:spcPts val="0"/>
              </a:spcAft>
              <a:buSzPts val="1400"/>
              <a:buChar char="○"/>
            </a:pPr>
            <a:r>
              <a:rPr lang="en"/>
              <a:t>Player rankings</a:t>
            </a:r>
          </a:p>
          <a:p>
            <a:pPr indent="-317500" lvl="1" marL="914400" rtl="0">
              <a:spcBef>
                <a:spcPts val="0"/>
              </a:spcBef>
              <a:buSzPts val="1400"/>
              <a:buChar char="○"/>
            </a:pPr>
            <a:r>
              <a:rPr lang="en"/>
              <a:t>Betting Odds from various UK sports books</a:t>
            </a:r>
          </a:p>
        </p:txBody>
      </p:sp>
      <p:pic>
        <p:nvPicPr>
          <p:cNvPr id="92" name="Shape 92"/>
          <p:cNvPicPr preferRelativeResize="0"/>
          <p:nvPr/>
        </p:nvPicPr>
        <p:blipFill>
          <a:blip r:embed="rId3">
            <a:alphaModFix/>
          </a:blip>
          <a:stretch>
            <a:fillRect/>
          </a:stretch>
        </p:blipFill>
        <p:spPr>
          <a:xfrm>
            <a:off x="4670425" y="1212551"/>
            <a:ext cx="4075625" cy="2718400"/>
          </a:xfrm>
          <a:prstGeom prst="rect">
            <a:avLst/>
          </a:prstGeom>
          <a:noFill/>
          <a:ln>
            <a:noFill/>
          </a:ln>
        </p:spPr>
      </p:pic>
      <p:sp>
        <p:nvSpPr>
          <p:cNvPr id="93" name="Shape 9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Baseline Betting Strategies</a:t>
            </a:r>
          </a:p>
        </p:txBody>
      </p:sp>
      <p:sp>
        <p:nvSpPr>
          <p:cNvPr id="99" name="Shape 99"/>
          <p:cNvSpPr txBox="1"/>
          <p:nvPr>
            <p:ph idx="1" type="body"/>
          </p:nvPr>
        </p:nvSpPr>
        <p:spPr>
          <a:xfrm>
            <a:off x="311700" y="1185450"/>
            <a:ext cx="4298700" cy="29178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Char char="●"/>
            </a:pPr>
            <a:r>
              <a:rPr lang="en"/>
              <a:t>Always bet favorite</a:t>
            </a:r>
          </a:p>
          <a:p>
            <a:pPr indent="-342900" lvl="0" marL="457200" rtl="0">
              <a:lnSpc>
                <a:spcPct val="150000"/>
              </a:lnSpc>
              <a:spcBef>
                <a:spcPts val="0"/>
              </a:spcBef>
              <a:spcAft>
                <a:spcPts val="0"/>
              </a:spcAft>
              <a:buSzPts val="1800"/>
              <a:buChar char="●"/>
            </a:pPr>
            <a:r>
              <a:rPr lang="en"/>
              <a:t>Always bet underdog</a:t>
            </a:r>
          </a:p>
          <a:p>
            <a:pPr indent="-342900" lvl="0" marL="457200" rtl="0">
              <a:lnSpc>
                <a:spcPct val="150000"/>
              </a:lnSpc>
              <a:spcBef>
                <a:spcPts val="0"/>
              </a:spcBef>
              <a:spcAft>
                <a:spcPts val="0"/>
              </a:spcAft>
              <a:buSzPts val="1800"/>
              <a:buChar char="●"/>
            </a:pPr>
            <a:r>
              <a:rPr lang="en"/>
              <a:t>Always bet higher (better) rank</a:t>
            </a:r>
          </a:p>
          <a:p>
            <a:pPr indent="-342900" lvl="0" marL="457200" rtl="0">
              <a:lnSpc>
                <a:spcPct val="150000"/>
              </a:lnSpc>
              <a:spcBef>
                <a:spcPts val="0"/>
              </a:spcBef>
              <a:spcAft>
                <a:spcPts val="0"/>
              </a:spcAft>
              <a:buSzPts val="1800"/>
              <a:buChar char="●"/>
            </a:pPr>
            <a:r>
              <a:rPr lang="en"/>
              <a:t>Always bet lower (worse) rank</a:t>
            </a:r>
          </a:p>
          <a:p>
            <a:pPr indent="-342900" lvl="0" marL="457200">
              <a:lnSpc>
                <a:spcPct val="100000"/>
              </a:lnSpc>
              <a:spcBef>
                <a:spcPts val="0"/>
              </a:spcBef>
              <a:buSzPts val="1800"/>
              <a:buChar char="●"/>
            </a:pPr>
            <a:r>
              <a:rPr lang="en"/>
              <a:t>Randomly choose between underdog and favorite</a:t>
            </a:r>
          </a:p>
        </p:txBody>
      </p:sp>
      <p:pic>
        <p:nvPicPr>
          <p:cNvPr id="100" name="Shape 100"/>
          <p:cNvPicPr preferRelativeResize="0"/>
          <p:nvPr/>
        </p:nvPicPr>
        <p:blipFill>
          <a:blip r:embed="rId3">
            <a:alphaModFix/>
          </a:blip>
          <a:stretch>
            <a:fillRect/>
          </a:stretch>
        </p:blipFill>
        <p:spPr>
          <a:xfrm>
            <a:off x="5271925" y="1333150"/>
            <a:ext cx="3100525" cy="2251225"/>
          </a:xfrm>
          <a:prstGeom prst="rect">
            <a:avLst/>
          </a:prstGeom>
          <a:noFill/>
          <a:ln>
            <a:noFill/>
          </a:ln>
        </p:spPr>
      </p:pic>
      <p:sp>
        <p:nvSpPr>
          <p:cNvPr id="101" name="Shape 10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Baseline: Always Bet the Favorite</a:t>
            </a:r>
          </a:p>
        </p:txBody>
      </p:sp>
      <p:pic>
        <p:nvPicPr>
          <p:cNvPr id="107" name="Shape 107"/>
          <p:cNvPicPr preferRelativeResize="0"/>
          <p:nvPr/>
        </p:nvPicPr>
        <p:blipFill>
          <a:blip r:embed="rId3">
            <a:alphaModFix/>
          </a:blip>
          <a:stretch>
            <a:fillRect/>
          </a:stretch>
        </p:blipFill>
        <p:spPr>
          <a:xfrm>
            <a:off x="3918975" y="1299738"/>
            <a:ext cx="4708850" cy="3363475"/>
          </a:xfrm>
          <a:prstGeom prst="rect">
            <a:avLst/>
          </a:prstGeom>
          <a:noFill/>
          <a:ln>
            <a:noFill/>
          </a:ln>
        </p:spPr>
      </p:pic>
      <p:pic>
        <p:nvPicPr>
          <p:cNvPr id="108" name="Shape 108"/>
          <p:cNvPicPr preferRelativeResize="0"/>
          <p:nvPr/>
        </p:nvPicPr>
        <p:blipFill>
          <a:blip r:embed="rId4">
            <a:alphaModFix/>
          </a:blip>
          <a:stretch>
            <a:fillRect/>
          </a:stretch>
        </p:blipFill>
        <p:spPr>
          <a:xfrm>
            <a:off x="586400" y="1081800"/>
            <a:ext cx="2602076" cy="3686275"/>
          </a:xfrm>
          <a:prstGeom prst="rect">
            <a:avLst/>
          </a:prstGeom>
          <a:noFill/>
          <a:ln>
            <a:noFill/>
          </a:ln>
        </p:spPr>
      </p:pic>
      <p:sp>
        <p:nvSpPr>
          <p:cNvPr id="109" name="Shape 10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Baseline: Always Bet the Underdog</a:t>
            </a:r>
          </a:p>
        </p:txBody>
      </p:sp>
      <p:pic>
        <p:nvPicPr>
          <p:cNvPr id="115" name="Shape 115"/>
          <p:cNvPicPr preferRelativeResize="0"/>
          <p:nvPr/>
        </p:nvPicPr>
        <p:blipFill>
          <a:blip r:embed="rId3">
            <a:alphaModFix/>
          </a:blip>
          <a:stretch>
            <a:fillRect/>
          </a:stretch>
        </p:blipFill>
        <p:spPr>
          <a:xfrm>
            <a:off x="3974900" y="1217663"/>
            <a:ext cx="4732450" cy="3380324"/>
          </a:xfrm>
          <a:prstGeom prst="rect">
            <a:avLst/>
          </a:prstGeom>
          <a:noFill/>
          <a:ln>
            <a:noFill/>
          </a:ln>
        </p:spPr>
      </p:pic>
      <p:pic>
        <p:nvPicPr>
          <p:cNvPr id="116" name="Shape 116"/>
          <p:cNvPicPr preferRelativeResize="0"/>
          <p:nvPr/>
        </p:nvPicPr>
        <p:blipFill>
          <a:blip r:embed="rId4">
            <a:alphaModFix/>
          </a:blip>
          <a:stretch>
            <a:fillRect/>
          </a:stretch>
        </p:blipFill>
        <p:spPr>
          <a:xfrm>
            <a:off x="559850" y="1071075"/>
            <a:ext cx="2589125" cy="3693575"/>
          </a:xfrm>
          <a:prstGeom prst="rect">
            <a:avLst/>
          </a:prstGeom>
          <a:noFill/>
          <a:ln>
            <a:noFill/>
          </a:ln>
        </p:spPr>
      </p:pic>
      <p:sp>
        <p:nvSpPr>
          <p:cNvPr id="117" name="Shape 1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Baseline: Always Bet on Higher Rank</a:t>
            </a:r>
          </a:p>
        </p:txBody>
      </p:sp>
      <p:pic>
        <p:nvPicPr>
          <p:cNvPr id="123" name="Shape 123"/>
          <p:cNvPicPr preferRelativeResize="0"/>
          <p:nvPr/>
        </p:nvPicPr>
        <p:blipFill>
          <a:blip r:embed="rId3">
            <a:alphaModFix/>
          </a:blip>
          <a:stretch>
            <a:fillRect/>
          </a:stretch>
        </p:blipFill>
        <p:spPr>
          <a:xfrm>
            <a:off x="3835325" y="1245325"/>
            <a:ext cx="4785076" cy="3417907"/>
          </a:xfrm>
          <a:prstGeom prst="rect">
            <a:avLst/>
          </a:prstGeom>
          <a:noFill/>
          <a:ln>
            <a:noFill/>
          </a:ln>
        </p:spPr>
      </p:pic>
      <p:sp>
        <p:nvSpPr>
          <p:cNvPr id="124" name="Shape 1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125" name="Shape 125"/>
          <p:cNvPicPr preferRelativeResize="0"/>
          <p:nvPr/>
        </p:nvPicPr>
        <p:blipFill>
          <a:blip r:embed="rId4">
            <a:alphaModFix/>
          </a:blip>
          <a:stretch>
            <a:fillRect/>
          </a:stretch>
        </p:blipFill>
        <p:spPr>
          <a:xfrm>
            <a:off x="669425" y="1152425"/>
            <a:ext cx="2564425" cy="363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87225"/>
            <a:ext cx="8520600" cy="707400"/>
          </a:xfrm>
          <a:prstGeom prst="rect">
            <a:avLst/>
          </a:prstGeom>
        </p:spPr>
        <p:txBody>
          <a:bodyPr anchorCtr="0" anchor="t" bIns="91425" lIns="91425" rIns="91425" wrap="square" tIns="91425">
            <a:noAutofit/>
          </a:bodyPr>
          <a:lstStyle/>
          <a:p>
            <a:pPr indent="0" lvl="0" marL="0">
              <a:spcBef>
                <a:spcPts val="0"/>
              </a:spcBef>
              <a:buNone/>
            </a:pPr>
            <a:r>
              <a:rPr lang="en" sz="3000"/>
              <a:t>Baseline: Always Bet on Lower Rank</a:t>
            </a:r>
          </a:p>
        </p:txBody>
      </p:sp>
      <p:pic>
        <p:nvPicPr>
          <p:cNvPr id="131" name="Shape 131"/>
          <p:cNvPicPr preferRelativeResize="0"/>
          <p:nvPr/>
        </p:nvPicPr>
        <p:blipFill>
          <a:blip r:embed="rId3">
            <a:alphaModFix/>
          </a:blip>
          <a:stretch>
            <a:fillRect/>
          </a:stretch>
        </p:blipFill>
        <p:spPr>
          <a:xfrm>
            <a:off x="4006175" y="1259901"/>
            <a:ext cx="4623821" cy="3302699"/>
          </a:xfrm>
          <a:prstGeom prst="rect">
            <a:avLst/>
          </a:prstGeom>
          <a:noFill/>
          <a:ln>
            <a:noFill/>
          </a:ln>
        </p:spPr>
      </p:pic>
      <p:sp>
        <p:nvSpPr>
          <p:cNvPr id="132" name="Shape 1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pic>
        <p:nvPicPr>
          <p:cNvPr id="133" name="Shape 133"/>
          <p:cNvPicPr preferRelativeResize="0"/>
          <p:nvPr/>
        </p:nvPicPr>
        <p:blipFill>
          <a:blip r:embed="rId4">
            <a:alphaModFix/>
          </a:blip>
          <a:stretch>
            <a:fillRect/>
          </a:stretch>
        </p:blipFill>
        <p:spPr>
          <a:xfrm>
            <a:off x="549475" y="1094625"/>
            <a:ext cx="2621589" cy="3710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