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6.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Merriweather-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a678c8ab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a678c8ab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a678c8ab5_0_1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a678c8ab5_0_1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a678c8ab5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a678c8ab5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a678c8ab5_0_1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a678c8ab5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a678c8ab5_0_1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a678c8ab5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a678c8ab5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a678c8ab5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a678c8ab5_0_1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a678c8ab5_0_1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a678c8ab5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a678c8ab5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a678c8ab5_0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a678c8ab5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a678c8ab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a678c8ab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a678c8ab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a678c8ab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a678c8ab5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a678c8ab5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a678c8ab5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a678c8ab5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a678c8ab5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a678c8ab5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a678c8ab5_0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a678c8ab5_0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a678c8ab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a678c8ab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a678c8ab5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a678c8ab5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a678c8ab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a678c8ab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4a678c8ab5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4a678c8ab5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a678c8ab5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a678c8ab5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a678c8ab5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a678c8ab5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a678c8ab5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a678c8ab5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a678c8ab5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a678c8ab5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a678c8a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a678c8a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a678c8ab5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a678c8ab5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a678c8ab5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a678c8ab5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a678c8ab5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a678c8ab5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a678c8ab5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a678c8ab5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a678c8ab5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678c8ab5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of a Trip Around Europe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Alexander Russ, Gavin Morton, Nick Restifo</a:t>
            </a:r>
            <a:endParaRPr/>
          </a:p>
          <a:p>
            <a:pPr indent="0" lvl="0" marL="0" rtl="0" algn="l">
              <a:spcBef>
                <a:spcPts val="0"/>
              </a:spcBef>
              <a:spcAft>
                <a:spcPts val="0"/>
              </a:spcAft>
              <a:buNone/>
            </a:pPr>
            <a:r>
              <a:rPr lang="en"/>
              <a:t>ISA 321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152425" y="2278900"/>
            <a:ext cx="8839199" cy="1315260"/>
          </a:xfrm>
          <a:prstGeom prst="rect">
            <a:avLst/>
          </a:prstGeom>
          <a:noFill/>
          <a:ln>
            <a:noFill/>
          </a:ln>
        </p:spPr>
      </p:pic>
      <p:sp>
        <p:nvSpPr>
          <p:cNvPr id="128" name="Google Shape;128;p22"/>
          <p:cNvSpPr txBox="1"/>
          <p:nvPr>
            <p:ph type="title"/>
          </p:nvPr>
        </p:nvSpPr>
        <p:spPr>
          <a:xfrm>
            <a:off x="311725" y="330550"/>
            <a:ext cx="8520600" cy="7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Matrix - P</a:t>
            </a:r>
            <a:r>
              <a:rPr b="1" baseline="-25000" lang="en" sz="3000">
                <a:solidFill>
                  <a:srgbClr val="FFFFFF"/>
                </a:solidFill>
                <a:latin typeface="Roboto"/>
                <a:ea typeface="Roboto"/>
                <a:cs typeface="Roboto"/>
                <a:sym typeface="Roboto"/>
              </a:rPr>
              <a:t>i,j</a:t>
            </a:r>
            <a:endParaRPr sz="3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Constraints</a:t>
            </a:r>
            <a:endParaRPr sz="36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Clr>
                <a:srgbClr val="000000"/>
              </a:buClr>
              <a:buSzPts val="1100"/>
              <a:buFont typeface="Arial"/>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1400"/>
          </a:p>
        </p:txBody>
      </p:sp>
      <p:sp>
        <p:nvSpPr>
          <p:cNvPr id="134" name="Google Shape;134;p23"/>
          <p:cNvSpPr txBox="1"/>
          <p:nvPr>
            <p:ph idx="1" type="body"/>
          </p:nvPr>
        </p:nvSpPr>
        <p:spPr>
          <a:xfrm>
            <a:off x="311725" y="1172625"/>
            <a:ext cx="3127500" cy="115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Applied automatically through the use of the Traveling Salesman Package (TSP)</a:t>
            </a:r>
            <a:endParaRPr sz="1400"/>
          </a:p>
        </p:txBody>
      </p:sp>
      <p:pic>
        <p:nvPicPr>
          <p:cNvPr id="135" name="Google Shape;135;p23"/>
          <p:cNvPicPr preferRelativeResize="0"/>
          <p:nvPr/>
        </p:nvPicPr>
        <p:blipFill>
          <a:blip r:embed="rId3">
            <a:alphaModFix/>
          </a:blip>
          <a:stretch>
            <a:fillRect/>
          </a:stretch>
        </p:blipFill>
        <p:spPr>
          <a:xfrm>
            <a:off x="3760462" y="572525"/>
            <a:ext cx="5366750" cy="1685900"/>
          </a:xfrm>
          <a:prstGeom prst="rect">
            <a:avLst/>
          </a:prstGeom>
          <a:noFill/>
          <a:ln>
            <a:noFill/>
          </a:ln>
        </p:spPr>
      </p:pic>
      <p:pic>
        <p:nvPicPr>
          <p:cNvPr id="136" name="Google Shape;136;p23"/>
          <p:cNvPicPr preferRelativeResize="0"/>
          <p:nvPr/>
        </p:nvPicPr>
        <p:blipFill>
          <a:blip r:embed="rId4">
            <a:alphaModFix/>
          </a:blip>
          <a:stretch>
            <a:fillRect/>
          </a:stretch>
        </p:blipFill>
        <p:spPr>
          <a:xfrm>
            <a:off x="3806163" y="2951700"/>
            <a:ext cx="5275325" cy="141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50" y="831175"/>
            <a:ext cx="64464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Part</a:t>
            </a:r>
            <a:r>
              <a:rPr lang="en" sz="6000"/>
              <a:t> 2</a:t>
            </a:r>
            <a:endParaRPr sz="6000"/>
          </a:p>
        </p:txBody>
      </p:sp>
      <p:sp>
        <p:nvSpPr>
          <p:cNvPr id="142" name="Google Shape;142;p24"/>
          <p:cNvSpPr txBox="1"/>
          <p:nvPr>
            <p:ph idx="1" type="body"/>
          </p:nvPr>
        </p:nvSpPr>
        <p:spPr>
          <a:xfrm>
            <a:off x="311700" y="2121425"/>
            <a:ext cx="60903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Maximizing </a:t>
            </a:r>
            <a:r>
              <a:rPr lang="en" sz="3000"/>
              <a:t>utility</a:t>
            </a:r>
            <a:r>
              <a:rPr lang="en" sz="3000"/>
              <a:t> of fun activities</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p:nvPr/>
        </p:nvSpPr>
        <p:spPr>
          <a:xfrm>
            <a:off x="4189200" y="1178050"/>
            <a:ext cx="4561200" cy="126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5"/>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Decision Variables</a:t>
            </a:r>
            <a:endParaRPr sz="3600"/>
          </a:p>
        </p:txBody>
      </p:sp>
      <p:sp>
        <p:nvSpPr>
          <p:cNvPr id="149" name="Google Shape;149;p25"/>
          <p:cNvSpPr txBox="1"/>
          <p:nvPr>
            <p:ph idx="1" type="body"/>
          </p:nvPr>
        </p:nvSpPr>
        <p:spPr>
          <a:xfrm>
            <a:off x="3816575" y="500925"/>
            <a:ext cx="5225700" cy="427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Our decision variable is a binary variable defined as </a:t>
            </a:r>
            <a:r>
              <a:rPr b="1" lang="en" sz="1400">
                <a:solidFill>
                  <a:srgbClr val="000000"/>
                </a:solidFill>
              </a:rPr>
              <a:t>X</a:t>
            </a:r>
            <a:r>
              <a:rPr b="1" baseline="-25000" lang="en" sz="1400">
                <a:solidFill>
                  <a:srgbClr val="000000"/>
                </a:solidFill>
              </a:rPr>
              <a:t>i,n</a:t>
            </a:r>
            <a:r>
              <a:rPr b="1" lang="en" sz="1400">
                <a:solidFill>
                  <a:srgbClr val="000000"/>
                </a:solidFill>
              </a:rPr>
              <a:t> </a:t>
            </a:r>
            <a:endParaRPr b="1" sz="1400">
              <a:solidFill>
                <a:srgbClr val="000000"/>
              </a:solidFill>
            </a:endParaRPr>
          </a:p>
          <a:p>
            <a:pPr indent="0" lvl="0" marL="457200" rtl="0" algn="l">
              <a:spcBef>
                <a:spcPts val="1600"/>
              </a:spcBef>
              <a:spcAft>
                <a:spcPts val="0"/>
              </a:spcAft>
              <a:buNone/>
            </a:pPr>
            <a:r>
              <a:t/>
            </a:r>
            <a:endParaRPr b="1" sz="1400">
              <a:solidFill>
                <a:schemeClr val="lt1"/>
              </a:solidFill>
            </a:endParaRPr>
          </a:p>
          <a:p>
            <a:pPr indent="0" lvl="0" marL="457200" rtl="0" algn="l">
              <a:spcBef>
                <a:spcPts val="1600"/>
              </a:spcBef>
              <a:spcAft>
                <a:spcPts val="0"/>
              </a:spcAft>
              <a:buNone/>
            </a:pPr>
            <a:r>
              <a:rPr b="1" lang="en" sz="1400">
                <a:solidFill>
                  <a:schemeClr val="lt1"/>
                </a:solidFill>
              </a:rPr>
              <a:t>X</a:t>
            </a:r>
            <a:r>
              <a:rPr b="1" baseline="-25000" lang="en" sz="1400">
                <a:solidFill>
                  <a:schemeClr val="lt1"/>
                </a:solidFill>
              </a:rPr>
              <a:t>i,n</a:t>
            </a:r>
            <a:r>
              <a:rPr baseline="-25000" lang="en" sz="1400">
                <a:solidFill>
                  <a:schemeClr val="lt1"/>
                </a:solidFill>
              </a:rPr>
              <a:t> </a:t>
            </a:r>
            <a:r>
              <a:rPr lang="en" sz="1400">
                <a:solidFill>
                  <a:schemeClr val="lt1"/>
                </a:solidFill>
              </a:rPr>
              <a:t>= 			1 </a:t>
            </a:r>
            <a:r>
              <a:rPr lang="en" sz="1400">
                <a:solidFill>
                  <a:schemeClr val="lt1"/>
                </a:solidFill>
              </a:rPr>
              <a:t>if the activity is done in that city</a:t>
            </a:r>
            <a:endParaRPr sz="1400">
              <a:solidFill>
                <a:schemeClr val="lt1"/>
              </a:solidFill>
            </a:endParaRPr>
          </a:p>
          <a:p>
            <a:pPr indent="0" lvl="0" marL="457200" rtl="0" algn="l">
              <a:spcBef>
                <a:spcPts val="1600"/>
              </a:spcBef>
              <a:spcAft>
                <a:spcPts val="0"/>
              </a:spcAft>
              <a:buNone/>
            </a:pPr>
            <a:r>
              <a:rPr lang="en" sz="1400">
                <a:solidFill>
                  <a:schemeClr val="lt1"/>
                </a:solidFill>
              </a:rPr>
              <a:t>   	      		0 if it is not</a:t>
            </a:r>
            <a:endParaRPr sz="1400">
              <a:solidFill>
                <a:schemeClr val="lt1"/>
              </a:solidFill>
            </a:endParaRPr>
          </a:p>
          <a:p>
            <a:pPr indent="0" lvl="0" marL="4572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Where: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 represents the city, similar to problem 1</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“n” represents the assigned number given to the activities</a:t>
            </a:r>
            <a:endParaRPr sz="1400">
              <a:solidFill>
                <a:srgbClr val="000000"/>
              </a:solidFill>
            </a:endParaRPr>
          </a:p>
          <a:p>
            <a:pPr indent="-317500" lvl="1" marL="914400" rtl="0" algn="l">
              <a:spcBef>
                <a:spcPts val="0"/>
              </a:spcBef>
              <a:spcAft>
                <a:spcPts val="0"/>
              </a:spcAft>
              <a:buClr>
                <a:srgbClr val="000000"/>
              </a:buClr>
              <a:buSzPts val="1400"/>
              <a:buChar char="○"/>
            </a:pPr>
            <a:r>
              <a:rPr b="1" lang="en" sz="1400">
                <a:solidFill>
                  <a:srgbClr val="000000"/>
                </a:solidFill>
              </a:rPr>
              <a:t>Note: </a:t>
            </a:r>
            <a:r>
              <a:rPr lang="en" sz="1400">
                <a:solidFill>
                  <a:srgbClr val="000000"/>
                </a:solidFill>
              </a:rPr>
              <a:t>Activities 1-3 will be in Barcelona, 4-6 will be in Rome, 7-9 will be in Athens, 10-12 will be Dublin, 13-15 will be in Paris, and 16-18 will in London</a:t>
            </a:r>
            <a:endParaRPr sz="1400">
              <a:solidFill>
                <a:srgbClr val="000000"/>
              </a:solidFill>
            </a:endParaRPr>
          </a:p>
          <a:p>
            <a:pPr indent="0" lvl="0" marL="457200" rtl="0" algn="l">
              <a:spcBef>
                <a:spcPts val="1600"/>
              </a:spcBef>
              <a:spcAft>
                <a:spcPts val="1600"/>
              </a:spcAft>
              <a:buNone/>
            </a:pPr>
            <a:r>
              <a:t/>
            </a:r>
            <a:endParaRPr/>
          </a:p>
        </p:txBody>
      </p:sp>
      <p:sp>
        <p:nvSpPr>
          <p:cNvPr id="150" name="Google Shape;150;p25"/>
          <p:cNvSpPr/>
          <p:nvPr/>
        </p:nvSpPr>
        <p:spPr>
          <a:xfrm>
            <a:off x="5029200" y="1404500"/>
            <a:ext cx="448200" cy="776400"/>
          </a:xfrm>
          <a:prstGeom prst="leftBrace">
            <a:avLst>
              <a:gd fmla="val 7211" name="adj1"/>
              <a:gd fmla="val 29163" name="adj2"/>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p:nvPr/>
        </p:nvSpPr>
        <p:spPr>
          <a:xfrm>
            <a:off x="3512850" y="1710450"/>
            <a:ext cx="5631000" cy="1722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Objective Function</a:t>
            </a:r>
            <a:endParaRPr sz="3600"/>
          </a:p>
        </p:txBody>
      </p:sp>
      <p:sp>
        <p:nvSpPr>
          <p:cNvPr id="157" name="Google Shape;157;p26"/>
          <p:cNvSpPr txBox="1"/>
          <p:nvPr>
            <p:ph idx="1" type="body"/>
          </p:nvPr>
        </p:nvSpPr>
        <p:spPr>
          <a:xfrm>
            <a:off x="4100225" y="500925"/>
            <a:ext cx="4791900" cy="8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000000"/>
                </a:solidFill>
              </a:rPr>
              <a:t>Our objective function is to maximize total utility of the activities based on our ratings.</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lnSpc>
                <a:spcPct val="200000"/>
              </a:lnSpc>
              <a:spcBef>
                <a:spcPts val="1600"/>
              </a:spcBef>
              <a:spcAft>
                <a:spcPts val="0"/>
              </a:spcAft>
              <a:buNone/>
            </a:pPr>
            <a:r>
              <a:t/>
            </a:r>
            <a:endParaRPr b="1" sz="1200">
              <a:solidFill>
                <a:srgbClr val="000000"/>
              </a:solidFill>
              <a:latin typeface="Cambria"/>
              <a:ea typeface="Cambria"/>
              <a:cs typeface="Cambria"/>
              <a:sym typeface="Cambria"/>
            </a:endParaRPr>
          </a:p>
          <a:p>
            <a:pPr indent="0" lvl="0" marL="0" rtl="0" algn="l">
              <a:lnSpc>
                <a:spcPct val="200000"/>
              </a:lnSpc>
              <a:spcBef>
                <a:spcPts val="0"/>
              </a:spcBef>
              <a:spcAft>
                <a:spcPts val="0"/>
              </a:spcAft>
              <a:buNone/>
            </a:pPr>
            <a:r>
              <a:t/>
            </a:r>
            <a:endParaRPr b="1" sz="1200">
              <a:solidFill>
                <a:srgbClr val="000000"/>
              </a:solidFill>
              <a:latin typeface="Cambria"/>
              <a:ea typeface="Cambria"/>
              <a:cs typeface="Cambria"/>
              <a:sym typeface="Cambria"/>
            </a:endParaRPr>
          </a:p>
          <a:p>
            <a:pPr indent="0" lvl="0" marL="0" rtl="0" algn="l">
              <a:lnSpc>
                <a:spcPct val="200000"/>
              </a:lnSpc>
              <a:spcBef>
                <a:spcPts val="0"/>
              </a:spcBef>
              <a:spcAft>
                <a:spcPts val="0"/>
              </a:spcAft>
              <a:buNone/>
            </a:pPr>
            <a:r>
              <a:t/>
            </a:r>
            <a:endParaRPr b="1" sz="1200">
              <a:solidFill>
                <a:srgbClr val="000000"/>
              </a:solidFill>
              <a:latin typeface="Cambria"/>
              <a:ea typeface="Cambria"/>
              <a:cs typeface="Cambria"/>
              <a:sym typeface="Cambria"/>
            </a:endParaRPr>
          </a:p>
          <a:p>
            <a:pPr indent="0" lvl="0" marL="0" rtl="0" algn="l">
              <a:lnSpc>
                <a:spcPct val="200000"/>
              </a:lnSpc>
              <a:spcBef>
                <a:spcPts val="0"/>
              </a:spcBef>
              <a:spcAft>
                <a:spcPts val="0"/>
              </a:spcAft>
              <a:buNone/>
            </a:pPr>
            <a:r>
              <a:t/>
            </a:r>
            <a:endParaRPr b="1" sz="1200">
              <a:solidFill>
                <a:srgbClr val="000000"/>
              </a:solidFill>
              <a:latin typeface="Cambria"/>
              <a:ea typeface="Cambria"/>
              <a:cs typeface="Cambria"/>
              <a:sym typeface="Cambria"/>
            </a:endParaRPr>
          </a:p>
          <a:p>
            <a:pPr indent="0" lvl="0" marL="0" rtl="0" algn="l">
              <a:lnSpc>
                <a:spcPct val="200000"/>
              </a:lnSpc>
              <a:spcBef>
                <a:spcPts val="0"/>
              </a:spcBef>
              <a:spcAft>
                <a:spcPts val="0"/>
              </a:spcAft>
              <a:buNone/>
            </a:pPr>
            <a:r>
              <a:t/>
            </a:r>
            <a:endParaRPr b="1" sz="1200">
              <a:solidFill>
                <a:srgbClr val="000000"/>
              </a:solidFill>
            </a:endParaRPr>
          </a:p>
          <a:p>
            <a:pPr indent="0" lvl="0" marL="457200" marR="0" rtl="0" algn="l">
              <a:lnSpc>
                <a:spcPct val="200000"/>
              </a:lnSpc>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200">
              <a:solidFill>
                <a:srgbClr val="000000"/>
              </a:solidFill>
              <a:latin typeface="Cambria"/>
              <a:ea typeface="Cambria"/>
              <a:cs typeface="Cambria"/>
              <a:sym typeface="Cambria"/>
            </a:endParaRPr>
          </a:p>
          <a:p>
            <a:pPr indent="0" lvl="0" marL="0" rtl="0" algn="l">
              <a:spcBef>
                <a:spcPts val="1600"/>
              </a:spcBef>
              <a:spcAft>
                <a:spcPts val="1600"/>
              </a:spcAft>
              <a:buNone/>
            </a:pPr>
            <a:r>
              <a:t/>
            </a:r>
            <a:endParaRPr/>
          </a:p>
        </p:txBody>
      </p:sp>
      <p:pic>
        <p:nvPicPr>
          <p:cNvPr id="158" name="Google Shape;158;p26"/>
          <p:cNvPicPr preferRelativeResize="0"/>
          <p:nvPr/>
        </p:nvPicPr>
        <p:blipFill>
          <a:blip r:embed="rId3">
            <a:alphaModFix/>
          </a:blip>
          <a:stretch>
            <a:fillRect/>
          </a:stretch>
        </p:blipFill>
        <p:spPr>
          <a:xfrm>
            <a:off x="3768200" y="2290500"/>
            <a:ext cx="5194125" cy="562500"/>
          </a:xfrm>
          <a:prstGeom prst="rect">
            <a:avLst/>
          </a:prstGeom>
          <a:noFill/>
          <a:ln>
            <a:noFill/>
          </a:ln>
        </p:spPr>
      </p:pic>
      <p:pic>
        <p:nvPicPr>
          <p:cNvPr id="159" name="Google Shape;159;p26"/>
          <p:cNvPicPr preferRelativeResize="0"/>
          <p:nvPr/>
        </p:nvPicPr>
        <p:blipFill>
          <a:blip r:embed="rId4">
            <a:alphaModFix/>
          </a:blip>
          <a:stretch>
            <a:fillRect/>
          </a:stretch>
        </p:blipFill>
        <p:spPr>
          <a:xfrm>
            <a:off x="5676813" y="3665200"/>
            <a:ext cx="1638724" cy="1308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25" y="330550"/>
            <a:ext cx="8520600" cy="7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Utility</a:t>
            </a:r>
            <a:r>
              <a:rPr lang="en"/>
              <a:t> Matrix - R</a:t>
            </a:r>
            <a:r>
              <a:rPr b="1" baseline="-25000" lang="en" sz="3000">
                <a:solidFill>
                  <a:srgbClr val="FFFFFF"/>
                </a:solidFill>
                <a:latin typeface="Roboto"/>
                <a:ea typeface="Roboto"/>
                <a:cs typeface="Roboto"/>
                <a:sym typeface="Roboto"/>
              </a:rPr>
              <a:t>i,n</a:t>
            </a:r>
            <a:endParaRPr sz="3000">
              <a:solidFill>
                <a:srgbClr val="FFFFFF"/>
              </a:solidFill>
            </a:endParaRPr>
          </a:p>
        </p:txBody>
      </p:sp>
      <p:pic>
        <p:nvPicPr>
          <p:cNvPr id="165" name="Google Shape;165;p27"/>
          <p:cNvPicPr preferRelativeResize="0"/>
          <p:nvPr/>
        </p:nvPicPr>
        <p:blipFill>
          <a:blip r:embed="rId3">
            <a:alphaModFix/>
          </a:blip>
          <a:stretch>
            <a:fillRect/>
          </a:stretch>
        </p:blipFill>
        <p:spPr>
          <a:xfrm>
            <a:off x="1756073" y="1534525"/>
            <a:ext cx="5631850" cy="3267975"/>
          </a:xfrm>
          <a:prstGeom prst="rect">
            <a:avLst/>
          </a:prstGeom>
          <a:noFill/>
          <a:ln>
            <a:noFill/>
          </a:ln>
        </p:spPr>
      </p:pic>
      <p:cxnSp>
        <p:nvCxnSpPr>
          <p:cNvPr id="166" name="Google Shape;166;p27"/>
          <p:cNvCxnSpPr/>
          <p:nvPr/>
        </p:nvCxnSpPr>
        <p:spPr>
          <a:xfrm>
            <a:off x="3849475" y="2755000"/>
            <a:ext cx="0" cy="202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Constraints</a:t>
            </a:r>
            <a:endParaRPr sz="36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t/>
            </a:r>
            <a:endParaRPr sz="1400"/>
          </a:p>
        </p:txBody>
      </p:sp>
      <p:pic>
        <p:nvPicPr>
          <p:cNvPr id="172" name="Google Shape;172;p28"/>
          <p:cNvPicPr preferRelativeResize="0"/>
          <p:nvPr/>
        </p:nvPicPr>
        <p:blipFill>
          <a:blip r:embed="rId3">
            <a:alphaModFix/>
          </a:blip>
          <a:stretch>
            <a:fillRect/>
          </a:stretch>
        </p:blipFill>
        <p:spPr>
          <a:xfrm>
            <a:off x="3847450" y="111850"/>
            <a:ext cx="4989401" cy="1117025"/>
          </a:xfrm>
          <a:prstGeom prst="rect">
            <a:avLst/>
          </a:prstGeom>
          <a:noFill/>
          <a:ln>
            <a:noFill/>
          </a:ln>
        </p:spPr>
      </p:pic>
      <p:pic>
        <p:nvPicPr>
          <p:cNvPr id="173" name="Google Shape;173;p28"/>
          <p:cNvPicPr preferRelativeResize="0"/>
          <p:nvPr/>
        </p:nvPicPr>
        <p:blipFill>
          <a:blip r:embed="rId4">
            <a:alphaModFix/>
          </a:blip>
          <a:stretch>
            <a:fillRect/>
          </a:stretch>
        </p:blipFill>
        <p:spPr>
          <a:xfrm>
            <a:off x="3847450" y="1335688"/>
            <a:ext cx="5225875" cy="1267201"/>
          </a:xfrm>
          <a:prstGeom prst="rect">
            <a:avLst/>
          </a:prstGeom>
          <a:noFill/>
          <a:ln>
            <a:noFill/>
          </a:ln>
        </p:spPr>
      </p:pic>
      <p:pic>
        <p:nvPicPr>
          <p:cNvPr id="174" name="Google Shape;174;p28"/>
          <p:cNvPicPr preferRelativeResize="0"/>
          <p:nvPr/>
        </p:nvPicPr>
        <p:blipFill>
          <a:blip r:embed="rId5">
            <a:alphaModFix/>
          </a:blip>
          <a:stretch>
            <a:fillRect/>
          </a:stretch>
        </p:blipFill>
        <p:spPr>
          <a:xfrm>
            <a:off x="3777250" y="2709725"/>
            <a:ext cx="5225876" cy="1160000"/>
          </a:xfrm>
          <a:prstGeom prst="rect">
            <a:avLst/>
          </a:prstGeom>
          <a:noFill/>
          <a:ln>
            <a:noFill/>
          </a:ln>
        </p:spPr>
      </p:pic>
      <p:pic>
        <p:nvPicPr>
          <p:cNvPr id="175" name="Google Shape;175;p28"/>
          <p:cNvPicPr preferRelativeResize="0"/>
          <p:nvPr/>
        </p:nvPicPr>
        <p:blipFill>
          <a:blip r:embed="rId6">
            <a:alphaModFix/>
          </a:blip>
          <a:stretch>
            <a:fillRect/>
          </a:stretch>
        </p:blipFill>
        <p:spPr>
          <a:xfrm>
            <a:off x="3900100" y="4095225"/>
            <a:ext cx="3370900" cy="97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25" y="330550"/>
            <a:ext cx="8520600" cy="7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a:t>
            </a:r>
            <a:r>
              <a:rPr lang="en"/>
              <a:t> Matrix - C</a:t>
            </a:r>
            <a:r>
              <a:rPr b="1" baseline="-25000" lang="en" sz="3000">
                <a:solidFill>
                  <a:srgbClr val="FFFFFF"/>
                </a:solidFill>
                <a:latin typeface="Roboto"/>
                <a:ea typeface="Roboto"/>
                <a:cs typeface="Roboto"/>
                <a:sym typeface="Roboto"/>
              </a:rPr>
              <a:t>i,n</a:t>
            </a:r>
            <a:endParaRPr sz="3000">
              <a:solidFill>
                <a:srgbClr val="FFFFFF"/>
              </a:solidFill>
            </a:endParaRPr>
          </a:p>
        </p:txBody>
      </p:sp>
      <p:pic>
        <p:nvPicPr>
          <p:cNvPr id="181" name="Google Shape;181;p29"/>
          <p:cNvPicPr preferRelativeResize="0"/>
          <p:nvPr/>
        </p:nvPicPr>
        <p:blipFill>
          <a:blip r:embed="rId3">
            <a:alphaModFix/>
          </a:blip>
          <a:stretch>
            <a:fillRect/>
          </a:stretch>
        </p:blipFill>
        <p:spPr>
          <a:xfrm>
            <a:off x="1831038" y="1624775"/>
            <a:ext cx="5481924" cy="3152099"/>
          </a:xfrm>
          <a:prstGeom prst="rect">
            <a:avLst/>
          </a:prstGeom>
          <a:noFill/>
          <a:ln>
            <a:noFill/>
          </a:ln>
        </p:spPr>
      </p:pic>
      <p:cxnSp>
        <p:nvCxnSpPr>
          <p:cNvPr id="182" name="Google Shape;182;p29"/>
          <p:cNvCxnSpPr/>
          <p:nvPr/>
        </p:nvCxnSpPr>
        <p:spPr>
          <a:xfrm>
            <a:off x="3873800" y="2779325"/>
            <a:ext cx="0" cy="3477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The Procedure</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0" y="2113600"/>
            <a:ext cx="9144002" cy="1376245"/>
          </a:xfrm>
          <a:prstGeom prst="rect">
            <a:avLst/>
          </a:prstGeom>
          <a:noFill/>
          <a:ln>
            <a:noFill/>
          </a:ln>
        </p:spPr>
      </p:pic>
      <p:sp>
        <p:nvSpPr>
          <p:cNvPr id="193" name="Google Shape;193;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Optimized Ticket Prices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The Problem</a:t>
            </a:r>
            <a:endParaRPr sz="6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 Solution:</a:t>
            </a:r>
            <a:endParaRPr/>
          </a:p>
          <a:p>
            <a:pPr indent="0" lvl="0" marL="0" rtl="0" algn="l">
              <a:spcBef>
                <a:spcPts val="0"/>
              </a:spcBef>
              <a:spcAft>
                <a:spcPts val="0"/>
              </a:spcAft>
              <a:buNone/>
            </a:pPr>
            <a:r>
              <a:t/>
            </a:r>
            <a:endParaRPr/>
          </a:p>
        </p:txBody>
      </p:sp>
      <p:sp>
        <p:nvSpPr>
          <p:cNvPr id="199" name="Google Shape;199;p32"/>
          <p:cNvSpPr txBox="1"/>
          <p:nvPr>
            <p:ph idx="1" type="body"/>
          </p:nvPr>
        </p:nvSpPr>
        <p:spPr>
          <a:xfrm>
            <a:off x="4388925" y="461000"/>
            <a:ext cx="4854600" cy="17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Chicago to Paris</a:t>
            </a:r>
            <a:r>
              <a:rPr lang="en"/>
              <a:t>: $230			</a:t>
            </a:r>
            <a:r>
              <a:rPr b="1" lang="en"/>
              <a:t>Paris to Rome</a:t>
            </a:r>
            <a:r>
              <a:rPr lang="en"/>
              <a:t>: $34</a:t>
            </a:r>
            <a:endParaRPr/>
          </a:p>
          <a:p>
            <a:pPr indent="0" lvl="0" marL="0" rtl="0" algn="l">
              <a:spcBef>
                <a:spcPts val="1600"/>
              </a:spcBef>
              <a:spcAft>
                <a:spcPts val="0"/>
              </a:spcAft>
              <a:buNone/>
            </a:pPr>
            <a:r>
              <a:rPr b="1" lang="en"/>
              <a:t>Rome to Barcelona</a:t>
            </a:r>
            <a:r>
              <a:rPr lang="en"/>
              <a:t>: $36			</a:t>
            </a:r>
            <a:r>
              <a:rPr b="1" lang="en"/>
              <a:t>Barcelona to Athens</a:t>
            </a:r>
            <a:r>
              <a:rPr lang="en"/>
              <a:t>: $54</a:t>
            </a:r>
            <a:endParaRPr/>
          </a:p>
          <a:p>
            <a:pPr indent="0" lvl="0" marL="0" rtl="0" algn="l">
              <a:spcBef>
                <a:spcPts val="1600"/>
              </a:spcBef>
              <a:spcAft>
                <a:spcPts val="0"/>
              </a:spcAft>
              <a:buNone/>
            </a:pPr>
            <a:r>
              <a:rPr b="1" lang="en"/>
              <a:t>Athens to London</a:t>
            </a:r>
            <a:r>
              <a:rPr lang="en"/>
              <a:t>:	$71		</a:t>
            </a:r>
            <a:r>
              <a:rPr b="1" lang="en"/>
              <a:t>	London to Dublin</a:t>
            </a:r>
            <a:r>
              <a:rPr lang="en"/>
              <a:t>: $79</a:t>
            </a:r>
            <a:endParaRPr/>
          </a:p>
          <a:p>
            <a:pPr indent="0" lvl="0" marL="0" rtl="0" algn="l">
              <a:spcBef>
                <a:spcPts val="1600"/>
              </a:spcBef>
              <a:spcAft>
                <a:spcPts val="0"/>
              </a:spcAft>
              <a:buNone/>
            </a:pPr>
            <a:r>
              <a:rPr b="1" lang="en"/>
              <a:t>Dublin to Chicago</a:t>
            </a:r>
            <a:r>
              <a:rPr lang="en"/>
              <a:t>: $390</a:t>
            </a:r>
            <a:endParaRPr/>
          </a:p>
          <a:p>
            <a:pPr indent="0" lvl="0" marL="0" rtl="0" algn="ctr">
              <a:spcBef>
                <a:spcPts val="1600"/>
              </a:spcBef>
              <a:spcAft>
                <a:spcPts val="0"/>
              </a:spcAft>
              <a:buNone/>
            </a:pPr>
            <a:r>
              <a:t/>
            </a:r>
            <a:endParaRPr b="1" sz="18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0" name="Google Shape;200;p32"/>
          <p:cNvSpPr txBox="1"/>
          <p:nvPr>
            <p:ph idx="1" type="body"/>
          </p:nvPr>
        </p:nvSpPr>
        <p:spPr>
          <a:xfrm>
            <a:off x="311725" y="1151450"/>
            <a:ext cx="3127500" cy="233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n" sz="1800">
                <a:solidFill>
                  <a:schemeClr val="accent2"/>
                </a:solidFill>
              </a:rPr>
              <a:t>Minimization</a:t>
            </a:r>
            <a:r>
              <a:rPr lang="en" sz="1800">
                <a:solidFill>
                  <a:schemeClr val="accent2"/>
                </a:solidFill>
              </a:rPr>
              <a:t> of Travel Cost through the use of the TSP package in R</a:t>
            </a:r>
            <a:endParaRPr sz="1800"/>
          </a:p>
        </p:txBody>
      </p:sp>
      <p:pic>
        <p:nvPicPr>
          <p:cNvPr id="201" name="Google Shape;201;p32"/>
          <p:cNvPicPr preferRelativeResize="0"/>
          <p:nvPr/>
        </p:nvPicPr>
        <p:blipFill>
          <a:blip r:embed="rId3">
            <a:alphaModFix/>
          </a:blip>
          <a:stretch>
            <a:fillRect/>
          </a:stretch>
        </p:blipFill>
        <p:spPr>
          <a:xfrm>
            <a:off x="4326675" y="2634600"/>
            <a:ext cx="4817326" cy="2508900"/>
          </a:xfrm>
          <a:prstGeom prst="rect">
            <a:avLst/>
          </a:prstGeom>
          <a:noFill/>
          <a:ln>
            <a:noFill/>
          </a:ln>
        </p:spPr>
      </p:pic>
      <p:sp>
        <p:nvSpPr>
          <p:cNvPr id="202" name="Google Shape;202;p32"/>
          <p:cNvSpPr txBox="1"/>
          <p:nvPr/>
        </p:nvSpPr>
        <p:spPr>
          <a:xfrm>
            <a:off x="1535700" y="4170500"/>
            <a:ext cx="2579400" cy="76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b="1" lang="en" sz="3600">
                <a:solidFill>
                  <a:srgbClr val="FFFFFF"/>
                </a:solidFill>
                <a:latin typeface="Roboto"/>
                <a:ea typeface="Roboto"/>
                <a:cs typeface="Roboto"/>
                <a:sym typeface="Roboto"/>
              </a:rPr>
              <a:t>Cost: </a:t>
            </a:r>
            <a:r>
              <a:rPr b="1" lang="en" sz="3600">
                <a:solidFill>
                  <a:srgbClr val="FFFFFF"/>
                </a:solidFill>
                <a:latin typeface="Roboto"/>
                <a:ea typeface="Roboto"/>
                <a:cs typeface="Roboto"/>
                <a:sym typeface="Roboto"/>
              </a:rPr>
              <a:t>$894</a:t>
            </a:r>
            <a:endParaRPr sz="3600">
              <a:solidFill>
                <a:srgbClr val="FFFFFF"/>
              </a:solidFill>
            </a:endParaRPr>
          </a:p>
          <a:p>
            <a:pPr indent="0" lvl="0" marL="0" rtl="0" algn="l">
              <a:spcBef>
                <a:spcPts val="1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206600" y="411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 of Utility &amp; Corresponding Prices</a:t>
            </a:r>
            <a:endParaRPr/>
          </a:p>
        </p:txBody>
      </p:sp>
      <p:pic>
        <p:nvPicPr>
          <p:cNvPr id="208" name="Google Shape;208;p33"/>
          <p:cNvPicPr preferRelativeResize="0"/>
          <p:nvPr/>
        </p:nvPicPr>
        <p:blipFill>
          <a:blip r:embed="rId3">
            <a:alphaModFix/>
          </a:blip>
          <a:stretch>
            <a:fillRect/>
          </a:stretch>
        </p:blipFill>
        <p:spPr>
          <a:xfrm>
            <a:off x="4724500" y="1988750"/>
            <a:ext cx="4315625" cy="2497001"/>
          </a:xfrm>
          <a:prstGeom prst="rect">
            <a:avLst/>
          </a:prstGeom>
          <a:noFill/>
          <a:ln>
            <a:noFill/>
          </a:ln>
        </p:spPr>
      </p:pic>
      <p:sp>
        <p:nvSpPr>
          <p:cNvPr id="209" name="Google Shape;209;p33"/>
          <p:cNvSpPr txBox="1"/>
          <p:nvPr/>
        </p:nvSpPr>
        <p:spPr>
          <a:xfrm>
            <a:off x="4724575" y="1477250"/>
            <a:ext cx="4315500" cy="4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Corresponding </a:t>
            </a:r>
            <a:r>
              <a:rPr b="1" lang="en">
                <a:solidFill>
                  <a:schemeClr val="accent1"/>
                </a:solidFill>
              </a:rPr>
              <a:t>Prices</a:t>
            </a:r>
            <a:endParaRPr b="1">
              <a:solidFill>
                <a:schemeClr val="accent1"/>
              </a:solidFill>
            </a:endParaRPr>
          </a:p>
        </p:txBody>
      </p:sp>
      <p:sp>
        <p:nvSpPr>
          <p:cNvPr id="210" name="Google Shape;210;p33"/>
          <p:cNvSpPr txBox="1"/>
          <p:nvPr/>
        </p:nvSpPr>
        <p:spPr>
          <a:xfrm>
            <a:off x="4724563" y="4566750"/>
            <a:ext cx="4315500" cy="18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accent1"/>
              </a:solidFill>
            </a:endParaRPr>
          </a:p>
        </p:txBody>
      </p:sp>
      <p:cxnSp>
        <p:nvCxnSpPr>
          <p:cNvPr id="211" name="Google Shape;211;p33"/>
          <p:cNvCxnSpPr/>
          <p:nvPr/>
        </p:nvCxnSpPr>
        <p:spPr>
          <a:xfrm>
            <a:off x="6340375" y="2908675"/>
            <a:ext cx="0" cy="202200"/>
          </a:xfrm>
          <a:prstGeom prst="straightConnector1">
            <a:avLst/>
          </a:prstGeom>
          <a:noFill/>
          <a:ln cap="flat" cmpd="sng" w="9525">
            <a:solidFill>
              <a:schemeClr val="dk1"/>
            </a:solidFill>
            <a:prstDash val="solid"/>
            <a:round/>
            <a:headEnd len="med" w="med" type="none"/>
            <a:tailEnd len="med" w="med" type="none"/>
          </a:ln>
        </p:spPr>
      </p:cxnSp>
      <p:sp>
        <p:nvSpPr>
          <p:cNvPr id="212" name="Google Shape;212;p33"/>
          <p:cNvSpPr txBox="1"/>
          <p:nvPr/>
        </p:nvSpPr>
        <p:spPr>
          <a:xfrm>
            <a:off x="121650" y="1477250"/>
            <a:ext cx="4315500" cy="430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Optimized Utility</a:t>
            </a:r>
            <a:endParaRPr b="1">
              <a:solidFill>
                <a:schemeClr val="accent3"/>
              </a:solidFill>
            </a:endParaRPr>
          </a:p>
        </p:txBody>
      </p:sp>
      <p:sp>
        <p:nvSpPr>
          <p:cNvPr id="213" name="Google Shape;213;p33"/>
          <p:cNvSpPr txBox="1"/>
          <p:nvPr/>
        </p:nvSpPr>
        <p:spPr>
          <a:xfrm>
            <a:off x="121650" y="4566750"/>
            <a:ext cx="4315500" cy="186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accent1"/>
              </a:solidFill>
            </a:endParaRPr>
          </a:p>
        </p:txBody>
      </p:sp>
      <p:pic>
        <p:nvPicPr>
          <p:cNvPr id="214" name="Google Shape;214;p33"/>
          <p:cNvPicPr preferRelativeResize="0"/>
          <p:nvPr/>
        </p:nvPicPr>
        <p:blipFill>
          <a:blip r:embed="rId4">
            <a:alphaModFix/>
          </a:blip>
          <a:stretch>
            <a:fillRect/>
          </a:stretch>
        </p:blipFill>
        <p:spPr>
          <a:xfrm>
            <a:off x="121650" y="1988750"/>
            <a:ext cx="4315500" cy="2475287"/>
          </a:xfrm>
          <a:prstGeom prst="rect">
            <a:avLst/>
          </a:prstGeom>
          <a:noFill/>
          <a:ln>
            <a:noFill/>
          </a:ln>
        </p:spPr>
      </p:pic>
      <p:cxnSp>
        <p:nvCxnSpPr>
          <p:cNvPr id="215" name="Google Shape;215;p33"/>
          <p:cNvCxnSpPr/>
          <p:nvPr/>
        </p:nvCxnSpPr>
        <p:spPr>
          <a:xfrm>
            <a:off x="1737450" y="2908675"/>
            <a:ext cx="0" cy="202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2 Solution:</a:t>
            </a:r>
            <a:endParaRPr/>
          </a:p>
          <a:p>
            <a:pPr indent="0" lvl="0" marL="0" rtl="0" algn="l">
              <a:spcBef>
                <a:spcPts val="0"/>
              </a:spcBef>
              <a:spcAft>
                <a:spcPts val="0"/>
              </a:spcAft>
              <a:buNone/>
            </a:pPr>
            <a:r>
              <a:t/>
            </a:r>
            <a:endParaRPr/>
          </a:p>
        </p:txBody>
      </p:sp>
      <p:sp>
        <p:nvSpPr>
          <p:cNvPr id="221" name="Google Shape;221;p34"/>
          <p:cNvSpPr txBox="1"/>
          <p:nvPr>
            <p:ph idx="1" type="body"/>
          </p:nvPr>
        </p:nvSpPr>
        <p:spPr>
          <a:xfrm>
            <a:off x="4679050" y="381450"/>
            <a:ext cx="4166400" cy="43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Barcelona</a:t>
            </a:r>
            <a:r>
              <a:rPr b="1" lang="en" sz="1200">
                <a:solidFill>
                  <a:srgbClr val="000000"/>
                </a:solidFill>
                <a:latin typeface="Cambria"/>
                <a:ea typeface="Cambria"/>
                <a:cs typeface="Cambria"/>
                <a:sym typeface="Cambria"/>
              </a:rPr>
              <a:t>:</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Tapas evening walking tour of Barcelona - $81</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Barcelona half-day bike tour - $31</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Rome:</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3 hr Ravioli and Meatball cooking class - $6</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 Ancient Rome/Colosseum half-day walking tour - $57</a:t>
            </a:r>
            <a:endParaRPr sz="12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rPr lang="en" sz="1200">
                <a:solidFill>
                  <a:srgbClr val="000000"/>
                </a:solidFill>
                <a:latin typeface="Cambria"/>
                <a:ea typeface="Cambria"/>
                <a:cs typeface="Cambria"/>
                <a:sym typeface="Cambria"/>
              </a:rPr>
              <a:t> </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Athens:</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Athens half-day sightseeing tour - $64</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Hydra, Poros, and Egina Day cruise - $116</a:t>
            </a:r>
            <a:endParaRPr sz="12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Dublin:</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Whiskey Tasting tour - $57</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Malahide castle and gardens admission ticket - $15</a:t>
            </a:r>
            <a:endParaRPr sz="12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Paris:</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Louvre Express tour - $83 </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Early evening dinner cruise - $71</a:t>
            </a:r>
            <a:endParaRPr sz="12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2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en" sz="1200">
                <a:solidFill>
                  <a:srgbClr val="000000"/>
                </a:solidFill>
                <a:latin typeface="Cambria"/>
                <a:ea typeface="Cambria"/>
                <a:cs typeface="Cambria"/>
                <a:sym typeface="Cambria"/>
              </a:rPr>
              <a:t>London:</a:t>
            </a:r>
            <a:endParaRPr b="1"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 Pub crawl of central london - $20</a:t>
            </a:r>
            <a:endParaRPr sz="1200">
              <a:solidFill>
                <a:srgbClr val="000000"/>
              </a:solidFill>
              <a:latin typeface="Cambria"/>
              <a:ea typeface="Cambria"/>
              <a:cs typeface="Cambria"/>
              <a:sym typeface="Cambria"/>
            </a:endParaRPr>
          </a:p>
          <a:p>
            <a:pPr indent="-304800" lvl="0" marL="457200" rtl="0" algn="l">
              <a:lnSpc>
                <a:spcPct val="100000"/>
              </a:lnSpc>
              <a:spcBef>
                <a:spcPts val="0"/>
              </a:spcBef>
              <a:spcAft>
                <a:spcPts val="0"/>
              </a:spcAft>
              <a:buClr>
                <a:srgbClr val="000000"/>
              </a:buClr>
              <a:buSzPts val="1200"/>
              <a:buFont typeface="Cambria"/>
              <a:buChar char="●"/>
            </a:pPr>
            <a:r>
              <a:rPr lang="en" sz="1200">
                <a:solidFill>
                  <a:srgbClr val="000000"/>
                </a:solidFill>
                <a:latin typeface="Cambria"/>
                <a:ea typeface="Cambria"/>
                <a:cs typeface="Cambria"/>
                <a:sym typeface="Cambria"/>
              </a:rPr>
              <a:t> 3.5 hour small group food-tasting tour - $90</a:t>
            </a:r>
            <a:endParaRPr sz="1200">
              <a:solidFill>
                <a:srgbClr val="000000"/>
              </a:solidFill>
              <a:latin typeface="Cambria"/>
              <a:ea typeface="Cambria"/>
              <a:cs typeface="Cambria"/>
              <a:sym typeface="Cambria"/>
            </a:endParaRPr>
          </a:p>
        </p:txBody>
      </p:sp>
      <p:sp>
        <p:nvSpPr>
          <p:cNvPr id="222" name="Google Shape;222;p34"/>
          <p:cNvSpPr txBox="1"/>
          <p:nvPr>
            <p:ph idx="1" type="body"/>
          </p:nvPr>
        </p:nvSpPr>
        <p:spPr>
          <a:xfrm>
            <a:off x="311725" y="1151450"/>
            <a:ext cx="3312600" cy="96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accent2"/>
                </a:solidFill>
              </a:rPr>
              <a:t>Maximization </a:t>
            </a:r>
            <a:r>
              <a:rPr lang="en" sz="1800">
                <a:solidFill>
                  <a:schemeClr val="accent2"/>
                </a:solidFill>
              </a:rPr>
              <a:t>of utility of fun activities in R with a remaining budget of $751</a:t>
            </a:r>
            <a:endParaRPr sz="1800"/>
          </a:p>
        </p:txBody>
      </p:sp>
      <p:sp>
        <p:nvSpPr>
          <p:cNvPr id="223" name="Google Shape;223;p34"/>
          <p:cNvSpPr txBox="1"/>
          <p:nvPr/>
        </p:nvSpPr>
        <p:spPr>
          <a:xfrm>
            <a:off x="1658550" y="4188050"/>
            <a:ext cx="2430300" cy="76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latin typeface="Roboto"/>
                <a:ea typeface="Roboto"/>
                <a:cs typeface="Roboto"/>
                <a:sym typeface="Roboto"/>
              </a:rPr>
              <a:t>Cost: </a:t>
            </a:r>
            <a:r>
              <a:rPr b="1" lang="en" sz="3600">
                <a:solidFill>
                  <a:srgbClr val="FFFFFF"/>
                </a:solidFill>
                <a:latin typeface="Roboto"/>
                <a:ea typeface="Roboto"/>
                <a:cs typeface="Roboto"/>
                <a:sym typeface="Roboto"/>
              </a:rPr>
              <a:t>$748</a:t>
            </a:r>
            <a:endParaRPr sz="3600">
              <a:solidFill>
                <a:srgbClr val="FFFFFF"/>
              </a:solidFill>
            </a:endParaRPr>
          </a:p>
          <a:p>
            <a:pPr indent="0" lvl="0" marL="0" rtl="0" algn="l">
              <a:spcBef>
                <a:spcPts val="16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Testing the Model</a:t>
            </a:r>
            <a:endParaRPr sz="6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Budget Trade off</a:t>
            </a:r>
            <a:endParaRPr/>
          </a:p>
        </p:txBody>
      </p:sp>
      <p:sp>
        <p:nvSpPr>
          <p:cNvPr id="234" name="Google Shape;234;p3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Original Budget:			$2,500.00</a:t>
            </a:r>
            <a:endParaRPr sz="1400"/>
          </a:p>
          <a:p>
            <a:pPr indent="0" lvl="0" marL="457200" rtl="0" algn="l">
              <a:spcBef>
                <a:spcPts val="1600"/>
              </a:spcBef>
              <a:spcAft>
                <a:spcPts val="0"/>
              </a:spcAft>
              <a:buNone/>
            </a:pPr>
            <a:r>
              <a:rPr lang="en" sz="1400"/>
              <a:t>Minimized Travel Cost: 	($894.00)</a:t>
            </a:r>
            <a:endParaRPr sz="1400"/>
          </a:p>
          <a:p>
            <a:pPr indent="0" lvl="0" marL="457200" rtl="0" algn="l">
              <a:spcBef>
                <a:spcPts val="1600"/>
              </a:spcBef>
              <a:spcAft>
                <a:spcPts val="0"/>
              </a:spcAft>
              <a:buNone/>
            </a:pPr>
            <a:r>
              <a:rPr lang="en" sz="1400"/>
              <a:t>Housing costs of Airbnb	($845.00) </a:t>
            </a:r>
            <a:endParaRPr sz="1400"/>
          </a:p>
          <a:p>
            <a:pPr indent="0" lvl="0" marL="457200" rtl="0" algn="l">
              <a:spcBef>
                <a:spcPts val="1600"/>
              </a:spcBef>
              <a:spcAft>
                <a:spcPts val="0"/>
              </a:spcAft>
              <a:buNone/>
            </a:pPr>
            <a:r>
              <a:rPr lang="en" sz="1400"/>
              <a:t>Remaining</a:t>
            </a:r>
            <a:r>
              <a:rPr lang="en" sz="1400"/>
              <a:t> Budget:		 </a:t>
            </a:r>
            <a:r>
              <a:rPr b="1" lang="en" sz="1400"/>
              <a:t>$751.00</a:t>
            </a:r>
            <a:r>
              <a:rPr lang="en" sz="1400"/>
              <a:t> </a:t>
            </a:r>
            <a:endParaRPr sz="1400"/>
          </a:p>
          <a:p>
            <a:pPr indent="0" lvl="0" marL="457200" rtl="0" algn="l">
              <a:spcBef>
                <a:spcPts val="1600"/>
              </a:spcBef>
              <a:spcAft>
                <a:spcPts val="0"/>
              </a:spcAft>
              <a:buNone/>
            </a:pPr>
            <a:r>
              <a:t/>
            </a:r>
            <a:endParaRPr sz="1400"/>
          </a:p>
          <a:p>
            <a:pPr indent="0" lvl="0" marL="457200" rtl="0" algn="ctr">
              <a:spcBef>
                <a:spcPts val="1600"/>
              </a:spcBef>
              <a:spcAft>
                <a:spcPts val="1600"/>
              </a:spcAft>
              <a:buNone/>
            </a:pPr>
            <a:r>
              <a:rPr b="1" lang="en" sz="1400"/>
              <a:t>With a starting budget of $2,500, you are left with $751.00 in spending money for activities</a:t>
            </a:r>
            <a:endParaRPr b="1" sz="1400"/>
          </a:p>
        </p:txBody>
      </p:sp>
      <p:sp>
        <p:nvSpPr>
          <p:cNvPr id="235" name="Google Shape;235;p36"/>
          <p:cNvSpPr txBox="1"/>
          <p:nvPr>
            <p:ph idx="2" type="body"/>
          </p:nvPr>
        </p:nvSpPr>
        <p:spPr>
          <a:xfrm>
            <a:off x="4892800" y="1505700"/>
            <a:ext cx="3687600" cy="3076200"/>
          </a:xfrm>
          <a:prstGeom prst="rect">
            <a:avLst/>
          </a:prstGeom>
          <a:solidFill>
            <a:schemeClr val="accent3"/>
          </a:solidFill>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1400"/>
              <a:t>If a person were to do all three activities in each city, it would cost a total of $1,032.00</a:t>
            </a:r>
            <a:endParaRPr i="1" sz="1400"/>
          </a:p>
          <a:p>
            <a:pPr indent="0" lvl="0" marL="0" rtl="0" algn="ctr">
              <a:spcBef>
                <a:spcPts val="0"/>
              </a:spcBef>
              <a:spcAft>
                <a:spcPts val="0"/>
              </a:spcAft>
              <a:buClr>
                <a:srgbClr val="000000"/>
              </a:buClr>
              <a:buSzPts val="1100"/>
              <a:buFont typeface="Arial"/>
              <a:buNone/>
            </a:pPr>
            <a:r>
              <a:t/>
            </a:r>
            <a:endParaRPr i="1" sz="800"/>
          </a:p>
          <a:p>
            <a:pPr indent="0" lvl="0" marL="0" rtl="0" algn="ctr">
              <a:lnSpc>
                <a:spcPct val="115000"/>
              </a:lnSpc>
              <a:spcBef>
                <a:spcPts val="0"/>
              </a:spcBef>
              <a:spcAft>
                <a:spcPts val="0"/>
              </a:spcAft>
              <a:buNone/>
            </a:pPr>
            <a:r>
              <a:t/>
            </a:r>
            <a:endParaRPr i="1" sz="1000"/>
          </a:p>
          <a:p>
            <a:pPr indent="0" lvl="0" marL="0" rtl="0" algn="ctr">
              <a:lnSpc>
                <a:spcPct val="115000"/>
              </a:lnSpc>
              <a:spcBef>
                <a:spcPts val="0"/>
              </a:spcBef>
              <a:spcAft>
                <a:spcPts val="0"/>
              </a:spcAft>
              <a:buNone/>
            </a:pPr>
            <a:r>
              <a:rPr i="1" lang="en" sz="1400"/>
              <a:t>Therefore, our budget constraint will cause people to think wisely about which activities to </a:t>
            </a:r>
            <a:r>
              <a:rPr i="1" lang="en" sz="1400"/>
              <a:t>pursue. </a:t>
            </a:r>
            <a:endParaRPr i="1" sz="1400"/>
          </a:p>
        </p:txBody>
      </p:sp>
      <p:cxnSp>
        <p:nvCxnSpPr>
          <p:cNvPr id="236" name="Google Shape;236;p36"/>
          <p:cNvCxnSpPr/>
          <p:nvPr/>
        </p:nvCxnSpPr>
        <p:spPr>
          <a:xfrm>
            <a:off x="2951875" y="2835925"/>
            <a:ext cx="1132200" cy="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6"/>
          <p:cNvCxnSpPr/>
          <p:nvPr/>
        </p:nvCxnSpPr>
        <p:spPr>
          <a:xfrm>
            <a:off x="2951875" y="3263275"/>
            <a:ext cx="1132200" cy="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6"/>
          <p:cNvCxnSpPr/>
          <p:nvPr/>
        </p:nvCxnSpPr>
        <p:spPr>
          <a:xfrm>
            <a:off x="2951875" y="3221575"/>
            <a:ext cx="1132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539725"/>
            <a:ext cx="8520600" cy="20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Model Application &amp; Insights</a:t>
            </a:r>
            <a:endParaRPr sz="6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249" name="Google Shape;249;p3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000000"/>
                </a:solidFill>
              </a:rPr>
              <a:t>Problem 1</a:t>
            </a:r>
            <a:endParaRPr u="sng">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Not much changes when we minimize costs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Costs for each ticket will be fixed on a fixed day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If we all buy tickets for every flight on the same day, the prices will not change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Our model becomes helpful when the trip exceeds 6 cities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Our model can also scrape ticket prices from online which is very </a:t>
            </a:r>
            <a:r>
              <a:rPr lang="en">
                <a:solidFill>
                  <a:srgbClr val="000000"/>
                </a:solidFill>
              </a:rPr>
              <a:t>beneficial</a:t>
            </a:r>
            <a:r>
              <a:rPr lang="en">
                <a:solidFill>
                  <a:srgbClr val="000000"/>
                </a:solidFill>
              </a:rPr>
              <a:t> </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Therefore, there is no need for a travel agent</a:t>
            </a:r>
            <a:endParaRPr>
              <a:solidFill>
                <a:srgbClr val="000000"/>
              </a:solidFill>
            </a:endParaRPr>
          </a:p>
        </p:txBody>
      </p:sp>
      <p:sp>
        <p:nvSpPr>
          <p:cNvPr id="250" name="Google Shape;250;p38"/>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000000"/>
                </a:solidFill>
              </a:rPr>
              <a:t>Problem 2</a:t>
            </a:r>
            <a:endParaRPr u="sng">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Multiple changes can be made to problem 2</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Each personal budget has the opportunity to change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We can also make a constraint that forces people to do a certain activity or not having the ability to do something because it closes</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t>
            </a:r>
            <a:r>
              <a:rPr lang="en"/>
              <a:t>Efficiency</a:t>
            </a:r>
            <a:endParaRPr/>
          </a:p>
          <a:p>
            <a:pPr indent="0" lvl="0" marL="0" rtl="0" algn="l">
              <a:spcBef>
                <a:spcPts val="0"/>
              </a:spcBef>
              <a:spcAft>
                <a:spcPts val="0"/>
              </a:spcAft>
              <a:buNone/>
            </a:pPr>
            <a:r>
              <a:t/>
            </a:r>
            <a:endParaRPr/>
          </a:p>
        </p:txBody>
      </p:sp>
      <p:sp>
        <p:nvSpPr>
          <p:cNvPr id="256" name="Google Shape;256;p39"/>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Most efficient way to plan a large vacation such as this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The model is worth the hassle</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 model elevates both our ratings and prices for different activities </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Very cumbersome to do by yourself</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Lose patience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Travel agents become expense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Model includes personal inputs such as the happiness levels to ensure trip enjoyment while staying within your budget</a:t>
            </a:r>
            <a:endParaRPr sz="18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539725"/>
            <a:ext cx="85206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Future Model Implementations</a:t>
            </a:r>
            <a:endParaRPr sz="6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Limitations</a:t>
            </a:r>
            <a:endParaRPr/>
          </a:p>
        </p:txBody>
      </p:sp>
      <p:sp>
        <p:nvSpPr>
          <p:cNvPr id="267" name="Google Shape;267;p41"/>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sz="1800">
                <a:solidFill>
                  <a:srgbClr val="000000"/>
                </a:solidFill>
              </a:rPr>
              <a:t>We did not to a full search for plane tickets, we found a reasonable price and stuck with it</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Did not search for possible deals or promotions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Limited our model to one way flights to all cities</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There are other methods to travel around Europe</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We did not take into account location of Airbnb</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Our model is limited to the number of activities a person can do per city</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People should have the freedom to do more than 3 activities and fewer than 2 activities in a given city if they want </a:t>
            </a:r>
            <a:endParaRPr sz="1800">
              <a:solidFill>
                <a:srgbClr val="000000"/>
              </a:solidFill>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6" name="Google Shape;76;p15"/>
          <p:cNvSpPr txBox="1"/>
          <p:nvPr>
            <p:ph idx="1" type="body"/>
          </p:nvPr>
        </p:nvSpPr>
        <p:spPr>
          <a:xfrm>
            <a:off x="311725" y="1824675"/>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Planning a European trip is difficult, time consuming, and costly</a:t>
            </a:r>
            <a:endParaRPr/>
          </a:p>
          <a:p>
            <a:pPr indent="-311150" lvl="0" marL="457200" rtl="0" algn="l">
              <a:spcBef>
                <a:spcPts val="0"/>
              </a:spcBef>
              <a:spcAft>
                <a:spcPts val="0"/>
              </a:spcAft>
              <a:buSzPts val="1300"/>
              <a:buChar char="●"/>
            </a:pPr>
            <a:r>
              <a:rPr lang="en"/>
              <a:t>We want to: </a:t>
            </a:r>
            <a:endParaRPr/>
          </a:p>
          <a:p>
            <a:pPr indent="-311150" lvl="0" marL="914400" rtl="0" algn="l">
              <a:spcBef>
                <a:spcPts val="0"/>
              </a:spcBef>
              <a:spcAft>
                <a:spcPts val="0"/>
              </a:spcAft>
              <a:buSzPts val="1300"/>
              <a:buChar char="-"/>
            </a:pPr>
            <a:r>
              <a:rPr lang="en"/>
              <a:t>Minimize travel costs between 6 cities</a:t>
            </a:r>
            <a:endParaRPr/>
          </a:p>
          <a:p>
            <a:pPr indent="-311150" lvl="0" marL="914400" rtl="0" algn="l">
              <a:spcBef>
                <a:spcPts val="0"/>
              </a:spcBef>
              <a:spcAft>
                <a:spcPts val="0"/>
              </a:spcAft>
              <a:buSzPts val="1300"/>
              <a:buChar char="-"/>
            </a:pPr>
            <a:r>
              <a:rPr lang="en"/>
              <a:t>Use the leftover money to do fun activities in each city</a:t>
            </a:r>
            <a:endParaRPr/>
          </a:p>
          <a:p>
            <a:pPr indent="-311150" lvl="0" marL="457200" rtl="0" algn="l">
              <a:spcBef>
                <a:spcPts val="0"/>
              </a:spcBef>
              <a:spcAft>
                <a:spcPts val="0"/>
              </a:spcAft>
              <a:buSzPts val="1300"/>
              <a:buChar char="●"/>
            </a:pPr>
            <a:r>
              <a:rPr lang="en"/>
              <a:t>We have listed three potential </a:t>
            </a:r>
            <a:r>
              <a:rPr lang="en"/>
              <a:t>activities</a:t>
            </a:r>
            <a:r>
              <a:rPr lang="en"/>
              <a:t> to do in each city with a corresponding utility rating and cost</a:t>
            </a:r>
            <a:endParaRPr/>
          </a:p>
        </p:txBody>
      </p:sp>
      <p:sp>
        <p:nvSpPr>
          <p:cNvPr id="77" name="Google Shape;77;p15"/>
          <p:cNvSpPr txBox="1"/>
          <p:nvPr>
            <p:ph idx="2" type="body"/>
          </p:nvPr>
        </p:nvSpPr>
        <p:spPr>
          <a:xfrm>
            <a:off x="5996775" y="2105250"/>
            <a:ext cx="1658700" cy="127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european trip" id="78" name="Google Shape;78;p15"/>
          <p:cNvPicPr preferRelativeResize="0"/>
          <p:nvPr/>
        </p:nvPicPr>
        <p:blipFill>
          <a:blip r:embed="rId3">
            <a:alphaModFix/>
          </a:blip>
          <a:stretch>
            <a:fillRect/>
          </a:stretch>
        </p:blipFill>
        <p:spPr>
          <a:xfrm>
            <a:off x="4867324" y="1824675"/>
            <a:ext cx="3509850" cy="2321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Questions?</a:t>
            </a:r>
            <a:endParaRPr sz="6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 </a:t>
            </a:r>
            <a:endParaRPr/>
          </a:p>
        </p:txBody>
      </p:sp>
      <p:sp>
        <p:nvSpPr>
          <p:cNvPr id="84" name="Google Shape;84;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a lot of students who plan trips to visit Europe after graduating college</a:t>
            </a:r>
            <a:endParaRPr/>
          </a:p>
          <a:p>
            <a:pPr indent="-311150" lvl="0" marL="457200" rtl="0" algn="l">
              <a:spcBef>
                <a:spcPts val="0"/>
              </a:spcBef>
              <a:spcAft>
                <a:spcPts val="0"/>
              </a:spcAft>
              <a:buSzPts val="1300"/>
              <a:buChar char="●"/>
            </a:pPr>
            <a:r>
              <a:rPr lang="en"/>
              <a:t>We also personally want to do this trip ourselves</a:t>
            </a:r>
            <a:endParaRPr/>
          </a:p>
          <a:p>
            <a:pPr indent="-311150" lvl="0" marL="457200" rtl="0" algn="l">
              <a:spcBef>
                <a:spcPts val="0"/>
              </a:spcBef>
              <a:spcAft>
                <a:spcPts val="0"/>
              </a:spcAft>
              <a:buSzPts val="1300"/>
              <a:buChar char="●"/>
            </a:pPr>
            <a:r>
              <a:rPr lang="en"/>
              <a:t>It is important to us to get the full European experience</a:t>
            </a:r>
            <a:endParaRPr/>
          </a:p>
          <a:p>
            <a:pPr indent="-311150" lvl="0" marL="914400" rtl="0" algn="l">
              <a:spcBef>
                <a:spcPts val="0"/>
              </a:spcBef>
              <a:spcAft>
                <a:spcPts val="0"/>
              </a:spcAft>
              <a:buSzPts val="1300"/>
              <a:buChar char="-"/>
            </a:pPr>
            <a:r>
              <a:rPr lang="en"/>
              <a:t>Want to choose the activities wisely</a:t>
            </a:r>
            <a:endParaRPr/>
          </a:p>
          <a:p>
            <a:pPr indent="-311150" lvl="0" marL="457200" rtl="0" algn="l">
              <a:spcBef>
                <a:spcPts val="0"/>
              </a:spcBef>
              <a:spcAft>
                <a:spcPts val="0"/>
              </a:spcAft>
              <a:buSzPts val="1300"/>
              <a:buChar char="●"/>
            </a:pPr>
            <a:r>
              <a:rPr lang="en"/>
              <a:t>Our budgets are not </a:t>
            </a:r>
            <a:r>
              <a:rPr lang="en"/>
              <a:t>financially</a:t>
            </a:r>
            <a:r>
              <a:rPr lang="en"/>
              <a:t> </a:t>
            </a:r>
            <a:r>
              <a:rPr lang="en"/>
              <a:t>established</a:t>
            </a:r>
            <a:r>
              <a:rPr lang="en"/>
              <a:t> immediately after graduating college</a:t>
            </a:r>
            <a:endParaRPr/>
          </a:p>
          <a:p>
            <a:pPr indent="-311150" lvl="0" marL="457200" rtl="0" algn="l">
              <a:spcBef>
                <a:spcPts val="0"/>
              </a:spcBef>
              <a:spcAft>
                <a:spcPts val="0"/>
              </a:spcAft>
              <a:buSzPts val="1300"/>
              <a:buChar char="●"/>
            </a:pPr>
            <a:r>
              <a:rPr lang="en"/>
              <a:t>Maximizing our total utility out of our designated budget will allow us to get the best experience</a:t>
            </a:r>
            <a:endParaRPr/>
          </a:p>
          <a:p>
            <a:pPr indent="0" lvl="0" marL="457200" rtl="0" algn="l">
              <a:spcBef>
                <a:spcPts val="1600"/>
              </a:spcBef>
              <a:spcAft>
                <a:spcPts val="1600"/>
              </a:spcAft>
              <a:buNone/>
            </a:pPr>
            <a:r>
              <a:t/>
            </a:r>
            <a:endParaRPr/>
          </a:p>
        </p:txBody>
      </p:sp>
      <p:sp>
        <p:nvSpPr>
          <p:cNvPr id="85" name="Google Shape;85;p16"/>
          <p:cNvSpPr txBox="1"/>
          <p:nvPr>
            <p:ph idx="2" type="body"/>
          </p:nvPr>
        </p:nvSpPr>
        <p:spPr>
          <a:xfrm>
            <a:off x="5741575" y="2892050"/>
            <a:ext cx="2020200" cy="93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Image result for europe" id="86" name="Google Shape;86;p16"/>
          <p:cNvPicPr preferRelativeResize="0"/>
          <p:nvPr/>
        </p:nvPicPr>
        <p:blipFill>
          <a:blip r:embed="rId3">
            <a:alphaModFix/>
          </a:blip>
          <a:stretch>
            <a:fillRect/>
          </a:stretch>
        </p:blipFill>
        <p:spPr>
          <a:xfrm>
            <a:off x="4610000" y="1777450"/>
            <a:ext cx="4077074" cy="229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Gathering Data</a:t>
            </a:r>
            <a:r>
              <a:rPr lang="en"/>
              <a:t> </a:t>
            </a:r>
            <a:endParaRPr/>
          </a:p>
        </p:txBody>
      </p:sp>
      <p:sp>
        <p:nvSpPr>
          <p:cNvPr id="92" name="Google Shape;92;p1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Expedia.com</a:t>
            </a:r>
            <a:endParaRPr b="1" sz="2400"/>
          </a:p>
          <a:p>
            <a:pPr indent="0" lvl="0" marL="0" rtl="0" algn="ctr">
              <a:spcBef>
                <a:spcPts val="1600"/>
              </a:spcBef>
              <a:spcAft>
                <a:spcPts val="0"/>
              </a:spcAft>
              <a:buNone/>
            </a:pPr>
            <a:r>
              <a:rPr b="1" lang="en"/>
              <a:t>------------------------------------------------------------</a:t>
            </a:r>
            <a:endParaRPr b="1"/>
          </a:p>
          <a:p>
            <a:pPr indent="0" lvl="0" marL="0" rtl="0" algn="ctr">
              <a:spcBef>
                <a:spcPts val="1600"/>
              </a:spcBef>
              <a:spcAft>
                <a:spcPts val="1600"/>
              </a:spcAft>
              <a:buNone/>
            </a:pPr>
            <a:r>
              <a:rPr b="1" lang="en"/>
              <a:t>We chose a specific date and found ticket prices to and from each city on that date. Since ticket prices are so </a:t>
            </a:r>
            <a:r>
              <a:rPr b="1" lang="en"/>
              <a:t>volatile</a:t>
            </a:r>
            <a:r>
              <a:rPr b="1" lang="en"/>
              <a:t>, we have decided to use one single date in order to estimate the cost of the tickets across the span of our trip. </a:t>
            </a:r>
            <a:endParaRPr b="1"/>
          </a:p>
        </p:txBody>
      </p:sp>
      <p:sp>
        <p:nvSpPr>
          <p:cNvPr id="93" name="Google Shape;93;p17"/>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t>Moments.marriot.com</a:t>
            </a:r>
            <a:endParaRPr b="1" sz="2400"/>
          </a:p>
          <a:p>
            <a:pPr indent="0" lvl="0" marL="0" rtl="0" algn="ctr">
              <a:spcBef>
                <a:spcPts val="1600"/>
              </a:spcBef>
              <a:spcAft>
                <a:spcPts val="0"/>
              </a:spcAft>
              <a:buNone/>
            </a:pPr>
            <a:r>
              <a:rPr b="1" lang="en"/>
              <a:t>------------------------------------------------------------</a:t>
            </a:r>
            <a:endParaRPr b="1"/>
          </a:p>
          <a:p>
            <a:pPr indent="0" lvl="0" marL="0" rtl="0" algn="ctr">
              <a:spcBef>
                <a:spcPts val="1600"/>
              </a:spcBef>
              <a:spcAft>
                <a:spcPts val="0"/>
              </a:spcAft>
              <a:buNone/>
            </a:pPr>
            <a:r>
              <a:rPr b="1" lang="en"/>
              <a:t>We selected different tourist attractions in each city that we thought sounded fun or interesting. These were all found, along with the pricing for each, from moments.marriot.com. We then gave each activity our own utility rating.</a:t>
            </a:r>
            <a:endParaRPr b="1"/>
          </a:p>
          <a:p>
            <a:pPr indent="0" lvl="0" marL="0" rtl="0" algn="ctr">
              <a:spcBef>
                <a:spcPts val="1600"/>
              </a:spcBef>
              <a:spcAft>
                <a:spcPts val="1600"/>
              </a:spcAft>
              <a:buClr>
                <a:srgbClr val="000000"/>
              </a:buClr>
              <a:buSzPts val="1100"/>
              <a:buFont typeface="Arial"/>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539725"/>
            <a:ext cx="8520600" cy="19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The </a:t>
            </a:r>
            <a:r>
              <a:rPr lang="en" sz="6000"/>
              <a:t>Mathematical</a:t>
            </a:r>
            <a:r>
              <a:rPr lang="en" sz="6000"/>
              <a:t> Model</a:t>
            </a:r>
            <a:endParaRPr sz="6000"/>
          </a:p>
        </p:txBody>
      </p:sp>
      <p:sp>
        <p:nvSpPr>
          <p:cNvPr id="99" name="Google Shape;99;p18"/>
          <p:cNvSpPr txBox="1"/>
          <p:nvPr>
            <p:ph idx="4294967295" type="ctrTitle"/>
          </p:nvPr>
        </p:nvSpPr>
        <p:spPr>
          <a:xfrm>
            <a:off x="5430425" y="3659675"/>
            <a:ext cx="3402000" cy="128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800"/>
              <a:t>Parts 1 &amp; 2</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50" y="831175"/>
            <a:ext cx="64464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Part</a:t>
            </a:r>
            <a:r>
              <a:rPr lang="en" sz="6000"/>
              <a:t> 1</a:t>
            </a:r>
            <a:endParaRPr sz="6000"/>
          </a:p>
        </p:txBody>
      </p:sp>
      <p:sp>
        <p:nvSpPr>
          <p:cNvPr id="105" name="Google Shape;105;p19"/>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Minimizing travel costs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p:nvPr/>
        </p:nvSpPr>
        <p:spPr>
          <a:xfrm>
            <a:off x="4189200" y="1178050"/>
            <a:ext cx="4561200" cy="1261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Decision Variables</a:t>
            </a:r>
            <a:endParaRPr sz="3600"/>
          </a:p>
        </p:txBody>
      </p:sp>
      <p:sp>
        <p:nvSpPr>
          <p:cNvPr id="112" name="Google Shape;112;p20"/>
          <p:cNvSpPr txBox="1"/>
          <p:nvPr>
            <p:ph idx="1" type="body"/>
          </p:nvPr>
        </p:nvSpPr>
        <p:spPr>
          <a:xfrm>
            <a:off x="3952800" y="562350"/>
            <a:ext cx="5034000" cy="229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Our decision </a:t>
            </a:r>
            <a:r>
              <a:rPr lang="en" sz="1400">
                <a:solidFill>
                  <a:srgbClr val="000000"/>
                </a:solidFill>
              </a:rPr>
              <a:t>variable</a:t>
            </a:r>
            <a:r>
              <a:rPr lang="en" sz="1400">
                <a:solidFill>
                  <a:srgbClr val="000000"/>
                </a:solidFill>
              </a:rPr>
              <a:t> is a binary variable defined as </a:t>
            </a:r>
            <a:r>
              <a:rPr lang="en" sz="1400">
                <a:solidFill>
                  <a:srgbClr val="000000"/>
                </a:solidFill>
              </a:rPr>
              <a:t>X</a:t>
            </a:r>
            <a:r>
              <a:rPr baseline="-25000" lang="en" sz="1400">
                <a:solidFill>
                  <a:srgbClr val="000000"/>
                </a:solidFill>
              </a:rPr>
              <a:t>i,j</a:t>
            </a:r>
            <a:endParaRPr baseline="-25000" sz="1400">
              <a:solidFill>
                <a:srgbClr val="000000"/>
              </a:solidFill>
            </a:endParaRPr>
          </a:p>
          <a:p>
            <a:pPr indent="0" lvl="0" marL="0" rtl="0" algn="l">
              <a:spcBef>
                <a:spcPts val="1600"/>
              </a:spcBef>
              <a:spcAft>
                <a:spcPts val="0"/>
              </a:spcAft>
              <a:buNone/>
            </a:pPr>
            <a:r>
              <a:t/>
            </a:r>
            <a:endParaRPr sz="1400">
              <a:solidFill>
                <a:srgbClr val="FFFFFF"/>
              </a:solidFill>
            </a:endParaRPr>
          </a:p>
          <a:p>
            <a:pPr indent="0" lvl="0" marL="457200" rtl="0" algn="l">
              <a:spcBef>
                <a:spcPts val="1600"/>
              </a:spcBef>
              <a:spcAft>
                <a:spcPts val="0"/>
              </a:spcAft>
              <a:buClr>
                <a:srgbClr val="000000"/>
              </a:buClr>
              <a:buSzPts val="1100"/>
              <a:buFont typeface="Arial"/>
              <a:buNone/>
            </a:pPr>
            <a:r>
              <a:rPr b="1" lang="en" sz="1400">
                <a:solidFill>
                  <a:schemeClr val="accent1"/>
                </a:solidFill>
              </a:rPr>
              <a:t>X</a:t>
            </a:r>
            <a:r>
              <a:rPr b="1" baseline="-25000" lang="en" sz="1400">
                <a:solidFill>
                  <a:schemeClr val="accent1"/>
                </a:solidFill>
              </a:rPr>
              <a:t>i,j</a:t>
            </a:r>
            <a:r>
              <a:rPr baseline="-25000" lang="en" sz="1400">
                <a:solidFill>
                  <a:schemeClr val="accent1"/>
                </a:solidFill>
              </a:rPr>
              <a:t> </a:t>
            </a:r>
            <a:r>
              <a:rPr lang="en" sz="1400">
                <a:solidFill>
                  <a:schemeClr val="accent1"/>
                </a:solidFill>
              </a:rPr>
              <a:t>= 			1 if we fly from city i to city j </a:t>
            </a:r>
            <a:endParaRPr sz="1400">
              <a:solidFill>
                <a:schemeClr val="accent1"/>
              </a:solidFill>
            </a:endParaRPr>
          </a:p>
          <a:p>
            <a:pPr indent="0" lvl="0" marL="457200" rtl="0" algn="l">
              <a:spcBef>
                <a:spcPts val="1600"/>
              </a:spcBef>
              <a:spcAft>
                <a:spcPts val="0"/>
              </a:spcAft>
              <a:buClr>
                <a:srgbClr val="000000"/>
              </a:buClr>
              <a:buSzPts val="1100"/>
              <a:buFont typeface="Arial"/>
              <a:buNone/>
            </a:pPr>
            <a:r>
              <a:rPr lang="en" sz="1400">
                <a:solidFill>
                  <a:schemeClr val="accent1"/>
                </a:solidFill>
              </a:rPr>
              <a:t>   	      		0 if otherwise</a:t>
            </a:r>
            <a:endParaRPr sz="1400">
              <a:solidFill>
                <a:schemeClr val="accent1"/>
              </a:solidFill>
            </a:endParaRPr>
          </a:p>
          <a:p>
            <a:pPr indent="0" lvl="0" marL="457200" rtl="0" algn="l">
              <a:spcBef>
                <a:spcPts val="1600"/>
              </a:spcBef>
              <a:spcAft>
                <a:spcPts val="0"/>
              </a:spcAft>
              <a:buNone/>
            </a:pPr>
            <a:r>
              <a:t/>
            </a:r>
            <a:endParaRPr sz="1400">
              <a:solidFill>
                <a:srgbClr val="000000"/>
              </a:solidFill>
            </a:endParaRPr>
          </a:p>
          <a:p>
            <a:pPr indent="-317500" lvl="0" marL="457200" rtl="0" algn="l">
              <a:spcBef>
                <a:spcPts val="1600"/>
              </a:spcBef>
              <a:spcAft>
                <a:spcPts val="0"/>
              </a:spcAft>
              <a:buClr>
                <a:srgbClr val="000000"/>
              </a:buClr>
              <a:buSzPts val="1400"/>
              <a:buChar char="●"/>
            </a:pPr>
            <a:r>
              <a:rPr lang="en" sz="1400">
                <a:solidFill>
                  <a:srgbClr val="000000"/>
                </a:solidFill>
              </a:rPr>
              <a:t>Where:</a:t>
            </a:r>
            <a:endParaRPr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“i” and “j” are defined by the cities: Chicago(C), Barcelona (B), Rome(R), Athens (A), Dublin (D), Paris (P), and London (L)</a:t>
            </a:r>
            <a:endParaRPr sz="1400">
              <a:solidFill>
                <a:srgbClr val="000000"/>
              </a:solidFill>
            </a:endParaRPr>
          </a:p>
          <a:p>
            <a:pPr indent="-317500" lvl="1" marL="914400" rtl="0" algn="l">
              <a:spcBef>
                <a:spcPts val="0"/>
              </a:spcBef>
              <a:spcAft>
                <a:spcPts val="0"/>
              </a:spcAft>
              <a:buClr>
                <a:srgbClr val="000000"/>
              </a:buClr>
              <a:buSzPts val="1400"/>
              <a:buChar char="○"/>
            </a:pPr>
            <a:r>
              <a:rPr b="1" lang="en" sz="1400">
                <a:solidFill>
                  <a:srgbClr val="000000"/>
                </a:solidFill>
              </a:rPr>
              <a:t>Note</a:t>
            </a:r>
            <a:r>
              <a:rPr lang="en" sz="1400">
                <a:solidFill>
                  <a:srgbClr val="000000"/>
                </a:solidFill>
              </a:rPr>
              <a:t>: “i” and “j” will never be equal to each other because we are not travelling within the city.</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1600"/>
              </a:spcAft>
              <a:buNone/>
            </a:pPr>
            <a:r>
              <a:t/>
            </a:r>
            <a:endParaRPr>
              <a:solidFill>
                <a:srgbClr val="000000"/>
              </a:solidFill>
            </a:endParaRPr>
          </a:p>
        </p:txBody>
      </p:sp>
      <p:sp>
        <p:nvSpPr>
          <p:cNvPr id="113" name="Google Shape;113;p20"/>
          <p:cNvSpPr/>
          <p:nvPr/>
        </p:nvSpPr>
        <p:spPr>
          <a:xfrm>
            <a:off x="5029200" y="1404500"/>
            <a:ext cx="448200" cy="776400"/>
          </a:xfrm>
          <a:prstGeom prst="leftBrace">
            <a:avLst>
              <a:gd fmla="val 7211" name="adj1"/>
              <a:gd fmla="val 29163" name="adj2"/>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p:nvPr/>
        </p:nvSpPr>
        <p:spPr>
          <a:xfrm>
            <a:off x="3764650" y="1710450"/>
            <a:ext cx="5379300" cy="17226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Objective Function</a:t>
            </a:r>
            <a:endParaRPr sz="3600"/>
          </a:p>
        </p:txBody>
      </p:sp>
      <p:sp>
        <p:nvSpPr>
          <p:cNvPr id="120" name="Google Shape;120;p21"/>
          <p:cNvSpPr txBox="1"/>
          <p:nvPr>
            <p:ph idx="1" type="body"/>
          </p:nvPr>
        </p:nvSpPr>
        <p:spPr>
          <a:xfrm>
            <a:off x="3891600" y="557525"/>
            <a:ext cx="5123100" cy="134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000000"/>
                </a:solidFill>
              </a:rPr>
              <a:t>Our objective is to minimize the cost of travelling from city to city</a:t>
            </a:r>
            <a:endParaRPr i="1" sz="18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spcBef>
                <a:spcPts val="1600"/>
              </a:spcBef>
              <a:spcAft>
                <a:spcPts val="0"/>
              </a:spcAft>
              <a:buNone/>
            </a:pPr>
            <a:r>
              <a:t/>
            </a:r>
            <a:endParaRPr sz="1400">
              <a:solidFill>
                <a:srgbClr val="000000"/>
              </a:solidFill>
            </a:endParaRPr>
          </a:p>
          <a:p>
            <a:pPr indent="0" lvl="0" marL="457200" rtl="0" algn="l">
              <a:lnSpc>
                <a:spcPct val="240000"/>
              </a:lnSpc>
              <a:spcBef>
                <a:spcPts val="1600"/>
              </a:spcBef>
              <a:spcAft>
                <a:spcPts val="0"/>
              </a:spcAft>
              <a:buNone/>
            </a:pPr>
            <a:r>
              <a:rPr lang="en" sz="1400">
                <a:solidFill>
                  <a:srgbClr val="000000"/>
                </a:solidFill>
              </a:rPr>
              <a:t> </a:t>
            </a:r>
            <a:endParaRPr sz="1400">
              <a:solidFill>
                <a:srgbClr val="000000"/>
              </a:solidFill>
            </a:endParaRPr>
          </a:p>
          <a:p>
            <a:pPr indent="0" lvl="0" marL="457200" rtl="0" algn="l">
              <a:lnSpc>
                <a:spcPct val="240000"/>
              </a:lnSpc>
              <a:spcBef>
                <a:spcPts val="0"/>
              </a:spcBef>
              <a:spcAft>
                <a:spcPts val="0"/>
              </a:spcAft>
              <a:buNone/>
            </a:pPr>
            <a:r>
              <a:t/>
            </a:r>
            <a:endParaRPr sz="1400">
              <a:solidFill>
                <a:srgbClr val="000000"/>
              </a:solidFill>
            </a:endParaRPr>
          </a:p>
          <a:p>
            <a:pPr indent="0" lvl="0" marL="0" rtl="0" algn="l">
              <a:lnSpc>
                <a:spcPct val="240000"/>
              </a:lnSpc>
              <a:spcBef>
                <a:spcPts val="0"/>
              </a:spcBef>
              <a:spcAft>
                <a:spcPts val="0"/>
              </a:spcAft>
              <a:buNone/>
            </a:pPr>
            <a:r>
              <a:t/>
            </a:r>
            <a:endParaRPr sz="1400">
              <a:solidFill>
                <a:srgbClr val="000000"/>
              </a:solidFill>
            </a:endParaRPr>
          </a:p>
          <a:p>
            <a:pPr indent="0" lvl="0" marL="0" rtl="0" algn="l">
              <a:lnSpc>
                <a:spcPct val="240000"/>
              </a:lnSpc>
              <a:spcBef>
                <a:spcPts val="0"/>
              </a:spcBef>
              <a:spcAft>
                <a:spcPts val="0"/>
              </a:spcAft>
              <a:buNone/>
            </a:pPr>
            <a:r>
              <a:t/>
            </a:r>
            <a:endParaRPr sz="1200">
              <a:solidFill>
                <a:srgbClr val="000000"/>
              </a:solidFill>
              <a:latin typeface="Cambria"/>
              <a:ea typeface="Cambria"/>
              <a:cs typeface="Cambria"/>
              <a:sym typeface="Cambria"/>
            </a:endParaRPr>
          </a:p>
        </p:txBody>
      </p:sp>
      <p:pic>
        <p:nvPicPr>
          <p:cNvPr id="121" name="Google Shape;121;p21"/>
          <p:cNvPicPr preferRelativeResize="0"/>
          <p:nvPr/>
        </p:nvPicPr>
        <p:blipFill>
          <a:blip r:embed="rId3">
            <a:alphaModFix/>
          </a:blip>
          <a:stretch>
            <a:fillRect/>
          </a:stretch>
        </p:blipFill>
        <p:spPr>
          <a:xfrm>
            <a:off x="3891600" y="2201529"/>
            <a:ext cx="5123101" cy="740421"/>
          </a:xfrm>
          <a:prstGeom prst="rect">
            <a:avLst/>
          </a:prstGeom>
          <a:noFill/>
          <a:ln>
            <a:noFill/>
          </a:ln>
        </p:spPr>
      </p:pic>
      <p:pic>
        <p:nvPicPr>
          <p:cNvPr id="122" name="Google Shape;122;p21"/>
          <p:cNvPicPr preferRelativeResize="0"/>
          <p:nvPr/>
        </p:nvPicPr>
        <p:blipFill>
          <a:blip r:embed="rId4">
            <a:alphaModFix/>
          </a:blip>
          <a:stretch>
            <a:fillRect/>
          </a:stretch>
        </p:blipFill>
        <p:spPr>
          <a:xfrm>
            <a:off x="5404233" y="3542325"/>
            <a:ext cx="2097826" cy="1601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