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8" r:id="rId5"/>
    <p:sldId id="270" r:id="rId6"/>
    <p:sldId id="269" r:id="rId7"/>
    <p:sldId id="259" r:id="rId8"/>
    <p:sldId id="260" r:id="rId9"/>
    <p:sldId id="261" r:id="rId10"/>
    <p:sldId id="262" r:id="rId11"/>
    <p:sldId id="267" r:id="rId12"/>
    <p:sldId id="263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79"/>
    <p:restoredTop sz="74968"/>
  </p:normalViewPr>
  <p:slideViewPr>
    <p:cSldViewPr snapToGrid="0">
      <p:cViewPr varScale="1">
        <p:scale>
          <a:sx n="94" d="100"/>
          <a:sy n="94" d="100"/>
        </p:scale>
        <p:origin x="2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6A6FF-48E6-ED49-8B49-CC50D7A3EBF8}" type="datetimeFigureOut">
              <a:rPr lang="en-US" smtClean="0"/>
              <a:t>4/14/23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FBDA6-9764-194C-858D-7D24B00BF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45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FBDA6-9764-194C-858D-7D24B00BFF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5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FBDA6-9764-194C-858D-7D24B00BFF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27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FBDA6-9764-194C-858D-7D24B00BFF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89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FBDA6-9764-194C-858D-7D24B00BFF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58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FBDA6-9764-194C-858D-7D24B00BFF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2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FBDA6-9764-194C-858D-7D24B00BFF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91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FBDA6-9764-194C-858D-7D24B00BFF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4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FBDA6-9764-194C-858D-7D24B00BFF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35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FBDA6-9764-194C-858D-7D24B00BFF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72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FBDA6-9764-194C-858D-7D24B00BFF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3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FBDA6-9764-194C-858D-7D24B00BFF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25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FBDA6-9764-194C-858D-7D24B00BFF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52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FBDA6-9764-194C-858D-7D24B00BFF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62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FBDA6-9764-194C-858D-7D24B00BFF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8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6018-D130-21AA-E452-2C3F796E5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MSDS Case Study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66E2A-E462-CC66-BD7A-4E722773B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Employment Data Analysis</a:t>
            </a:r>
          </a:p>
          <a:p>
            <a:r>
              <a:rPr lang="en-US" dirty="0">
                <a:solidFill>
                  <a:srgbClr val="C00000"/>
                </a:solidFill>
              </a:rPr>
              <a:t>Nicholas Sager</a:t>
            </a:r>
          </a:p>
        </p:txBody>
      </p:sp>
      <p:pic>
        <p:nvPicPr>
          <p:cNvPr id="4" name="Picture 4" descr="Southern Methodist University Online Masters in Data Science - home">
            <a:extLst>
              <a:ext uri="{FF2B5EF4-FFF2-40B4-BE49-F238E27FC236}">
                <a16:creationId xmlns:a16="http://schemas.microsoft.com/office/drawing/2014/main" id="{C8EBD13E-A049-C583-FFDB-22A58035F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9" y="6478032"/>
            <a:ext cx="2655553" cy="23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157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EA54-FE7E-0D09-8161-529909AD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- Salary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711B78-13BE-7F83-D829-D1066E07C0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4018844" cy="3880773"/>
              </a:xfrm>
            </p:spPr>
            <p:txBody>
              <a:bodyPr/>
              <a:lstStyle/>
              <a:p>
                <a:r>
                  <a:rPr lang="en-US" dirty="0"/>
                  <a:t>Linear Regression</a:t>
                </a:r>
              </a:p>
              <a:p>
                <a:pPr lvl="1"/>
                <a:r>
                  <a:rPr lang="en-US" dirty="0"/>
                  <a:t>Stepwise Parameter Selection</a:t>
                </a:r>
              </a:p>
              <a:p>
                <a:pPr lvl="1"/>
                <a:r>
                  <a:rPr lang="en-US" dirty="0"/>
                  <a:t>RMSE: 0.217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 0.89</a:t>
                </a:r>
              </a:p>
              <a:p>
                <a:pPr lvl="1"/>
                <a:r>
                  <a:rPr lang="en-US" dirty="0"/>
                  <a:t>Eliminates some surprising variables toward the end</a:t>
                </a:r>
              </a:p>
              <a:p>
                <a:r>
                  <a:rPr lang="en-US" dirty="0"/>
                  <a:t>Can directly determine parameter importance: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711B78-13BE-7F83-D829-D1066E07C0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4018844" cy="3880773"/>
              </a:xfrm>
              <a:blipFill>
                <a:blip r:embed="rId6"/>
                <a:stretch>
                  <a:fillRect l="-315" t="-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47C6A97-F33A-09D4-DE37-1F0720033A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9508" y="409248"/>
            <a:ext cx="6007100" cy="6134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1926FA-2373-1B1B-EF56-D1486D1C4A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" y="5413026"/>
            <a:ext cx="4165600" cy="698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996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EA54-FE7E-0D09-8161-529909AD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Factors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7C6A97-F33A-09D4-DE37-1F0720033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508" y="409248"/>
            <a:ext cx="6007100" cy="61341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EE4525-9C0B-125A-7CE7-D473C2DA5F48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394480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Found by analyzing results of KNN model.</a:t>
            </a:r>
          </a:p>
          <a:p>
            <a:r>
              <a:rPr lang="en-US" dirty="0"/>
              <a:t>Important factors:</a:t>
            </a:r>
          </a:p>
          <a:p>
            <a:pPr lvl="1"/>
            <a:r>
              <a:rPr lang="en-US" dirty="0"/>
              <a:t>Job Level</a:t>
            </a:r>
          </a:p>
          <a:p>
            <a:pPr lvl="1"/>
            <a:r>
              <a:rPr lang="en-US" dirty="0"/>
              <a:t>Total Working Years</a:t>
            </a:r>
          </a:p>
          <a:p>
            <a:pPr lvl="2"/>
            <a:r>
              <a:rPr lang="en-US" dirty="0"/>
              <a:t>Age</a:t>
            </a:r>
          </a:p>
          <a:p>
            <a:pPr lvl="2"/>
            <a:r>
              <a:rPr lang="en-US" dirty="0"/>
              <a:t>Years at company</a:t>
            </a:r>
          </a:p>
          <a:p>
            <a:pPr lvl="1"/>
            <a:r>
              <a:rPr lang="en-US" dirty="0"/>
              <a:t>Specific Job Roles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589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D97B-625A-324A-A9C7-0471B59A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4F8F9-F387-749C-AA1A-FCEC61F29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44809" cy="3880773"/>
          </a:xfrm>
        </p:spPr>
        <p:txBody>
          <a:bodyPr/>
          <a:lstStyle/>
          <a:p>
            <a:r>
              <a:rPr lang="en-US" dirty="0"/>
              <a:t>Found by analyzing results of Naïve Bayes model.</a:t>
            </a:r>
          </a:p>
          <a:p>
            <a:r>
              <a:rPr lang="en-US" dirty="0"/>
              <a:t>Important factors:</a:t>
            </a:r>
          </a:p>
          <a:p>
            <a:pPr lvl="1"/>
            <a:r>
              <a:rPr lang="en-US" dirty="0"/>
              <a:t>Part Time</a:t>
            </a:r>
          </a:p>
          <a:p>
            <a:pPr lvl="1"/>
            <a:r>
              <a:rPr lang="en-US" dirty="0"/>
              <a:t>Stock options (collinearity?)</a:t>
            </a:r>
          </a:p>
          <a:p>
            <a:pPr lvl="1"/>
            <a:r>
              <a:rPr lang="en-US" dirty="0"/>
              <a:t>Years at company</a:t>
            </a:r>
          </a:p>
          <a:p>
            <a:pPr lvl="1"/>
            <a:r>
              <a:rPr lang="en-US" dirty="0"/>
              <a:t>Job Level</a:t>
            </a:r>
          </a:p>
          <a:p>
            <a:pPr lvl="1"/>
            <a:r>
              <a:rPr lang="en-US" dirty="0"/>
              <a:t>Income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61C315-EA62-F5CC-57F0-5CF05EE3A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143" y="808962"/>
            <a:ext cx="7302500" cy="5232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0194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61FF8878-69D3-4E32-C84C-BC3E5FDD49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24" r="-2" b="9407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352632C-D860-CD10-ACDD-1CB1DFB5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BC5660-5382-77CF-130F-7D922E257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050831"/>
            <a:ext cx="4079721" cy="1096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16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565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4" name="Picture 13" descr="Farverige postkasser stablet inden i en træbord boks">
            <a:extLst>
              <a:ext uri="{FF2B5EF4-FFF2-40B4-BE49-F238E27FC236}">
                <a16:creationId xmlns:a16="http://schemas.microsoft.com/office/drawing/2014/main" id="{541DA00F-63D4-7463-B5C1-54AB45FF0E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b="22226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D6B6433-CCD9-42F6-83C5-76BCAA8FE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442B55CB-F27D-4C06-89E5-4EC99A519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527540-7F01-4C2E-9641-738882048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6F60FB6-F855-43F0-A752-3719156C1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23">
            <a:extLst>
              <a:ext uri="{FF2B5EF4-FFF2-40B4-BE49-F238E27FC236}">
                <a16:creationId xmlns:a16="http://schemas.microsoft.com/office/drawing/2014/main" id="{70669A81-0E9B-4B42-AFEA-8F672C6C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1DAF666-3ACB-25DF-3D9E-4BD8884D8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Thank You.</a:t>
            </a:r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8C93E0C6-CF08-4771-B5A9-6018CB3AE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A011F1B8-62C5-4D08-A621-EAD05C7D6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F4FBB70-C6E7-9741-35A6-8731959CB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6047" y="2159000"/>
            <a:ext cx="6487955" cy="388236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/>
              <a:t>Nicholas Sager</a:t>
            </a:r>
          </a:p>
          <a:p>
            <a:pPr>
              <a:buFont typeface="Wingdings 3" charset="2"/>
              <a:buChar char=""/>
            </a:pPr>
            <a:r>
              <a:rPr lang="en-US" dirty="0" err="1"/>
              <a:t>nsager@smu.edu</a:t>
            </a:r>
            <a:endParaRPr lang="en-US" dirty="0"/>
          </a:p>
          <a:p>
            <a:pPr>
              <a:buFont typeface="Wingdings 3" charset="2"/>
              <a:buChar char=""/>
            </a:pPr>
            <a:r>
              <a:rPr lang="en-US" dirty="0" err="1"/>
              <a:t>Nicksager.github.io</a:t>
            </a:r>
            <a:endParaRPr lang="en-US" dirty="0"/>
          </a:p>
        </p:txBody>
      </p:sp>
      <p:sp>
        <p:nvSpPr>
          <p:cNvPr id="45" name="Rectangle 27">
            <a:extLst>
              <a:ext uri="{FF2B5EF4-FFF2-40B4-BE49-F238E27FC236}">
                <a16:creationId xmlns:a16="http://schemas.microsoft.com/office/drawing/2014/main" id="{C6A6AECB-428C-4CB4-B65A-359F08B6D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8">
            <a:extLst>
              <a:ext uri="{FF2B5EF4-FFF2-40B4-BE49-F238E27FC236}">
                <a16:creationId xmlns:a16="http://schemas.microsoft.com/office/drawing/2014/main" id="{28D1A6ED-2AB6-46A3-A315-485B8BF93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29">
            <a:extLst>
              <a:ext uri="{FF2B5EF4-FFF2-40B4-BE49-F238E27FC236}">
                <a16:creationId xmlns:a16="http://schemas.microsoft.com/office/drawing/2014/main" id="{B61CE46B-8525-46A8-AB7B-DCBCC1B65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4412B991-9935-45FB-A17E-8F30DD832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983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4844A436-A7BD-2DA7-B830-03C9228A26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891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465A3C-C423-F631-A583-066F7D99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B6B2-BB3E-6B6E-0ECB-E829C886C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n-US" dirty="0"/>
              <a:t>Employment Data Exploration</a:t>
            </a:r>
          </a:p>
          <a:p>
            <a:pPr lvl="1"/>
            <a:r>
              <a:rPr lang="en-US" dirty="0"/>
              <a:t>Attrition</a:t>
            </a:r>
          </a:p>
          <a:p>
            <a:pPr lvl="1"/>
            <a:r>
              <a:rPr lang="en-US" dirty="0"/>
              <a:t>Salary</a:t>
            </a:r>
          </a:p>
          <a:p>
            <a:r>
              <a:rPr lang="en-US" dirty="0"/>
              <a:t>Modelling</a:t>
            </a:r>
          </a:p>
          <a:p>
            <a:pPr lvl="1"/>
            <a:r>
              <a:rPr lang="en-US" dirty="0"/>
              <a:t>Attrition</a:t>
            </a:r>
          </a:p>
          <a:p>
            <a:pPr lvl="1"/>
            <a:r>
              <a:rPr lang="en-US" dirty="0"/>
              <a:t>Salary</a:t>
            </a:r>
          </a:p>
          <a:p>
            <a:r>
              <a:rPr lang="en-US" dirty="0"/>
              <a:t>Key Predictors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custDataLst>
      <p:tags r:id="rId1"/>
    </p:custDataLst>
    <p:extLst>
      <p:ext uri="{BB962C8B-B14F-4D97-AF65-F5344CB8AC3E}">
        <p14:creationId xmlns:p14="http://schemas.microsoft.com/office/powerpoint/2010/main" val="4211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3DCE-D198-7ECC-39F7-DF710404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Employment 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D46B7-15B5-36AB-74BC-7367DF5FF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>
            <a:normAutofit/>
          </a:bodyPr>
          <a:lstStyle/>
          <a:p>
            <a:r>
              <a:rPr lang="en-US" dirty="0"/>
              <a:t>Salary</a:t>
            </a:r>
          </a:p>
          <a:p>
            <a:pPr lvl="1"/>
            <a:r>
              <a:rPr lang="en-US" dirty="0"/>
              <a:t>Right Skewed</a:t>
            </a:r>
          </a:p>
          <a:p>
            <a:pPr lvl="1"/>
            <a:r>
              <a:rPr lang="en-US" dirty="0"/>
              <a:t>Mean: $6390</a:t>
            </a:r>
          </a:p>
          <a:p>
            <a:pPr lvl="1"/>
            <a:r>
              <a:rPr lang="en-US" dirty="0"/>
              <a:t>Median: $4946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97745A4A-7EBE-08D5-7FCB-D223C400A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593" y="309282"/>
            <a:ext cx="4205891" cy="2902065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0575651-07C6-A9CC-316F-40BCCA00C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441" y="3439020"/>
            <a:ext cx="4205890" cy="30177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644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9A286D-A4A0-B92E-2CF9-6F757CCA5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108" y="1270000"/>
            <a:ext cx="7178399" cy="497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0D3938-4CAC-383A-6555-FA6841AFC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5055" y="1270001"/>
            <a:ext cx="7220444" cy="4966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AEA059-EE3C-84AB-72BF-A19FF2D680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8736" y="1298547"/>
            <a:ext cx="7578816" cy="54197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C765F1-36F0-0D6B-F3B3-AD1211A3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Employment 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3D8F9-4A89-17B7-8221-B0AE19323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699774" cy="3880773"/>
          </a:xfrm>
        </p:spPr>
        <p:txBody>
          <a:bodyPr/>
          <a:lstStyle/>
          <a:p>
            <a:r>
              <a:rPr lang="en-US" dirty="0"/>
              <a:t>Salary</a:t>
            </a:r>
          </a:p>
          <a:p>
            <a:pPr lvl="1"/>
            <a:r>
              <a:rPr lang="en-US" dirty="0" err="1"/>
              <a:t>Significanly</a:t>
            </a:r>
            <a:r>
              <a:rPr lang="en-US" dirty="0"/>
              <a:t> lower for employees who left</a:t>
            </a:r>
          </a:p>
          <a:p>
            <a:pPr lvl="2"/>
            <a:r>
              <a:rPr lang="en-US" dirty="0"/>
              <a:t>~$2,000 (p &lt; 0.01)</a:t>
            </a:r>
          </a:p>
          <a:p>
            <a:pPr lvl="1"/>
            <a:r>
              <a:rPr lang="en-US" dirty="0"/>
              <a:t>Differs by Department</a:t>
            </a:r>
          </a:p>
          <a:p>
            <a:pPr lvl="1"/>
            <a:r>
              <a:rPr lang="en-US" dirty="0"/>
              <a:t>And Across roles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411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EC3A88-940B-22AA-7C60-8C14B1714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472" y="1338623"/>
            <a:ext cx="7539354" cy="51423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AB55E5-DEE1-EEFF-5047-38346BFE4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706" y="1212861"/>
            <a:ext cx="7772400" cy="5480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45DD81-56B7-3100-BF5C-AC7C08E3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Employment 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26607-A4BF-93BD-9BAD-8D592CA52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Attrition</a:t>
            </a:r>
          </a:p>
          <a:p>
            <a:pPr lvl="1"/>
            <a:r>
              <a:rPr lang="en-US" dirty="0"/>
              <a:t>Unbalanced Overall</a:t>
            </a:r>
          </a:p>
          <a:p>
            <a:pPr lvl="1"/>
            <a:r>
              <a:rPr lang="en-US" dirty="0"/>
              <a:t>Differs by Department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571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5EC6D8-468C-E2D7-9571-5360A4306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8694" y="1270000"/>
            <a:ext cx="7772400" cy="54049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040396-2F0B-0D34-881B-2059DF171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1012" y="1364430"/>
            <a:ext cx="7640082" cy="54524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2E31AC-CBD7-A570-12B4-8E5DE8B5E7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1979" y="1219343"/>
            <a:ext cx="7965274" cy="55975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C765F1-36F0-0D6B-F3B3-AD1211A3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Employment 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3D8F9-4A89-17B7-8221-B0AE19323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699774" cy="3880773"/>
          </a:xfrm>
        </p:spPr>
        <p:txBody>
          <a:bodyPr/>
          <a:lstStyle/>
          <a:p>
            <a:r>
              <a:rPr lang="en-US" dirty="0"/>
              <a:t>Attrition</a:t>
            </a:r>
          </a:p>
          <a:p>
            <a:pPr lvl="1"/>
            <a:r>
              <a:rPr lang="en-US" dirty="0"/>
              <a:t>Job Role</a:t>
            </a:r>
          </a:p>
          <a:p>
            <a:pPr lvl="1"/>
            <a:r>
              <a:rPr lang="en-US" dirty="0"/>
              <a:t>Median Salary</a:t>
            </a:r>
          </a:p>
          <a:p>
            <a:pPr lvl="1"/>
            <a:r>
              <a:rPr lang="en-US" dirty="0"/>
              <a:t>Job Satisfaction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387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3030-60C8-A0C1-B2F6-38482AB2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-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F606E-BEA0-77BC-046B-64FB00677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  <a:p>
            <a:pPr lvl="1"/>
            <a:r>
              <a:rPr lang="en-US" dirty="0"/>
              <a:t>K = 39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1BA660-7065-5ACE-2401-94BAE99D7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238" y="339180"/>
            <a:ext cx="5118100" cy="633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177EFC-F2E2-435C-0854-8159FBE32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9731" y="2524370"/>
            <a:ext cx="4383902" cy="41521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1164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3030-60C8-A0C1-B2F6-38482AB2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-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F606E-BEA0-77BC-046B-64FB00677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1168C5-E011-EA98-6A3F-395E50D51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0397" y="430924"/>
            <a:ext cx="4495800" cy="624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297A2B-D301-9B73-4FAB-90A8C4DEE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207" y="2612493"/>
            <a:ext cx="5274511" cy="38807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6463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C004-5D67-7CBB-87EC-CAFD83433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-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850AF-DF1B-700B-D85F-E3A95990A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358420" cy="3880773"/>
          </a:xfrm>
        </p:spPr>
        <p:txBody>
          <a:bodyPr/>
          <a:lstStyle/>
          <a:p>
            <a:r>
              <a:rPr lang="en-US" dirty="0"/>
              <a:t>Which model performs better?</a:t>
            </a:r>
          </a:p>
          <a:p>
            <a:r>
              <a:rPr lang="en-US" dirty="0"/>
              <a:t>We will use the Naïve Bayes model.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D68C6-0684-AADD-2F62-FE31AA691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5754" y="1136869"/>
            <a:ext cx="7683500" cy="543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0C379F-1B48-FFA4-A646-B21895174B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46" y="4580862"/>
            <a:ext cx="3505200" cy="1460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407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|4.9|0.3|1.7|1.3|1.1|3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0.3|4.2|3.4|0.5|0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0.8|1.3|2.2|5.1|1.9|5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1.7|2.2|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9.2|5.8|14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8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17.2|9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|5.6|0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9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27.6|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5|5|0.3|14.6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2712</TotalTime>
  <Words>213</Words>
  <Application>Microsoft Macintosh PowerPoint</Application>
  <PresentationFormat>Widescreen</PresentationFormat>
  <Paragraphs>82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Menlo</vt:lpstr>
      <vt:lpstr>Trebuchet MS</vt:lpstr>
      <vt:lpstr>Wingdings 3</vt:lpstr>
      <vt:lpstr>Facet</vt:lpstr>
      <vt:lpstr>MSDS Case Study 2</vt:lpstr>
      <vt:lpstr>Agenda</vt:lpstr>
      <vt:lpstr>Employment Data Exploration</vt:lpstr>
      <vt:lpstr>Employment Data Exploration</vt:lpstr>
      <vt:lpstr>Employment Data Exploration</vt:lpstr>
      <vt:lpstr>Employment Data Exploration</vt:lpstr>
      <vt:lpstr>Modelling - Attrition</vt:lpstr>
      <vt:lpstr>Modelling - Attrition</vt:lpstr>
      <vt:lpstr>Modelling - Attrition</vt:lpstr>
      <vt:lpstr>Modelling - Salary</vt:lpstr>
      <vt:lpstr>Salary Factors</vt:lpstr>
      <vt:lpstr>Attrition Factors</vt:lpstr>
      <vt:lpstr>Conclusion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MSDS Case Study 2</dc:title>
  <dc:creator>Nicholas Sager</dc:creator>
  <cp:lastModifiedBy>Nicholas Sager</cp:lastModifiedBy>
  <cp:revision>44</cp:revision>
  <dcterms:created xsi:type="dcterms:W3CDTF">2023-04-12T22:14:38Z</dcterms:created>
  <dcterms:modified xsi:type="dcterms:W3CDTF">2023-04-14T19:27:41Z</dcterms:modified>
</cp:coreProperties>
</file>