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tags/tag6.xml" ContentType="application/vnd.openxmlformats-officedocument.presentationml.tags+xml"/>
  <Override PartName="/ppt/notesSlides/notesSlide9.xml" ContentType="application/vnd.openxmlformats-officedocument.presentationml.notesSlide+xml"/>
  <Override PartName="/ppt/tags/tag7.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8.xml" ContentType="application/vnd.openxmlformats-officedocument.presentationml.tags+xml"/>
  <Override PartName="/ppt/notesSlides/notesSlide12.xml" ContentType="application/vnd.openxmlformats-officedocument.presentationml.notesSlide+xml"/>
  <Override PartName="/ppt/tags/tag9.xml" ContentType="application/vnd.openxmlformats-officedocument.presentationml.tags+xml"/>
  <Override PartName="/ppt/notesSlides/notesSlide13.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2.xml" ContentType="application/vnd.openxmlformats-officedocument.presentationml.tags+xml"/>
  <Override PartName="/ppt/notesSlides/notesSlide16.xml" ContentType="application/vnd.openxmlformats-officedocument.presentationml.notesSlide+xml"/>
  <Override PartName="/ppt/tags/tag13.xml" ContentType="application/vnd.openxmlformats-officedocument.presentationml.tags+xml"/>
  <Override PartName="/ppt/notesSlides/notesSlide17.xml" ContentType="application/vnd.openxmlformats-officedocument.presentationml.notesSlide+xml"/>
  <Override PartName="/ppt/tags/tag14.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4"/>
  </p:sldMasterIdLst>
  <p:notesMasterIdLst>
    <p:notesMasterId r:id="rId28"/>
  </p:notesMasterIdLst>
  <p:sldIdLst>
    <p:sldId id="256" r:id="rId5"/>
    <p:sldId id="258" r:id="rId6"/>
    <p:sldId id="304" r:id="rId7"/>
    <p:sldId id="305" r:id="rId8"/>
    <p:sldId id="318" r:id="rId9"/>
    <p:sldId id="308" r:id="rId10"/>
    <p:sldId id="306" r:id="rId11"/>
    <p:sldId id="324" r:id="rId12"/>
    <p:sldId id="323" r:id="rId13"/>
    <p:sldId id="307" r:id="rId14"/>
    <p:sldId id="319" r:id="rId15"/>
    <p:sldId id="320" r:id="rId16"/>
    <p:sldId id="309" r:id="rId17"/>
    <p:sldId id="310" r:id="rId18"/>
    <p:sldId id="325" r:id="rId19"/>
    <p:sldId id="311" r:id="rId20"/>
    <p:sldId id="312" r:id="rId21"/>
    <p:sldId id="322" r:id="rId22"/>
    <p:sldId id="314" r:id="rId23"/>
    <p:sldId id="313" r:id="rId24"/>
    <p:sldId id="315" r:id="rId25"/>
    <p:sldId id="326" r:id="rId26"/>
    <p:sldId id="317" r:id="rId27"/>
  </p:sldIdLst>
  <p:sldSz cx="9144000" cy="5143500" type="screen16x9"/>
  <p:notesSz cx="6858000" cy="9144000"/>
  <p:embeddedFontLst>
    <p:embeddedFont>
      <p:font typeface="Bebas Neue" panose="020B0606020202050201" pitchFamily="34" charset="77"/>
      <p:regular r:id="rId29"/>
    </p:embeddedFont>
    <p:embeddedFont>
      <p:font typeface="Mulish" pitchFamily="2" charset="77"/>
      <p:regular r:id="rId30"/>
      <p:bold r:id="rId31"/>
      <p:italic r:id="rId32"/>
      <p:boldItalic r:id="rId33"/>
    </p:embeddedFont>
    <p:embeddedFont>
      <p:font typeface="Nunito Light" panose="020F0302020204030204" pitchFamily="34" charset="0"/>
      <p:regular r:id="rId34"/>
      <p:italic r:id="rId35"/>
    </p:embeddedFont>
    <p:embeddedFont>
      <p:font typeface="Quicksand" pitchFamily="2" charset="77"/>
      <p:regular r:id="rId36"/>
      <p:bold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0111148-1354-4BC9-BBD5-8768729C8ECB}">
  <a:tblStyle styleId="{F0111148-1354-4BC9-BBD5-8768729C8EC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69"/>
    <p:restoredTop sz="94673"/>
  </p:normalViewPr>
  <p:slideViewPr>
    <p:cSldViewPr snapToGrid="0">
      <p:cViewPr varScale="1">
        <p:scale>
          <a:sx n="146" d="100"/>
          <a:sy n="146" d="100"/>
        </p:scale>
        <p:origin x="184" y="5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font" Target="fonts/font6.fntdata"/><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1.fntdata"/><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3.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font" Target="fonts/font2.fntdata"/><Relationship Id="rId35" Type="http://schemas.openxmlformats.org/officeDocument/2006/relationships/font" Target="fonts/font7.fntdata"/><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5.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61337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Arial" panose="020B0604020202020204" pitchFamily="34" charset="0"/>
              </a:rPr>
              <a:t>Now we will move onto our Multivariate Analysis so that we can consider any correlation between the total number of users and the various other variables in the dataset.</a:t>
            </a:r>
            <a:endParaRPr lang="en-US" dirty="0"/>
          </a:p>
        </p:txBody>
      </p:sp>
    </p:spTree>
    <p:extLst>
      <p:ext uri="{BB962C8B-B14F-4D97-AF65-F5344CB8AC3E}">
        <p14:creationId xmlns:p14="http://schemas.microsoft.com/office/powerpoint/2010/main" val="14218912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We created a multiple linear regression with correlated errors model using the following 8 variables because these all had to do with the time of year or the weather conditions of the day which we assumed would affect how many people wanted to rent a bike to get around DC. Then we narrowed it down to Humidity, temperature, wind speed and day of the week after looking at the coefficient estimates and their standard deviations to determine significance </a:t>
            </a:r>
            <a:endParaRPr lang="en-US" b="0" dirty="0">
              <a:effectLst/>
            </a:endParaRPr>
          </a:p>
          <a:p>
            <a:pPr rtl="0">
              <a:spcBef>
                <a:spcPts val="0"/>
              </a:spcBef>
              <a:spcAft>
                <a:spcPts val="0"/>
              </a:spcAft>
            </a:pPr>
            <a:br>
              <a:rPr lang="en-US" b="0" dirty="0">
                <a:effectLst/>
              </a:rPr>
            </a:br>
            <a:r>
              <a:rPr lang="en-US" sz="1800" b="0" i="0" u="none" strike="noStrike" dirty="0">
                <a:solidFill>
                  <a:srgbClr val="000000"/>
                </a:solidFill>
                <a:effectLst/>
                <a:latin typeface="Arial" panose="020B0604020202020204" pitchFamily="34" charset="0"/>
              </a:rPr>
              <a:t>Then we modeled our errors with an ARMA(2,1). </a:t>
            </a:r>
            <a:endParaRPr lang="en-US" b="0" dirty="0">
              <a:effectLst/>
            </a:endParaRPr>
          </a:p>
          <a:p>
            <a:br>
              <a:rPr lang="en-US" dirty="0"/>
            </a:br>
            <a:endParaRPr lang="en-US" dirty="0"/>
          </a:p>
        </p:txBody>
      </p:sp>
    </p:spTree>
    <p:extLst>
      <p:ext uri="{BB962C8B-B14F-4D97-AF65-F5344CB8AC3E}">
        <p14:creationId xmlns:p14="http://schemas.microsoft.com/office/powerpoint/2010/main" val="20288535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For the Last 7 and last 60 days, the predictions are close to the true values but for the longer horizon they have less variability day to day compared to the actual data. Here our ASE’s are much smaller than our other models. And at the bottom we have the forecasts for 7 and 60 days ahead which look like they capture the general trend in the data. </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Now </a:t>
            </a:r>
            <a:r>
              <a:rPr lang="en-US" sz="1800" b="0" i="0" u="none" strike="noStrike" dirty="0" err="1">
                <a:solidFill>
                  <a:srgbClr val="000000"/>
                </a:solidFill>
                <a:effectLst/>
                <a:latin typeface="Arial" panose="020B0604020202020204" pitchFamily="34" charset="0"/>
              </a:rPr>
              <a:t>i</a:t>
            </a:r>
            <a:r>
              <a:rPr lang="en-US" sz="1800" b="0" i="0" u="none" strike="noStrike" dirty="0">
                <a:solidFill>
                  <a:srgbClr val="000000"/>
                </a:solidFill>
                <a:effectLst/>
                <a:latin typeface="Arial" panose="020B0604020202020204" pitchFamily="34" charset="0"/>
              </a:rPr>
              <a:t> will pass it back to nick to talk about our next model </a:t>
            </a:r>
            <a:endParaRPr lang="en-US" b="0" dirty="0">
              <a:effectLst/>
            </a:endParaRPr>
          </a:p>
        </p:txBody>
      </p:sp>
    </p:spTree>
    <p:extLst>
      <p:ext uri="{BB962C8B-B14F-4D97-AF65-F5344CB8AC3E}">
        <p14:creationId xmlns:p14="http://schemas.microsoft.com/office/powerpoint/2010/main" val="31732168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515848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Arial" panose="020B0604020202020204" pitchFamily="34" charset="0"/>
              </a:rPr>
              <a:t>In our comparisons section we created an ensemble model and compared all our models to determine our preferred model for this data se</a:t>
            </a:r>
            <a:endParaRPr lang="en-US" dirty="0"/>
          </a:p>
        </p:txBody>
      </p:sp>
    </p:spTree>
    <p:extLst>
      <p:ext uri="{BB962C8B-B14F-4D97-AF65-F5344CB8AC3E}">
        <p14:creationId xmlns:p14="http://schemas.microsoft.com/office/powerpoint/2010/main" val="31435594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Arial" panose="020B0604020202020204" pitchFamily="34" charset="0"/>
              </a:rPr>
              <a:t>We averaged the ARMA(4,1) and our MLR forecasts because they had the best ASE’s and predictions</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b="0" i="0" u="none" strike="noStrike" dirty="0">
                <a:solidFill>
                  <a:srgbClr val="000000"/>
                </a:solidFill>
                <a:effectLst/>
                <a:latin typeface="Arial" panose="020B0604020202020204" pitchFamily="34" charset="0"/>
              </a:rPr>
              <a:t>The last 7 and last 60 day forecasts look similar to MLRs where they capture the trend in the data but some of the larger dips in the original data are not seen in the forecasts</a:t>
            </a:r>
            <a:endParaRPr lang="en-US" dirty="0"/>
          </a:p>
          <a:p>
            <a:pPr marL="158750" indent="0">
              <a:buNone/>
            </a:pPr>
            <a:endParaRPr lang="en-US" dirty="0"/>
          </a:p>
        </p:txBody>
      </p:sp>
    </p:spTree>
    <p:extLst>
      <p:ext uri="{BB962C8B-B14F-4D97-AF65-F5344CB8AC3E}">
        <p14:creationId xmlns:p14="http://schemas.microsoft.com/office/powerpoint/2010/main" val="21098010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Arial" panose="020B0604020202020204" pitchFamily="34" charset="0"/>
              </a:rPr>
              <a:t>We see that MLR with correlated errors had the smallest ASE. This is probably because, the total number of bike users a day has some correlation with exogenous variables such as weather conditions and time of the year which we were able to model using the MLR with correlated errors model </a:t>
            </a:r>
            <a:endParaRPr lang="en-US" dirty="0"/>
          </a:p>
        </p:txBody>
      </p:sp>
    </p:spTree>
    <p:extLst>
      <p:ext uri="{BB962C8B-B14F-4D97-AF65-F5344CB8AC3E}">
        <p14:creationId xmlns:p14="http://schemas.microsoft.com/office/powerpoint/2010/main" val="1514960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Arial" panose="020B0604020202020204" pitchFamily="34" charset="0"/>
              </a:rPr>
              <a:t>So we used that model to forecast 1 year out from our end date which we have plotted here. This can give stakeholders in the bikeshare business in DC an insight into potential profits and can be used to further expand their business. </a:t>
            </a:r>
            <a:endParaRPr lang="en-US" dirty="0"/>
          </a:p>
        </p:txBody>
      </p:sp>
    </p:spTree>
    <p:extLst>
      <p:ext uri="{BB962C8B-B14F-4D97-AF65-F5344CB8AC3E}">
        <p14:creationId xmlns:p14="http://schemas.microsoft.com/office/powerpoint/2010/main" val="40101799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Thank You and feel free to reach out with any further questions our emails are down below. </a:t>
            </a:r>
            <a:endParaRPr lang="en-US" b="0" dirty="0">
              <a:effectLst/>
            </a:endParaRPr>
          </a:p>
          <a:p>
            <a:pPr marL="158750" indent="0">
              <a:buNone/>
            </a:pPr>
            <a:endParaRPr lang="en-US" dirty="0"/>
          </a:p>
        </p:txBody>
      </p:sp>
    </p:spTree>
    <p:extLst>
      <p:ext uri="{BB962C8B-B14F-4D97-AF65-F5344CB8AC3E}">
        <p14:creationId xmlns:p14="http://schemas.microsoft.com/office/powerpoint/2010/main" val="523066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25490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First we performed univariate analysis on our data</a:t>
            </a:r>
            <a:br>
              <a:rPr lang="en-US" dirty="0"/>
            </a:br>
            <a:endParaRPr lang="en-US" dirty="0"/>
          </a:p>
        </p:txBody>
      </p:sp>
    </p:spTree>
    <p:extLst>
      <p:ext uri="{BB962C8B-B14F-4D97-AF65-F5344CB8AC3E}">
        <p14:creationId xmlns:p14="http://schemas.microsoft.com/office/powerpoint/2010/main" val="18398437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we fit a stationary model because we see a dominating peak at f = 0 in the spectral density plot which could indicate wandering behavior. We ended up with an ARMA(4,1) using AIC and after checking the residuals, it seemed like this model sufficiently whitened the residuals . </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The final form of the model is here.</a:t>
            </a:r>
            <a:endParaRPr lang="en-US" b="0" dirty="0">
              <a:effectLst/>
            </a:endParaRPr>
          </a:p>
          <a:p>
            <a:pPr marL="158750" indent="0">
              <a:buNone/>
            </a:pPr>
            <a:br>
              <a:rPr lang="en-US" dirty="0"/>
            </a:br>
            <a:endParaRPr lang="en-US" dirty="0"/>
          </a:p>
        </p:txBody>
      </p:sp>
    </p:spTree>
    <p:extLst>
      <p:ext uri="{BB962C8B-B14F-4D97-AF65-F5344CB8AC3E}">
        <p14:creationId xmlns:p14="http://schemas.microsoft.com/office/powerpoint/2010/main" val="17476293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We used the model to generate and plot the spectral densities of 20 realizations. The spectral densities of the realization capture the main peak but are missing some of the minor peak which indicates room for improvement in the model. </a:t>
            </a:r>
            <a:endParaRPr lang="en-US" b="0" dirty="0">
              <a:effectLst/>
            </a:endParaRPr>
          </a:p>
          <a:p>
            <a:r>
              <a:rPr lang="en-US" sz="1800" b="0" i="0" u="none" strike="noStrike" dirty="0">
                <a:solidFill>
                  <a:srgbClr val="000000"/>
                </a:solidFill>
                <a:effectLst/>
                <a:latin typeface="Arial" panose="020B0604020202020204" pitchFamily="34" charset="0"/>
              </a:rPr>
              <a:t>Looking at the 20 </a:t>
            </a:r>
            <a:r>
              <a:rPr lang="en-US" sz="1800" b="0" i="0" u="none" strike="noStrike" dirty="0" err="1">
                <a:solidFill>
                  <a:srgbClr val="000000"/>
                </a:solidFill>
                <a:effectLst/>
                <a:latin typeface="Arial" panose="020B0604020202020204" pitchFamily="34" charset="0"/>
              </a:rPr>
              <a:t>acfs</a:t>
            </a:r>
            <a:r>
              <a:rPr lang="en-US" sz="1800" b="0" i="0" u="none" strike="noStrike" dirty="0">
                <a:solidFill>
                  <a:srgbClr val="000000"/>
                </a:solidFill>
                <a:effectLst/>
                <a:latin typeface="Arial" panose="020B0604020202020204" pitchFamily="34" charset="0"/>
              </a:rPr>
              <a:t> they are slowly dampening but the variation in the </a:t>
            </a:r>
            <a:r>
              <a:rPr lang="en-US" sz="1800" b="0" i="0" u="none" strike="noStrike" dirty="0" err="1">
                <a:solidFill>
                  <a:srgbClr val="000000"/>
                </a:solidFill>
                <a:effectLst/>
                <a:latin typeface="Arial" panose="020B0604020202020204" pitchFamily="34" charset="0"/>
              </a:rPr>
              <a:t>acfs</a:t>
            </a:r>
            <a:r>
              <a:rPr lang="en-US" sz="1800" b="0" i="0" u="none" strike="noStrike" dirty="0">
                <a:solidFill>
                  <a:srgbClr val="000000"/>
                </a:solidFill>
                <a:effectLst/>
                <a:latin typeface="Arial" panose="020B0604020202020204" pitchFamily="34" charset="0"/>
              </a:rPr>
              <a:t> at each lag is very large so the model can be improved to decrease the ACF’s variability </a:t>
            </a:r>
            <a:endParaRPr lang="en-US" dirty="0"/>
          </a:p>
        </p:txBody>
      </p:sp>
    </p:spTree>
    <p:extLst>
      <p:ext uri="{BB962C8B-B14F-4D97-AF65-F5344CB8AC3E}">
        <p14:creationId xmlns:p14="http://schemas.microsoft.com/office/powerpoint/2010/main" val="39617907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Arial" panose="020B0604020202020204" pitchFamily="34" charset="0"/>
              </a:rPr>
              <a:t>Looking at the last 7 day and last 60 day forecasts we see them trending towards the mean very quickly which may not be very useful when predicting the number of bike users long term. Here are the ASE’s these forecasts which are very similar to each other. On the far right we can also see the 7 and 60 day ahead forecasts with their confidence intervals. </a:t>
            </a:r>
          </a:p>
          <a:p>
            <a:pPr rtl="0">
              <a:spcBef>
                <a:spcPts val="0"/>
              </a:spcBef>
              <a:spcAft>
                <a:spcPts val="0"/>
              </a:spcAft>
            </a:pPr>
            <a:r>
              <a:rPr lang="en-US" sz="1800" b="0" i="0" u="none" strike="noStrike" dirty="0">
                <a:solidFill>
                  <a:srgbClr val="000000"/>
                </a:solidFill>
                <a:effectLst/>
                <a:latin typeface="Arial" panose="020B0604020202020204" pitchFamily="34" charset="0"/>
              </a:rPr>
              <a:t>Now I will pass it to nick to talk about our ARIMA Model </a:t>
            </a:r>
            <a:endParaRPr lang="en-US" b="0" dirty="0">
              <a:effectLst/>
            </a:endParaRPr>
          </a:p>
          <a:p>
            <a:br>
              <a:rPr lang="en-US" dirty="0"/>
            </a:br>
            <a:endParaRPr lang="en-US" dirty="0"/>
          </a:p>
        </p:txBody>
      </p:sp>
    </p:spTree>
    <p:extLst>
      <p:ext uri="{BB962C8B-B14F-4D97-AF65-F5344CB8AC3E}">
        <p14:creationId xmlns:p14="http://schemas.microsoft.com/office/powerpoint/2010/main" val="34321911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259404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88963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609200" y="1424875"/>
            <a:ext cx="5925600" cy="2079300"/>
          </a:xfrm>
          <a:prstGeom prst="rect">
            <a:avLst/>
          </a:prstGeom>
          <a:noFill/>
        </p:spPr>
        <p:txBody>
          <a:bodyPr spcFirstLastPara="1" wrap="square" lIns="91425" tIns="91425" rIns="91425" bIns="91425" anchor="ctr" anchorCtr="0">
            <a:noAutofit/>
          </a:bodyPr>
          <a:lstStyle>
            <a:lvl1pPr lvl="0" algn="ctr">
              <a:lnSpc>
                <a:spcPct val="115000"/>
              </a:lnSpc>
              <a:spcBef>
                <a:spcPts val="0"/>
              </a:spcBef>
              <a:spcAft>
                <a:spcPts val="0"/>
              </a:spcAft>
              <a:buSzPts val="5200"/>
              <a:buNone/>
              <a:defRPr sz="7200" b="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1609200" y="3573775"/>
            <a:ext cx="5942700" cy="475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400"/>
              <a:buNone/>
              <a:defRPr sz="1600"/>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1"/>
        </a:solidFill>
        <a:effectLst/>
      </p:bgPr>
    </p:bg>
    <p:spTree>
      <p:nvGrpSpPr>
        <p:cNvPr id="1" name="Shape 13"/>
        <p:cNvGrpSpPr/>
        <p:nvPr/>
      </p:nvGrpSpPr>
      <p:grpSpPr>
        <a:xfrm>
          <a:off x="0" y="0"/>
          <a:ext cx="0" cy="0"/>
          <a:chOff x="0" y="0"/>
          <a:chExt cx="0" cy="0"/>
        </a:xfrm>
      </p:grpSpPr>
      <p:sp>
        <p:nvSpPr>
          <p:cNvPr id="14" name="Google Shape;14;p3"/>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txBox="1">
            <a:spLocks noGrp="1"/>
          </p:cNvSpPr>
          <p:nvPr>
            <p:ph type="title"/>
          </p:nvPr>
        </p:nvSpPr>
        <p:spPr>
          <a:xfrm>
            <a:off x="3579950" y="1854500"/>
            <a:ext cx="36048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title" idx="2" hasCustomPrompt="1"/>
          </p:nvPr>
        </p:nvSpPr>
        <p:spPr>
          <a:xfrm>
            <a:off x="1959250" y="1854500"/>
            <a:ext cx="11898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7" name="Google Shape;17;p3"/>
          <p:cNvSpPr txBox="1">
            <a:spLocks noGrp="1"/>
          </p:cNvSpPr>
          <p:nvPr>
            <p:ph type="subTitle" idx="1"/>
          </p:nvPr>
        </p:nvSpPr>
        <p:spPr>
          <a:xfrm>
            <a:off x="1959250" y="2939075"/>
            <a:ext cx="5225400" cy="446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a:lvl1pPr>
            <a:lvl2pPr lvl="1" algn="ctr" rtl="0">
              <a:lnSpc>
                <a:spcPct val="100000"/>
              </a:lnSpc>
              <a:spcBef>
                <a:spcPts val="160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cxnSp>
        <p:nvCxnSpPr>
          <p:cNvPr id="18" name="Google Shape;18;p3"/>
          <p:cNvCxnSpPr/>
          <p:nvPr/>
        </p:nvCxnSpPr>
        <p:spPr>
          <a:xfrm rot="10800000">
            <a:off x="8761325" y="2079300"/>
            <a:ext cx="0" cy="984900"/>
          </a:xfrm>
          <a:prstGeom prst="straightConnector1">
            <a:avLst/>
          </a:prstGeom>
          <a:noFill/>
          <a:ln w="19050" cap="flat" cmpd="sng">
            <a:solidFill>
              <a:schemeClr val="lt1"/>
            </a:solidFill>
            <a:prstDash val="solid"/>
            <a:round/>
            <a:headEnd type="oval" w="med" len="med"/>
            <a:tailEnd type="oval" w="med" len="med"/>
          </a:ln>
        </p:spPr>
      </p:cxnSp>
      <p:cxnSp>
        <p:nvCxnSpPr>
          <p:cNvPr id="19" name="Google Shape;19;p3"/>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20" name="Google Shape;20;p3"/>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 name="Google Shape;21;p3"/>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22" name="Google Shape;22;p3"/>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23" name="Google Shape;23;p3"/>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pPr marL="0" lvl="0" indent="0" algn="ctr" rtl="0">
              <a:spcBef>
                <a:spcPts val="0"/>
              </a:spcBef>
              <a:spcAft>
                <a:spcPts val="0"/>
              </a:spcAft>
              <a:buNone/>
            </a:pPr>
            <a:fld id="{00000000-1234-1234-1234-123412341234}" type="slidenum">
              <a:rPr lang="en"/>
              <a:t>‹#›</a:t>
            </a:fld>
            <a:endParaRPr/>
          </a:p>
        </p:txBody>
      </p:sp>
      <p:cxnSp>
        <p:nvCxnSpPr>
          <p:cNvPr id="24" name="Google Shape;24;p3"/>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25" name="Google Shape;25;p3"/>
          <p:cNvCxnSpPr/>
          <p:nvPr/>
        </p:nvCxnSpPr>
        <p:spPr>
          <a:xfrm rot="10800000">
            <a:off x="394350" y="2079300"/>
            <a:ext cx="0" cy="984900"/>
          </a:xfrm>
          <a:prstGeom prst="straightConnector1">
            <a:avLst/>
          </a:prstGeom>
          <a:noFill/>
          <a:ln w="19050" cap="flat" cmpd="sng">
            <a:solidFill>
              <a:schemeClr val="lt1"/>
            </a:solidFill>
            <a:prstDash val="solid"/>
            <a:round/>
            <a:headEnd type="oval" w="med" len="med"/>
            <a:tailEnd type="oval"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6"/>
        <p:cNvGrpSpPr/>
        <p:nvPr/>
      </p:nvGrpSpPr>
      <p:grpSpPr>
        <a:xfrm>
          <a:off x="0" y="0"/>
          <a:ext cx="0" cy="0"/>
          <a:chOff x="0" y="0"/>
          <a:chExt cx="0" cy="0"/>
        </a:xfrm>
      </p:grpSpPr>
      <p:sp>
        <p:nvSpPr>
          <p:cNvPr id="27" name="Google Shape;27;p4"/>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 name="Google Shape;28;p4"/>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29" name="Google Shape;29;p4"/>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 name="Google Shape;30;p4"/>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31" name="Google Shape;31;p4"/>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32" name="Google Shape;32;p4"/>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pPr marL="0" lvl="0" indent="0" algn="ctr" rtl="0">
              <a:spcBef>
                <a:spcPts val="0"/>
              </a:spcBef>
              <a:spcAft>
                <a:spcPts val="0"/>
              </a:spcAft>
              <a:buNone/>
            </a:pPr>
            <a:fld id="{00000000-1234-1234-1234-123412341234}" type="slidenum">
              <a:rPr lang="en"/>
              <a:t>‹#›</a:t>
            </a:fld>
            <a:endParaRPr/>
          </a:p>
        </p:txBody>
      </p:sp>
      <p:cxnSp>
        <p:nvCxnSpPr>
          <p:cNvPr id="33" name="Google Shape;33;p4"/>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sp>
        <p:nvSpPr>
          <p:cNvPr id="34" name="Google Shape;34;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5" name="Google Shape;35;p4"/>
          <p:cNvSpPr txBox="1">
            <a:spLocks noGrp="1"/>
          </p:cNvSpPr>
          <p:nvPr>
            <p:ph type="body" idx="1"/>
          </p:nvPr>
        </p:nvSpPr>
        <p:spPr>
          <a:xfrm>
            <a:off x="720000" y="1215750"/>
            <a:ext cx="7704000" cy="3233100"/>
          </a:xfrm>
          <a:prstGeom prst="rect">
            <a:avLst/>
          </a:prstGeom>
        </p:spPr>
        <p:txBody>
          <a:bodyPr spcFirstLastPara="1" wrap="square" lIns="91425" tIns="91425" rIns="91425" bIns="91425" anchor="t" anchorCtr="0">
            <a:noAutofit/>
          </a:bodyPr>
          <a:lstStyle>
            <a:lvl1pPr marL="457200" lvl="0" indent="-279400" rtl="0">
              <a:spcBef>
                <a:spcPts val="0"/>
              </a:spcBef>
              <a:spcAft>
                <a:spcPts val="0"/>
              </a:spcAft>
              <a:buClr>
                <a:schemeClr val="dk2"/>
              </a:buClr>
              <a:buSzPts val="800"/>
              <a:buFont typeface="Nunito Light"/>
              <a:buChar char="●"/>
              <a:defRPr/>
            </a:lvl1pPr>
            <a:lvl2pPr marL="914400" lvl="1" indent="-304800" rtl="0">
              <a:spcBef>
                <a:spcPts val="0"/>
              </a:spcBef>
              <a:spcAft>
                <a:spcPts val="0"/>
              </a:spcAft>
              <a:buSzPts val="1200"/>
              <a:buFont typeface="Nunito Light"/>
              <a:buChar char="○"/>
              <a:defRPr/>
            </a:lvl2pPr>
            <a:lvl3pPr marL="1371600" lvl="2" indent="-304800" rtl="0">
              <a:lnSpc>
                <a:spcPct val="115000"/>
              </a:lnSpc>
              <a:spcBef>
                <a:spcPts val="0"/>
              </a:spcBef>
              <a:spcAft>
                <a:spcPts val="0"/>
              </a:spcAft>
              <a:buClr>
                <a:srgbClr val="FFC800"/>
              </a:buClr>
              <a:buSzPts val="1200"/>
              <a:buFont typeface="Nunito Light"/>
              <a:buChar char="■"/>
              <a:defRPr/>
            </a:lvl3pPr>
            <a:lvl4pPr marL="1828800" lvl="3" indent="-304800" rtl="0">
              <a:lnSpc>
                <a:spcPct val="115000"/>
              </a:lnSpc>
              <a:spcBef>
                <a:spcPts val="1600"/>
              </a:spcBef>
              <a:spcAft>
                <a:spcPts val="0"/>
              </a:spcAft>
              <a:buClr>
                <a:srgbClr val="FFC800"/>
              </a:buClr>
              <a:buSzPts val="1200"/>
              <a:buFont typeface="Nunito Light"/>
              <a:buChar char="●"/>
              <a:defRPr/>
            </a:lvl4pPr>
            <a:lvl5pPr marL="2286000" lvl="4" indent="-304800" rtl="0">
              <a:lnSpc>
                <a:spcPct val="115000"/>
              </a:lnSpc>
              <a:spcBef>
                <a:spcPts val="1600"/>
              </a:spcBef>
              <a:spcAft>
                <a:spcPts val="0"/>
              </a:spcAft>
              <a:buClr>
                <a:srgbClr val="434343"/>
              </a:buClr>
              <a:buSzPts val="1200"/>
              <a:buFont typeface="Nunito Light"/>
              <a:buChar char="○"/>
              <a:defRPr/>
            </a:lvl5pPr>
            <a:lvl6pPr marL="2743200" lvl="5" indent="-304800" rtl="0">
              <a:lnSpc>
                <a:spcPct val="115000"/>
              </a:lnSpc>
              <a:spcBef>
                <a:spcPts val="1600"/>
              </a:spcBef>
              <a:spcAft>
                <a:spcPts val="0"/>
              </a:spcAft>
              <a:buClr>
                <a:srgbClr val="434343"/>
              </a:buClr>
              <a:buSzPts val="1200"/>
              <a:buFont typeface="Nunito Light"/>
              <a:buChar char="■"/>
              <a:defRPr/>
            </a:lvl6pPr>
            <a:lvl7pPr marL="3200400" lvl="6" indent="-304800" rtl="0">
              <a:lnSpc>
                <a:spcPct val="115000"/>
              </a:lnSpc>
              <a:spcBef>
                <a:spcPts val="1600"/>
              </a:spcBef>
              <a:spcAft>
                <a:spcPts val="0"/>
              </a:spcAft>
              <a:buClr>
                <a:srgbClr val="434343"/>
              </a:buClr>
              <a:buSzPts val="1200"/>
              <a:buFont typeface="Nunito Light"/>
              <a:buChar char="●"/>
              <a:defRPr/>
            </a:lvl7pPr>
            <a:lvl8pPr marL="3657600" lvl="7" indent="-304800" rtl="0">
              <a:lnSpc>
                <a:spcPct val="115000"/>
              </a:lnSpc>
              <a:spcBef>
                <a:spcPts val="1600"/>
              </a:spcBef>
              <a:spcAft>
                <a:spcPts val="0"/>
              </a:spcAft>
              <a:buClr>
                <a:srgbClr val="434343"/>
              </a:buClr>
              <a:buSzPts val="1200"/>
              <a:buFont typeface="Nunito Light"/>
              <a:buChar char="○"/>
              <a:defRPr/>
            </a:lvl8pPr>
            <a:lvl9pPr marL="4114800" lvl="8" indent="-304800" rtl="0">
              <a:lnSpc>
                <a:spcPct val="115000"/>
              </a:lnSpc>
              <a:spcBef>
                <a:spcPts val="1600"/>
              </a:spcBef>
              <a:spcAft>
                <a:spcPts val="1600"/>
              </a:spcAft>
              <a:buClr>
                <a:srgbClr val="434343"/>
              </a:buClr>
              <a:buSzPts val="1200"/>
              <a:buFont typeface="Nunito Light"/>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7"/>
        <p:cNvGrpSpPr/>
        <p:nvPr/>
      </p:nvGrpSpPr>
      <p:grpSpPr>
        <a:xfrm>
          <a:off x="0" y="0"/>
          <a:ext cx="0" cy="0"/>
          <a:chOff x="0" y="0"/>
          <a:chExt cx="0" cy="0"/>
        </a:xfrm>
      </p:grpSpPr>
      <p:sp>
        <p:nvSpPr>
          <p:cNvPr id="78" name="Google Shape;78;p9"/>
          <p:cNvSpPr txBox="1">
            <a:spLocks noGrp="1"/>
          </p:cNvSpPr>
          <p:nvPr>
            <p:ph type="title"/>
          </p:nvPr>
        </p:nvSpPr>
        <p:spPr>
          <a:xfrm>
            <a:off x="720000" y="1413525"/>
            <a:ext cx="4294800" cy="2095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9" name="Google Shape;79;p9"/>
          <p:cNvSpPr txBox="1">
            <a:spLocks noGrp="1"/>
          </p:cNvSpPr>
          <p:nvPr>
            <p:ph type="subTitle" idx="1"/>
          </p:nvPr>
        </p:nvSpPr>
        <p:spPr>
          <a:xfrm>
            <a:off x="720000" y="3508800"/>
            <a:ext cx="4294800" cy="100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0" name="Google Shape;80;p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1"/>
        <p:cNvGrpSpPr/>
        <p:nvPr/>
      </p:nvGrpSpPr>
      <p:grpSpPr>
        <a:xfrm>
          <a:off x="0" y="0"/>
          <a:ext cx="0" cy="0"/>
          <a:chOff x="0" y="0"/>
          <a:chExt cx="0" cy="0"/>
        </a:xfrm>
      </p:grpSpPr>
      <p:sp>
        <p:nvSpPr>
          <p:cNvPr id="82" name="Google Shape;82;p10"/>
          <p:cNvSpPr>
            <a:spLocks noGrp="1"/>
          </p:cNvSpPr>
          <p:nvPr>
            <p:ph type="pic" idx="2"/>
          </p:nvPr>
        </p:nvSpPr>
        <p:spPr>
          <a:xfrm>
            <a:off x="0" y="0"/>
            <a:ext cx="9144000" cy="5143500"/>
          </a:xfrm>
          <a:prstGeom prst="rect">
            <a:avLst/>
          </a:prstGeom>
          <a:noFill/>
          <a:ln>
            <a:noFill/>
          </a:ln>
        </p:spPr>
      </p:sp>
      <p:sp>
        <p:nvSpPr>
          <p:cNvPr id="83" name="Google Shape;83;p10"/>
          <p:cNvSpPr txBox="1">
            <a:spLocks noGrp="1"/>
          </p:cNvSpPr>
          <p:nvPr>
            <p:ph type="title"/>
          </p:nvPr>
        </p:nvSpPr>
        <p:spPr>
          <a:xfrm>
            <a:off x="713225" y="4162975"/>
            <a:ext cx="7917300" cy="541500"/>
          </a:xfrm>
          <a:prstGeom prst="rect">
            <a:avLst/>
          </a:prstGeom>
          <a:solidFill>
            <a:schemeClr val="lt1"/>
          </a:solid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dk2"/>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2"/>
        </a:solidFill>
        <a:effectLst/>
      </p:bgPr>
    </p:bg>
    <p:spTree>
      <p:nvGrpSpPr>
        <p:cNvPr id="1" name="Shape 9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95"/>
        <p:cNvGrpSpPr/>
        <p:nvPr/>
      </p:nvGrpSpPr>
      <p:grpSpPr>
        <a:xfrm>
          <a:off x="0" y="0"/>
          <a:ext cx="0" cy="0"/>
          <a:chOff x="0" y="0"/>
          <a:chExt cx="0" cy="0"/>
        </a:xfrm>
      </p:grpSpPr>
      <p:sp>
        <p:nvSpPr>
          <p:cNvPr id="96" name="Google Shape;96;p13"/>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8" name="Google Shape;98;p13"/>
          <p:cNvSpPr txBox="1">
            <a:spLocks noGrp="1"/>
          </p:cNvSpPr>
          <p:nvPr>
            <p:ph type="subTitle" idx="1"/>
          </p:nvPr>
        </p:nvSpPr>
        <p:spPr>
          <a:xfrm>
            <a:off x="713225" y="2018125"/>
            <a:ext cx="2426100" cy="538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9" name="Google Shape;99;p13"/>
          <p:cNvSpPr txBox="1">
            <a:spLocks noGrp="1"/>
          </p:cNvSpPr>
          <p:nvPr>
            <p:ph type="subTitle" idx="2"/>
          </p:nvPr>
        </p:nvSpPr>
        <p:spPr>
          <a:xfrm>
            <a:off x="713225" y="3870728"/>
            <a:ext cx="2426100" cy="538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0" name="Google Shape;100;p13"/>
          <p:cNvSpPr txBox="1">
            <a:spLocks noGrp="1"/>
          </p:cNvSpPr>
          <p:nvPr>
            <p:ph type="subTitle" idx="3"/>
          </p:nvPr>
        </p:nvSpPr>
        <p:spPr>
          <a:xfrm>
            <a:off x="3359125" y="3870725"/>
            <a:ext cx="2426100" cy="538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1" name="Google Shape;101;p13"/>
          <p:cNvSpPr txBox="1">
            <a:spLocks noGrp="1"/>
          </p:cNvSpPr>
          <p:nvPr>
            <p:ph type="subTitle" idx="4"/>
          </p:nvPr>
        </p:nvSpPr>
        <p:spPr>
          <a:xfrm>
            <a:off x="3359125" y="2018025"/>
            <a:ext cx="2426100" cy="538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2" name="Google Shape;102;p13"/>
          <p:cNvSpPr txBox="1">
            <a:spLocks noGrp="1"/>
          </p:cNvSpPr>
          <p:nvPr>
            <p:ph type="title" idx="5" hasCustomPrompt="1"/>
          </p:nvPr>
        </p:nvSpPr>
        <p:spPr>
          <a:xfrm>
            <a:off x="713225" y="1141288"/>
            <a:ext cx="656100" cy="4380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28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3" name="Google Shape;103;p13"/>
          <p:cNvSpPr txBox="1">
            <a:spLocks noGrp="1"/>
          </p:cNvSpPr>
          <p:nvPr>
            <p:ph type="title" idx="6" hasCustomPrompt="1"/>
          </p:nvPr>
        </p:nvSpPr>
        <p:spPr>
          <a:xfrm>
            <a:off x="3359125" y="2994063"/>
            <a:ext cx="656100" cy="4389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28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4" name="Google Shape;104;p13"/>
          <p:cNvSpPr txBox="1">
            <a:spLocks noGrp="1"/>
          </p:cNvSpPr>
          <p:nvPr>
            <p:ph type="title" idx="7" hasCustomPrompt="1"/>
          </p:nvPr>
        </p:nvSpPr>
        <p:spPr>
          <a:xfrm>
            <a:off x="713225" y="2994063"/>
            <a:ext cx="656100" cy="4389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28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5" name="Google Shape;105;p13"/>
          <p:cNvSpPr txBox="1">
            <a:spLocks noGrp="1"/>
          </p:cNvSpPr>
          <p:nvPr>
            <p:ph type="title" idx="8" hasCustomPrompt="1"/>
          </p:nvPr>
        </p:nvSpPr>
        <p:spPr>
          <a:xfrm>
            <a:off x="3359125" y="1142055"/>
            <a:ext cx="656100" cy="4380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28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6" name="Google Shape;106;p13"/>
          <p:cNvSpPr txBox="1">
            <a:spLocks noGrp="1"/>
          </p:cNvSpPr>
          <p:nvPr>
            <p:ph type="subTitle" idx="9"/>
          </p:nvPr>
        </p:nvSpPr>
        <p:spPr>
          <a:xfrm>
            <a:off x="5997638" y="3870725"/>
            <a:ext cx="2426100" cy="538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7" name="Google Shape;107;p13"/>
          <p:cNvSpPr txBox="1">
            <a:spLocks noGrp="1"/>
          </p:cNvSpPr>
          <p:nvPr>
            <p:ph type="subTitle" idx="13"/>
          </p:nvPr>
        </p:nvSpPr>
        <p:spPr>
          <a:xfrm>
            <a:off x="5997638" y="2018025"/>
            <a:ext cx="2426100" cy="538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8" name="Google Shape;108;p13"/>
          <p:cNvSpPr txBox="1">
            <a:spLocks noGrp="1"/>
          </p:cNvSpPr>
          <p:nvPr>
            <p:ph type="title" idx="14" hasCustomPrompt="1"/>
          </p:nvPr>
        </p:nvSpPr>
        <p:spPr>
          <a:xfrm>
            <a:off x="5997638" y="2994063"/>
            <a:ext cx="656100" cy="4389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28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9" name="Google Shape;109;p13"/>
          <p:cNvSpPr txBox="1">
            <a:spLocks noGrp="1"/>
          </p:cNvSpPr>
          <p:nvPr>
            <p:ph type="title" idx="15" hasCustomPrompt="1"/>
          </p:nvPr>
        </p:nvSpPr>
        <p:spPr>
          <a:xfrm>
            <a:off x="5997638" y="1142055"/>
            <a:ext cx="656100" cy="4380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28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0" name="Google Shape;110;p13"/>
          <p:cNvSpPr txBox="1">
            <a:spLocks noGrp="1"/>
          </p:cNvSpPr>
          <p:nvPr>
            <p:ph type="subTitle" idx="16"/>
          </p:nvPr>
        </p:nvSpPr>
        <p:spPr>
          <a:xfrm>
            <a:off x="713225" y="1594575"/>
            <a:ext cx="2423100" cy="4389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Font typeface="Bebas Neue"/>
              <a:buNone/>
              <a:defRPr sz="2000" b="1">
                <a:latin typeface="Quicksand"/>
                <a:ea typeface="Quicksand"/>
                <a:cs typeface="Quicksand"/>
                <a:sym typeface="Quicksan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111" name="Google Shape;111;p13"/>
          <p:cNvSpPr txBox="1">
            <a:spLocks noGrp="1"/>
          </p:cNvSpPr>
          <p:nvPr>
            <p:ph type="subTitle" idx="17"/>
          </p:nvPr>
        </p:nvSpPr>
        <p:spPr>
          <a:xfrm>
            <a:off x="713225" y="3447136"/>
            <a:ext cx="2423100" cy="4284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Font typeface="Bebas Neue"/>
              <a:buNone/>
              <a:defRPr sz="2000" b="1">
                <a:latin typeface="Quicksand"/>
                <a:ea typeface="Quicksand"/>
                <a:cs typeface="Quicksand"/>
                <a:sym typeface="Quicksan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112" name="Google Shape;112;p13"/>
          <p:cNvSpPr txBox="1">
            <a:spLocks noGrp="1"/>
          </p:cNvSpPr>
          <p:nvPr>
            <p:ph type="subTitle" idx="18"/>
          </p:nvPr>
        </p:nvSpPr>
        <p:spPr>
          <a:xfrm>
            <a:off x="3359125" y="3447125"/>
            <a:ext cx="2423100" cy="4284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Font typeface="Bebas Neue"/>
              <a:buNone/>
              <a:defRPr sz="2000" b="1">
                <a:latin typeface="Quicksand"/>
                <a:ea typeface="Quicksand"/>
                <a:cs typeface="Quicksand"/>
                <a:sym typeface="Quicksan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113" name="Google Shape;113;p13"/>
          <p:cNvSpPr txBox="1">
            <a:spLocks noGrp="1"/>
          </p:cNvSpPr>
          <p:nvPr>
            <p:ph type="subTitle" idx="19"/>
          </p:nvPr>
        </p:nvSpPr>
        <p:spPr>
          <a:xfrm>
            <a:off x="3359125" y="1594575"/>
            <a:ext cx="2423100" cy="4389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Font typeface="Bebas Neue"/>
              <a:buNone/>
              <a:defRPr sz="2000" b="1">
                <a:latin typeface="Quicksand"/>
                <a:ea typeface="Quicksand"/>
                <a:cs typeface="Quicksand"/>
                <a:sym typeface="Quicksan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114" name="Google Shape;114;p13"/>
          <p:cNvSpPr txBox="1">
            <a:spLocks noGrp="1"/>
          </p:cNvSpPr>
          <p:nvPr>
            <p:ph type="subTitle" idx="20"/>
          </p:nvPr>
        </p:nvSpPr>
        <p:spPr>
          <a:xfrm>
            <a:off x="5997638" y="3447125"/>
            <a:ext cx="2423100" cy="4284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Font typeface="Bebas Neue"/>
              <a:buNone/>
              <a:defRPr sz="2000" b="1">
                <a:latin typeface="Quicksand"/>
                <a:ea typeface="Quicksand"/>
                <a:cs typeface="Quicksand"/>
                <a:sym typeface="Quicksan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115" name="Google Shape;115;p13"/>
          <p:cNvSpPr txBox="1">
            <a:spLocks noGrp="1"/>
          </p:cNvSpPr>
          <p:nvPr>
            <p:ph type="subTitle" idx="21"/>
          </p:nvPr>
        </p:nvSpPr>
        <p:spPr>
          <a:xfrm>
            <a:off x="5997638" y="1594575"/>
            <a:ext cx="2423100" cy="4389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Font typeface="Bebas Neue"/>
              <a:buNone/>
              <a:defRPr sz="2000" b="1">
                <a:latin typeface="Quicksand"/>
                <a:ea typeface="Quicksand"/>
                <a:cs typeface="Quicksand"/>
                <a:sym typeface="Quicksan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cxnSp>
        <p:nvCxnSpPr>
          <p:cNvPr id="116" name="Google Shape;116;p13"/>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117" name="Google Shape;117;p13"/>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8" name="Google Shape;118;p13"/>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119" name="Google Shape;119;p13"/>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120" name="Google Shape;120;p13"/>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pPr marL="0" lvl="0" indent="0" algn="ctr" rtl="0">
              <a:spcBef>
                <a:spcPts val="0"/>
              </a:spcBef>
              <a:spcAft>
                <a:spcPts val="0"/>
              </a:spcAft>
              <a:buNone/>
            </a:pPr>
            <a:fld id="{00000000-1234-1234-1234-123412341234}" type="slidenum">
              <a:rPr lang="en"/>
              <a:t>‹#›</a:t>
            </a:fld>
            <a:endParaRPr/>
          </a:p>
        </p:txBody>
      </p:sp>
      <p:cxnSp>
        <p:nvCxnSpPr>
          <p:cNvPr id="121" name="Google Shape;121;p13"/>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259"/>
        <p:cNvGrpSpPr/>
        <p:nvPr/>
      </p:nvGrpSpPr>
      <p:grpSpPr>
        <a:xfrm>
          <a:off x="0" y="0"/>
          <a:ext cx="0" cy="0"/>
          <a:chOff x="0" y="0"/>
          <a:chExt cx="0" cy="0"/>
        </a:xfrm>
      </p:grpSpPr>
      <p:sp>
        <p:nvSpPr>
          <p:cNvPr id="260" name="Google Shape;260;p24"/>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262" name="Google Shape;262;p24"/>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263" name="Google Shape;263;p24"/>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4" name="Google Shape;264;p24"/>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265" name="Google Shape;265;p24"/>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266" name="Google Shape;266;p24"/>
          <p:cNvSpPr txBox="1">
            <a:spLocks noGrp="1"/>
          </p:cNvSpPr>
          <p:nvPr>
            <p:ph type="sldNum" idx="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lt1"/>
                </a:solidFill>
              </a:defRPr>
            </a:lvl1pPr>
            <a:lvl2pPr lvl="1" algn="ctr" rtl="0">
              <a:buNone/>
              <a:defRPr>
                <a:solidFill>
                  <a:schemeClr val="lt1"/>
                </a:solidFill>
              </a:defRPr>
            </a:lvl2pPr>
            <a:lvl3pPr lvl="2" algn="ctr" rtl="0">
              <a:buNone/>
              <a:defRPr>
                <a:solidFill>
                  <a:schemeClr val="lt1"/>
                </a:solidFill>
              </a:defRPr>
            </a:lvl3pPr>
            <a:lvl4pPr lvl="3" algn="ctr" rtl="0">
              <a:buNone/>
              <a:defRPr>
                <a:solidFill>
                  <a:schemeClr val="lt1"/>
                </a:solidFill>
              </a:defRPr>
            </a:lvl4pPr>
            <a:lvl5pPr lvl="4" algn="ctr" rtl="0">
              <a:buNone/>
              <a:defRPr>
                <a:solidFill>
                  <a:schemeClr val="lt1"/>
                </a:solidFill>
              </a:defRPr>
            </a:lvl5pPr>
            <a:lvl6pPr lvl="5" algn="ctr" rtl="0">
              <a:buNone/>
              <a:defRPr>
                <a:solidFill>
                  <a:schemeClr val="lt1"/>
                </a:solidFill>
              </a:defRPr>
            </a:lvl6pPr>
            <a:lvl7pPr lvl="6" algn="ctr" rtl="0">
              <a:buNone/>
              <a:defRPr>
                <a:solidFill>
                  <a:schemeClr val="lt1"/>
                </a:solidFill>
              </a:defRPr>
            </a:lvl7pPr>
            <a:lvl8pPr lvl="7" algn="ctr" rtl="0">
              <a:buNone/>
              <a:defRPr>
                <a:solidFill>
                  <a:schemeClr val="lt1"/>
                </a:solidFill>
              </a:defRPr>
            </a:lvl8pPr>
            <a:lvl9pPr lvl="8" algn="ctr" rtl="0">
              <a:buNone/>
              <a:defRPr>
                <a:solidFill>
                  <a:schemeClr val="lt1"/>
                </a:solidFill>
              </a:defRPr>
            </a:lvl9pPr>
          </a:lstStyle>
          <a:p>
            <a:pPr marL="0" lvl="0" indent="0" algn="ctr" rtl="0">
              <a:spcBef>
                <a:spcPts val="0"/>
              </a:spcBef>
              <a:spcAft>
                <a:spcPts val="0"/>
              </a:spcAft>
              <a:buNone/>
            </a:pPr>
            <a:fld id="{00000000-1234-1234-1234-123412341234}" type="slidenum">
              <a:rPr lang="en"/>
              <a:t>‹#›</a:t>
            </a:fld>
            <a:endParaRPr/>
          </a:p>
        </p:txBody>
      </p:sp>
      <p:cxnSp>
        <p:nvCxnSpPr>
          <p:cNvPr id="267" name="Google Shape;267;p24"/>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8">
    <p:spTree>
      <p:nvGrpSpPr>
        <p:cNvPr id="1" name="Shape 268"/>
        <p:cNvGrpSpPr/>
        <p:nvPr/>
      </p:nvGrpSpPr>
      <p:grpSpPr>
        <a:xfrm>
          <a:off x="0" y="0"/>
          <a:ext cx="0" cy="0"/>
          <a:chOff x="0" y="0"/>
          <a:chExt cx="0" cy="0"/>
        </a:xfrm>
      </p:grpSpPr>
      <p:sp>
        <p:nvSpPr>
          <p:cNvPr id="269" name="Google Shape;269;p2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70" name="Google Shape;270;p25"/>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1" name="Google Shape;271;p25"/>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272" name="Google Shape;272;p25"/>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3" name="Google Shape;273;p25"/>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274" name="Google Shape;274;p25"/>
          <p:cNvCxnSpPr/>
          <p:nvPr/>
        </p:nvCxnSpPr>
        <p:spPr>
          <a:xfrm rot="10800000" flipH="1">
            <a:off x="347659" y="4749851"/>
            <a:ext cx="8448600" cy="33000"/>
          </a:xfrm>
          <a:prstGeom prst="straightConnector1">
            <a:avLst/>
          </a:prstGeom>
          <a:noFill/>
          <a:ln w="19050" cap="flat" cmpd="sng">
            <a:solidFill>
              <a:schemeClr val="lt1"/>
            </a:solidFill>
            <a:prstDash val="solid"/>
            <a:round/>
            <a:headEnd type="oval" w="med" len="med"/>
            <a:tailEnd type="oval"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1pPr>
            <a:lvl2pPr lvl="1"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2pPr>
            <a:lvl3pPr lvl="2"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3pPr>
            <a:lvl4pPr lvl="3"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4pPr>
            <a:lvl5pPr lvl="4"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5pPr>
            <a:lvl6pPr lvl="5"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6pPr>
            <a:lvl7pPr lvl="6"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7pPr>
            <a:lvl8pPr lvl="7"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8pPr>
            <a:lvl9pPr lvl="8"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9pPr>
          </a:lstStyle>
          <a:p>
            <a:endParaRPr/>
          </a:p>
        </p:txBody>
      </p:sp>
      <p:sp>
        <p:nvSpPr>
          <p:cNvPr id="7" name="Google Shape;7;p1"/>
          <p:cNvSpPr txBox="1">
            <a:spLocks noGrp="1"/>
          </p:cNvSpPr>
          <p:nvPr>
            <p:ph type="body" idx="1"/>
          </p:nvPr>
        </p:nvSpPr>
        <p:spPr>
          <a:xfrm>
            <a:off x="713400"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1pPr>
            <a:lvl2pPr marL="914400" lvl="1"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2pPr>
            <a:lvl3pPr marL="1371600" lvl="2"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3pPr>
            <a:lvl4pPr marL="1828800" lvl="3"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4pPr>
            <a:lvl5pPr marL="2286000" lvl="4"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5pPr>
            <a:lvl6pPr marL="2743200" lvl="5"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6pPr>
            <a:lvl7pPr marL="3200400" lvl="6"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7pPr>
            <a:lvl8pPr marL="3657600" lvl="7"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8pPr>
            <a:lvl9pPr marL="4114800" lvl="8" indent="-317500">
              <a:lnSpc>
                <a:spcPct val="115000"/>
              </a:lnSpc>
              <a:spcBef>
                <a:spcPts val="1600"/>
              </a:spcBef>
              <a:spcAft>
                <a:spcPts val="1600"/>
              </a:spcAft>
              <a:buClr>
                <a:schemeClr val="dk1"/>
              </a:buClr>
              <a:buSzPts val="1400"/>
              <a:buFont typeface="Mulish"/>
              <a:buChar char="■"/>
              <a:defRPr>
                <a:solidFill>
                  <a:schemeClr val="dk1"/>
                </a:solidFill>
                <a:latin typeface="Mulish"/>
                <a:ea typeface="Mulish"/>
                <a:cs typeface="Mulish"/>
                <a:sym typeface="Mulish"/>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chemeClr val="dk1"/>
                </a:solidFill>
                <a:latin typeface="Mulish"/>
                <a:ea typeface="Mulish"/>
                <a:cs typeface="Mulish"/>
                <a:sym typeface="Mulish"/>
              </a:defRPr>
            </a:lvl1pPr>
            <a:lvl2pPr lvl="1" algn="r">
              <a:buNone/>
              <a:defRPr sz="1300">
                <a:solidFill>
                  <a:schemeClr val="dk1"/>
                </a:solidFill>
                <a:latin typeface="Mulish"/>
                <a:ea typeface="Mulish"/>
                <a:cs typeface="Mulish"/>
                <a:sym typeface="Mulish"/>
              </a:defRPr>
            </a:lvl2pPr>
            <a:lvl3pPr lvl="2" algn="r">
              <a:buNone/>
              <a:defRPr sz="1300">
                <a:solidFill>
                  <a:schemeClr val="dk1"/>
                </a:solidFill>
                <a:latin typeface="Mulish"/>
                <a:ea typeface="Mulish"/>
                <a:cs typeface="Mulish"/>
                <a:sym typeface="Mulish"/>
              </a:defRPr>
            </a:lvl3pPr>
            <a:lvl4pPr lvl="3" algn="r">
              <a:buNone/>
              <a:defRPr sz="1300">
                <a:solidFill>
                  <a:schemeClr val="dk1"/>
                </a:solidFill>
                <a:latin typeface="Mulish"/>
                <a:ea typeface="Mulish"/>
                <a:cs typeface="Mulish"/>
                <a:sym typeface="Mulish"/>
              </a:defRPr>
            </a:lvl4pPr>
            <a:lvl5pPr lvl="4" algn="r">
              <a:buNone/>
              <a:defRPr sz="1300">
                <a:solidFill>
                  <a:schemeClr val="dk1"/>
                </a:solidFill>
                <a:latin typeface="Mulish"/>
                <a:ea typeface="Mulish"/>
                <a:cs typeface="Mulish"/>
                <a:sym typeface="Mulish"/>
              </a:defRPr>
            </a:lvl5pPr>
            <a:lvl6pPr lvl="5" algn="r">
              <a:buNone/>
              <a:defRPr sz="1300">
                <a:solidFill>
                  <a:schemeClr val="dk1"/>
                </a:solidFill>
                <a:latin typeface="Mulish"/>
                <a:ea typeface="Mulish"/>
                <a:cs typeface="Mulish"/>
                <a:sym typeface="Mulish"/>
              </a:defRPr>
            </a:lvl6pPr>
            <a:lvl7pPr lvl="6" algn="r">
              <a:buNone/>
              <a:defRPr sz="1300">
                <a:solidFill>
                  <a:schemeClr val="dk1"/>
                </a:solidFill>
                <a:latin typeface="Mulish"/>
                <a:ea typeface="Mulish"/>
                <a:cs typeface="Mulish"/>
                <a:sym typeface="Mulish"/>
              </a:defRPr>
            </a:lvl7pPr>
            <a:lvl8pPr lvl="7" algn="r">
              <a:buNone/>
              <a:defRPr sz="1300">
                <a:solidFill>
                  <a:schemeClr val="dk1"/>
                </a:solidFill>
                <a:latin typeface="Mulish"/>
                <a:ea typeface="Mulish"/>
                <a:cs typeface="Mulish"/>
                <a:sym typeface="Mulish"/>
              </a:defRPr>
            </a:lvl8pPr>
            <a:lvl9pPr lvl="8" algn="r">
              <a:buNone/>
              <a:defRPr sz="1300">
                <a:solidFill>
                  <a:schemeClr val="dk1"/>
                </a:solidFill>
                <a:latin typeface="Mulish"/>
                <a:ea typeface="Mulish"/>
                <a:cs typeface="Mulish"/>
                <a:sym typeface="Mulish"/>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5" r:id="rId4"/>
    <p:sldLayoutId id="2147483656" r:id="rId5"/>
    <p:sldLayoutId id="2147483658" r:id="rId6"/>
    <p:sldLayoutId id="2147483659" r:id="rId7"/>
    <p:sldLayoutId id="2147483670" r:id="rId8"/>
    <p:sldLayoutId id="2147483671"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5.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16.png"/><Relationship Id="rId2" Type="http://schemas.openxmlformats.org/officeDocument/2006/relationships/slideLayout" Target="../slideLayouts/slideLayout3.xml"/><Relationship Id="rId1" Type="http://schemas.openxmlformats.org/officeDocument/2006/relationships/tags" Target="../tags/tag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20.png"/><Relationship Id="rId2" Type="http://schemas.openxmlformats.org/officeDocument/2006/relationships/slideLayout" Target="../slideLayouts/slideLayout3.xml"/><Relationship Id="rId1" Type="http://schemas.openxmlformats.org/officeDocument/2006/relationships/tags" Target="../tags/tag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8.xml"/><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26.png"/><Relationship Id="rId2" Type="http://schemas.openxmlformats.org/officeDocument/2006/relationships/slideLayout" Target="../slideLayouts/slideLayout3.xml"/><Relationship Id="rId1" Type="http://schemas.openxmlformats.org/officeDocument/2006/relationships/tags" Target="../tags/tag9.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3.xml"/><Relationship Id="rId1" Type="http://schemas.openxmlformats.org/officeDocument/2006/relationships/tags" Target="../tags/tag10.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32.png"/><Relationship Id="rId2" Type="http://schemas.openxmlformats.org/officeDocument/2006/relationships/slideLayout" Target="../slideLayouts/slideLayout3.xml"/><Relationship Id="rId1" Type="http://schemas.openxmlformats.org/officeDocument/2006/relationships/tags" Target="../tags/tag1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tags" Target="../tags/tag12.xml"/><Relationship Id="rId5" Type="http://schemas.openxmlformats.org/officeDocument/2006/relationships/image" Target="../media/image34.png"/><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tags" Target="../tags/tag1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tags" Target="../tags/tag14.xml"/><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3.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10.png"/><Relationship Id="rId2" Type="http://schemas.openxmlformats.org/officeDocument/2006/relationships/slideLayout" Target="../slideLayouts/slideLayout3.xml"/><Relationship Id="rId1" Type="http://schemas.openxmlformats.org/officeDocument/2006/relationships/tags" Target="../tags/tag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4"/>
        <p:cNvGrpSpPr/>
        <p:nvPr/>
      </p:nvGrpSpPr>
      <p:grpSpPr>
        <a:xfrm>
          <a:off x="0" y="0"/>
          <a:ext cx="0" cy="0"/>
          <a:chOff x="0" y="0"/>
          <a:chExt cx="0" cy="0"/>
        </a:xfrm>
      </p:grpSpPr>
      <p:sp>
        <p:nvSpPr>
          <p:cNvPr id="285" name="Google Shape;285;p29"/>
          <p:cNvSpPr txBox="1">
            <a:spLocks noGrp="1"/>
          </p:cNvSpPr>
          <p:nvPr>
            <p:ph type="ctrTitle"/>
          </p:nvPr>
        </p:nvSpPr>
        <p:spPr>
          <a:xfrm>
            <a:off x="1609200" y="1424875"/>
            <a:ext cx="5925600" cy="2079300"/>
          </a:xfrm>
          <a:prstGeom prst="rect">
            <a:avLst/>
          </a:prstGeom>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en" sz="3600"/>
              <a:t>Washington DC Bikeshare </a:t>
            </a:r>
            <a:r>
              <a:rPr lang="en" sz="3200">
                <a:solidFill>
                  <a:schemeClr val="dk2"/>
                </a:solidFill>
              </a:rPr>
              <a:t>Time Series </a:t>
            </a:r>
            <a:endParaRPr lang="en-US" sz="3200">
              <a:solidFill>
                <a:schemeClr val="dk2"/>
              </a:solidFill>
            </a:endParaRPr>
          </a:p>
        </p:txBody>
      </p:sp>
      <p:sp>
        <p:nvSpPr>
          <p:cNvPr id="286" name="Google Shape;286;p29"/>
          <p:cNvSpPr txBox="1">
            <a:spLocks noGrp="1"/>
          </p:cNvSpPr>
          <p:nvPr>
            <p:ph type="subTitle" idx="1"/>
          </p:nvPr>
        </p:nvSpPr>
        <p:spPr>
          <a:xfrm>
            <a:off x="1629482" y="3504175"/>
            <a:ext cx="5942700" cy="47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Nicholas Sager &amp; Anishka Peter </a:t>
            </a:r>
            <a:endParaRPr/>
          </a:p>
        </p:txBody>
      </p:sp>
      <p:cxnSp>
        <p:nvCxnSpPr>
          <p:cNvPr id="287" name="Google Shape;287;p29"/>
          <p:cNvCxnSpPr/>
          <p:nvPr/>
        </p:nvCxnSpPr>
        <p:spPr>
          <a:xfrm rot="10800000" flipH="1">
            <a:off x="1600600" y="2501856"/>
            <a:ext cx="5942700" cy="6600"/>
          </a:xfrm>
          <a:prstGeom prst="straightConnector1">
            <a:avLst/>
          </a:prstGeom>
          <a:noFill/>
          <a:ln w="19050" cap="flat" cmpd="sng">
            <a:solidFill>
              <a:schemeClr val="lt1"/>
            </a:solidFill>
            <a:prstDash val="solid"/>
            <a:round/>
            <a:headEnd type="oval" w="med" len="med"/>
            <a:tailEnd type="oval" w="med" len="med"/>
          </a:ln>
        </p:spPr>
      </p:cxnSp>
      <p:cxnSp>
        <p:nvCxnSpPr>
          <p:cNvPr id="288" name="Google Shape;288;p29"/>
          <p:cNvCxnSpPr/>
          <p:nvPr/>
        </p:nvCxnSpPr>
        <p:spPr>
          <a:xfrm rot="10800000" flipH="1">
            <a:off x="1600600" y="1692912"/>
            <a:ext cx="5942700" cy="6600"/>
          </a:xfrm>
          <a:prstGeom prst="straightConnector1">
            <a:avLst/>
          </a:prstGeom>
          <a:noFill/>
          <a:ln w="19050" cap="flat" cmpd="sng">
            <a:solidFill>
              <a:schemeClr val="lt1"/>
            </a:solidFill>
            <a:prstDash val="solid"/>
            <a:round/>
            <a:headEnd type="oval" w="med" len="med"/>
            <a:tailEnd type="oval"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24FC895-AE88-A909-4630-74EC9137777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10</a:t>
            </a:fld>
            <a:endParaRPr lang="en"/>
          </a:p>
        </p:txBody>
      </p:sp>
      <p:sp>
        <p:nvSpPr>
          <p:cNvPr id="3" name="Title 2">
            <a:extLst>
              <a:ext uri="{FF2B5EF4-FFF2-40B4-BE49-F238E27FC236}">
                <a16:creationId xmlns:a16="http://schemas.microsoft.com/office/drawing/2014/main" id="{D7E5682C-BEC7-556F-3D22-EBEA63A3DC7D}"/>
              </a:ext>
            </a:extLst>
          </p:cNvPr>
          <p:cNvSpPr>
            <a:spLocks noGrp="1"/>
          </p:cNvSpPr>
          <p:nvPr>
            <p:ph type="title"/>
          </p:nvPr>
        </p:nvSpPr>
        <p:spPr/>
        <p:txBody>
          <a:bodyPr/>
          <a:lstStyle/>
          <a:p>
            <a:r>
              <a:rPr lang="en-US"/>
              <a:t>ARIMA Model </a:t>
            </a:r>
          </a:p>
        </p:txBody>
      </p:sp>
      <p:sp>
        <p:nvSpPr>
          <p:cNvPr id="4" name="Text Placeholder 3">
            <a:extLst>
              <a:ext uri="{FF2B5EF4-FFF2-40B4-BE49-F238E27FC236}">
                <a16:creationId xmlns:a16="http://schemas.microsoft.com/office/drawing/2014/main" id="{758DED8F-C67D-8090-09A2-F08C09EFDA4B}"/>
              </a:ext>
            </a:extLst>
          </p:cNvPr>
          <p:cNvSpPr>
            <a:spLocks noGrp="1"/>
          </p:cNvSpPr>
          <p:nvPr>
            <p:ph type="body" idx="1"/>
          </p:nvPr>
        </p:nvSpPr>
        <p:spPr>
          <a:xfrm>
            <a:off x="304800" y="1215749"/>
            <a:ext cx="3460376" cy="816571"/>
          </a:xfrm>
        </p:spPr>
        <p:txBody>
          <a:bodyPr/>
          <a:lstStyle/>
          <a:p>
            <a:r>
              <a:rPr lang="en-US"/>
              <a:t>Due to the slowly dampening autocorrelations, we took the first difference of the data</a:t>
            </a:r>
          </a:p>
        </p:txBody>
      </p:sp>
      <p:pic>
        <p:nvPicPr>
          <p:cNvPr id="5" name="Picture 4">
            <a:extLst>
              <a:ext uri="{FF2B5EF4-FFF2-40B4-BE49-F238E27FC236}">
                <a16:creationId xmlns:a16="http://schemas.microsoft.com/office/drawing/2014/main" id="{E3394A91-0B6E-EFE7-4E99-79B853FB6C3F}"/>
              </a:ext>
            </a:extLst>
          </p:cNvPr>
          <p:cNvPicPr>
            <a:picLocks noChangeAspect="1"/>
          </p:cNvPicPr>
          <p:nvPr/>
        </p:nvPicPr>
        <p:blipFill>
          <a:blip r:embed="rId4"/>
          <a:stretch>
            <a:fillRect/>
          </a:stretch>
        </p:blipFill>
        <p:spPr>
          <a:xfrm>
            <a:off x="3964346" y="1055091"/>
            <a:ext cx="4786374" cy="3440206"/>
          </a:xfrm>
          <a:prstGeom prst="rect">
            <a:avLst/>
          </a:prstGeom>
        </p:spPr>
      </p:pic>
      <p:pic>
        <p:nvPicPr>
          <p:cNvPr id="6" name="Picture 5">
            <a:extLst>
              <a:ext uri="{FF2B5EF4-FFF2-40B4-BE49-F238E27FC236}">
                <a16:creationId xmlns:a16="http://schemas.microsoft.com/office/drawing/2014/main" id="{B28FE610-EAB8-050D-5225-69B6253EB0E9}"/>
              </a:ext>
            </a:extLst>
          </p:cNvPr>
          <p:cNvPicPr>
            <a:picLocks noChangeAspect="1"/>
          </p:cNvPicPr>
          <p:nvPr/>
        </p:nvPicPr>
        <p:blipFill>
          <a:blip r:embed="rId5"/>
          <a:stretch>
            <a:fillRect/>
          </a:stretch>
        </p:blipFill>
        <p:spPr>
          <a:xfrm>
            <a:off x="1066799" y="3176148"/>
            <a:ext cx="2362148" cy="1510773"/>
          </a:xfrm>
          <a:prstGeom prst="rect">
            <a:avLst/>
          </a:prstGeom>
        </p:spPr>
      </p:pic>
      <p:cxnSp>
        <p:nvCxnSpPr>
          <p:cNvPr id="7" name="Straight Arrow Connector 6">
            <a:extLst>
              <a:ext uri="{FF2B5EF4-FFF2-40B4-BE49-F238E27FC236}">
                <a16:creationId xmlns:a16="http://schemas.microsoft.com/office/drawing/2014/main" id="{4EE1AEA5-A83E-9810-1A17-A9C605A1BF78}"/>
              </a:ext>
            </a:extLst>
          </p:cNvPr>
          <p:cNvCxnSpPr>
            <a:cxnSpLocks/>
          </p:cNvCxnSpPr>
          <p:nvPr/>
        </p:nvCxnSpPr>
        <p:spPr>
          <a:xfrm>
            <a:off x="6250853" y="983156"/>
            <a:ext cx="866227" cy="303074"/>
          </a:xfrm>
          <a:prstGeom prst="straightConnector1">
            <a:avLst/>
          </a:prstGeom>
          <a:ln>
            <a:solidFill>
              <a:schemeClr val="bg1">
                <a:lumMod val="75000"/>
              </a:schemeClr>
            </a:solidFill>
            <a:tailEnd type="triangle"/>
          </a:ln>
        </p:spPr>
        <p:style>
          <a:lnRef idx="2">
            <a:schemeClr val="dk1"/>
          </a:lnRef>
          <a:fillRef idx="0">
            <a:schemeClr val="dk1"/>
          </a:fillRef>
          <a:effectRef idx="1">
            <a:schemeClr val="dk1"/>
          </a:effectRef>
          <a:fontRef idx="minor">
            <a:schemeClr val="tx1"/>
          </a:fontRef>
        </p:style>
      </p:cxnSp>
      <p:sp>
        <p:nvSpPr>
          <p:cNvPr id="15" name="TextBox 14">
            <a:extLst>
              <a:ext uri="{FF2B5EF4-FFF2-40B4-BE49-F238E27FC236}">
                <a16:creationId xmlns:a16="http://schemas.microsoft.com/office/drawing/2014/main" id="{DBFB2AC9-F7CA-1D5A-0166-E9CE8E3779DE}"/>
              </a:ext>
            </a:extLst>
          </p:cNvPr>
          <p:cNvSpPr txBox="1"/>
          <p:nvPr/>
        </p:nvSpPr>
        <p:spPr>
          <a:xfrm>
            <a:off x="304800" y="2366909"/>
            <a:ext cx="3659546" cy="816570"/>
          </a:xfrm>
          <a:prstGeom prst="rect">
            <a:avLst/>
          </a:prstGeom>
          <a:noFill/>
        </p:spPr>
        <p:txBody>
          <a:bodyPr wrap="square">
            <a:spAutoFit/>
          </a:bodyPr>
          <a:lstStyle/>
          <a:p>
            <a:pPr marL="457200" marR="0" lvl="0" indent="-279400" algn="l" defTabSz="914400" rtl="0" eaLnBrk="1" fontAlgn="auto" latinLnBrk="0" hangingPunct="1">
              <a:lnSpc>
                <a:spcPct val="115000"/>
              </a:lnSpc>
              <a:spcBef>
                <a:spcPts val="0"/>
              </a:spcBef>
              <a:spcAft>
                <a:spcPts val="0"/>
              </a:spcAft>
              <a:buClr>
                <a:srgbClr val="809FAF"/>
              </a:buClr>
              <a:buSzPts val="800"/>
              <a:buFont typeface="Nunito Light"/>
              <a:buChar char="●"/>
              <a:tabLst/>
              <a:defRPr/>
            </a:pPr>
            <a:r>
              <a:rPr kumimoji="0" lang="en-US" sz="1400" b="0" i="0" u="none" strike="noStrike" kern="0" cap="none" spc="0" normalizeH="0" baseline="0" noProof="0">
                <a:ln>
                  <a:noFill/>
                </a:ln>
                <a:solidFill>
                  <a:srgbClr val="5C5C5F"/>
                </a:solidFill>
                <a:effectLst/>
                <a:uLnTx/>
                <a:uFillTx/>
                <a:latin typeface="Mulish"/>
                <a:sym typeface="Mulish"/>
              </a:rPr>
              <a:t>Fitting the residuals with and ARMA model:</a:t>
            </a:r>
          </a:p>
          <a:p>
            <a:pPr marL="914400" marR="0" lvl="1" indent="-304800" algn="l" defTabSz="914400" rtl="0" eaLnBrk="1" fontAlgn="auto" latinLnBrk="0" hangingPunct="1">
              <a:lnSpc>
                <a:spcPct val="115000"/>
              </a:lnSpc>
              <a:spcBef>
                <a:spcPts val="0"/>
              </a:spcBef>
              <a:spcAft>
                <a:spcPts val="0"/>
              </a:spcAft>
              <a:buClr>
                <a:srgbClr val="5C5C5F"/>
              </a:buClr>
              <a:buSzPts val="1200"/>
              <a:buFont typeface="Nunito Light"/>
              <a:buChar char="○"/>
              <a:tabLst/>
              <a:defRPr/>
            </a:pPr>
            <a:r>
              <a:rPr kumimoji="0" lang="en-US" sz="1400" b="0" i="0" u="none" strike="noStrike" kern="0" cap="none" spc="0" normalizeH="0" baseline="0" noProof="0">
                <a:ln>
                  <a:noFill/>
                </a:ln>
                <a:solidFill>
                  <a:srgbClr val="5C5C5F"/>
                </a:solidFill>
                <a:effectLst/>
                <a:uLnTx/>
                <a:uFillTx/>
                <a:latin typeface="Mulish"/>
                <a:sym typeface="Mulish"/>
              </a:rPr>
              <a:t>AIC and BIC pick ARMA(1,1)</a:t>
            </a:r>
          </a:p>
        </p:txBody>
      </p:sp>
      <p:sp>
        <p:nvSpPr>
          <p:cNvPr id="19" name="TextBox 18">
            <a:extLst>
              <a:ext uri="{FF2B5EF4-FFF2-40B4-BE49-F238E27FC236}">
                <a16:creationId xmlns:a16="http://schemas.microsoft.com/office/drawing/2014/main" id="{E92541BD-E361-3EA8-402E-5C49E0D1F434}"/>
              </a:ext>
            </a:extLst>
          </p:cNvPr>
          <p:cNvSpPr txBox="1"/>
          <p:nvPr/>
        </p:nvSpPr>
        <p:spPr>
          <a:xfrm>
            <a:off x="304800" y="2039089"/>
            <a:ext cx="3460376" cy="321050"/>
          </a:xfrm>
          <a:prstGeom prst="rect">
            <a:avLst/>
          </a:prstGeom>
          <a:noFill/>
        </p:spPr>
        <p:txBody>
          <a:bodyPr wrap="square">
            <a:spAutoFit/>
          </a:bodyPr>
          <a:lstStyle/>
          <a:p>
            <a:pPr marL="914400" marR="0" lvl="1" indent="-304800" algn="l" defTabSz="914400" rtl="0" eaLnBrk="1" fontAlgn="auto" latinLnBrk="0" hangingPunct="1">
              <a:lnSpc>
                <a:spcPct val="115000"/>
              </a:lnSpc>
              <a:spcBef>
                <a:spcPts val="0"/>
              </a:spcBef>
              <a:spcAft>
                <a:spcPts val="0"/>
              </a:spcAft>
              <a:buClr>
                <a:srgbClr val="5C5C5F"/>
              </a:buClr>
              <a:buSzPts val="1200"/>
              <a:buFont typeface="Nunito Light"/>
              <a:buChar char="○"/>
              <a:tabLst/>
              <a:defRPr/>
            </a:pPr>
            <a:r>
              <a:rPr kumimoji="0" lang="en-US" sz="1400" b="0" i="0" u="none" strike="noStrike" kern="0" cap="none" spc="0" normalizeH="0" baseline="0" noProof="0">
                <a:ln>
                  <a:noFill/>
                </a:ln>
                <a:solidFill>
                  <a:srgbClr val="5C5C5F"/>
                </a:solidFill>
                <a:effectLst/>
                <a:uLnTx/>
                <a:uFillTx/>
                <a:latin typeface="Mulish"/>
                <a:sym typeface="Mulish"/>
              </a:rPr>
              <a:t>Appears more stationary</a:t>
            </a:r>
          </a:p>
        </p:txBody>
      </p:sp>
      <p:cxnSp>
        <p:nvCxnSpPr>
          <p:cNvPr id="20" name="Straight Arrow Connector 19">
            <a:extLst>
              <a:ext uri="{FF2B5EF4-FFF2-40B4-BE49-F238E27FC236}">
                <a16:creationId xmlns:a16="http://schemas.microsoft.com/office/drawing/2014/main" id="{800453A3-8F7A-950C-30E7-59232C8A7F29}"/>
              </a:ext>
            </a:extLst>
          </p:cNvPr>
          <p:cNvCxnSpPr>
            <a:cxnSpLocks/>
            <a:stCxn id="19" idx="3"/>
          </p:cNvCxnSpPr>
          <p:nvPr/>
        </p:nvCxnSpPr>
        <p:spPr>
          <a:xfrm>
            <a:off x="3765176" y="2199614"/>
            <a:ext cx="806824" cy="919382"/>
          </a:xfrm>
          <a:prstGeom prst="straightConnector1">
            <a:avLst/>
          </a:prstGeom>
          <a:ln>
            <a:solidFill>
              <a:schemeClr val="bg1">
                <a:lumMod val="75000"/>
              </a:schemeClr>
            </a:solidFill>
            <a:tailEnd type="triangle"/>
          </a:ln>
        </p:spPr>
        <p:style>
          <a:lnRef idx="2">
            <a:schemeClr val="dk1"/>
          </a:lnRef>
          <a:fillRef idx="0">
            <a:schemeClr val="dk1"/>
          </a:fillRef>
          <a:effectRef idx="1">
            <a:schemeClr val="dk1"/>
          </a:effectRef>
          <a:fontRef idx="minor">
            <a:schemeClr val="tx1"/>
          </a:fontRef>
        </p:style>
      </p:cxnSp>
      <p:sp>
        <p:nvSpPr>
          <p:cNvPr id="8" name="Rectangle 7">
            <a:extLst>
              <a:ext uri="{FF2B5EF4-FFF2-40B4-BE49-F238E27FC236}">
                <a16:creationId xmlns:a16="http://schemas.microsoft.com/office/drawing/2014/main" id="{02AE5726-4895-6DC1-ACE7-76F721D62F4E}"/>
              </a:ext>
            </a:extLst>
          </p:cNvPr>
          <p:cNvSpPr/>
          <p:nvPr/>
        </p:nvSpPr>
        <p:spPr>
          <a:xfrm>
            <a:off x="1379179" y="3632846"/>
            <a:ext cx="1478321" cy="195252"/>
          </a:xfrm>
          <a:prstGeom prst="rect">
            <a:avLst/>
          </a:prstGeom>
          <a:noFill/>
          <a:ln>
            <a:solidFill>
              <a:schemeClr val="bg1">
                <a:lumMod val="75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732175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5" grpId="0"/>
      <p:bldP spid="19" grpId="0"/>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BE330935-879D-8F86-FC47-EFAFBA3685FC}"/>
              </a:ext>
            </a:extLst>
          </p:cNvPr>
          <p:cNvPicPr>
            <a:picLocks noChangeAspect="1"/>
          </p:cNvPicPr>
          <p:nvPr/>
        </p:nvPicPr>
        <p:blipFill>
          <a:blip r:embed="rId4"/>
          <a:stretch>
            <a:fillRect/>
          </a:stretch>
        </p:blipFill>
        <p:spPr>
          <a:xfrm>
            <a:off x="3961593" y="3155209"/>
            <a:ext cx="2272030" cy="1543266"/>
          </a:xfrm>
          <a:prstGeom prst="rect">
            <a:avLst/>
          </a:prstGeom>
        </p:spPr>
      </p:pic>
      <p:sp>
        <p:nvSpPr>
          <p:cNvPr id="2" name="Slide Number Placeholder 1">
            <a:extLst>
              <a:ext uri="{FF2B5EF4-FFF2-40B4-BE49-F238E27FC236}">
                <a16:creationId xmlns:a16="http://schemas.microsoft.com/office/drawing/2014/main" id="{D24FC895-AE88-A909-4630-74EC9137777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11</a:t>
            </a:fld>
            <a:endParaRPr lang="en"/>
          </a:p>
        </p:txBody>
      </p:sp>
      <p:sp>
        <p:nvSpPr>
          <p:cNvPr id="3" name="Title 2">
            <a:extLst>
              <a:ext uri="{FF2B5EF4-FFF2-40B4-BE49-F238E27FC236}">
                <a16:creationId xmlns:a16="http://schemas.microsoft.com/office/drawing/2014/main" id="{D7E5682C-BEC7-556F-3D22-EBEA63A3DC7D}"/>
              </a:ext>
            </a:extLst>
          </p:cNvPr>
          <p:cNvSpPr>
            <a:spLocks noGrp="1"/>
          </p:cNvSpPr>
          <p:nvPr>
            <p:ph type="title"/>
          </p:nvPr>
        </p:nvSpPr>
        <p:spPr/>
        <p:txBody>
          <a:bodyPr/>
          <a:lstStyle/>
          <a:p>
            <a:r>
              <a:rPr lang="en-US" dirty="0"/>
              <a:t>ARIMA Model </a:t>
            </a:r>
          </a:p>
        </p:txBody>
      </p:sp>
      <p:sp>
        <p:nvSpPr>
          <p:cNvPr id="4" name="Text Placeholder 3">
            <a:extLst>
              <a:ext uri="{FF2B5EF4-FFF2-40B4-BE49-F238E27FC236}">
                <a16:creationId xmlns:a16="http://schemas.microsoft.com/office/drawing/2014/main" id="{758DED8F-C67D-8090-09A2-F08C09EFDA4B}"/>
              </a:ext>
            </a:extLst>
          </p:cNvPr>
          <p:cNvSpPr>
            <a:spLocks noGrp="1"/>
          </p:cNvSpPr>
          <p:nvPr>
            <p:ph type="body" idx="1"/>
          </p:nvPr>
        </p:nvSpPr>
        <p:spPr>
          <a:xfrm>
            <a:off x="304800" y="1215749"/>
            <a:ext cx="3460376" cy="826411"/>
          </a:xfrm>
        </p:spPr>
        <p:txBody>
          <a:bodyPr/>
          <a:lstStyle/>
          <a:p>
            <a:r>
              <a:rPr lang="en-US" dirty="0"/>
              <a:t>The final model is of the form:</a:t>
            </a:r>
          </a:p>
          <a:p>
            <a:endParaRPr lang="en-US" dirty="0"/>
          </a:p>
          <a:p>
            <a:endParaRPr lang="en-US" dirty="0"/>
          </a:p>
        </p:txBody>
      </p:sp>
      <p:pic>
        <p:nvPicPr>
          <p:cNvPr id="7" name="Picture 6">
            <a:extLst>
              <a:ext uri="{FF2B5EF4-FFF2-40B4-BE49-F238E27FC236}">
                <a16:creationId xmlns:a16="http://schemas.microsoft.com/office/drawing/2014/main" id="{7011E830-AF46-305E-CDB1-3BEF7D3469EB}"/>
              </a:ext>
            </a:extLst>
          </p:cNvPr>
          <p:cNvPicPr>
            <a:picLocks noChangeAspect="1"/>
          </p:cNvPicPr>
          <p:nvPr/>
        </p:nvPicPr>
        <p:blipFill>
          <a:blip r:embed="rId5"/>
          <a:stretch>
            <a:fillRect/>
          </a:stretch>
        </p:blipFill>
        <p:spPr>
          <a:xfrm>
            <a:off x="4829170" y="445025"/>
            <a:ext cx="3668146" cy="2620904"/>
          </a:xfrm>
          <a:prstGeom prst="rect">
            <a:avLst/>
          </a:prstGeom>
        </p:spPr>
      </p:pic>
      <p:pic>
        <p:nvPicPr>
          <p:cNvPr id="8" name="Picture 7">
            <a:extLst>
              <a:ext uri="{FF2B5EF4-FFF2-40B4-BE49-F238E27FC236}">
                <a16:creationId xmlns:a16="http://schemas.microsoft.com/office/drawing/2014/main" id="{4CB90B35-1967-FCA4-5A2A-B58D81B54DA2}"/>
              </a:ext>
            </a:extLst>
          </p:cNvPr>
          <p:cNvPicPr>
            <a:picLocks noChangeAspect="1"/>
          </p:cNvPicPr>
          <p:nvPr/>
        </p:nvPicPr>
        <p:blipFill>
          <a:blip r:embed="rId6"/>
          <a:stretch>
            <a:fillRect/>
          </a:stretch>
        </p:blipFill>
        <p:spPr>
          <a:xfrm>
            <a:off x="825978" y="1549716"/>
            <a:ext cx="3220944" cy="411521"/>
          </a:xfrm>
          <a:prstGeom prst="rect">
            <a:avLst/>
          </a:prstGeom>
        </p:spPr>
      </p:pic>
      <p:pic>
        <p:nvPicPr>
          <p:cNvPr id="9" name="Picture 8">
            <a:extLst>
              <a:ext uri="{FF2B5EF4-FFF2-40B4-BE49-F238E27FC236}">
                <a16:creationId xmlns:a16="http://schemas.microsoft.com/office/drawing/2014/main" id="{D3F95A4E-482F-A7B1-2D41-876409F7109B}"/>
              </a:ext>
            </a:extLst>
          </p:cNvPr>
          <p:cNvPicPr>
            <a:picLocks noChangeAspect="1"/>
          </p:cNvPicPr>
          <p:nvPr/>
        </p:nvPicPr>
        <p:blipFill rotWithShape="1">
          <a:blip r:embed="rId7"/>
          <a:srcRect l="3653" b="2222"/>
          <a:stretch/>
        </p:blipFill>
        <p:spPr>
          <a:xfrm>
            <a:off x="6293223" y="3120169"/>
            <a:ext cx="2321309" cy="1579245"/>
          </a:xfrm>
          <a:prstGeom prst="rect">
            <a:avLst/>
          </a:prstGeom>
        </p:spPr>
      </p:pic>
      <p:sp>
        <p:nvSpPr>
          <p:cNvPr id="11" name="TextBox 10">
            <a:extLst>
              <a:ext uri="{FF2B5EF4-FFF2-40B4-BE49-F238E27FC236}">
                <a16:creationId xmlns:a16="http://schemas.microsoft.com/office/drawing/2014/main" id="{EB1D90D1-9FBC-2262-7649-8B3BEA0E1BDD}"/>
              </a:ext>
            </a:extLst>
          </p:cNvPr>
          <p:cNvSpPr txBox="1"/>
          <p:nvPr/>
        </p:nvSpPr>
        <p:spPr>
          <a:xfrm>
            <a:off x="5469184" y="3222005"/>
            <a:ext cx="633507" cy="307777"/>
          </a:xfrm>
          <a:prstGeom prst="rect">
            <a:avLst/>
          </a:prstGeom>
          <a:noFill/>
        </p:spPr>
        <p:txBody>
          <a:bodyPr wrap="none" rtlCol="0">
            <a:spAutoFit/>
          </a:bodyPr>
          <a:lstStyle/>
          <a:p>
            <a:r>
              <a:rPr lang="en-US" dirty="0"/>
              <a:t>ACFs</a:t>
            </a:r>
          </a:p>
        </p:txBody>
      </p:sp>
      <p:sp>
        <p:nvSpPr>
          <p:cNvPr id="12" name="TextBox 11">
            <a:extLst>
              <a:ext uri="{FF2B5EF4-FFF2-40B4-BE49-F238E27FC236}">
                <a16:creationId xmlns:a16="http://schemas.microsoft.com/office/drawing/2014/main" id="{ED7E2D35-BFCC-8B13-B321-206E7ECA1F2B}"/>
              </a:ext>
            </a:extLst>
          </p:cNvPr>
          <p:cNvSpPr txBox="1"/>
          <p:nvPr/>
        </p:nvSpPr>
        <p:spPr>
          <a:xfrm>
            <a:off x="7899497" y="3282549"/>
            <a:ext cx="524503" cy="307777"/>
          </a:xfrm>
          <a:prstGeom prst="rect">
            <a:avLst/>
          </a:prstGeom>
          <a:noFill/>
        </p:spPr>
        <p:txBody>
          <a:bodyPr wrap="none" rtlCol="0">
            <a:spAutoFit/>
          </a:bodyPr>
          <a:lstStyle/>
          <a:p>
            <a:r>
              <a:rPr lang="en-US" dirty="0"/>
              <a:t>SDs</a:t>
            </a:r>
          </a:p>
        </p:txBody>
      </p:sp>
      <p:sp>
        <p:nvSpPr>
          <p:cNvPr id="14" name="TextBox 13">
            <a:extLst>
              <a:ext uri="{FF2B5EF4-FFF2-40B4-BE49-F238E27FC236}">
                <a16:creationId xmlns:a16="http://schemas.microsoft.com/office/drawing/2014/main" id="{582CDDB7-5F83-885B-D70D-9F85E2F0DE31}"/>
              </a:ext>
            </a:extLst>
          </p:cNvPr>
          <p:cNvSpPr txBox="1"/>
          <p:nvPr/>
        </p:nvSpPr>
        <p:spPr>
          <a:xfrm>
            <a:off x="304800" y="2116591"/>
            <a:ext cx="3668146" cy="1559851"/>
          </a:xfrm>
          <a:prstGeom prst="rect">
            <a:avLst/>
          </a:prstGeom>
          <a:noFill/>
        </p:spPr>
        <p:txBody>
          <a:bodyPr wrap="square">
            <a:spAutoFit/>
          </a:bodyPr>
          <a:lstStyle/>
          <a:p>
            <a:pPr marL="457200" marR="0" lvl="0" indent="-279400" algn="l" defTabSz="914400" rtl="0" eaLnBrk="1" fontAlgn="auto" latinLnBrk="0" hangingPunct="1">
              <a:lnSpc>
                <a:spcPct val="115000"/>
              </a:lnSpc>
              <a:spcBef>
                <a:spcPts val="0"/>
              </a:spcBef>
              <a:spcAft>
                <a:spcPts val="0"/>
              </a:spcAft>
              <a:buClr>
                <a:srgbClr val="809FAF"/>
              </a:buClr>
              <a:buSzPts val="800"/>
              <a:buFont typeface="Nunito Light"/>
              <a:buChar char="●"/>
              <a:tabLst/>
              <a:defRPr/>
            </a:pPr>
            <a:r>
              <a:rPr kumimoji="0" lang="en-US" sz="1400" b="0" i="0" u="none" strike="noStrike" kern="0" cap="none" spc="0" normalizeH="0" baseline="0" noProof="0" dirty="0">
                <a:ln>
                  <a:noFill/>
                </a:ln>
                <a:solidFill>
                  <a:srgbClr val="5C5C5F"/>
                </a:solidFill>
                <a:effectLst/>
                <a:uLnTx/>
                <a:uFillTx/>
                <a:latin typeface="Mulish"/>
                <a:sym typeface="Mulish"/>
              </a:rPr>
              <a:t>Generated realizations capture some aspects of the original</a:t>
            </a:r>
          </a:p>
          <a:p>
            <a:pPr marL="914400" marR="0" lvl="1" indent="-304800" algn="l" defTabSz="914400" rtl="0" eaLnBrk="1" fontAlgn="auto" latinLnBrk="0" hangingPunct="1">
              <a:lnSpc>
                <a:spcPct val="115000"/>
              </a:lnSpc>
              <a:spcBef>
                <a:spcPts val="0"/>
              </a:spcBef>
              <a:spcAft>
                <a:spcPts val="0"/>
              </a:spcAft>
              <a:buClr>
                <a:srgbClr val="5C5C5F"/>
              </a:buClr>
              <a:buSzPts val="1200"/>
              <a:buFont typeface="Nunito Light"/>
              <a:buChar char="○"/>
              <a:tabLst/>
              <a:defRPr/>
            </a:pPr>
            <a:r>
              <a:rPr kumimoji="0" lang="en-US" sz="1400" b="0" i="0" u="none" strike="noStrike" kern="0" cap="none" spc="0" normalizeH="0" baseline="0" noProof="0" dirty="0">
                <a:ln>
                  <a:noFill/>
                </a:ln>
                <a:solidFill>
                  <a:srgbClr val="5C5C5F"/>
                </a:solidFill>
                <a:effectLst/>
                <a:uLnTx/>
                <a:uFillTx/>
                <a:latin typeface="Mulish"/>
                <a:sym typeface="Mulish"/>
              </a:rPr>
              <a:t>Autocorrelation is weaker</a:t>
            </a:r>
          </a:p>
          <a:p>
            <a:pPr marL="914400" marR="0" lvl="1" indent="-304800" algn="l" defTabSz="914400" rtl="0" eaLnBrk="1" fontAlgn="auto" latinLnBrk="0" hangingPunct="1">
              <a:lnSpc>
                <a:spcPct val="115000"/>
              </a:lnSpc>
              <a:spcBef>
                <a:spcPts val="0"/>
              </a:spcBef>
              <a:spcAft>
                <a:spcPts val="0"/>
              </a:spcAft>
              <a:buClr>
                <a:srgbClr val="5C5C5F"/>
              </a:buClr>
              <a:buSzPts val="1200"/>
              <a:buFont typeface="Nunito Light"/>
              <a:buChar char="○"/>
              <a:tabLst/>
              <a:defRPr/>
            </a:pPr>
            <a:r>
              <a:rPr kumimoji="0" lang="en-US" sz="1400" b="0" i="0" u="none" strike="noStrike" kern="0" cap="none" spc="0" normalizeH="0" baseline="0" noProof="0" dirty="0">
                <a:ln>
                  <a:noFill/>
                </a:ln>
                <a:solidFill>
                  <a:srgbClr val="5C5C5F"/>
                </a:solidFill>
                <a:effectLst/>
                <a:uLnTx/>
                <a:uFillTx/>
                <a:latin typeface="Mulish"/>
                <a:sym typeface="Mulish"/>
              </a:rPr>
              <a:t>Weekly behavior less evident.</a:t>
            </a:r>
          </a:p>
          <a:p>
            <a:pPr marL="457200" marR="0" lvl="0" indent="-279400" algn="l" defTabSz="914400" rtl="0" eaLnBrk="1" fontAlgn="auto" latinLnBrk="0" hangingPunct="1">
              <a:lnSpc>
                <a:spcPct val="115000"/>
              </a:lnSpc>
              <a:spcBef>
                <a:spcPts val="0"/>
              </a:spcBef>
              <a:spcAft>
                <a:spcPts val="0"/>
              </a:spcAft>
              <a:buClr>
                <a:srgbClr val="809FAF"/>
              </a:buClr>
              <a:buSzPts val="800"/>
              <a:buFont typeface="Nunito Light"/>
              <a:buChar char="●"/>
              <a:tabLst/>
              <a:defRPr/>
            </a:pPr>
            <a:r>
              <a:rPr kumimoji="0" lang="en-US" sz="1400" b="0" i="0" u="none" strike="noStrike" kern="0" cap="none" spc="0" normalizeH="0" baseline="0" noProof="0" dirty="0">
                <a:ln>
                  <a:noFill/>
                </a:ln>
                <a:solidFill>
                  <a:srgbClr val="5C5C5F"/>
                </a:solidFill>
                <a:effectLst/>
                <a:uLnTx/>
                <a:uFillTx/>
                <a:latin typeface="Mulish"/>
                <a:sym typeface="Mulish"/>
              </a:rPr>
              <a:t>Generated Spectral Densities and ACFs could be improved upon.</a:t>
            </a:r>
          </a:p>
        </p:txBody>
      </p:sp>
    </p:spTree>
    <p:custDataLst>
      <p:tags r:id="rId1"/>
    </p:custDataLst>
    <p:extLst>
      <p:ext uri="{BB962C8B-B14F-4D97-AF65-F5344CB8AC3E}">
        <p14:creationId xmlns:p14="http://schemas.microsoft.com/office/powerpoint/2010/main" val="3683713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1" grpId="0"/>
      <p:bldP spid="12" grpId="0"/>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24FC895-AE88-A909-4630-74EC9137777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12</a:t>
            </a:fld>
            <a:endParaRPr lang="en"/>
          </a:p>
        </p:txBody>
      </p:sp>
      <p:sp>
        <p:nvSpPr>
          <p:cNvPr id="3" name="Title 2">
            <a:extLst>
              <a:ext uri="{FF2B5EF4-FFF2-40B4-BE49-F238E27FC236}">
                <a16:creationId xmlns:a16="http://schemas.microsoft.com/office/drawing/2014/main" id="{D7E5682C-BEC7-556F-3D22-EBEA63A3DC7D}"/>
              </a:ext>
            </a:extLst>
          </p:cNvPr>
          <p:cNvSpPr>
            <a:spLocks noGrp="1"/>
          </p:cNvSpPr>
          <p:nvPr>
            <p:ph type="title"/>
          </p:nvPr>
        </p:nvSpPr>
        <p:spPr/>
        <p:txBody>
          <a:bodyPr/>
          <a:lstStyle/>
          <a:p>
            <a:r>
              <a:rPr lang="en-US"/>
              <a:t>ARIMA Model </a:t>
            </a:r>
          </a:p>
        </p:txBody>
      </p:sp>
      <p:sp>
        <p:nvSpPr>
          <p:cNvPr id="4" name="Text Placeholder 3">
            <a:extLst>
              <a:ext uri="{FF2B5EF4-FFF2-40B4-BE49-F238E27FC236}">
                <a16:creationId xmlns:a16="http://schemas.microsoft.com/office/drawing/2014/main" id="{758DED8F-C67D-8090-09A2-F08C09EFDA4B}"/>
              </a:ext>
            </a:extLst>
          </p:cNvPr>
          <p:cNvSpPr>
            <a:spLocks noGrp="1"/>
          </p:cNvSpPr>
          <p:nvPr>
            <p:ph type="body" idx="1"/>
          </p:nvPr>
        </p:nvSpPr>
        <p:spPr>
          <a:xfrm>
            <a:off x="304800" y="1215749"/>
            <a:ext cx="3012139" cy="1481731"/>
          </a:xfrm>
        </p:spPr>
        <p:txBody>
          <a:bodyPr/>
          <a:lstStyle/>
          <a:p>
            <a:r>
              <a:rPr lang="en-US"/>
              <a:t>Forecasts:</a:t>
            </a:r>
          </a:p>
          <a:p>
            <a:pPr lvl="1"/>
            <a:r>
              <a:rPr lang="en-US"/>
              <a:t>Both short and long-term quickly approach the mean</a:t>
            </a:r>
          </a:p>
          <a:p>
            <a:pPr lvl="1"/>
            <a:r>
              <a:rPr lang="en-US"/>
              <a:t>May still be Useful</a:t>
            </a:r>
          </a:p>
        </p:txBody>
      </p:sp>
      <p:pic>
        <p:nvPicPr>
          <p:cNvPr id="7" name="Picture 6">
            <a:extLst>
              <a:ext uri="{FF2B5EF4-FFF2-40B4-BE49-F238E27FC236}">
                <a16:creationId xmlns:a16="http://schemas.microsoft.com/office/drawing/2014/main" id="{C3FD67CC-0EA9-B5EF-6807-91BC7EFC9552}"/>
              </a:ext>
            </a:extLst>
          </p:cNvPr>
          <p:cNvPicPr>
            <a:picLocks noChangeAspect="1"/>
          </p:cNvPicPr>
          <p:nvPr/>
        </p:nvPicPr>
        <p:blipFill>
          <a:blip r:embed="rId4"/>
          <a:stretch>
            <a:fillRect/>
          </a:stretch>
        </p:blipFill>
        <p:spPr>
          <a:xfrm>
            <a:off x="5629835" y="445025"/>
            <a:ext cx="3059090" cy="2073487"/>
          </a:xfrm>
          <a:prstGeom prst="rect">
            <a:avLst/>
          </a:prstGeom>
        </p:spPr>
      </p:pic>
      <p:pic>
        <p:nvPicPr>
          <p:cNvPr id="8" name="Picture 7">
            <a:extLst>
              <a:ext uri="{FF2B5EF4-FFF2-40B4-BE49-F238E27FC236}">
                <a16:creationId xmlns:a16="http://schemas.microsoft.com/office/drawing/2014/main" id="{60FEF9AA-7943-32F9-7AA4-B852D3130A3E}"/>
              </a:ext>
            </a:extLst>
          </p:cNvPr>
          <p:cNvPicPr>
            <a:picLocks noChangeAspect="1"/>
          </p:cNvPicPr>
          <p:nvPr/>
        </p:nvPicPr>
        <p:blipFill>
          <a:blip r:embed="rId5"/>
          <a:stretch>
            <a:fillRect/>
          </a:stretch>
        </p:blipFill>
        <p:spPr>
          <a:xfrm>
            <a:off x="5629835" y="2624989"/>
            <a:ext cx="3059090" cy="2102532"/>
          </a:xfrm>
          <a:prstGeom prst="rect">
            <a:avLst/>
          </a:prstGeom>
        </p:spPr>
      </p:pic>
      <p:pic>
        <p:nvPicPr>
          <p:cNvPr id="9" name="Picture 8">
            <a:extLst>
              <a:ext uri="{FF2B5EF4-FFF2-40B4-BE49-F238E27FC236}">
                <a16:creationId xmlns:a16="http://schemas.microsoft.com/office/drawing/2014/main" id="{751880E9-24E1-8D78-27ED-A3BB4FD2764B}"/>
              </a:ext>
            </a:extLst>
          </p:cNvPr>
          <p:cNvPicPr>
            <a:picLocks noChangeAspect="1"/>
          </p:cNvPicPr>
          <p:nvPr/>
        </p:nvPicPr>
        <p:blipFill>
          <a:blip r:embed="rId6"/>
          <a:stretch>
            <a:fillRect/>
          </a:stretch>
        </p:blipFill>
        <p:spPr>
          <a:xfrm>
            <a:off x="3352799" y="685577"/>
            <a:ext cx="2241176" cy="1674646"/>
          </a:xfrm>
          <a:prstGeom prst="rect">
            <a:avLst/>
          </a:prstGeom>
        </p:spPr>
      </p:pic>
      <p:pic>
        <p:nvPicPr>
          <p:cNvPr id="10" name="Picture 9">
            <a:extLst>
              <a:ext uri="{FF2B5EF4-FFF2-40B4-BE49-F238E27FC236}">
                <a16:creationId xmlns:a16="http://schemas.microsoft.com/office/drawing/2014/main" id="{0E0C7CC2-A620-CAFC-6D6D-651115866835}"/>
              </a:ext>
            </a:extLst>
          </p:cNvPr>
          <p:cNvPicPr>
            <a:picLocks noChangeAspect="1"/>
          </p:cNvPicPr>
          <p:nvPr/>
        </p:nvPicPr>
        <p:blipFill>
          <a:blip r:embed="rId7"/>
          <a:stretch>
            <a:fillRect/>
          </a:stretch>
        </p:blipFill>
        <p:spPr>
          <a:xfrm>
            <a:off x="3352799" y="2814678"/>
            <a:ext cx="2241176" cy="1666874"/>
          </a:xfrm>
          <a:prstGeom prst="rect">
            <a:avLst/>
          </a:prstGeom>
        </p:spPr>
      </p:pic>
      <p:sp>
        <p:nvSpPr>
          <p:cNvPr id="12" name="TextBox 11">
            <a:extLst>
              <a:ext uri="{FF2B5EF4-FFF2-40B4-BE49-F238E27FC236}">
                <a16:creationId xmlns:a16="http://schemas.microsoft.com/office/drawing/2014/main" id="{4EFA1DCE-99B6-C7CC-EB3E-9B082FDBB9FA}"/>
              </a:ext>
            </a:extLst>
          </p:cNvPr>
          <p:cNvSpPr txBox="1"/>
          <p:nvPr/>
        </p:nvSpPr>
        <p:spPr>
          <a:xfrm>
            <a:off x="306146" y="2600775"/>
            <a:ext cx="3010793" cy="816570"/>
          </a:xfrm>
          <a:prstGeom prst="rect">
            <a:avLst/>
          </a:prstGeom>
          <a:noFill/>
        </p:spPr>
        <p:txBody>
          <a:bodyPr wrap="square">
            <a:spAutoFit/>
          </a:bodyPr>
          <a:lstStyle/>
          <a:p>
            <a:pPr marL="457200" marR="0" lvl="0" indent="-279400" algn="l" defTabSz="914400" rtl="0" eaLnBrk="1" fontAlgn="auto" latinLnBrk="0" hangingPunct="1">
              <a:lnSpc>
                <a:spcPct val="115000"/>
              </a:lnSpc>
              <a:spcBef>
                <a:spcPts val="0"/>
              </a:spcBef>
              <a:spcAft>
                <a:spcPts val="0"/>
              </a:spcAft>
              <a:buClr>
                <a:srgbClr val="809FAF"/>
              </a:buClr>
              <a:buSzPts val="800"/>
              <a:buFont typeface="Nunito Light"/>
              <a:buChar char="●"/>
              <a:tabLst/>
              <a:defRPr/>
            </a:pPr>
            <a:r>
              <a:rPr kumimoji="0" lang="en-US" sz="1400" b="0" i="0" u="none" strike="noStrike" kern="0" cap="none" spc="0" normalizeH="0" baseline="0" noProof="0">
                <a:ln>
                  <a:noFill/>
                </a:ln>
                <a:solidFill>
                  <a:srgbClr val="5C5C5F"/>
                </a:solidFill>
                <a:effectLst/>
                <a:uLnTx/>
                <a:uFillTx/>
                <a:latin typeface="Mulish"/>
                <a:sym typeface="Mulish"/>
              </a:rPr>
              <a:t>ASE:</a:t>
            </a:r>
          </a:p>
          <a:p>
            <a:pPr marL="914400" marR="0" lvl="1" indent="-304800" algn="l" defTabSz="914400" rtl="0" eaLnBrk="1" fontAlgn="auto" latinLnBrk="0" hangingPunct="1">
              <a:lnSpc>
                <a:spcPct val="115000"/>
              </a:lnSpc>
              <a:spcBef>
                <a:spcPts val="0"/>
              </a:spcBef>
              <a:spcAft>
                <a:spcPts val="0"/>
              </a:spcAft>
              <a:buClr>
                <a:srgbClr val="5C5C5F"/>
              </a:buClr>
              <a:buSzPts val="1200"/>
              <a:buFont typeface="Nunito Light"/>
              <a:buChar char="○"/>
              <a:tabLst/>
              <a:defRPr/>
            </a:pPr>
            <a:r>
              <a:rPr kumimoji="0" lang="en-US" sz="1400" b="0" i="0" u="none" strike="noStrike" kern="0" cap="none" spc="0" normalizeH="0" baseline="0" noProof="0">
                <a:ln>
                  <a:noFill/>
                </a:ln>
                <a:solidFill>
                  <a:srgbClr val="5C5C5F"/>
                </a:solidFill>
                <a:effectLst/>
                <a:uLnTx/>
                <a:uFillTx/>
                <a:latin typeface="Mulish"/>
                <a:sym typeface="Mulish"/>
              </a:rPr>
              <a:t>7-day: 3,230,238</a:t>
            </a:r>
          </a:p>
          <a:p>
            <a:pPr marL="914400" marR="0" lvl="1" indent="-304800" algn="l" defTabSz="914400" rtl="0" eaLnBrk="1" fontAlgn="auto" latinLnBrk="0" hangingPunct="1">
              <a:lnSpc>
                <a:spcPct val="115000"/>
              </a:lnSpc>
              <a:spcBef>
                <a:spcPts val="0"/>
              </a:spcBef>
              <a:spcAft>
                <a:spcPts val="0"/>
              </a:spcAft>
              <a:buClr>
                <a:srgbClr val="5C5C5F"/>
              </a:buClr>
              <a:buSzPts val="1200"/>
              <a:buFont typeface="Nunito Light"/>
              <a:buChar char="○"/>
              <a:tabLst/>
              <a:defRPr/>
            </a:pPr>
            <a:r>
              <a:rPr kumimoji="0" lang="en-US" sz="1400" b="0" i="0" u="none" strike="noStrike" kern="0" cap="none" spc="0" normalizeH="0" baseline="0" noProof="0">
                <a:ln>
                  <a:noFill/>
                </a:ln>
                <a:solidFill>
                  <a:srgbClr val="5C5C5F"/>
                </a:solidFill>
                <a:effectLst/>
                <a:uLnTx/>
                <a:uFillTx/>
                <a:latin typeface="Mulish"/>
                <a:sym typeface="Mulish"/>
              </a:rPr>
              <a:t>60-day: 3,930,824</a:t>
            </a:r>
          </a:p>
        </p:txBody>
      </p:sp>
      <p:sp>
        <p:nvSpPr>
          <p:cNvPr id="14" name="TextBox 13">
            <a:extLst>
              <a:ext uri="{FF2B5EF4-FFF2-40B4-BE49-F238E27FC236}">
                <a16:creationId xmlns:a16="http://schemas.microsoft.com/office/drawing/2014/main" id="{F7B86E41-FB72-A54B-DE24-1D10D6CA0E77}"/>
              </a:ext>
            </a:extLst>
          </p:cNvPr>
          <p:cNvSpPr txBox="1"/>
          <p:nvPr/>
        </p:nvSpPr>
        <p:spPr>
          <a:xfrm>
            <a:off x="304800" y="3519466"/>
            <a:ext cx="3047999" cy="816570"/>
          </a:xfrm>
          <a:prstGeom prst="rect">
            <a:avLst/>
          </a:prstGeom>
          <a:noFill/>
        </p:spPr>
        <p:txBody>
          <a:bodyPr wrap="square">
            <a:spAutoFit/>
          </a:bodyPr>
          <a:lstStyle/>
          <a:p>
            <a:pPr marL="457200" marR="0" lvl="0" indent="-279400" algn="l" defTabSz="914400" rtl="0" eaLnBrk="1" fontAlgn="auto" latinLnBrk="0" hangingPunct="1">
              <a:lnSpc>
                <a:spcPct val="115000"/>
              </a:lnSpc>
              <a:spcBef>
                <a:spcPts val="0"/>
              </a:spcBef>
              <a:spcAft>
                <a:spcPts val="0"/>
              </a:spcAft>
              <a:buClr>
                <a:srgbClr val="809FAF"/>
              </a:buClr>
              <a:buSzPts val="800"/>
              <a:buFont typeface="Nunito Light"/>
              <a:buChar char="●"/>
              <a:tabLst/>
              <a:defRPr/>
            </a:pPr>
            <a:r>
              <a:rPr kumimoji="0" lang="en-US" sz="1400" b="0" i="0" u="none" strike="noStrike" kern="0" cap="none" spc="0" normalizeH="0" baseline="0" noProof="0" err="1">
                <a:ln>
                  <a:noFill/>
                </a:ln>
                <a:solidFill>
                  <a:srgbClr val="5C5C5F"/>
                </a:solidFill>
                <a:effectLst/>
                <a:uLnTx/>
                <a:uFillTx/>
                <a:latin typeface="Mulish"/>
                <a:sym typeface="Mulish"/>
              </a:rPr>
              <a:t>rwRMSE</a:t>
            </a:r>
            <a:r>
              <a:rPr kumimoji="0" lang="en-US" sz="1400" b="0" i="0" u="none" strike="noStrike" kern="0" cap="none" spc="0" normalizeH="0" baseline="0" noProof="0">
                <a:ln>
                  <a:noFill/>
                </a:ln>
                <a:solidFill>
                  <a:srgbClr val="5C5C5F"/>
                </a:solidFill>
                <a:effectLst/>
                <a:uLnTx/>
                <a:uFillTx/>
                <a:latin typeface="Mulish"/>
                <a:sym typeface="Mulish"/>
              </a:rPr>
              <a:t>:</a:t>
            </a:r>
          </a:p>
          <a:p>
            <a:pPr marL="914400" marR="0" lvl="1" indent="-304800" algn="l" defTabSz="914400" rtl="0" eaLnBrk="1" fontAlgn="auto" latinLnBrk="0" hangingPunct="1">
              <a:lnSpc>
                <a:spcPct val="115000"/>
              </a:lnSpc>
              <a:spcBef>
                <a:spcPts val="0"/>
              </a:spcBef>
              <a:spcAft>
                <a:spcPts val="0"/>
              </a:spcAft>
              <a:buClr>
                <a:srgbClr val="5C5C5F"/>
              </a:buClr>
              <a:buSzPts val="1200"/>
              <a:buFont typeface="Nunito Light"/>
              <a:buChar char="○"/>
              <a:tabLst/>
              <a:defRPr/>
            </a:pPr>
            <a:r>
              <a:rPr kumimoji="0" lang="en-US" sz="1400" b="0" i="0" u="none" strike="noStrike" kern="0" cap="none" spc="0" normalizeH="0" baseline="0" noProof="0">
                <a:ln>
                  <a:noFill/>
                </a:ln>
                <a:solidFill>
                  <a:srgbClr val="5C5C5F"/>
                </a:solidFill>
                <a:effectLst/>
                <a:uLnTx/>
                <a:uFillTx/>
                <a:latin typeface="Mulish"/>
                <a:sym typeface="Mulish"/>
              </a:rPr>
              <a:t>7-day: 1,237</a:t>
            </a:r>
          </a:p>
          <a:p>
            <a:pPr marL="914400" marR="0" lvl="1" indent="-304800" algn="l" defTabSz="914400" rtl="0" eaLnBrk="1" fontAlgn="auto" latinLnBrk="0" hangingPunct="1">
              <a:lnSpc>
                <a:spcPct val="115000"/>
              </a:lnSpc>
              <a:spcBef>
                <a:spcPts val="0"/>
              </a:spcBef>
              <a:spcAft>
                <a:spcPts val="0"/>
              </a:spcAft>
              <a:buClr>
                <a:srgbClr val="5C5C5F"/>
              </a:buClr>
              <a:buSzPts val="1200"/>
              <a:buFont typeface="Nunito Light"/>
              <a:buChar char="○"/>
              <a:tabLst/>
              <a:defRPr/>
            </a:pPr>
            <a:r>
              <a:rPr kumimoji="0" lang="en-US" sz="1400" b="0" i="0" u="none" strike="noStrike" kern="0" cap="none" spc="0" normalizeH="0" baseline="0" noProof="0">
                <a:ln>
                  <a:noFill/>
                </a:ln>
                <a:solidFill>
                  <a:srgbClr val="5C5C5F"/>
                </a:solidFill>
                <a:effectLst/>
                <a:uLnTx/>
                <a:uFillTx/>
                <a:latin typeface="Mulish"/>
                <a:sym typeface="Mulish"/>
              </a:rPr>
              <a:t>60-day: 1,503</a:t>
            </a:r>
          </a:p>
        </p:txBody>
      </p:sp>
    </p:spTree>
    <p:custDataLst>
      <p:tags r:id="rId1"/>
    </p:custDataLst>
    <p:extLst>
      <p:ext uri="{BB962C8B-B14F-4D97-AF65-F5344CB8AC3E}">
        <p14:creationId xmlns:p14="http://schemas.microsoft.com/office/powerpoint/2010/main" val="3006035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2" grpId="0"/>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0D318-E57F-F7FD-1145-0455719BA88D}"/>
              </a:ext>
            </a:extLst>
          </p:cNvPr>
          <p:cNvSpPr>
            <a:spLocks noGrp="1"/>
          </p:cNvSpPr>
          <p:nvPr>
            <p:ph type="title"/>
          </p:nvPr>
        </p:nvSpPr>
        <p:spPr/>
        <p:txBody>
          <a:bodyPr/>
          <a:lstStyle/>
          <a:p>
            <a:r>
              <a:rPr lang="en-US" sz="4600" dirty="0"/>
              <a:t>Multivariate Analysis</a:t>
            </a:r>
          </a:p>
        </p:txBody>
      </p:sp>
      <p:sp>
        <p:nvSpPr>
          <p:cNvPr id="3" name="Title 2">
            <a:extLst>
              <a:ext uri="{FF2B5EF4-FFF2-40B4-BE49-F238E27FC236}">
                <a16:creationId xmlns:a16="http://schemas.microsoft.com/office/drawing/2014/main" id="{32857A3E-1644-18D0-64FF-1A5D343529BB}"/>
              </a:ext>
            </a:extLst>
          </p:cNvPr>
          <p:cNvSpPr>
            <a:spLocks noGrp="1"/>
          </p:cNvSpPr>
          <p:nvPr>
            <p:ph type="title" idx="2"/>
          </p:nvPr>
        </p:nvSpPr>
        <p:spPr/>
        <p:txBody>
          <a:bodyPr/>
          <a:lstStyle/>
          <a:p>
            <a:r>
              <a:rPr lang="en-US" dirty="0"/>
              <a:t>03</a:t>
            </a:r>
          </a:p>
        </p:txBody>
      </p:sp>
      <p:sp>
        <p:nvSpPr>
          <p:cNvPr id="4" name="Subtitle 3">
            <a:extLst>
              <a:ext uri="{FF2B5EF4-FFF2-40B4-BE49-F238E27FC236}">
                <a16:creationId xmlns:a16="http://schemas.microsoft.com/office/drawing/2014/main" id="{55C27F55-91DE-A2A2-F6BF-D8A7315E374D}"/>
              </a:ext>
            </a:extLst>
          </p:cNvPr>
          <p:cNvSpPr>
            <a:spLocks noGrp="1"/>
          </p:cNvSpPr>
          <p:nvPr>
            <p:ph type="subTitle" idx="1"/>
          </p:nvPr>
        </p:nvSpPr>
        <p:spPr/>
        <p:txBody>
          <a:bodyPr/>
          <a:lstStyle/>
          <a:p>
            <a:endParaRPr lang="en-US"/>
          </a:p>
        </p:txBody>
      </p:sp>
      <p:sp>
        <p:nvSpPr>
          <p:cNvPr id="5" name="Slide Number Placeholder 4">
            <a:extLst>
              <a:ext uri="{FF2B5EF4-FFF2-40B4-BE49-F238E27FC236}">
                <a16:creationId xmlns:a16="http://schemas.microsoft.com/office/drawing/2014/main" id="{EA3846FD-BF3A-C8B6-AA54-F63C539336D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13</a:t>
            </a:fld>
            <a:endParaRPr lang="en"/>
          </a:p>
        </p:txBody>
      </p:sp>
    </p:spTree>
    <p:extLst>
      <p:ext uri="{BB962C8B-B14F-4D97-AF65-F5344CB8AC3E}">
        <p14:creationId xmlns:p14="http://schemas.microsoft.com/office/powerpoint/2010/main" val="2781880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702A1F3-EFD3-210B-3639-EC84E54353A6}"/>
              </a:ext>
            </a:extLst>
          </p:cNvPr>
          <p:cNvPicPr>
            <a:picLocks noChangeAspect="1"/>
          </p:cNvPicPr>
          <p:nvPr/>
        </p:nvPicPr>
        <p:blipFill>
          <a:blip r:embed="rId4"/>
          <a:stretch>
            <a:fillRect/>
          </a:stretch>
        </p:blipFill>
        <p:spPr>
          <a:xfrm>
            <a:off x="5639289" y="3366239"/>
            <a:ext cx="2562583" cy="1276528"/>
          </a:xfrm>
          <a:prstGeom prst="rect">
            <a:avLst/>
          </a:prstGeom>
        </p:spPr>
      </p:pic>
      <p:sp>
        <p:nvSpPr>
          <p:cNvPr id="2" name="Slide Number Placeholder 1">
            <a:extLst>
              <a:ext uri="{FF2B5EF4-FFF2-40B4-BE49-F238E27FC236}">
                <a16:creationId xmlns:a16="http://schemas.microsoft.com/office/drawing/2014/main" id="{D2E7E318-B0C2-FAD2-5844-89526C6B945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14</a:t>
            </a:fld>
            <a:endParaRPr lang="en"/>
          </a:p>
        </p:txBody>
      </p:sp>
      <p:sp>
        <p:nvSpPr>
          <p:cNvPr id="3" name="Title 2">
            <a:extLst>
              <a:ext uri="{FF2B5EF4-FFF2-40B4-BE49-F238E27FC236}">
                <a16:creationId xmlns:a16="http://schemas.microsoft.com/office/drawing/2014/main" id="{88C8980D-EB87-511A-3D9B-081DC119782B}"/>
              </a:ext>
            </a:extLst>
          </p:cNvPr>
          <p:cNvSpPr>
            <a:spLocks noGrp="1"/>
          </p:cNvSpPr>
          <p:nvPr>
            <p:ph type="title"/>
          </p:nvPr>
        </p:nvSpPr>
        <p:spPr/>
        <p:txBody>
          <a:bodyPr/>
          <a:lstStyle/>
          <a:p>
            <a:r>
              <a:rPr lang="en-US"/>
              <a:t>MLR with Correlated Errors </a:t>
            </a:r>
          </a:p>
        </p:txBody>
      </p:sp>
      <p:sp>
        <p:nvSpPr>
          <p:cNvPr id="4" name="Text Placeholder 3">
            <a:extLst>
              <a:ext uri="{FF2B5EF4-FFF2-40B4-BE49-F238E27FC236}">
                <a16:creationId xmlns:a16="http://schemas.microsoft.com/office/drawing/2014/main" id="{07391025-4BFA-F541-3532-707D038B9B71}"/>
              </a:ext>
            </a:extLst>
          </p:cNvPr>
          <p:cNvSpPr>
            <a:spLocks noGrp="1"/>
          </p:cNvSpPr>
          <p:nvPr>
            <p:ph type="body" idx="1"/>
          </p:nvPr>
        </p:nvSpPr>
        <p:spPr>
          <a:xfrm>
            <a:off x="720000" y="1215750"/>
            <a:ext cx="4284390" cy="2175150"/>
          </a:xfrm>
        </p:spPr>
        <p:txBody>
          <a:bodyPr/>
          <a:lstStyle/>
          <a:p>
            <a:r>
              <a:rPr lang="en-US"/>
              <a:t>Variables Considered </a:t>
            </a:r>
          </a:p>
          <a:p>
            <a:pPr lvl="1"/>
            <a:r>
              <a:rPr lang="en-US"/>
              <a:t>Season </a:t>
            </a:r>
          </a:p>
          <a:p>
            <a:pPr lvl="1"/>
            <a:r>
              <a:rPr lang="en-US"/>
              <a:t>Holiday</a:t>
            </a:r>
          </a:p>
          <a:p>
            <a:pPr lvl="1"/>
            <a:r>
              <a:rPr lang="en-US"/>
              <a:t>Day of the Week </a:t>
            </a:r>
          </a:p>
          <a:p>
            <a:pPr lvl="1"/>
            <a:r>
              <a:rPr lang="en-US"/>
              <a:t>Working Day</a:t>
            </a:r>
          </a:p>
          <a:p>
            <a:pPr lvl="1"/>
            <a:r>
              <a:rPr lang="en-US"/>
              <a:t>Temperature</a:t>
            </a:r>
          </a:p>
          <a:p>
            <a:pPr lvl="1"/>
            <a:r>
              <a:rPr lang="en-US"/>
              <a:t>Temperature Feels </a:t>
            </a:r>
          </a:p>
          <a:p>
            <a:pPr lvl="1"/>
            <a:r>
              <a:rPr lang="en-US"/>
              <a:t>Humidity </a:t>
            </a:r>
          </a:p>
          <a:p>
            <a:pPr lvl="1"/>
            <a:r>
              <a:rPr lang="en-US"/>
              <a:t>Wind Speed </a:t>
            </a:r>
          </a:p>
          <a:p>
            <a:pPr marL="609600" lvl="1" indent="0">
              <a:buNone/>
            </a:pPr>
            <a:endParaRPr lang="en-US"/>
          </a:p>
          <a:p>
            <a:pPr lvl="1"/>
            <a:endParaRPr lang="en-US"/>
          </a:p>
        </p:txBody>
      </p:sp>
      <p:pic>
        <p:nvPicPr>
          <p:cNvPr id="8" name="Picture 7">
            <a:extLst>
              <a:ext uri="{FF2B5EF4-FFF2-40B4-BE49-F238E27FC236}">
                <a16:creationId xmlns:a16="http://schemas.microsoft.com/office/drawing/2014/main" id="{D08E981B-3838-2F6D-47B8-C8C5D489B069}"/>
              </a:ext>
            </a:extLst>
          </p:cNvPr>
          <p:cNvPicPr>
            <a:picLocks noChangeAspect="1"/>
          </p:cNvPicPr>
          <p:nvPr/>
        </p:nvPicPr>
        <p:blipFill>
          <a:blip r:embed="rId5"/>
          <a:stretch>
            <a:fillRect/>
          </a:stretch>
        </p:blipFill>
        <p:spPr>
          <a:xfrm>
            <a:off x="5170362" y="1336935"/>
            <a:ext cx="3300003" cy="1760336"/>
          </a:xfrm>
          <a:prstGeom prst="rect">
            <a:avLst/>
          </a:prstGeom>
        </p:spPr>
      </p:pic>
      <p:sp>
        <p:nvSpPr>
          <p:cNvPr id="12" name="TextBox 11">
            <a:extLst>
              <a:ext uri="{FF2B5EF4-FFF2-40B4-BE49-F238E27FC236}">
                <a16:creationId xmlns:a16="http://schemas.microsoft.com/office/drawing/2014/main" id="{E58926F8-458B-4DA2-ECA7-E15160CEB57F}"/>
              </a:ext>
            </a:extLst>
          </p:cNvPr>
          <p:cNvSpPr txBox="1"/>
          <p:nvPr/>
        </p:nvSpPr>
        <p:spPr>
          <a:xfrm>
            <a:off x="720000" y="3492682"/>
            <a:ext cx="4284390" cy="568810"/>
          </a:xfrm>
          <a:prstGeom prst="rect">
            <a:avLst/>
          </a:prstGeom>
          <a:noFill/>
        </p:spPr>
        <p:txBody>
          <a:bodyPr wrap="square">
            <a:spAutoFit/>
          </a:bodyPr>
          <a:lstStyle/>
          <a:p>
            <a:pPr marL="457200" marR="0" lvl="0" indent="-279400" algn="l" defTabSz="914400" rtl="0" eaLnBrk="1" fontAlgn="auto" latinLnBrk="0" hangingPunct="1">
              <a:lnSpc>
                <a:spcPct val="115000"/>
              </a:lnSpc>
              <a:spcBef>
                <a:spcPts val="0"/>
              </a:spcBef>
              <a:spcAft>
                <a:spcPts val="0"/>
              </a:spcAft>
              <a:buClr>
                <a:srgbClr val="809FAF"/>
              </a:buClr>
              <a:buSzPts val="800"/>
              <a:buFont typeface="Nunito Light"/>
              <a:buChar char="●"/>
              <a:tabLst/>
              <a:defRPr/>
            </a:pPr>
            <a:r>
              <a:rPr kumimoji="0" lang="en-US" sz="1400" b="0" i="0" u="none" strike="noStrike" kern="0" cap="none" spc="0" normalizeH="0" baseline="0" noProof="0">
                <a:ln>
                  <a:noFill/>
                </a:ln>
                <a:solidFill>
                  <a:srgbClr val="5C5C5F"/>
                </a:solidFill>
                <a:effectLst/>
                <a:uLnTx/>
                <a:uFillTx/>
                <a:latin typeface="Mulish"/>
                <a:sym typeface="Mulish"/>
              </a:rPr>
              <a:t>Humidity, Temperature, Wind Speed, and Day of the Week considered Significant</a:t>
            </a:r>
          </a:p>
        </p:txBody>
      </p:sp>
      <p:sp>
        <p:nvSpPr>
          <p:cNvPr id="14" name="TextBox 13">
            <a:extLst>
              <a:ext uri="{FF2B5EF4-FFF2-40B4-BE49-F238E27FC236}">
                <a16:creationId xmlns:a16="http://schemas.microsoft.com/office/drawing/2014/main" id="{69329F7E-CB5B-6483-59F8-0ADFCB7FC8A2}"/>
              </a:ext>
            </a:extLst>
          </p:cNvPr>
          <p:cNvSpPr txBox="1"/>
          <p:nvPr/>
        </p:nvSpPr>
        <p:spPr>
          <a:xfrm>
            <a:off x="720000" y="4047944"/>
            <a:ext cx="4284390" cy="568810"/>
          </a:xfrm>
          <a:prstGeom prst="rect">
            <a:avLst/>
          </a:prstGeom>
          <a:noFill/>
        </p:spPr>
        <p:txBody>
          <a:bodyPr wrap="square">
            <a:spAutoFit/>
          </a:bodyPr>
          <a:lstStyle/>
          <a:p>
            <a:pPr marL="457200" marR="0" lvl="0" indent="-279400" algn="l" defTabSz="914400" rtl="0" eaLnBrk="1" fontAlgn="auto" latinLnBrk="0" hangingPunct="1">
              <a:lnSpc>
                <a:spcPct val="115000"/>
              </a:lnSpc>
              <a:spcBef>
                <a:spcPts val="0"/>
              </a:spcBef>
              <a:spcAft>
                <a:spcPts val="0"/>
              </a:spcAft>
              <a:buClr>
                <a:srgbClr val="809FAF"/>
              </a:buClr>
              <a:buSzPts val="800"/>
              <a:buFont typeface="Nunito Light"/>
              <a:buChar char="●"/>
              <a:tabLst/>
              <a:defRPr/>
            </a:pPr>
            <a:r>
              <a:rPr kumimoji="0" lang="en-US" sz="1400" b="0" i="0" u="none" strike="noStrike" kern="0" cap="none" spc="0" normalizeH="0" baseline="0" noProof="0" dirty="0">
                <a:ln>
                  <a:noFill/>
                </a:ln>
                <a:solidFill>
                  <a:srgbClr val="5C5C5F"/>
                </a:solidFill>
                <a:effectLst/>
                <a:uLnTx/>
                <a:uFillTx/>
                <a:latin typeface="Mulish"/>
                <a:sym typeface="Mulish"/>
              </a:rPr>
              <a:t>Correlated Errors fitted with ARMA(2,1) model </a:t>
            </a:r>
          </a:p>
        </p:txBody>
      </p:sp>
      <p:sp>
        <p:nvSpPr>
          <p:cNvPr id="6" name="Rectangle 5">
            <a:extLst>
              <a:ext uri="{FF2B5EF4-FFF2-40B4-BE49-F238E27FC236}">
                <a16:creationId xmlns:a16="http://schemas.microsoft.com/office/drawing/2014/main" id="{E9C1322B-B1D4-0670-027F-6FB1CB6642EE}"/>
              </a:ext>
            </a:extLst>
          </p:cNvPr>
          <p:cNvSpPr/>
          <p:nvPr/>
        </p:nvSpPr>
        <p:spPr>
          <a:xfrm>
            <a:off x="5802554" y="3669635"/>
            <a:ext cx="2284171" cy="214904"/>
          </a:xfrm>
          <a:prstGeom prst="rect">
            <a:avLst/>
          </a:prstGeom>
          <a:noFill/>
          <a:ln>
            <a:solidFill>
              <a:schemeClr val="bg1">
                <a:lumMod val="75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778764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2" grpId="0"/>
      <p:bldP spid="14" grpId="0"/>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276CF5-A43E-0F12-007F-69B5561ACEF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15</a:t>
            </a:fld>
            <a:endParaRPr lang="en"/>
          </a:p>
        </p:txBody>
      </p:sp>
      <p:sp>
        <p:nvSpPr>
          <p:cNvPr id="3" name="Title 2">
            <a:extLst>
              <a:ext uri="{FF2B5EF4-FFF2-40B4-BE49-F238E27FC236}">
                <a16:creationId xmlns:a16="http://schemas.microsoft.com/office/drawing/2014/main" id="{016EA742-4F63-E590-79F1-A9AB78EF813A}"/>
              </a:ext>
            </a:extLst>
          </p:cNvPr>
          <p:cNvSpPr>
            <a:spLocks noGrp="1"/>
          </p:cNvSpPr>
          <p:nvPr>
            <p:ph type="title"/>
          </p:nvPr>
        </p:nvSpPr>
        <p:spPr/>
        <p:txBody>
          <a:bodyPr/>
          <a:lstStyle/>
          <a:p>
            <a:r>
              <a:rPr lang="en-US" dirty="0"/>
              <a:t>MLR with Correlated Errors </a:t>
            </a:r>
          </a:p>
        </p:txBody>
      </p:sp>
      <p:sp>
        <p:nvSpPr>
          <p:cNvPr id="4" name="Text Placeholder 3">
            <a:extLst>
              <a:ext uri="{FF2B5EF4-FFF2-40B4-BE49-F238E27FC236}">
                <a16:creationId xmlns:a16="http://schemas.microsoft.com/office/drawing/2014/main" id="{AA5160D4-147C-ACB3-FF74-C812DF5CD6F5}"/>
              </a:ext>
            </a:extLst>
          </p:cNvPr>
          <p:cNvSpPr>
            <a:spLocks noGrp="1"/>
          </p:cNvSpPr>
          <p:nvPr>
            <p:ph type="body" idx="1"/>
          </p:nvPr>
        </p:nvSpPr>
        <p:spPr>
          <a:xfrm>
            <a:off x="720000" y="1215750"/>
            <a:ext cx="2612702" cy="1161690"/>
          </a:xfrm>
        </p:spPr>
        <p:txBody>
          <a:bodyPr/>
          <a:lstStyle/>
          <a:p>
            <a:r>
              <a:rPr lang="en-US" dirty="0"/>
              <a:t>Last n Forecasts</a:t>
            </a:r>
          </a:p>
          <a:p>
            <a:pPr lvl="1"/>
            <a:r>
              <a:rPr lang="en-US" dirty="0"/>
              <a:t>Very close to the original data</a:t>
            </a:r>
          </a:p>
          <a:p>
            <a:endParaRPr lang="en-US" dirty="0"/>
          </a:p>
        </p:txBody>
      </p:sp>
      <p:pic>
        <p:nvPicPr>
          <p:cNvPr id="12" name="Picture 11">
            <a:extLst>
              <a:ext uri="{FF2B5EF4-FFF2-40B4-BE49-F238E27FC236}">
                <a16:creationId xmlns:a16="http://schemas.microsoft.com/office/drawing/2014/main" id="{A4C79A43-01CF-FD29-321D-4769DDAA1B28}"/>
              </a:ext>
            </a:extLst>
          </p:cNvPr>
          <p:cNvPicPr>
            <a:picLocks noChangeAspect="1"/>
          </p:cNvPicPr>
          <p:nvPr/>
        </p:nvPicPr>
        <p:blipFill>
          <a:blip r:embed="rId4"/>
          <a:stretch>
            <a:fillRect/>
          </a:stretch>
        </p:blipFill>
        <p:spPr>
          <a:xfrm>
            <a:off x="3332702" y="2937513"/>
            <a:ext cx="2798694" cy="1608552"/>
          </a:xfrm>
          <a:prstGeom prst="rect">
            <a:avLst/>
          </a:prstGeom>
        </p:spPr>
      </p:pic>
      <p:pic>
        <p:nvPicPr>
          <p:cNvPr id="16" name="Picture 15">
            <a:extLst>
              <a:ext uri="{FF2B5EF4-FFF2-40B4-BE49-F238E27FC236}">
                <a16:creationId xmlns:a16="http://schemas.microsoft.com/office/drawing/2014/main" id="{59EF699E-7671-E4A0-E4D4-972C996FA385}"/>
              </a:ext>
            </a:extLst>
          </p:cNvPr>
          <p:cNvPicPr>
            <a:picLocks noChangeAspect="1"/>
          </p:cNvPicPr>
          <p:nvPr/>
        </p:nvPicPr>
        <p:blipFill>
          <a:blip r:embed="rId5"/>
          <a:stretch>
            <a:fillRect/>
          </a:stretch>
        </p:blipFill>
        <p:spPr>
          <a:xfrm>
            <a:off x="6245697" y="1170494"/>
            <a:ext cx="2752609" cy="1656153"/>
          </a:xfrm>
          <a:prstGeom prst="rect">
            <a:avLst/>
          </a:prstGeom>
        </p:spPr>
      </p:pic>
      <p:pic>
        <p:nvPicPr>
          <p:cNvPr id="18" name="Picture 17">
            <a:extLst>
              <a:ext uri="{FF2B5EF4-FFF2-40B4-BE49-F238E27FC236}">
                <a16:creationId xmlns:a16="http://schemas.microsoft.com/office/drawing/2014/main" id="{7427BDF5-E207-8FD4-1CF8-C97A89DEA908}"/>
              </a:ext>
            </a:extLst>
          </p:cNvPr>
          <p:cNvPicPr>
            <a:picLocks noChangeAspect="1"/>
          </p:cNvPicPr>
          <p:nvPr/>
        </p:nvPicPr>
        <p:blipFill>
          <a:blip r:embed="rId6"/>
          <a:stretch>
            <a:fillRect/>
          </a:stretch>
        </p:blipFill>
        <p:spPr>
          <a:xfrm>
            <a:off x="3377041" y="1171750"/>
            <a:ext cx="2754355" cy="1611739"/>
          </a:xfrm>
          <a:prstGeom prst="rect">
            <a:avLst/>
          </a:prstGeom>
        </p:spPr>
      </p:pic>
      <p:pic>
        <p:nvPicPr>
          <p:cNvPr id="20" name="Picture 19">
            <a:extLst>
              <a:ext uri="{FF2B5EF4-FFF2-40B4-BE49-F238E27FC236}">
                <a16:creationId xmlns:a16="http://schemas.microsoft.com/office/drawing/2014/main" id="{046D68B7-2132-0C23-2B90-0D159244C7F2}"/>
              </a:ext>
            </a:extLst>
          </p:cNvPr>
          <p:cNvPicPr>
            <a:picLocks noChangeAspect="1"/>
          </p:cNvPicPr>
          <p:nvPr/>
        </p:nvPicPr>
        <p:blipFill rotWithShape="1">
          <a:blip r:embed="rId7"/>
          <a:srcRect r="4326"/>
          <a:stretch/>
        </p:blipFill>
        <p:spPr>
          <a:xfrm>
            <a:off x="6210278" y="2937513"/>
            <a:ext cx="2739467" cy="1665362"/>
          </a:xfrm>
          <a:prstGeom prst="rect">
            <a:avLst/>
          </a:prstGeom>
        </p:spPr>
      </p:pic>
      <p:sp>
        <p:nvSpPr>
          <p:cNvPr id="5" name="Text Placeholder 3">
            <a:extLst>
              <a:ext uri="{FF2B5EF4-FFF2-40B4-BE49-F238E27FC236}">
                <a16:creationId xmlns:a16="http://schemas.microsoft.com/office/drawing/2014/main" id="{2B84A4FF-9132-9143-D10E-114D75D09329}"/>
              </a:ext>
            </a:extLst>
          </p:cNvPr>
          <p:cNvSpPr txBox="1">
            <a:spLocks/>
          </p:cNvSpPr>
          <p:nvPr/>
        </p:nvSpPr>
        <p:spPr>
          <a:xfrm>
            <a:off x="720000" y="2185216"/>
            <a:ext cx="2612702" cy="11616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79400" algn="l" rtl="0">
              <a:lnSpc>
                <a:spcPct val="115000"/>
              </a:lnSpc>
              <a:spcBef>
                <a:spcPts val="0"/>
              </a:spcBef>
              <a:spcAft>
                <a:spcPts val="0"/>
              </a:spcAft>
              <a:buClr>
                <a:schemeClr val="dk2"/>
              </a:buClr>
              <a:buSzPts val="800"/>
              <a:buFont typeface="Nunito Light"/>
              <a:buChar char="●"/>
              <a:defRPr sz="1400" b="0" i="0" u="none" strike="noStrike" cap="none">
                <a:solidFill>
                  <a:schemeClr val="dk1"/>
                </a:solidFill>
                <a:latin typeface="Mulish"/>
                <a:ea typeface="Mulish"/>
                <a:cs typeface="Mulish"/>
                <a:sym typeface="Mulish"/>
              </a:defRPr>
            </a:lvl1pPr>
            <a:lvl2pPr marL="914400" marR="0" lvl="1" indent="-304800" algn="l" rtl="0">
              <a:lnSpc>
                <a:spcPct val="115000"/>
              </a:lnSpc>
              <a:spcBef>
                <a:spcPts val="0"/>
              </a:spcBef>
              <a:spcAft>
                <a:spcPts val="0"/>
              </a:spcAft>
              <a:buClr>
                <a:schemeClr val="dk1"/>
              </a:buClr>
              <a:buSzPts val="1200"/>
              <a:buFont typeface="Nunito Light"/>
              <a:buChar char="○"/>
              <a:defRPr sz="1400" b="0" i="0" u="none" strike="noStrike" cap="none">
                <a:solidFill>
                  <a:schemeClr val="dk1"/>
                </a:solidFill>
                <a:latin typeface="Mulish"/>
                <a:ea typeface="Mulish"/>
                <a:cs typeface="Mulish"/>
                <a:sym typeface="Mulish"/>
              </a:defRPr>
            </a:lvl2pPr>
            <a:lvl3pPr marL="1371600" marR="0" lvl="2" indent="-304800" algn="l" rtl="0">
              <a:lnSpc>
                <a:spcPct val="115000"/>
              </a:lnSpc>
              <a:spcBef>
                <a:spcPts val="0"/>
              </a:spcBef>
              <a:spcAft>
                <a:spcPts val="0"/>
              </a:spcAft>
              <a:buClr>
                <a:srgbClr val="FFC800"/>
              </a:buClr>
              <a:buSzPts val="1200"/>
              <a:buFont typeface="Nunito Light"/>
              <a:buChar char="■"/>
              <a:defRPr sz="1400" b="0" i="0" u="none" strike="noStrike" cap="none">
                <a:solidFill>
                  <a:schemeClr val="dk1"/>
                </a:solidFill>
                <a:latin typeface="Mulish"/>
                <a:ea typeface="Mulish"/>
                <a:cs typeface="Mulish"/>
                <a:sym typeface="Mulish"/>
              </a:defRPr>
            </a:lvl3pPr>
            <a:lvl4pPr marL="1828800" marR="0" lvl="3" indent="-304800" algn="l" rtl="0">
              <a:lnSpc>
                <a:spcPct val="115000"/>
              </a:lnSpc>
              <a:spcBef>
                <a:spcPts val="1600"/>
              </a:spcBef>
              <a:spcAft>
                <a:spcPts val="0"/>
              </a:spcAft>
              <a:buClr>
                <a:srgbClr val="FFC800"/>
              </a:buClr>
              <a:buSzPts val="1200"/>
              <a:buFont typeface="Nunito Light"/>
              <a:buChar char="●"/>
              <a:defRPr sz="1400" b="0" i="0" u="none" strike="noStrike" cap="none">
                <a:solidFill>
                  <a:schemeClr val="dk1"/>
                </a:solidFill>
                <a:latin typeface="Mulish"/>
                <a:ea typeface="Mulish"/>
                <a:cs typeface="Mulish"/>
                <a:sym typeface="Mulish"/>
              </a:defRPr>
            </a:lvl4pPr>
            <a:lvl5pPr marL="2286000" marR="0" lvl="4" indent="-304800" algn="l" rtl="0">
              <a:lnSpc>
                <a:spcPct val="115000"/>
              </a:lnSpc>
              <a:spcBef>
                <a:spcPts val="1600"/>
              </a:spcBef>
              <a:spcAft>
                <a:spcPts val="0"/>
              </a:spcAft>
              <a:buClr>
                <a:srgbClr val="434343"/>
              </a:buClr>
              <a:buSzPts val="1200"/>
              <a:buFont typeface="Nunito Light"/>
              <a:buChar char="○"/>
              <a:defRPr sz="1400" b="0" i="0" u="none" strike="noStrike" cap="none">
                <a:solidFill>
                  <a:schemeClr val="dk1"/>
                </a:solidFill>
                <a:latin typeface="Mulish"/>
                <a:ea typeface="Mulish"/>
                <a:cs typeface="Mulish"/>
                <a:sym typeface="Mulish"/>
              </a:defRPr>
            </a:lvl5pPr>
            <a:lvl6pPr marL="2743200" marR="0" lvl="5" indent="-304800" algn="l" rtl="0">
              <a:lnSpc>
                <a:spcPct val="115000"/>
              </a:lnSpc>
              <a:spcBef>
                <a:spcPts val="1600"/>
              </a:spcBef>
              <a:spcAft>
                <a:spcPts val="0"/>
              </a:spcAft>
              <a:buClr>
                <a:srgbClr val="434343"/>
              </a:buClr>
              <a:buSzPts val="1200"/>
              <a:buFont typeface="Nunito Light"/>
              <a:buChar char="■"/>
              <a:defRPr sz="1400" b="0" i="0" u="none" strike="noStrike" cap="none">
                <a:solidFill>
                  <a:schemeClr val="dk1"/>
                </a:solidFill>
                <a:latin typeface="Mulish"/>
                <a:ea typeface="Mulish"/>
                <a:cs typeface="Mulish"/>
                <a:sym typeface="Mulish"/>
              </a:defRPr>
            </a:lvl6pPr>
            <a:lvl7pPr marL="3200400" marR="0" lvl="6" indent="-304800" algn="l" rtl="0">
              <a:lnSpc>
                <a:spcPct val="115000"/>
              </a:lnSpc>
              <a:spcBef>
                <a:spcPts val="1600"/>
              </a:spcBef>
              <a:spcAft>
                <a:spcPts val="0"/>
              </a:spcAft>
              <a:buClr>
                <a:srgbClr val="434343"/>
              </a:buClr>
              <a:buSzPts val="1200"/>
              <a:buFont typeface="Nunito Light"/>
              <a:buChar char="●"/>
              <a:defRPr sz="1400" b="0" i="0" u="none" strike="noStrike" cap="none">
                <a:solidFill>
                  <a:schemeClr val="dk1"/>
                </a:solidFill>
                <a:latin typeface="Mulish"/>
                <a:ea typeface="Mulish"/>
                <a:cs typeface="Mulish"/>
                <a:sym typeface="Mulish"/>
              </a:defRPr>
            </a:lvl7pPr>
            <a:lvl8pPr marL="3657600" marR="0" lvl="7" indent="-304800" algn="l" rtl="0">
              <a:lnSpc>
                <a:spcPct val="115000"/>
              </a:lnSpc>
              <a:spcBef>
                <a:spcPts val="1600"/>
              </a:spcBef>
              <a:spcAft>
                <a:spcPts val="0"/>
              </a:spcAft>
              <a:buClr>
                <a:srgbClr val="434343"/>
              </a:buClr>
              <a:buSzPts val="1200"/>
              <a:buFont typeface="Nunito Light"/>
              <a:buChar char="○"/>
              <a:defRPr sz="1400" b="0" i="0" u="none" strike="noStrike" cap="none">
                <a:solidFill>
                  <a:schemeClr val="dk1"/>
                </a:solidFill>
                <a:latin typeface="Mulish"/>
                <a:ea typeface="Mulish"/>
                <a:cs typeface="Mulish"/>
                <a:sym typeface="Mulish"/>
              </a:defRPr>
            </a:lvl8pPr>
            <a:lvl9pPr marL="4114800" marR="0" lvl="8" indent="-304800" algn="l" rtl="0">
              <a:lnSpc>
                <a:spcPct val="115000"/>
              </a:lnSpc>
              <a:spcBef>
                <a:spcPts val="1600"/>
              </a:spcBef>
              <a:spcAft>
                <a:spcPts val="1600"/>
              </a:spcAft>
              <a:buClr>
                <a:srgbClr val="434343"/>
              </a:buClr>
              <a:buSzPts val="1200"/>
              <a:buFont typeface="Nunito Light"/>
              <a:buChar char="■"/>
              <a:defRPr sz="1400" b="0" i="0" u="none" strike="noStrike" cap="none">
                <a:solidFill>
                  <a:schemeClr val="dk1"/>
                </a:solidFill>
                <a:latin typeface="Mulish"/>
                <a:ea typeface="Mulish"/>
                <a:cs typeface="Mulish"/>
                <a:sym typeface="Mulish"/>
              </a:defRPr>
            </a:lvl9pPr>
          </a:lstStyle>
          <a:p>
            <a:r>
              <a:rPr lang="en-US" dirty="0"/>
              <a:t>ASE </a:t>
            </a:r>
          </a:p>
          <a:p>
            <a:pPr lvl="1"/>
            <a:r>
              <a:rPr lang="en-US" dirty="0"/>
              <a:t>7-day: 1481882</a:t>
            </a:r>
          </a:p>
          <a:p>
            <a:pPr lvl="1"/>
            <a:r>
              <a:rPr lang="en-US" dirty="0"/>
              <a:t>60-day: 1912404</a:t>
            </a:r>
          </a:p>
          <a:p>
            <a:endParaRPr lang="en-US" dirty="0"/>
          </a:p>
        </p:txBody>
      </p:sp>
      <p:sp>
        <p:nvSpPr>
          <p:cNvPr id="6" name="Text Placeholder 3">
            <a:extLst>
              <a:ext uri="{FF2B5EF4-FFF2-40B4-BE49-F238E27FC236}">
                <a16:creationId xmlns:a16="http://schemas.microsoft.com/office/drawing/2014/main" id="{13594999-7BB3-9EAC-AEC0-F16A313983F4}"/>
              </a:ext>
            </a:extLst>
          </p:cNvPr>
          <p:cNvSpPr txBox="1">
            <a:spLocks/>
          </p:cNvSpPr>
          <p:nvPr/>
        </p:nvSpPr>
        <p:spPr>
          <a:xfrm>
            <a:off x="720000" y="3189349"/>
            <a:ext cx="2612702" cy="11616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79400" algn="l" rtl="0">
              <a:lnSpc>
                <a:spcPct val="115000"/>
              </a:lnSpc>
              <a:spcBef>
                <a:spcPts val="0"/>
              </a:spcBef>
              <a:spcAft>
                <a:spcPts val="0"/>
              </a:spcAft>
              <a:buClr>
                <a:schemeClr val="dk2"/>
              </a:buClr>
              <a:buSzPts val="800"/>
              <a:buFont typeface="Nunito Light"/>
              <a:buChar char="●"/>
              <a:defRPr sz="1400" b="0" i="0" u="none" strike="noStrike" cap="none">
                <a:solidFill>
                  <a:schemeClr val="dk1"/>
                </a:solidFill>
                <a:latin typeface="Mulish"/>
                <a:ea typeface="Mulish"/>
                <a:cs typeface="Mulish"/>
                <a:sym typeface="Mulish"/>
              </a:defRPr>
            </a:lvl1pPr>
            <a:lvl2pPr marL="914400" marR="0" lvl="1" indent="-304800" algn="l" rtl="0">
              <a:lnSpc>
                <a:spcPct val="115000"/>
              </a:lnSpc>
              <a:spcBef>
                <a:spcPts val="0"/>
              </a:spcBef>
              <a:spcAft>
                <a:spcPts val="0"/>
              </a:spcAft>
              <a:buClr>
                <a:schemeClr val="dk1"/>
              </a:buClr>
              <a:buSzPts val="1200"/>
              <a:buFont typeface="Nunito Light"/>
              <a:buChar char="○"/>
              <a:defRPr sz="1400" b="0" i="0" u="none" strike="noStrike" cap="none">
                <a:solidFill>
                  <a:schemeClr val="dk1"/>
                </a:solidFill>
                <a:latin typeface="Mulish"/>
                <a:ea typeface="Mulish"/>
                <a:cs typeface="Mulish"/>
                <a:sym typeface="Mulish"/>
              </a:defRPr>
            </a:lvl2pPr>
            <a:lvl3pPr marL="1371600" marR="0" lvl="2" indent="-304800" algn="l" rtl="0">
              <a:lnSpc>
                <a:spcPct val="115000"/>
              </a:lnSpc>
              <a:spcBef>
                <a:spcPts val="0"/>
              </a:spcBef>
              <a:spcAft>
                <a:spcPts val="0"/>
              </a:spcAft>
              <a:buClr>
                <a:srgbClr val="FFC800"/>
              </a:buClr>
              <a:buSzPts val="1200"/>
              <a:buFont typeface="Nunito Light"/>
              <a:buChar char="■"/>
              <a:defRPr sz="1400" b="0" i="0" u="none" strike="noStrike" cap="none">
                <a:solidFill>
                  <a:schemeClr val="dk1"/>
                </a:solidFill>
                <a:latin typeface="Mulish"/>
                <a:ea typeface="Mulish"/>
                <a:cs typeface="Mulish"/>
                <a:sym typeface="Mulish"/>
              </a:defRPr>
            </a:lvl3pPr>
            <a:lvl4pPr marL="1828800" marR="0" lvl="3" indent="-304800" algn="l" rtl="0">
              <a:lnSpc>
                <a:spcPct val="115000"/>
              </a:lnSpc>
              <a:spcBef>
                <a:spcPts val="1600"/>
              </a:spcBef>
              <a:spcAft>
                <a:spcPts val="0"/>
              </a:spcAft>
              <a:buClr>
                <a:srgbClr val="FFC800"/>
              </a:buClr>
              <a:buSzPts val="1200"/>
              <a:buFont typeface="Nunito Light"/>
              <a:buChar char="●"/>
              <a:defRPr sz="1400" b="0" i="0" u="none" strike="noStrike" cap="none">
                <a:solidFill>
                  <a:schemeClr val="dk1"/>
                </a:solidFill>
                <a:latin typeface="Mulish"/>
                <a:ea typeface="Mulish"/>
                <a:cs typeface="Mulish"/>
                <a:sym typeface="Mulish"/>
              </a:defRPr>
            </a:lvl4pPr>
            <a:lvl5pPr marL="2286000" marR="0" lvl="4" indent="-304800" algn="l" rtl="0">
              <a:lnSpc>
                <a:spcPct val="115000"/>
              </a:lnSpc>
              <a:spcBef>
                <a:spcPts val="1600"/>
              </a:spcBef>
              <a:spcAft>
                <a:spcPts val="0"/>
              </a:spcAft>
              <a:buClr>
                <a:srgbClr val="434343"/>
              </a:buClr>
              <a:buSzPts val="1200"/>
              <a:buFont typeface="Nunito Light"/>
              <a:buChar char="○"/>
              <a:defRPr sz="1400" b="0" i="0" u="none" strike="noStrike" cap="none">
                <a:solidFill>
                  <a:schemeClr val="dk1"/>
                </a:solidFill>
                <a:latin typeface="Mulish"/>
                <a:ea typeface="Mulish"/>
                <a:cs typeface="Mulish"/>
                <a:sym typeface="Mulish"/>
              </a:defRPr>
            </a:lvl5pPr>
            <a:lvl6pPr marL="2743200" marR="0" lvl="5" indent="-304800" algn="l" rtl="0">
              <a:lnSpc>
                <a:spcPct val="115000"/>
              </a:lnSpc>
              <a:spcBef>
                <a:spcPts val="1600"/>
              </a:spcBef>
              <a:spcAft>
                <a:spcPts val="0"/>
              </a:spcAft>
              <a:buClr>
                <a:srgbClr val="434343"/>
              </a:buClr>
              <a:buSzPts val="1200"/>
              <a:buFont typeface="Nunito Light"/>
              <a:buChar char="■"/>
              <a:defRPr sz="1400" b="0" i="0" u="none" strike="noStrike" cap="none">
                <a:solidFill>
                  <a:schemeClr val="dk1"/>
                </a:solidFill>
                <a:latin typeface="Mulish"/>
                <a:ea typeface="Mulish"/>
                <a:cs typeface="Mulish"/>
                <a:sym typeface="Mulish"/>
              </a:defRPr>
            </a:lvl6pPr>
            <a:lvl7pPr marL="3200400" marR="0" lvl="6" indent="-304800" algn="l" rtl="0">
              <a:lnSpc>
                <a:spcPct val="115000"/>
              </a:lnSpc>
              <a:spcBef>
                <a:spcPts val="1600"/>
              </a:spcBef>
              <a:spcAft>
                <a:spcPts val="0"/>
              </a:spcAft>
              <a:buClr>
                <a:srgbClr val="434343"/>
              </a:buClr>
              <a:buSzPts val="1200"/>
              <a:buFont typeface="Nunito Light"/>
              <a:buChar char="●"/>
              <a:defRPr sz="1400" b="0" i="0" u="none" strike="noStrike" cap="none">
                <a:solidFill>
                  <a:schemeClr val="dk1"/>
                </a:solidFill>
                <a:latin typeface="Mulish"/>
                <a:ea typeface="Mulish"/>
                <a:cs typeface="Mulish"/>
                <a:sym typeface="Mulish"/>
              </a:defRPr>
            </a:lvl7pPr>
            <a:lvl8pPr marL="3657600" marR="0" lvl="7" indent="-304800" algn="l" rtl="0">
              <a:lnSpc>
                <a:spcPct val="115000"/>
              </a:lnSpc>
              <a:spcBef>
                <a:spcPts val="1600"/>
              </a:spcBef>
              <a:spcAft>
                <a:spcPts val="0"/>
              </a:spcAft>
              <a:buClr>
                <a:srgbClr val="434343"/>
              </a:buClr>
              <a:buSzPts val="1200"/>
              <a:buFont typeface="Nunito Light"/>
              <a:buChar char="○"/>
              <a:defRPr sz="1400" b="0" i="0" u="none" strike="noStrike" cap="none">
                <a:solidFill>
                  <a:schemeClr val="dk1"/>
                </a:solidFill>
                <a:latin typeface="Mulish"/>
                <a:ea typeface="Mulish"/>
                <a:cs typeface="Mulish"/>
                <a:sym typeface="Mulish"/>
              </a:defRPr>
            </a:lvl8pPr>
            <a:lvl9pPr marL="4114800" marR="0" lvl="8" indent="-304800" algn="l" rtl="0">
              <a:lnSpc>
                <a:spcPct val="115000"/>
              </a:lnSpc>
              <a:spcBef>
                <a:spcPts val="1600"/>
              </a:spcBef>
              <a:spcAft>
                <a:spcPts val="1600"/>
              </a:spcAft>
              <a:buClr>
                <a:srgbClr val="434343"/>
              </a:buClr>
              <a:buSzPts val="1200"/>
              <a:buFont typeface="Nunito Light"/>
              <a:buChar char="■"/>
              <a:defRPr sz="1400" b="0" i="0" u="none" strike="noStrike" cap="none">
                <a:solidFill>
                  <a:schemeClr val="dk1"/>
                </a:solidFill>
                <a:latin typeface="Mulish"/>
                <a:ea typeface="Mulish"/>
                <a:cs typeface="Mulish"/>
                <a:sym typeface="Mulish"/>
              </a:defRPr>
            </a:lvl9pPr>
          </a:lstStyle>
          <a:p>
            <a:r>
              <a:rPr lang="en-US" dirty="0"/>
              <a:t>N Ahead Forecasts </a:t>
            </a:r>
          </a:p>
          <a:p>
            <a:pPr lvl="1"/>
            <a:r>
              <a:rPr lang="en-US" dirty="0"/>
              <a:t>Look like they capture the general pattern of the data</a:t>
            </a:r>
          </a:p>
          <a:p>
            <a:endParaRPr lang="en-US" dirty="0"/>
          </a:p>
        </p:txBody>
      </p:sp>
    </p:spTree>
    <p:custDataLst>
      <p:tags r:id="rId1"/>
    </p:custDataLst>
    <p:extLst>
      <p:ext uri="{BB962C8B-B14F-4D97-AF65-F5344CB8AC3E}">
        <p14:creationId xmlns:p14="http://schemas.microsoft.com/office/powerpoint/2010/main" val="3258940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xEl>
                                              <p:pRg st="0" end="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build="p"/>
      <p:bldP spid="6"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D41F1-D71F-DBC2-C89C-22FFCBF4FD6F}"/>
              </a:ext>
            </a:extLst>
          </p:cNvPr>
          <p:cNvSpPr>
            <a:spLocks noGrp="1"/>
          </p:cNvSpPr>
          <p:nvPr>
            <p:ph type="title"/>
          </p:nvPr>
        </p:nvSpPr>
        <p:spPr/>
        <p:txBody>
          <a:bodyPr/>
          <a:lstStyle/>
          <a:p>
            <a:r>
              <a:rPr lang="en-US" sz="4600"/>
              <a:t>Neural Network</a:t>
            </a:r>
          </a:p>
        </p:txBody>
      </p:sp>
      <p:sp>
        <p:nvSpPr>
          <p:cNvPr id="3" name="Title 2">
            <a:extLst>
              <a:ext uri="{FF2B5EF4-FFF2-40B4-BE49-F238E27FC236}">
                <a16:creationId xmlns:a16="http://schemas.microsoft.com/office/drawing/2014/main" id="{1ECC10E6-5FD5-DFBF-5DB8-53E975C02BD7}"/>
              </a:ext>
            </a:extLst>
          </p:cNvPr>
          <p:cNvSpPr>
            <a:spLocks noGrp="1"/>
          </p:cNvSpPr>
          <p:nvPr>
            <p:ph type="title" idx="2"/>
          </p:nvPr>
        </p:nvSpPr>
        <p:spPr/>
        <p:txBody>
          <a:bodyPr/>
          <a:lstStyle/>
          <a:p>
            <a:r>
              <a:rPr lang="en-US"/>
              <a:t>04</a:t>
            </a:r>
          </a:p>
        </p:txBody>
      </p:sp>
      <p:sp>
        <p:nvSpPr>
          <p:cNvPr id="4" name="Subtitle 3">
            <a:extLst>
              <a:ext uri="{FF2B5EF4-FFF2-40B4-BE49-F238E27FC236}">
                <a16:creationId xmlns:a16="http://schemas.microsoft.com/office/drawing/2014/main" id="{C9706892-90B1-7DE3-4F76-D29659512162}"/>
              </a:ext>
            </a:extLst>
          </p:cNvPr>
          <p:cNvSpPr>
            <a:spLocks noGrp="1"/>
          </p:cNvSpPr>
          <p:nvPr>
            <p:ph type="subTitle" idx="1"/>
          </p:nvPr>
        </p:nvSpPr>
        <p:spPr/>
        <p:txBody>
          <a:bodyPr/>
          <a:lstStyle/>
          <a:p>
            <a:endParaRPr lang="en-US"/>
          </a:p>
        </p:txBody>
      </p:sp>
      <p:sp>
        <p:nvSpPr>
          <p:cNvPr id="5" name="Slide Number Placeholder 4">
            <a:extLst>
              <a:ext uri="{FF2B5EF4-FFF2-40B4-BE49-F238E27FC236}">
                <a16:creationId xmlns:a16="http://schemas.microsoft.com/office/drawing/2014/main" id="{E678FC36-0CE3-4D09-0D54-644A227C51E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16</a:t>
            </a:fld>
            <a:endParaRPr lang="en"/>
          </a:p>
        </p:txBody>
      </p:sp>
    </p:spTree>
    <p:extLst>
      <p:ext uri="{BB962C8B-B14F-4D97-AF65-F5344CB8AC3E}">
        <p14:creationId xmlns:p14="http://schemas.microsoft.com/office/powerpoint/2010/main" val="19677865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705436D-1F72-902C-FDB3-610AEFB1159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17</a:t>
            </a:fld>
            <a:endParaRPr lang="en"/>
          </a:p>
        </p:txBody>
      </p:sp>
      <p:sp>
        <p:nvSpPr>
          <p:cNvPr id="3" name="Title 2">
            <a:extLst>
              <a:ext uri="{FF2B5EF4-FFF2-40B4-BE49-F238E27FC236}">
                <a16:creationId xmlns:a16="http://schemas.microsoft.com/office/drawing/2014/main" id="{D7D5BC92-C90F-8DAB-03AE-4E406F6BE731}"/>
              </a:ext>
            </a:extLst>
          </p:cNvPr>
          <p:cNvSpPr>
            <a:spLocks noGrp="1"/>
          </p:cNvSpPr>
          <p:nvPr>
            <p:ph type="title"/>
          </p:nvPr>
        </p:nvSpPr>
        <p:spPr/>
        <p:txBody>
          <a:bodyPr/>
          <a:lstStyle/>
          <a:p>
            <a:r>
              <a:rPr lang="en-US"/>
              <a:t>MLP Model </a:t>
            </a:r>
          </a:p>
        </p:txBody>
      </p:sp>
      <p:sp>
        <p:nvSpPr>
          <p:cNvPr id="4" name="Text Placeholder 3">
            <a:extLst>
              <a:ext uri="{FF2B5EF4-FFF2-40B4-BE49-F238E27FC236}">
                <a16:creationId xmlns:a16="http://schemas.microsoft.com/office/drawing/2014/main" id="{241918D2-580B-37FA-BB1E-0378FCE64B09}"/>
              </a:ext>
            </a:extLst>
          </p:cNvPr>
          <p:cNvSpPr>
            <a:spLocks noGrp="1"/>
          </p:cNvSpPr>
          <p:nvPr>
            <p:ph type="body" idx="1"/>
          </p:nvPr>
        </p:nvSpPr>
        <p:spPr>
          <a:xfrm>
            <a:off x="412376" y="1215750"/>
            <a:ext cx="4159624" cy="681630"/>
          </a:xfrm>
        </p:spPr>
        <p:txBody>
          <a:bodyPr/>
          <a:lstStyle/>
          <a:p>
            <a:r>
              <a:rPr lang="en-US"/>
              <a:t>First, short- and long-term forecasts are generated for relevant predictor variables.</a:t>
            </a:r>
          </a:p>
        </p:txBody>
      </p:sp>
      <p:pic>
        <p:nvPicPr>
          <p:cNvPr id="5" name="Picture 4">
            <a:extLst>
              <a:ext uri="{FF2B5EF4-FFF2-40B4-BE49-F238E27FC236}">
                <a16:creationId xmlns:a16="http://schemas.microsoft.com/office/drawing/2014/main" id="{54B20D49-027F-C863-5376-F3D51025EC20}"/>
              </a:ext>
            </a:extLst>
          </p:cNvPr>
          <p:cNvPicPr>
            <a:picLocks noChangeAspect="1"/>
          </p:cNvPicPr>
          <p:nvPr/>
        </p:nvPicPr>
        <p:blipFill>
          <a:blip r:embed="rId3"/>
          <a:stretch>
            <a:fillRect/>
          </a:stretch>
        </p:blipFill>
        <p:spPr>
          <a:xfrm>
            <a:off x="4572000" y="1287470"/>
            <a:ext cx="4081375" cy="2881406"/>
          </a:xfrm>
          <a:prstGeom prst="rect">
            <a:avLst/>
          </a:prstGeom>
        </p:spPr>
      </p:pic>
      <p:pic>
        <p:nvPicPr>
          <p:cNvPr id="6" name="Picture 5">
            <a:extLst>
              <a:ext uri="{FF2B5EF4-FFF2-40B4-BE49-F238E27FC236}">
                <a16:creationId xmlns:a16="http://schemas.microsoft.com/office/drawing/2014/main" id="{5591BF6B-A63B-EBDE-8DE5-F8945CA2BFD4}"/>
              </a:ext>
            </a:extLst>
          </p:cNvPr>
          <p:cNvPicPr>
            <a:picLocks noChangeAspect="1"/>
          </p:cNvPicPr>
          <p:nvPr/>
        </p:nvPicPr>
        <p:blipFill>
          <a:blip r:embed="rId4"/>
          <a:stretch>
            <a:fillRect/>
          </a:stretch>
        </p:blipFill>
        <p:spPr>
          <a:xfrm>
            <a:off x="1607297" y="2841302"/>
            <a:ext cx="2247526" cy="1327574"/>
          </a:xfrm>
          <a:prstGeom prst="rect">
            <a:avLst/>
          </a:prstGeom>
        </p:spPr>
      </p:pic>
      <p:sp>
        <p:nvSpPr>
          <p:cNvPr id="10" name="TextBox 9">
            <a:extLst>
              <a:ext uri="{FF2B5EF4-FFF2-40B4-BE49-F238E27FC236}">
                <a16:creationId xmlns:a16="http://schemas.microsoft.com/office/drawing/2014/main" id="{2F15B24F-C1BA-95E5-B2FF-EB39257B295A}"/>
              </a:ext>
            </a:extLst>
          </p:cNvPr>
          <p:cNvSpPr txBox="1"/>
          <p:nvPr/>
        </p:nvSpPr>
        <p:spPr>
          <a:xfrm>
            <a:off x="412376" y="1804224"/>
            <a:ext cx="4159624" cy="1312090"/>
          </a:xfrm>
          <a:prstGeom prst="rect">
            <a:avLst/>
          </a:prstGeom>
          <a:noFill/>
        </p:spPr>
        <p:txBody>
          <a:bodyPr wrap="square">
            <a:spAutoFit/>
          </a:bodyPr>
          <a:lstStyle/>
          <a:p>
            <a:pPr marL="914400" marR="0" lvl="1" indent="-304800" algn="l" defTabSz="914400" rtl="0" eaLnBrk="1" fontAlgn="auto" latinLnBrk="0" hangingPunct="1">
              <a:lnSpc>
                <a:spcPct val="115000"/>
              </a:lnSpc>
              <a:spcBef>
                <a:spcPts val="0"/>
              </a:spcBef>
              <a:spcAft>
                <a:spcPts val="0"/>
              </a:spcAft>
              <a:buClr>
                <a:srgbClr val="5C5C5F"/>
              </a:buClr>
              <a:buSzPts val="1200"/>
              <a:buFont typeface="Nunito Light"/>
              <a:buChar char="○"/>
              <a:tabLst/>
              <a:defRPr/>
            </a:pPr>
            <a:r>
              <a:rPr kumimoji="0" lang="en-US" sz="1400" b="0" i="0" u="none" strike="noStrike" kern="0" cap="none" spc="0" normalizeH="0" baseline="0" noProof="0">
                <a:ln>
                  <a:noFill/>
                </a:ln>
                <a:solidFill>
                  <a:srgbClr val="5C5C5F"/>
                </a:solidFill>
                <a:effectLst/>
                <a:uLnTx/>
                <a:uFillTx/>
                <a:latin typeface="Mulish"/>
                <a:sym typeface="Mulish"/>
              </a:rPr>
              <a:t>MLP does well, although a production model might do this programmatically for some</a:t>
            </a:r>
          </a:p>
          <a:p>
            <a:pPr marL="914400" marR="0" lvl="1" indent="-304800" algn="l" defTabSz="914400" rtl="0" eaLnBrk="1" fontAlgn="auto" latinLnBrk="0" hangingPunct="1">
              <a:lnSpc>
                <a:spcPct val="115000"/>
              </a:lnSpc>
              <a:spcBef>
                <a:spcPts val="0"/>
              </a:spcBef>
              <a:spcAft>
                <a:spcPts val="0"/>
              </a:spcAft>
              <a:buClr>
                <a:srgbClr val="5C5C5F"/>
              </a:buClr>
              <a:buSzPts val="1200"/>
              <a:buFont typeface="Nunito Light"/>
              <a:buChar char="○"/>
              <a:tabLst/>
              <a:defRPr/>
            </a:pPr>
            <a:r>
              <a:rPr kumimoji="0" lang="en-US" sz="1400" b="0" i="0" u="none" strike="noStrike" kern="0" cap="none" spc="0" normalizeH="0" baseline="0" noProof="0">
                <a:ln>
                  <a:noFill/>
                </a:ln>
                <a:solidFill>
                  <a:srgbClr val="5C5C5F"/>
                </a:solidFill>
                <a:effectLst/>
                <a:uLnTx/>
                <a:uFillTx/>
                <a:latin typeface="Mulish"/>
                <a:sym typeface="Mulish"/>
              </a:rPr>
              <a:t>For example, Temperature:</a:t>
            </a:r>
          </a:p>
          <a:p>
            <a:pPr marL="914400" marR="0" lvl="1" indent="-304800" algn="l" defTabSz="914400" rtl="0" eaLnBrk="1" fontAlgn="auto" latinLnBrk="0" hangingPunct="1">
              <a:lnSpc>
                <a:spcPct val="115000"/>
              </a:lnSpc>
              <a:spcBef>
                <a:spcPts val="0"/>
              </a:spcBef>
              <a:spcAft>
                <a:spcPts val="0"/>
              </a:spcAft>
              <a:buClr>
                <a:srgbClr val="5C5C5F"/>
              </a:buClr>
              <a:buSzPts val="1200"/>
              <a:buFont typeface="Nunito Light"/>
              <a:buChar char="○"/>
              <a:tabLst/>
              <a:defRPr/>
            </a:pPr>
            <a:endParaRPr kumimoji="0" lang="en-US" sz="1400" b="0" i="0" u="none" strike="noStrike" kern="0" cap="none" spc="0" normalizeH="0" baseline="0" noProof="0">
              <a:ln>
                <a:noFill/>
              </a:ln>
              <a:solidFill>
                <a:srgbClr val="5C5C5F"/>
              </a:solidFill>
              <a:effectLst/>
              <a:uLnTx/>
              <a:uFillTx/>
              <a:latin typeface="Mulish"/>
              <a:sym typeface="Mulish"/>
            </a:endParaRPr>
          </a:p>
        </p:txBody>
      </p:sp>
      <p:sp>
        <p:nvSpPr>
          <p:cNvPr id="12" name="TextBox 11">
            <a:extLst>
              <a:ext uri="{FF2B5EF4-FFF2-40B4-BE49-F238E27FC236}">
                <a16:creationId xmlns:a16="http://schemas.microsoft.com/office/drawing/2014/main" id="{F89227B6-2DEC-47A3-7F0E-B8D0DCA5B82C}"/>
              </a:ext>
            </a:extLst>
          </p:cNvPr>
          <p:cNvSpPr txBox="1"/>
          <p:nvPr/>
        </p:nvSpPr>
        <p:spPr>
          <a:xfrm>
            <a:off x="412376" y="4194590"/>
            <a:ext cx="4159624" cy="321050"/>
          </a:xfrm>
          <a:prstGeom prst="rect">
            <a:avLst/>
          </a:prstGeom>
          <a:noFill/>
        </p:spPr>
        <p:txBody>
          <a:bodyPr wrap="square">
            <a:spAutoFit/>
          </a:bodyPr>
          <a:lstStyle/>
          <a:p>
            <a:pPr marL="457200" marR="0" lvl="0" indent="-279400" algn="l" defTabSz="914400" rtl="0" eaLnBrk="1" fontAlgn="auto" latinLnBrk="0" hangingPunct="1">
              <a:lnSpc>
                <a:spcPct val="115000"/>
              </a:lnSpc>
              <a:spcBef>
                <a:spcPts val="0"/>
              </a:spcBef>
              <a:spcAft>
                <a:spcPts val="0"/>
              </a:spcAft>
              <a:buClr>
                <a:srgbClr val="809FAF"/>
              </a:buClr>
              <a:buSzPts val="800"/>
              <a:buFont typeface="Nunito Light"/>
              <a:buChar char="●"/>
              <a:tabLst/>
              <a:defRPr/>
            </a:pPr>
            <a:r>
              <a:rPr kumimoji="0" lang="en-US" sz="1400" b="0" i="0" u="none" strike="noStrike" kern="0" cap="none" spc="0" normalizeH="0" baseline="0" noProof="0">
                <a:ln>
                  <a:noFill/>
                </a:ln>
                <a:solidFill>
                  <a:srgbClr val="5C5C5F"/>
                </a:solidFill>
                <a:effectLst/>
                <a:uLnTx/>
                <a:uFillTx/>
                <a:latin typeface="Mulish"/>
                <a:sym typeface="Mulish"/>
              </a:rPr>
              <a:t>A MLP is fit with this architecture:</a:t>
            </a:r>
          </a:p>
        </p:txBody>
      </p:sp>
    </p:spTree>
    <p:custDataLst>
      <p:tags r:id="rId1"/>
    </p:custDataLst>
    <p:extLst>
      <p:ext uri="{BB962C8B-B14F-4D97-AF65-F5344CB8AC3E}">
        <p14:creationId xmlns:p14="http://schemas.microsoft.com/office/powerpoint/2010/main" val="2304990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0" grpId="0"/>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24FC895-AE88-A909-4630-74EC9137777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18</a:t>
            </a:fld>
            <a:endParaRPr lang="en"/>
          </a:p>
        </p:txBody>
      </p:sp>
      <p:sp>
        <p:nvSpPr>
          <p:cNvPr id="3" name="Title 2">
            <a:extLst>
              <a:ext uri="{FF2B5EF4-FFF2-40B4-BE49-F238E27FC236}">
                <a16:creationId xmlns:a16="http://schemas.microsoft.com/office/drawing/2014/main" id="{D7E5682C-BEC7-556F-3D22-EBEA63A3DC7D}"/>
              </a:ext>
            </a:extLst>
          </p:cNvPr>
          <p:cNvSpPr>
            <a:spLocks noGrp="1"/>
          </p:cNvSpPr>
          <p:nvPr>
            <p:ph type="title"/>
          </p:nvPr>
        </p:nvSpPr>
        <p:spPr/>
        <p:txBody>
          <a:bodyPr/>
          <a:lstStyle/>
          <a:p>
            <a:r>
              <a:rPr lang="en-US"/>
              <a:t>MLP Model </a:t>
            </a:r>
          </a:p>
        </p:txBody>
      </p:sp>
      <p:sp>
        <p:nvSpPr>
          <p:cNvPr id="4" name="Text Placeholder 3">
            <a:extLst>
              <a:ext uri="{FF2B5EF4-FFF2-40B4-BE49-F238E27FC236}">
                <a16:creationId xmlns:a16="http://schemas.microsoft.com/office/drawing/2014/main" id="{758DED8F-C67D-8090-09A2-F08C09EFDA4B}"/>
              </a:ext>
            </a:extLst>
          </p:cNvPr>
          <p:cNvSpPr>
            <a:spLocks noGrp="1"/>
          </p:cNvSpPr>
          <p:nvPr>
            <p:ph type="body" idx="1"/>
          </p:nvPr>
        </p:nvSpPr>
        <p:spPr>
          <a:xfrm>
            <a:off x="179294" y="1215750"/>
            <a:ext cx="2961411" cy="1229564"/>
          </a:xfrm>
        </p:spPr>
        <p:txBody>
          <a:bodyPr/>
          <a:lstStyle/>
          <a:p>
            <a:r>
              <a:rPr lang="en-US"/>
              <a:t>Forecasts:</a:t>
            </a:r>
          </a:p>
          <a:p>
            <a:pPr lvl="1"/>
            <a:r>
              <a:rPr lang="en-US"/>
              <a:t>Both appear to capture the weekly cycle</a:t>
            </a:r>
          </a:p>
        </p:txBody>
      </p:sp>
      <p:pic>
        <p:nvPicPr>
          <p:cNvPr id="5" name="Picture 4">
            <a:extLst>
              <a:ext uri="{FF2B5EF4-FFF2-40B4-BE49-F238E27FC236}">
                <a16:creationId xmlns:a16="http://schemas.microsoft.com/office/drawing/2014/main" id="{5DC79DB5-C73E-A6DA-A1B9-2E9B862D3A78}"/>
              </a:ext>
            </a:extLst>
          </p:cNvPr>
          <p:cNvPicPr>
            <a:picLocks noChangeAspect="1"/>
          </p:cNvPicPr>
          <p:nvPr/>
        </p:nvPicPr>
        <p:blipFill>
          <a:blip r:embed="rId4"/>
          <a:stretch>
            <a:fillRect/>
          </a:stretch>
        </p:blipFill>
        <p:spPr>
          <a:xfrm>
            <a:off x="5799918" y="454212"/>
            <a:ext cx="3039282" cy="2027891"/>
          </a:xfrm>
          <a:prstGeom prst="rect">
            <a:avLst/>
          </a:prstGeom>
        </p:spPr>
      </p:pic>
      <p:pic>
        <p:nvPicPr>
          <p:cNvPr id="6" name="Picture 5">
            <a:extLst>
              <a:ext uri="{FF2B5EF4-FFF2-40B4-BE49-F238E27FC236}">
                <a16:creationId xmlns:a16="http://schemas.microsoft.com/office/drawing/2014/main" id="{89FCF14D-ADBC-2A45-4178-1C4838A7A4FF}"/>
              </a:ext>
            </a:extLst>
          </p:cNvPr>
          <p:cNvPicPr>
            <a:picLocks noChangeAspect="1"/>
          </p:cNvPicPr>
          <p:nvPr/>
        </p:nvPicPr>
        <p:blipFill>
          <a:blip r:embed="rId5"/>
          <a:stretch>
            <a:fillRect/>
          </a:stretch>
        </p:blipFill>
        <p:spPr>
          <a:xfrm>
            <a:off x="5827060" y="2547013"/>
            <a:ext cx="3012139" cy="2217842"/>
          </a:xfrm>
          <a:prstGeom prst="rect">
            <a:avLst/>
          </a:prstGeom>
        </p:spPr>
      </p:pic>
      <p:pic>
        <p:nvPicPr>
          <p:cNvPr id="11" name="Picture 10">
            <a:extLst>
              <a:ext uri="{FF2B5EF4-FFF2-40B4-BE49-F238E27FC236}">
                <a16:creationId xmlns:a16="http://schemas.microsoft.com/office/drawing/2014/main" id="{4A0C4191-E8EB-43B6-C2D1-C6BDCF6ED278}"/>
              </a:ext>
            </a:extLst>
          </p:cNvPr>
          <p:cNvPicPr>
            <a:picLocks noChangeAspect="1"/>
          </p:cNvPicPr>
          <p:nvPr/>
        </p:nvPicPr>
        <p:blipFill>
          <a:blip r:embed="rId6"/>
          <a:stretch>
            <a:fillRect/>
          </a:stretch>
        </p:blipFill>
        <p:spPr>
          <a:xfrm>
            <a:off x="3140705" y="669815"/>
            <a:ext cx="2596530" cy="1812288"/>
          </a:xfrm>
          <a:prstGeom prst="rect">
            <a:avLst/>
          </a:prstGeom>
        </p:spPr>
      </p:pic>
      <p:pic>
        <p:nvPicPr>
          <p:cNvPr id="12" name="Picture 11">
            <a:extLst>
              <a:ext uri="{FF2B5EF4-FFF2-40B4-BE49-F238E27FC236}">
                <a16:creationId xmlns:a16="http://schemas.microsoft.com/office/drawing/2014/main" id="{9E8B06DE-E049-322E-F049-11CD5B6BDE2A}"/>
              </a:ext>
            </a:extLst>
          </p:cNvPr>
          <p:cNvPicPr>
            <a:picLocks noChangeAspect="1"/>
          </p:cNvPicPr>
          <p:nvPr/>
        </p:nvPicPr>
        <p:blipFill>
          <a:blip r:embed="rId7"/>
          <a:stretch>
            <a:fillRect/>
          </a:stretch>
        </p:blipFill>
        <p:spPr>
          <a:xfrm>
            <a:off x="3078023" y="2547013"/>
            <a:ext cx="2721895" cy="1852462"/>
          </a:xfrm>
          <a:prstGeom prst="rect">
            <a:avLst/>
          </a:prstGeom>
        </p:spPr>
      </p:pic>
      <p:sp>
        <p:nvSpPr>
          <p:cNvPr id="10" name="TextBox 9">
            <a:extLst>
              <a:ext uri="{FF2B5EF4-FFF2-40B4-BE49-F238E27FC236}">
                <a16:creationId xmlns:a16="http://schemas.microsoft.com/office/drawing/2014/main" id="{27F64436-ECA2-350A-176D-06CB12713355}"/>
              </a:ext>
            </a:extLst>
          </p:cNvPr>
          <p:cNvSpPr txBox="1"/>
          <p:nvPr/>
        </p:nvSpPr>
        <p:spPr>
          <a:xfrm>
            <a:off x="179294" y="3189085"/>
            <a:ext cx="4572000" cy="1312090"/>
          </a:xfrm>
          <a:prstGeom prst="rect">
            <a:avLst/>
          </a:prstGeom>
          <a:noFill/>
        </p:spPr>
        <p:txBody>
          <a:bodyPr wrap="square">
            <a:spAutoFit/>
          </a:bodyPr>
          <a:lstStyle/>
          <a:p>
            <a:pPr marL="457200" marR="0" lvl="0" indent="-279400" algn="l" defTabSz="914400" rtl="0" eaLnBrk="1" fontAlgn="auto" latinLnBrk="0" hangingPunct="1">
              <a:lnSpc>
                <a:spcPct val="115000"/>
              </a:lnSpc>
              <a:spcBef>
                <a:spcPts val="0"/>
              </a:spcBef>
              <a:spcAft>
                <a:spcPts val="0"/>
              </a:spcAft>
              <a:buClr>
                <a:srgbClr val="809FAF"/>
              </a:buClr>
              <a:buSzPts val="800"/>
              <a:buFont typeface="Nunito Light"/>
              <a:buChar char="●"/>
              <a:tabLst/>
              <a:defRPr/>
            </a:pPr>
            <a:r>
              <a:rPr kumimoji="0" lang="en-US" sz="1400" b="0" i="0" u="none" strike="noStrike" kern="0" cap="none" spc="0" normalizeH="0" baseline="0" noProof="0">
                <a:ln>
                  <a:noFill/>
                </a:ln>
                <a:solidFill>
                  <a:srgbClr val="5C5C5F"/>
                </a:solidFill>
                <a:effectLst/>
                <a:uLnTx/>
                <a:uFillTx/>
                <a:latin typeface="Mulish"/>
                <a:sym typeface="Mulish"/>
              </a:rPr>
              <a:t>ASE:</a:t>
            </a:r>
          </a:p>
          <a:p>
            <a:pPr marL="914400" marR="0" lvl="1" indent="-304800" algn="l" defTabSz="914400" rtl="0" eaLnBrk="1" fontAlgn="auto" latinLnBrk="0" hangingPunct="1">
              <a:lnSpc>
                <a:spcPct val="115000"/>
              </a:lnSpc>
              <a:spcBef>
                <a:spcPts val="0"/>
              </a:spcBef>
              <a:spcAft>
                <a:spcPts val="0"/>
              </a:spcAft>
              <a:buClr>
                <a:srgbClr val="5C5C5F"/>
              </a:buClr>
              <a:buSzPts val="1200"/>
              <a:buFont typeface="Nunito Light"/>
              <a:buChar char="○"/>
              <a:tabLst/>
              <a:defRPr/>
            </a:pPr>
            <a:r>
              <a:rPr kumimoji="0" lang="en-US" sz="1400" b="0" i="0" u="none" strike="noStrike" kern="0" cap="none" spc="0" normalizeH="0" baseline="0" noProof="0">
                <a:ln>
                  <a:noFill/>
                </a:ln>
                <a:solidFill>
                  <a:srgbClr val="5C5C5F"/>
                </a:solidFill>
                <a:effectLst/>
                <a:uLnTx/>
                <a:uFillTx/>
                <a:latin typeface="Mulish"/>
                <a:sym typeface="Mulish"/>
              </a:rPr>
              <a:t>7-day: 4,177,345</a:t>
            </a:r>
          </a:p>
          <a:p>
            <a:pPr marL="914400" marR="0" lvl="1" indent="-304800" algn="l" defTabSz="914400" rtl="0" eaLnBrk="1" fontAlgn="auto" latinLnBrk="0" hangingPunct="1">
              <a:lnSpc>
                <a:spcPct val="115000"/>
              </a:lnSpc>
              <a:spcBef>
                <a:spcPts val="0"/>
              </a:spcBef>
              <a:spcAft>
                <a:spcPts val="0"/>
              </a:spcAft>
              <a:buClr>
                <a:srgbClr val="5C5C5F"/>
              </a:buClr>
              <a:buSzPts val="1200"/>
              <a:buFont typeface="Nunito Light"/>
              <a:buChar char="○"/>
              <a:tabLst/>
              <a:defRPr/>
            </a:pPr>
            <a:r>
              <a:rPr kumimoji="0" lang="en-US" sz="1400" b="0" i="0" u="none" strike="noStrike" kern="0" cap="none" spc="0" normalizeH="0" baseline="0" noProof="0">
                <a:ln>
                  <a:noFill/>
                </a:ln>
                <a:solidFill>
                  <a:srgbClr val="5C5C5F"/>
                </a:solidFill>
                <a:effectLst/>
                <a:uLnTx/>
                <a:uFillTx/>
                <a:latin typeface="Mulish"/>
                <a:sym typeface="Mulish"/>
              </a:rPr>
              <a:t>60-day: 10,000,456</a:t>
            </a:r>
          </a:p>
          <a:p>
            <a:pPr marL="457200" marR="0" lvl="0" indent="-279400" algn="l" defTabSz="914400" rtl="0" eaLnBrk="1" fontAlgn="auto" latinLnBrk="0" hangingPunct="1">
              <a:lnSpc>
                <a:spcPct val="115000"/>
              </a:lnSpc>
              <a:spcBef>
                <a:spcPts val="0"/>
              </a:spcBef>
              <a:spcAft>
                <a:spcPts val="0"/>
              </a:spcAft>
              <a:buClr>
                <a:srgbClr val="809FAF"/>
              </a:buClr>
              <a:buSzPts val="800"/>
              <a:buFont typeface="Nunito Light"/>
              <a:buChar char="●"/>
              <a:tabLst/>
              <a:defRPr/>
            </a:pPr>
            <a:r>
              <a:rPr kumimoji="0" lang="en-US" sz="1400" b="0" i="0" u="none" strike="noStrike" kern="0" cap="none" spc="0" normalizeH="0" baseline="0" noProof="0" err="1">
                <a:ln>
                  <a:noFill/>
                </a:ln>
                <a:solidFill>
                  <a:srgbClr val="5C5C5F"/>
                </a:solidFill>
                <a:effectLst/>
                <a:uLnTx/>
                <a:uFillTx/>
                <a:latin typeface="Mulish"/>
                <a:sym typeface="Mulish"/>
              </a:rPr>
              <a:t>rwRMSE</a:t>
            </a:r>
            <a:r>
              <a:rPr kumimoji="0" lang="en-US" sz="1400" b="0" i="0" u="none" strike="noStrike" kern="0" cap="none" spc="0" normalizeH="0" baseline="0" noProof="0">
                <a:ln>
                  <a:noFill/>
                </a:ln>
                <a:solidFill>
                  <a:srgbClr val="5C5C5F"/>
                </a:solidFill>
                <a:effectLst/>
                <a:uLnTx/>
                <a:uFillTx/>
                <a:latin typeface="Mulish"/>
                <a:sym typeface="Mulish"/>
              </a:rPr>
              <a:t>:</a:t>
            </a:r>
          </a:p>
          <a:p>
            <a:pPr marL="914400" marR="0" lvl="1" indent="-304800" algn="l" defTabSz="914400" rtl="0" eaLnBrk="1" fontAlgn="auto" latinLnBrk="0" hangingPunct="1">
              <a:lnSpc>
                <a:spcPct val="115000"/>
              </a:lnSpc>
              <a:spcBef>
                <a:spcPts val="0"/>
              </a:spcBef>
              <a:spcAft>
                <a:spcPts val="0"/>
              </a:spcAft>
              <a:buClr>
                <a:srgbClr val="5C5C5F"/>
              </a:buClr>
              <a:buSzPts val="1200"/>
              <a:buFont typeface="Nunito Light"/>
              <a:buChar char="○"/>
              <a:tabLst/>
              <a:defRPr/>
            </a:pPr>
            <a:r>
              <a:rPr kumimoji="0" lang="en-US" sz="1400" b="0" i="0" u="none" strike="noStrike" kern="0" cap="none" spc="0" normalizeH="0" baseline="0" noProof="0">
                <a:ln>
                  <a:noFill/>
                </a:ln>
                <a:solidFill>
                  <a:srgbClr val="5C5C5F"/>
                </a:solidFill>
                <a:effectLst/>
                <a:uLnTx/>
                <a:uFillTx/>
                <a:latin typeface="Mulish"/>
                <a:sym typeface="Mulish"/>
              </a:rPr>
              <a:t>N/A</a:t>
            </a:r>
          </a:p>
        </p:txBody>
      </p:sp>
      <p:cxnSp>
        <p:nvCxnSpPr>
          <p:cNvPr id="16" name="Straight Arrow Connector 15">
            <a:extLst>
              <a:ext uri="{FF2B5EF4-FFF2-40B4-BE49-F238E27FC236}">
                <a16:creationId xmlns:a16="http://schemas.microsoft.com/office/drawing/2014/main" id="{5D710A1D-B9F1-9870-E7D2-13F885C546DC}"/>
              </a:ext>
            </a:extLst>
          </p:cNvPr>
          <p:cNvCxnSpPr/>
          <p:nvPr/>
        </p:nvCxnSpPr>
        <p:spPr>
          <a:xfrm>
            <a:off x="5524500" y="2991061"/>
            <a:ext cx="0" cy="765599"/>
          </a:xfrm>
          <a:prstGeom prst="straightConnector1">
            <a:avLst/>
          </a:prstGeom>
          <a:ln>
            <a:solidFill>
              <a:schemeClr val="bg1">
                <a:lumMod val="75000"/>
              </a:schemeClr>
            </a:solidFill>
            <a:headEnd type="triangle"/>
            <a:tailEnd type="triangle"/>
          </a:ln>
        </p:spPr>
        <p:style>
          <a:lnRef idx="2">
            <a:schemeClr val="dk1"/>
          </a:lnRef>
          <a:fillRef idx="0">
            <a:schemeClr val="dk1"/>
          </a:fillRef>
          <a:effectRef idx="1">
            <a:schemeClr val="dk1"/>
          </a:effectRef>
          <a:fontRef idx="minor">
            <a:schemeClr val="tx1"/>
          </a:fontRef>
        </p:style>
      </p:cxnSp>
      <p:sp>
        <p:nvSpPr>
          <p:cNvPr id="20" name="TextBox 19">
            <a:extLst>
              <a:ext uri="{FF2B5EF4-FFF2-40B4-BE49-F238E27FC236}">
                <a16:creationId xmlns:a16="http://schemas.microsoft.com/office/drawing/2014/main" id="{C62AA662-A9CE-C3FB-1749-3ABDB410DD66}"/>
              </a:ext>
            </a:extLst>
          </p:cNvPr>
          <p:cNvSpPr txBox="1"/>
          <p:nvPr/>
        </p:nvSpPr>
        <p:spPr>
          <a:xfrm>
            <a:off x="210635" y="2270815"/>
            <a:ext cx="2898728" cy="816570"/>
          </a:xfrm>
          <a:prstGeom prst="rect">
            <a:avLst/>
          </a:prstGeom>
          <a:noFill/>
        </p:spPr>
        <p:txBody>
          <a:bodyPr wrap="square">
            <a:spAutoFit/>
          </a:bodyPr>
          <a:lstStyle/>
          <a:p>
            <a:pPr marL="914400" marR="0" lvl="1" indent="-304800" algn="l" defTabSz="914400" rtl="0" eaLnBrk="1" fontAlgn="auto" latinLnBrk="0" hangingPunct="1">
              <a:lnSpc>
                <a:spcPct val="115000"/>
              </a:lnSpc>
              <a:spcBef>
                <a:spcPts val="0"/>
              </a:spcBef>
              <a:spcAft>
                <a:spcPts val="0"/>
              </a:spcAft>
              <a:buClr>
                <a:srgbClr val="5C5C5F"/>
              </a:buClr>
              <a:buSzPts val="1200"/>
              <a:buFont typeface="Nunito Light"/>
              <a:buChar char="○"/>
              <a:tabLst/>
              <a:defRPr/>
            </a:pPr>
            <a:r>
              <a:rPr kumimoji="0" lang="en-US" sz="1400" b="0" i="0" u="none" strike="noStrike" kern="0" cap="none" spc="0" normalizeH="0" baseline="0" noProof="0">
                <a:ln>
                  <a:noFill/>
                </a:ln>
                <a:solidFill>
                  <a:srgbClr val="5C5C5F"/>
                </a:solidFill>
                <a:effectLst/>
                <a:uLnTx/>
                <a:uFillTx/>
                <a:latin typeface="Mulish"/>
                <a:sym typeface="Mulish"/>
              </a:rPr>
              <a:t>Long has significant error from missing the large decrease</a:t>
            </a:r>
          </a:p>
        </p:txBody>
      </p:sp>
    </p:spTree>
    <p:custDataLst>
      <p:tags r:id="rId1"/>
    </p:custDataLst>
    <p:extLst>
      <p:ext uri="{BB962C8B-B14F-4D97-AF65-F5344CB8AC3E}">
        <p14:creationId xmlns:p14="http://schemas.microsoft.com/office/powerpoint/2010/main" val="2928702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10" grpId="0"/>
      <p:bldP spid="2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DE67E-0C57-7776-6380-620B59B62030}"/>
              </a:ext>
            </a:extLst>
          </p:cNvPr>
          <p:cNvSpPr>
            <a:spLocks noGrp="1"/>
          </p:cNvSpPr>
          <p:nvPr>
            <p:ph type="title"/>
          </p:nvPr>
        </p:nvSpPr>
        <p:spPr/>
        <p:txBody>
          <a:bodyPr/>
          <a:lstStyle/>
          <a:p>
            <a:r>
              <a:rPr lang="en-US" sz="4600" dirty="0"/>
              <a:t>Comparison</a:t>
            </a:r>
          </a:p>
        </p:txBody>
      </p:sp>
      <p:sp>
        <p:nvSpPr>
          <p:cNvPr id="3" name="Title 2">
            <a:extLst>
              <a:ext uri="{FF2B5EF4-FFF2-40B4-BE49-F238E27FC236}">
                <a16:creationId xmlns:a16="http://schemas.microsoft.com/office/drawing/2014/main" id="{C8CBC1E2-B492-178C-6A11-C586CB864CDD}"/>
              </a:ext>
            </a:extLst>
          </p:cNvPr>
          <p:cNvSpPr>
            <a:spLocks noGrp="1"/>
          </p:cNvSpPr>
          <p:nvPr>
            <p:ph type="title" idx="2"/>
          </p:nvPr>
        </p:nvSpPr>
        <p:spPr/>
        <p:txBody>
          <a:bodyPr/>
          <a:lstStyle/>
          <a:p>
            <a:r>
              <a:rPr lang="en-US" dirty="0"/>
              <a:t>05</a:t>
            </a:r>
          </a:p>
        </p:txBody>
      </p:sp>
      <p:sp>
        <p:nvSpPr>
          <p:cNvPr id="4" name="Subtitle 3">
            <a:extLst>
              <a:ext uri="{FF2B5EF4-FFF2-40B4-BE49-F238E27FC236}">
                <a16:creationId xmlns:a16="http://schemas.microsoft.com/office/drawing/2014/main" id="{3BA1E93D-923C-FFA1-2491-6034ED400880}"/>
              </a:ext>
            </a:extLst>
          </p:cNvPr>
          <p:cNvSpPr>
            <a:spLocks noGrp="1"/>
          </p:cNvSpPr>
          <p:nvPr>
            <p:ph type="subTitle" idx="1"/>
          </p:nvPr>
        </p:nvSpPr>
        <p:spPr/>
        <p:txBody>
          <a:bodyPr/>
          <a:lstStyle/>
          <a:p>
            <a:endParaRPr lang="en-US"/>
          </a:p>
        </p:txBody>
      </p:sp>
      <p:sp>
        <p:nvSpPr>
          <p:cNvPr id="5" name="Slide Number Placeholder 4">
            <a:extLst>
              <a:ext uri="{FF2B5EF4-FFF2-40B4-BE49-F238E27FC236}">
                <a16:creationId xmlns:a16="http://schemas.microsoft.com/office/drawing/2014/main" id="{F91F92BB-0DCF-77CD-B47A-9A1F4C91B97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19</a:t>
            </a:fld>
            <a:endParaRPr lang="en"/>
          </a:p>
        </p:txBody>
      </p:sp>
    </p:spTree>
    <p:extLst>
      <p:ext uri="{BB962C8B-B14F-4D97-AF65-F5344CB8AC3E}">
        <p14:creationId xmlns:p14="http://schemas.microsoft.com/office/powerpoint/2010/main" val="1377896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306" name="Google Shape;306;p31"/>
          <p:cNvSpPr txBox="1">
            <a:spLocks noGrp="1"/>
          </p:cNvSpPr>
          <p:nvPr>
            <p:ph type="subTitle" idx="3"/>
          </p:nvPr>
        </p:nvSpPr>
        <p:spPr>
          <a:xfrm>
            <a:off x="4890054" y="3870725"/>
            <a:ext cx="2426100" cy="53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600"/>
          </a:p>
        </p:txBody>
      </p:sp>
      <p:sp>
        <p:nvSpPr>
          <p:cNvPr id="307" name="Google Shape;307;p31"/>
          <p:cNvSpPr txBox="1">
            <a:spLocks noGrp="1"/>
          </p:cNvSpPr>
          <p:nvPr>
            <p:ph type="subTitle" idx="1"/>
          </p:nvPr>
        </p:nvSpPr>
        <p:spPr>
          <a:xfrm>
            <a:off x="713225" y="2018125"/>
            <a:ext cx="2426100" cy="53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8" name="Google Shape;308;p31"/>
          <p:cNvSpPr txBox="1">
            <a:spLocks noGrp="1"/>
          </p:cNvSpPr>
          <p:nvPr>
            <p:ph type="subTitle" idx="2"/>
          </p:nvPr>
        </p:nvSpPr>
        <p:spPr>
          <a:xfrm>
            <a:off x="2244154" y="3870728"/>
            <a:ext cx="2426100" cy="53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9" name="Google Shape;309;p31"/>
          <p:cNvSpPr txBox="1">
            <a:spLocks noGrp="1"/>
          </p:cNvSpPr>
          <p:nvPr>
            <p:ph type="subTitle" idx="4"/>
          </p:nvPr>
        </p:nvSpPr>
        <p:spPr>
          <a:xfrm>
            <a:off x="3359125" y="2018025"/>
            <a:ext cx="2426100" cy="53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0" name="Google Shape;310;p31"/>
          <p:cNvSpPr txBox="1">
            <a:spLocks noGrp="1"/>
          </p:cNvSpPr>
          <p:nvPr>
            <p:ph type="title" idx="5"/>
          </p:nvPr>
        </p:nvSpPr>
        <p:spPr>
          <a:xfrm>
            <a:off x="713225" y="1141288"/>
            <a:ext cx="656100" cy="43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311" name="Google Shape;311;p31"/>
          <p:cNvSpPr txBox="1">
            <a:spLocks noGrp="1"/>
          </p:cNvSpPr>
          <p:nvPr>
            <p:ph type="title" idx="6"/>
          </p:nvPr>
        </p:nvSpPr>
        <p:spPr>
          <a:xfrm>
            <a:off x="4890054" y="2994063"/>
            <a:ext cx="656100" cy="438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05</a:t>
            </a:r>
            <a:endParaRPr/>
          </a:p>
        </p:txBody>
      </p:sp>
      <p:sp>
        <p:nvSpPr>
          <p:cNvPr id="312" name="Google Shape;312;p31"/>
          <p:cNvSpPr txBox="1">
            <a:spLocks noGrp="1"/>
          </p:cNvSpPr>
          <p:nvPr>
            <p:ph type="title" idx="7"/>
          </p:nvPr>
        </p:nvSpPr>
        <p:spPr>
          <a:xfrm>
            <a:off x="2244154" y="2994063"/>
            <a:ext cx="656100" cy="438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313" name="Google Shape;313;p31"/>
          <p:cNvSpPr txBox="1">
            <a:spLocks noGrp="1"/>
          </p:cNvSpPr>
          <p:nvPr>
            <p:ph type="title" idx="8"/>
          </p:nvPr>
        </p:nvSpPr>
        <p:spPr>
          <a:xfrm>
            <a:off x="3359125" y="1142055"/>
            <a:ext cx="656100" cy="43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315" name="Google Shape;315;p31"/>
          <p:cNvSpPr txBox="1">
            <a:spLocks noGrp="1"/>
          </p:cNvSpPr>
          <p:nvPr>
            <p:ph type="subTitle" idx="13"/>
          </p:nvPr>
        </p:nvSpPr>
        <p:spPr>
          <a:xfrm>
            <a:off x="5997638" y="2018025"/>
            <a:ext cx="2426100" cy="53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7" name="Google Shape;317;p31"/>
          <p:cNvSpPr txBox="1">
            <a:spLocks noGrp="1"/>
          </p:cNvSpPr>
          <p:nvPr>
            <p:ph type="title" idx="15"/>
          </p:nvPr>
        </p:nvSpPr>
        <p:spPr>
          <a:xfrm>
            <a:off x="5997638" y="1142055"/>
            <a:ext cx="656100" cy="43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318" name="Google Shape;318;p31"/>
          <p:cNvSpPr txBox="1">
            <a:spLocks noGrp="1"/>
          </p:cNvSpPr>
          <p:nvPr>
            <p:ph type="subTitle" idx="16"/>
          </p:nvPr>
        </p:nvSpPr>
        <p:spPr>
          <a:xfrm>
            <a:off x="713225" y="1594575"/>
            <a:ext cx="2423100" cy="438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700"/>
              <a:t>Bikeshare Data</a:t>
            </a:r>
            <a:endParaRPr sz="1700"/>
          </a:p>
        </p:txBody>
      </p:sp>
      <p:sp>
        <p:nvSpPr>
          <p:cNvPr id="319" name="Google Shape;319;p31"/>
          <p:cNvSpPr txBox="1">
            <a:spLocks noGrp="1"/>
          </p:cNvSpPr>
          <p:nvPr>
            <p:ph type="subTitle" idx="17"/>
          </p:nvPr>
        </p:nvSpPr>
        <p:spPr>
          <a:xfrm>
            <a:off x="2244154" y="3447136"/>
            <a:ext cx="2423100" cy="42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700"/>
              <a:t>Neural Networks</a:t>
            </a:r>
            <a:endParaRPr sz="1700"/>
          </a:p>
        </p:txBody>
      </p:sp>
      <p:sp>
        <p:nvSpPr>
          <p:cNvPr id="320" name="Google Shape;320;p31"/>
          <p:cNvSpPr txBox="1">
            <a:spLocks noGrp="1"/>
          </p:cNvSpPr>
          <p:nvPr>
            <p:ph type="subTitle" idx="18"/>
          </p:nvPr>
        </p:nvSpPr>
        <p:spPr>
          <a:xfrm>
            <a:off x="4890054" y="3447125"/>
            <a:ext cx="2423100" cy="42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700"/>
              <a:t>Comparison</a:t>
            </a:r>
            <a:endParaRPr sz="1700"/>
          </a:p>
        </p:txBody>
      </p:sp>
      <p:sp>
        <p:nvSpPr>
          <p:cNvPr id="321" name="Google Shape;321;p31"/>
          <p:cNvSpPr txBox="1">
            <a:spLocks noGrp="1"/>
          </p:cNvSpPr>
          <p:nvPr>
            <p:ph type="subTitle" idx="19"/>
          </p:nvPr>
        </p:nvSpPr>
        <p:spPr>
          <a:xfrm>
            <a:off x="3359125" y="1594575"/>
            <a:ext cx="2423100" cy="438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700"/>
              <a:t>Univariate Analysis</a:t>
            </a:r>
            <a:endParaRPr sz="1700"/>
          </a:p>
        </p:txBody>
      </p:sp>
      <p:sp>
        <p:nvSpPr>
          <p:cNvPr id="323" name="Google Shape;323;p31"/>
          <p:cNvSpPr txBox="1">
            <a:spLocks noGrp="1"/>
          </p:cNvSpPr>
          <p:nvPr>
            <p:ph type="subTitle" idx="21"/>
          </p:nvPr>
        </p:nvSpPr>
        <p:spPr>
          <a:xfrm>
            <a:off x="5997638" y="1594575"/>
            <a:ext cx="2423100" cy="438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700"/>
              <a:t>Multivariate Analysis</a:t>
            </a:r>
            <a:endParaRPr sz="1700"/>
          </a:p>
        </p:txBody>
      </p:sp>
      <p:sp>
        <p:nvSpPr>
          <p:cNvPr id="324" name="Google Shape;324;p31"/>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C1E9EC1-65E1-DCAE-C806-7D7110E3D08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20</a:t>
            </a:fld>
            <a:endParaRPr lang="en"/>
          </a:p>
        </p:txBody>
      </p:sp>
      <p:sp>
        <p:nvSpPr>
          <p:cNvPr id="3" name="Title 2">
            <a:extLst>
              <a:ext uri="{FF2B5EF4-FFF2-40B4-BE49-F238E27FC236}">
                <a16:creationId xmlns:a16="http://schemas.microsoft.com/office/drawing/2014/main" id="{859DF54A-81E0-ADCF-F4AA-62C3B4FC4003}"/>
              </a:ext>
            </a:extLst>
          </p:cNvPr>
          <p:cNvSpPr>
            <a:spLocks noGrp="1"/>
          </p:cNvSpPr>
          <p:nvPr>
            <p:ph type="title"/>
          </p:nvPr>
        </p:nvSpPr>
        <p:spPr/>
        <p:txBody>
          <a:bodyPr/>
          <a:lstStyle/>
          <a:p>
            <a:r>
              <a:rPr lang="en-US" dirty="0"/>
              <a:t>Ensemble model </a:t>
            </a:r>
          </a:p>
        </p:txBody>
      </p:sp>
      <p:sp>
        <p:nvSpPr>
          <p:cNvPr id="4" name="Text Placeholder 3">
            <a:extLst>
              <a:ext uri="{FF2B5EF4-FFF2-40B4-BE49-F238E27FC236}">
                <a16:creationId xmlns:a16="http://schemas.microsoft.com/office/drawing/2014/main" id="{054BC831-09DE-DC9C-2383-8FC8E056C31C}"/>
              </a:ext>
            </a:extLst>
          </p:cNvPr>
          <p:cNvSpPr>
            <a:spLocks noGrp="1"/>
          </p:cNvSpPr>
          <p:nvPr>
            <p:ph type="body" idx="1"/>
          </p:nvPr>
        </p:nvSpPr>
        <p:spPr>
          <a:xfrm>
            <a:off x="720000" y="1215750"/>
            <a:ext cx="7704000" cy="572700"/>
          </a:xfrm>
        </p:spPr>
        <p:txBody>
          <a:bodyPr/>
          <a:lstStyle/>
          <a:p>
            <a:r>
              <a:rPr lang="en-US" dirty="0"/>
              <a:t>Average of ARMA(4,1) and MLR with Correlated Errors </a:t>
            </a:r>
          </a:p>
        </p:txBody>
      </p:sp>
      <p:pic>
        <p:nvPicPr>
          <p:cNvPr id="6" name="Picture 5">
            <a:extLst>
              <a:ext uri="{FF2B5EF4-FFF2-40B4-BE49-F238E27FC236}">
                <a16:creationId xmlns:a16="http://schemas.microsoft.com/office/drawing/2014/main" id="{F1E65516-2576-E458-E820-AA503A8CA9FD}"/>
              </a:ext>
            </a:extLst>
          </p:cNvPr>
          <p:cNvPicPr>
            <a:picLocks noChangeAspect="1"/>
          </p:cNvPicPr>
          <p:nvPr/>
        </p:nvPicPr>
        <p:blipFill>
          <a:blip r:embed="rId4"/>
          <a:stretch>
            <a:fillRect/>
          </a:stretch>
        </p:blipFill>
        <p:spPr>
          <a:xfrm>
            <a:off x="880989" y="2308618"/>
            <a:ext cx="3546640" cy="2095742"/>
          </a:xfrm>
          <a:prstGeom prst="rect">
            <a:avLst/>
          </a:prstGeom>
        </p:spPr>
      </p:pic>
      <p:pic>
        <p:nvPicPr>
          <p:cNvPr id="8" name="Picture 7">
            <a:extLst>
              <a:ext uri="{FF2B5EF4-FFF2-40B4-BE49-F238E27FC236}">
                <a16:creationId xmlns:a16="http://schemas.microsoft.com/office/drawing/2014/main" id="{2D1E0FE4-7EE7-8842-632B-60BC44A2E28A}"/>
              </a:ext>
            </a:extLst>
          </p:cNvPr>
          <p:cNvPicPr>
            <a:picLocks noChangeAspect="1"/>
          </p:cNvPicPr>
          <p:nvPr/>
        </p:nvPicPr>
        <p:blipFill>
          <a:blip r:embed="rId5"/>
          <a:stretch>
            <a:fillRect/>
          </a:stretch>
        </p:blipFill>
        <p:spPr>
          <a:xfrm>
            <a:off x="4716373" y="2308618"/>
            <a:ext cx="3552892" cy="2095742"/>
          </a:xfrm>
          <a:prstGeom prst="rect">
            <a:avLst/>
          </a:prstGeom>
        </p:spPr>
      </p:pic>
      <p:sp>
        <p:nvSpPr>
          <p:cNvPr id="10" name="TextBox 9">
            <a:extLst>
              <a:ext uri="{FF2B5EF4-FFF2-40B4-BE49-F238E27FC236}">
                <a16:creationId xmlns:a16="http://schemas.microsoft.com/office/drawing/2014/main" id="{8AD93471-6B0B-C524-CD03-B667C8128EE6}"/>
              </a:ext>
            </a:extLst>
          </p:cNvPr>
          <p:cNvSpPr txBox="1"/>
          <p:nvPr/>
        </p:nvSpPr>
        <p:spPr>
          <a:xfrm>
            <a:off x="720000" y="1564658"/>
            <a:ext cx="4572000" cy="816570"/>
          </a:xfrm>
          <a:prstGeom prst="rect">
            <a:avLst/>
          </a:prstGeom>
          <a:noFill/>
        </p:spPr>
        <p:txBody>
          <a:bodyPr wrap="square">
            <a:spAutoFit/>
          </a:bodyPr>
          <a:lstStyle/>
          <a:p>
            <a:pPr marL="457200" marR="0" lvl="0" indent="-279400" algn="l" defTabSz="914400" rtl="0" eaLnBrk="1" fontAlgn="auto" latinLnBrk="0" hangingPunct="1">
              <a:lnSpc>
                <a:spcPct val="115000"/>
              </a:lnSpc>
              <a:spcBef>
                <a:spcPts val="0"/>
              </a:spcBef>
              <a:spcAft>
                <a:spcPts val="0"/>
              </a:spcAft>
              <a:buClr>
                <a:srgbClr val="809FAF"/>
              </a:buClr>
              <a:buSzPts val="800"/>
              <a:buFont typeface="Nunito Light"/>
              <a:buChar char="●"/>
              <a:tabLst/>
              <a:defRPr/>
            </a:pPr>
            <a:r>
              <a:rPr kumimoji="0" lang="en-US" sz="1400" b="0" i="0" u="none" strike="noStrike" kern="0" cap="none" spc="0" normalizeH="0" baseline="0" noProof="0" dirty="0">
                <a:ln>
                  <a:noFill/>
                </a:ln>
                <a:solidFill>
                  <a:srgbClr val="5C5C5F"/>
                </a:solidFill>
                <a:effectLst/>
                <a:uLnTx/>
                <a:uFillTx/>
                <a:latin typeface="Mulish"/>
                <a:sym typeface="Mulish"/>
              </a:rPr>
              <a:t>ASE </a:t>
            </a:r>
          </a:p>
          <a:p>
            <a:pPr marL="914400" marR="0" lvl="1" indent="-304800" algn="l" defTabSz="914400" rtl="0" eaLnBrk="1" fontAlgn="auto" latinLnBrk="0" hangingPunct="1">
              <a:lnSpc>
                <a:spcPct val="115000"/>
              </a:lnSpc>
              <a:spcBef>
                <a:spcPts val="0"/>
              </a:spcBef>
              <a:spcAft>
                <a:spcPts val="0"/>
              </a:spcAft>
              <a:buClr>
                <a:srgbClr val="5C5C5F"/>
              </a:buClr>
              <a:buSzPts val="1200"/>
              <a:buFont typeface="Nunito Light"/>
              <a:buChar char="○"/>
              <a:tabLst/>
              <a:defRPr/>
            </a:pPr>
            <a:r>
              <a:rPr kumimoji="0" lang="en-US" sz="1400" b="0" i="0" u="none" strike="noStrike" kern="0" cap="none" spc="0" normalizeH="0" baseline="0" noProof="0" dirty="0">
                <a:ln>
                  <a:noFill/>
                </a:ln>
                <a:solidFill>
                  <a:srgbClr val="5C5C5F"/>
                </a:solidFill>
                <a:effectLst/>
                <a:uLnTx/>
                <a:uFillTx/>
                <a:latin typeface="Mulish"/>
                <a:sym typeface="Mulish"/>
              </a:rPr>
              <a:t>7-day: 2281763</a:t>
            </a:r>
          </a:p>
          <a:p>
            <a:pPr marL="914400" marR="0" lvl="1" indent="-304800" algn="l" defTabSz="914400" rtl="0" eaLnBrk="1" fontAlgn="auto" latinLnBrk="0" hangingPunct="1">
              <a:lnSpc>
                <a:spcPct val="115000"/>
              </a:lnSpc>
              <a:spcBef>
                <a:spcPts val="0"/>
              </a:spcBef>
              <a:spcAft>
                <a:spcPts val="0"/>
              </a:spcAft>
              <a:buClr>
                <a:srgbClr val="5C5C5F"/>
              </a:buClr>
              <a:buSzPts val="1200"/>
              <a:buFont typeface="Nunito Light"/>
              <a:buChar char="○"/>
              <a:tabLst/>
              <a:defRPr/>
            </a:pPr>
            <a:r>
              <a:rPr kumimoji="0" lang="en-US" sz="1400" b="0" i="0" u="none" strike="noStrike" kern="0" cap="none" spc="0" normalizeH="0" baseline="0" noProof="0" dirty="0">
                <a:ln>
                  <a:noFill/>
                </a:ln>
                <a:solidFill>
                  <a:srgbClr val="5C5C5F"/>
                </a:solidFill>
                <a:effectLst/>
                <a:uLnTx/>
                <a:uFillTx/>
                <a:latin typeface="Mulish"/>
                <a:sym typeface="Mulish"/>
              </a:rPr>
              <a:t>60-Day: 2189693</a:t>
            </a:r>
          </a:p>
        </p:txBody>
      </p:sp>
      <p:cxnSp>
        <p:nvCxnSpPr>
          <p:cNvPr id="5" name="Straight Arrow Connector 4">
            <a:extLst>
              <a:ext uri="{FF2B5EF4-FFF2-40B4-BE49-F238E27FC236}">
                <a16:creationId xmlns:a16="http://schemas.microsoft.com/office/drawing/2014/main" id="{E308CEBA-BE8B-285E-566E-9989B9B1D4AE}"/>
              </a:ext>
            </a:extLst>
          </p:cNvPr>
          <p:cNvCxnSpPr>
            <a:cxnSpLocks/>
          </p:cNvCxnSpPr>
          <p:nvPr/>
        </p:nvCxnSpPr>
        <p:spPr>
          <a:xfrm>
            <a:off x="7889080" y="3400424"/>
            <a:ext cx="0" cy="349091"/>
          </a:xfrm>
          <a:prstGeom prst="straightConnector1">
            <a:avLst/>
          </a:prstGeom>
          <a:ln>
            <a:solidFill>
              <a:schemeClr val="bg1">
                <a:lumMod val="75000"/>
              </a:schemeClr>
            </a:solidFill>
            <a:headEnd type="triangle"/>
            <a:tailEnd type="triangle"/>
          </a:ln>
        </p:spPr>
        <p:style>
          <a:lnRef idx="2">
            <a:schemeClr val="dk1"/>
          </a:lnRef>
          <a:fillRef idx="0">
            <a:schemeClr val="dk1"/>
          </a:fillRef>
          <a:effectRef idx="1">
            <a:schemeClr val="dk1"/>
          </a:effectRef>
          <a:fontRef idx="minor">
            <a:schemeClr val="tx1"/>
          </a:fontRef>
        </p:style>
      </p:cxnSp>
    </p:spTree>
    <p:custDataLst>
      <p:tags r:id="rId1"/>
    </p:custDataLst>
    <p:extLst>
      <p:ext uri="{BB962C8B-B14F-4D97-AF65-F5344CB8AC3E}">
        <p14:creationId xmlns:p14="http://schemas.microsoft.com/office/powerpoint/2010/main" val="3786718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5050F60-D6BF-AC9B-DE37-31F36DE2FBA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21</a:t>
            </a:fld>
            <a:endParaRPr lang="en"/>
          </a:p>
        </p:txBody>
      </p:sp>
      <p:sp>
        <p:nvSpPr>
          <p:cNvPr id="3" name="Title 2">
            <a:extLst>
              <a:ext uri="{FF2B5EF4-FFF2-40B4-BE49-F238E27FC236}">
                <a16:creationId xmlns:a16="http://schemas.microsoft.com/office/drawing/2014/main" id="{007BB1E4-2E7D-C323-8E40-F9E663B30DA9}"/>
              </a:ext>
            </a:extLst>
          </p:cNvPr>
          <p:cNvSpPr>
            <a:spLocks noGrp="1"/>
          </p:cNvSpPr>
          <p:nvPr>
            <p:ph type="title"/>
          </p:nvPr>
        </p:nvSpPr>
        <p:spPr/>
        <p:txBody>
          <a:bodyPr/>
          <a:lstStyle/>
          <a:p>
            <a:r>
              <a:rPr lang="en-US" dirty="0"/>
              <a:t>Model Comparisons </a:t>
            </a:r>
          </a:p>
        </p:txBody>
      </p:sp>
      <p:sp>
        <p:nvSpPr>
          <p:cNvPr id="4" name="Text Placeholder 3">
            <a:extLst>
              <a:ext uri="{FF2B5EF4-FFF2-40B4-BE49-F238E27FC236}">
                <a16:creationId xmlns:a16="http://schemas.microsoft.com/office/drawing/2014/main" id="{2236E22A-D023-F83A-8111-B378310C3EA9}"/>
              </a:ext>
            </a:extLst>
          </p:cNvPr>
          <p:cNvSpPr>
            <a:spLocks noGrp="1"/>
          </p:cNvSpPr>
          <p:nvPr>
            <p:ph type="body"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MLR with correlated Errors has the best ASE, and the model can capture the correlation between the response variable and the multiple exogenous variables the best</a:t>
            </a:r>
          </a:p>
        </p:txBody>
      </p:sp>
      <p:graphicFrame>
        <p:nvGraphicFramePr>
          <p:cNvPr id="5" name="Table 4">
            <a:extLst>
              <a:ext uri="{FF2B5EF4-FFF2-40B4-BE49-F238E27FC236}">
                <a16:creationId xmlns:a16="http://schemas.microsoft.com/office/drawing/2014/main" id="{E4170904-7DDA-E819-A259-B6264610E866}"/>
              </a:ext>
            </a:extLst>
          </p:cNvPr>
          <p:cNvGraphicFramePr>
            <a:graphicFrameLocks noGrp="1"/>
          </p:cNvGraphicFramePr>
          <p:nvPr>
            <p:extLst>
              <p:ext uri="{D42A27DB-BD31-4B8C-83A1-F6EECF244321}">
                <p14:modId xmlns:p14="http://schemas.microsoft.com/office/powerpoint/2010/main" val="3841764122"/>
              </p:ext>
            </p:extLst>
          </p:nvPr>
        </p:nvGraphicFramePr>
        <p:xfrm>
          <a:off x="664800" y="1198780"/>
          <a:ext cx="7814399" cy="2159000"/>
        </p:xfrm>
        <a:graphic>
          <a:graphicData uri="http://schemas.openxmlformats.org/drawingml/2006/table">
            <a:tbl>
              <a:tblPr firstRow="1" bandRow="1">
                <a:tableStyleId>{D113A9D2-9D6B-4929-AA2D-F23B5EE8CBE7}</a:tableStyleId>
              </a:tblPr>
              <a:tblGrid>
                <a:gridCol w="2381510">
                  <a:extLst>
                    <a:ext uri="{9D8B030D-6E8A-4147-A177-3AD203B41FA5}">
                      <a16:colId xmlns:a16="http://schemas.microsoft.com/office/drawing/2014/main" val="2019755046"/>
                    </a:ext>
                  </a:extLst>
                </a:gridCol>
                <a:gridCol w="1143915">
                  <a:extLst>
                    <a:ext uri="{9D8B030D-6E8A-4147-A177-3AD203B41FA5}">
                      <a16:colId xmlns:a16="http://schemas.microsoft.com/office/drawing/2014/main" val="3280127022"/>
                    </a:ext>
                  </a:extLst>
                </a:gridCol>
                <a:gridCol w="1208232">
                  <a:extLst>
                    <a:ext uri="{9D8B030D-6E8A-4147-A177-3AD203B41FA5}">
                      <a16:colId xmlns:a16="http://schemas.microsoft.com/office/drawing/2014/main" val="2105599776"/>
                    </a:ext>
                  </a:extLst>
                </a:gridCol>
                <a:gridCol w="1434823">
                  <a:extLst>
                    <a:ext uri="{9D8B030D-6E8A-4147-A177-3AD203B41FA5}">
                      <a16:colId xmlns:a16="http://schemas.microsoft.com/office/drawing/2014/main" val="1155676656"/>
                    </a:ext>
                  </a:extLst>
                </a:gridCol>
                <a:gridCol w="1645919">
                  <a:extLst>
                    <a:ext uri="{9D8B030D-6E8A-4147-A177-3AD203B41FA5}">
                      <a16:colId xmlns:a16="http://schemas.microsoft.com/office/drawing/2014/main" val="3810754016"/>
                    </a:ext>
                  </a:extLst>
                </a:gridCol>
              </a:tblGrid>
              <a:tr h="0">
                <a:tc>
                  <a:txBody>
                    <a:bodyPr/>
                    <a:lstStyle/>
                    <a:p>
                      <a:r>
                        <a:rPr lang="en-US" dirty="0">
                          <a:solidFill>
                            <a:schemeClr val="tx1"/>
                          </a:solidFill>
                        </a:rPr>
                        <a:t>Model</a:t>
                      </a:r>
                      <a:endParaRPr lang="en-US" dirty="0">
                        <a:solidFill>
                          <a:schemeClr val="tx1"/>
                        </a:solidFill>
                        <a:latin typeface="Mulish" panose="020B0604020202020204" charset="0"/>
                      </a:endParaRPr>
                    </a:p>
                  </a:txBody>
                  <a:tcPr/>
                </a:tc>
                <a:tc>
                  <a:txBody>
                    <a:bodyPr/>
                    <a:lstStyle/>
                    <a:p>
                      <a:r>
                        <a:rPr lang="en-US" dirty="0">
                          <a:solidFill>
                            <a:schemeClr val="tx1"/>
                          </a:solidFill>
                        </a:rPr>
                        <a:t>7-day ASE </a:t>
                      </a:r>
                      <a:endParaRPr lang="en-US" dirty="0">
                        <a:solidFill>
                          <a:schemeClr val="tx1"/>
                        </a:solidFill>
                        <a:latin typeface="Mulish" panose="020B0604020202020204" charset="0"/>
                      </a:endParaRPr>
                    </a:p>
                  </a:txBody>
                  <a:tcPr/>
                </a:tc>
                <a:tc>
                  <a:txBody>
                    <a:bodyPr/>
                    <a:lstStyle/>
                    <a:p>
                      <a:r>
                        <a:rPr lang="en-US" dirty="0">
                          <a:solidFill>
                            <a:schemeClr val="tx1"/>
                          </a:solidFill>
                        </a:rPr>
                        <a:t>60-day ASE</a:t>
                      </a:r>
                      <a:endParaRPr lang="en-US" dirty="0">
                        <a:solidFill>
                          <a:schemeClr val="tx1"/>
                        </a:solidFill>
                        <a:latin typeface="Mulish" panose="020B060402020202020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tx1"/>
                          </a:solidFill>
                        </a:rPr>
                        <a:t>7-day </a:t>
                      </a:r>
                      <a:r>
                        <a:rPr lang="en-US" dirty="0" err="1">
                          <a:solidFill>
                            <a:schemeClr val="tx1"/>
                          </a:solidFill>
                        </a:rPr>
                        <a:t>rwRMSE</a:t>
                      </a:r>
                      <a:r>
                        <a:rPr lang="en-US" dirty="0">
                          <a:solidFill>
                            <a:schemeClr val="tx1"/>
                          </a:solidFill>
                        </a:rPr>
                        <a:t> </a:t>
                      </a:r>
                      <a:endParaRPr lang="en-US" dirty="0">
                        <a:solidFill>
                          <a:schemeClr val="tx1"/>
                        </a:solidFill>
                        <a:latin typeface="Mulish" panose="020B060402020202020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tx1"/>
                          </a:solidFill>
                        </a:rPr>
                        <a:t>60-day </a:t>
                      </a:r>
                      <a:r>
                        <a:rPr lang="en-US" dirty="0" err="1">
                          <a:solidFill>
                            <a:schemeClr val="tx1"/>
                          </a:solidFill>
                        </a:rPr>
                        <a:t>rwRMSE</a:t>
                      </a:r>
                      <a:r>
                        <a:rPr lang="en-US" dirty="0">
                          <a:solidFill>
                            <a:schemeClr val="tx1"/>
                          </a:solidFill>
                        </a:rPr>
                        <a:t> </a:t>
                      </a:r>
                      <a:endParaRPr lang="en-US" dirty="0">
                        <a:solidFill>
                          <a:schemeClr val="tx1"/>
                        </a:solidFill>
                        <a:latin typeface="Mulish" panose="020B0604020202020204" charset="0"/>
                      </a:endParaRPr>
                    </a:p>
                  </a:txBody>
                  <a:tcPr/>
                </a:tc>
                <a:extLst>
                  <a:ext uri="{0D108BD9-81ED-4DB2-BD59-A6C34878D82A}">
                    <a16:rowId xmlns:a16="http://schemas.microsoft.com/office/drawing/2014/main" val="2249716119"/>
                  </a:ext>
                </a:extLst>
              </a:tr>
              <a:tr h="370840">
                <a:tc>
                  <a:txBody>
                    <a:bodyPr/>
                    <a:lstStyle/>
                    <a:p>
                      <a:r>
                        <a:rPr lang="en-US" dirty="0">
                          <a:solidFill>
                            <a:schemeClr val="tx1"/>
                          </a:solidFill>
                        </a:rPr>
                        <a:t>ARMA </a:t>
                      </a:r>
                      <a:endParaRPr lang="en-US" dirty="0">
                        <a:solidFill>
                          <a:schemeClr val="tx1"/>
                        </a:solidFill>
                        <a:latin typeface="Mulish" panose="020B0604020202020204" charset="0"/>
                      </a:endParaRPr>
                    </a:p>
                  </a:txBody>
                  <a:tcPr/>
                </a:tc>
                <a:tc>
                  <a:txBody>
                    <a:bodyPr/>
                    <a:lstStyle/>
                    <a:p>
                      <a:r>
                        <a:rPr lang="en-US" dirty="0">
                          <a:solidFill>
                            <a:schemeClr val="tx1"/>
                          </a:solidFill>
                        </a:rPr>
                        <a:t>3,358,954</a:t>
                      </a:r>
                      <a:endParaRPr lang="en-US" dirty="0">
                        <a:solidFill>
                          <a:schemeClr val="tx1"/>
                        </a:solidFill>
                        <a:latin typeface="Mulish" panose="020B0604020202020204" charset="0"/>
                      </a:endParaRPr>
                    </a:p>
                  </a:txBody>
                  <a:tcPr/>
                </a:tc>
                <a:tc>
                  <a:txBody>
                    <a:bodyPr/>
                    <a:lstStyle/>
                    <a:p>
                      <a:r>
                        <a:rPr lang="en-US" dirty="0">
                          <a:solidFill>
                            <a:schemeClr val="tx1"/>
                          </a:solidFill>
                        </a:rPr>
                        <a:t>3,058,217</a:t>
                      </a:r>
                      <a:endParaRPr lang="en-US" dirty="0">
                        <a:solidFill>
                          <a:schemeClr val="tx1"/>
                        </a:solidFill>
                        <a:latin typeface="Mulish" panose="020B0604020202020204" charset="0"/>
                      </a:endParaRPr>
                    </a:p>
                  </a:txBody>
                  <a:tcPr/>
                </a:tc>
                <a:tc>
                  <a:txBody>
                    <a:bodyPr/>
                    <a:lstStyle/>
                    <a:p>
                      <a:r>
                        <a:rPr lang="it-IT" dirty="0">
                          <a:solidFill>
                            <a:schemeClr val="tx1"/>
                          </a:solidFill>
                        </a:rPr>
                        <a:t>991.812</a:t>
                      </a:r>
                      <a:endParaRPr lang="en-US" dirty="0">
                        <a:solidFill>
                          <a:schemeClr val="tx1"/>
                        </a:solidFill>
                        <a:latin typeface="Mulish" panose="020B0604020202020204" charset="0"/>
                      </a:endParaRPr>
                    </a:p>
                  </a:txBody>
                  <a:tcPr/>
                </a:tc>
                <a:tc>
                  <a:txBody>
                    <a:bodyPr/>
                    <a:lstStyle/>
                    <a:p>
                      <a:r>
                        <a:rPr lang="it-IT" dirty="0">
                          <a:solidFill>
                            <a:schemeClr val="tx1"/>
                          </a:solidFill>
                        </a:rPr>
                        <a:t>1,224.59</a:t>
                      </a:r>
                      <a:endParaRPr lang="en-US" dirty="0">
                        <a:solidFill>
                          <a:schemeClr val="tx1"/>
                        </a:solidFill>
                        <a:latin typeface="Mulish" panose="020B0604020202020204" charset="0"/>
                      </a:endParaRPr>
                    </a:p>
                  </a:txBody>
                  <a:tcPr/>
                </a:tc>
                <a:extLst>
                  <a:ext uri="{0D108BD9-81ED-4DB2-BD59-A6C34878D82A}">
                    <a16:rowId xmlns:a16="http://schemas.microsoft.com/office/drawing/2014/main" val="3337779308"/>
                  </a:ext>
                </a:extLst>
              </a:tr>
              <a:tr h="370840">
                <a:tc>
                  <a:txBody>
                    <a:bodyPr/>
                    <a:lstStyle/>
                    <a:p>
                      <a:r>
                        <a:rPr lang="en-US" dirty="0">
                          <a:solidFill>
                            <a:schemeClr val="tx1"/>
                          </a:solidFill>
                        </a:rPr>
                        <a:t>ARIMA</a:t>
                      </a:r>
                      <a:endParaRPr lang="en-US" dirty="0">
                        <a:solidFill>
                          <a:schemeClr val="tx1"/>
                        </a:solidFill>
                        <a:latin typeface="Mulish" panose="020B0604020202020204" charset="0"/>
                      </a:endParaRPr>
                    </a:p>
                  </a:txBody>
                  <a:tcPr/>
                </a:tc>
                <a:tc>
                  <a:txBody>
                    <a:bodyPr/>
                    <a:lstStyle/>
                    <a:p>
                      <a:pPr lvl="1"/>
                      <a:r>
                        <a:rPr lang="en-US" dirty="0">
                          <a:solidFill>
                            <a:schemeClr val="tx1"/>
                          </a:solidFill>
                        </a:rPr>
                        <a:t>3,230,238</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tx1"/>
                          </a:solidFill>
                        </a:rPr>
                        <a:t>3,930,824</a:t>
                      </a:r>
                    </a:p>
                  </a:txBody>
                  <a:tcPr/>
                </a:tc>
                <a:tc>
                  <a:txBody>
                    <a:bodyPr/>
                    <a:lstStyle/>
                    <a:p>
                      <a:r>
                        <a:rPr lang="en-US" dirty="0">
                          <a:solidFill>
                            <a:schemeClr val="tx1"/>
                          </a:solidFill>
                        </a:rPr>
                        <a:t>1,237</a:t>
                      </a:r>
                      <a:endParaRPr lang="en-US" dirty="0">
                        <a:solidFill>
                          <a:schemeClr val="tx1"/>
                        </a:solidFill>
                        <a:latin typeface="Mulish" panose="020B0604020202020204" charset="0"/>
                      </a:endParaRPr>
                    </a:p>
                  </a:txBody>
                  <a:tcPr/>
                </a:tc>
                <a:tc>
                  <a:txBody>
                    <a:bodyPr/>
                    <a:lstStyle/>
                    <a:p>
                      <a:r>
                        <a:rPr lang="en-US" dirty="0">
                          <a:solidFill>
                            <a:schemeClr val="tx1"/>
                          </a:solidFill>
                        </a:rPr>
                        <a:t>1,503</a:t>
                      </a:r>
                      <a:endParaRPr lang="en-US" dirty="0">
                        <a:solidFill>
                          <a:schemeClr val="tx1"/>
                        </a:solidFill>
                        <a:latin typeface="Mulish" panose="020B0604020202020204" charset="0"/>
                      </a:endParaRPr>
                    </a:p>
                  </a:txBody>
                  <a:tcPr/>
                </a:tc>
                <a:extLst>
                  <a:ext uri="{0D108BD9-81ED-4DB2-BD59-A6C34878D82A}">
                    <a16:rowId xmlns:a16="http://schemas.microsoft.com/office/drawing/2014/main" val="990305341"/>
                  </a:ext>
                </a:extLst>
              </a:tr>
              <a:tr h="370840">
                <a:tc>
                  <a:txBody>
                    <a:bodyPr/>
                    <a:lstStyle/>
                    <a:p>
                      <a:r>
                        <a:rPr lang="en-US" dirty="0">
                          <a:solidFill>
                            <a:schemeClr val="tx1"/>
                          </a:solidFill>
                        </a:rPr>
                        <a:t>MLR with Corr Err</a:t>
                      </a:r>
                      <a:endParaRPr lang="en-US" dirty="0">
                        <a:solidFill>
                          <a:schemeClr val="tx1"/>
                        </a:solidFill>
                        <a:latin typeface="Mulish" panose="020B0604020202020204" charset="0"/>
                      </a:endParaRPr>
                    </a:p>
                  </a:txBody>
                  <a:tcPr/>
                </a:tc>
                <a:tc>
                  <a:txBody>
                    <a:bodyPr/>
                    <a:lstStyle/>
                    <a:p>
                      <a:r>
                        <a:rPr lang="en-US" dirty="0">
                          <a:solidFill>
                            <a:schemeClr val="tx1"/>
                          </a:solidFill>
                        </a:rPr>
                        <a:t>1,481,882</a:t>
                      </a:r>
                      <a:endParaRPr lang="en-US" dirty="0">
                        <a:solidFill>
                          <a:schemeClr val="tx1"/>
                        </a:solidFill>
                        <a:latin typeface="Mulish" panose="020B0604020202020204" charset="0"/>
                      </a:endParaRPr>
                    </a:p>
                  </a:txBody>
                  <a:tcPr/>
                </a:tc>
                <a:tc>
                  <a:txBody>
                    <a:bodyPr/>
                    <a:lstStyle/>
                    <a:p>
                      <a:r>
                        <a:rPr lang="en-US" dirty="0">
                          <a:solidFill>
                            <a:schemeClr val="tx1"/>
                          </a:solidFill>
                        </a:rPr>
                        <a:t>1,912,404</a:t>
                      </a:r>
                      <a:endParaRPr lang="en-US" dirty="0">
                        <a:solidFill>
                          <a:schemeClr val="tx1"/>
                        </a:solidFill>
                        <a:latin typeface="Mulish" panose="020B0604020202020204" charset="0"/>
                      </a:endParaRPr>
                    </a:p>
                  </a:txBody>
                  <a:tcPr/>
                </a:tc>
                <a:tc>
                  <a:txBody>
                    <a:bodyPr/>
                    <a:lstStyle/>
                    <a:p>
                      <a:r>
                        <a:rPr lang="en-US" dirty="0">
                          <a:solidFill>
                            <a:schemeClr val="tx1"/>
                          </a:solidFill>
                        </a:rPr>
                        <a:t>NA</a:t>
                      </a:r>
                      <a:endParaRPr lang="en-US" dirty="0">
                        <a:solidFill>
                          <a:schemeClr val="tx1"/>
                        </a:solidFill>
                        <a:latin typeface="Mulish" panose="020B0604020202020204" charset="0"/>
                      </a:endParaRPr>
                    </a:p>
                  </a:txBody>
                  <a:tcPr/>
                </a:tc>
                <a:tc>
                  <a:txBody>
                    <a:bodyPr/>
                    <a:lstStyle/>
                    <a:p>
                      <a:r>
                        <a:rPr lang="en-US" dirty="0">
                          <a:solidFill>
                            <a:schemeClr val="tx1"/>
                          </a:solidFill>
                        </a:rPr>
                        <a:t>NA</a:t>
                      </a:r>
                      <a:endParaRPr lang="en-US" dirty="0">
                        <a:solidFill>
                          <a:schemeClr val="tx1"/>
                        </a:solidFill>
                        <a:latin typeface="Mulish" panose="020B0604020202020204" charset="0"/>
                      </a:endParaRPr>
                    </a:p>
                  </a:txBody>
                  <a:tcPr/>
                </a:tc>
                <a:extLst>
                  <a:ext uri="{0D108BD9-81ED-4DB2-BD59-A6C34878D82A}">
                    <a16:rowId xmlns:a16="http://schemas.microsoft.com/office/drawing/2014/main" val="1676490565"/>
                  </a:ext>
                </a:extLst>
              </a:tr>
              <a:tr h="370840">
                <a:tc>
                  <a:txBody>
                    <a:bodyPr/>
                    <a:lstStyle/>
                    <a:p>
                      <a:r>
                        <a:rPr lang="en-US" dirty="0">
                          <a:solidFill>
                            <a:schemeClr val="tx1"/>
                          </a:solidFill>
                        </a:rPr>
                        <a:t>MLP</a:t>
                      </a:r>
                      <a:endParaRPr lang="en-US" dirty="0">
                        <a:solidFill>
                          <a:schemeClr val="tx1"/>
                        </a:solidFill>
                        <a:latin typeface="Mulish" panose="020B0604020202020204" charset="0"/>
                      </a:endParaRPr>
                    </a:p>
                  </a:txBody>
                  <a:tcPr/>
                </a:tc>
                <a:tc>
                  <a:txBody>
                    <a:bodyPr/>
                    <a:lstStyle/>
                    <a:p>
                      <a:r>
                        <a:rPr lang="en-US" dirty="0">
                          <a:solidFill>
                            <a:schemeClr val="tx1"/>
                          </a:solidFill>
                        </a:rPr>
                        <a:t>4,177,345</a:t>
                      </a:r>
                      <a:endParaRPr lang="en-US" dirty="0">
                        <a:solidFill>
                          <a:schemeClr val="tx1"/>
                        </a:solidFill>
                        <a:latin typeface="Mulish" panose="020B0604020202020204" charset="0"/>
                      </a:endParaRPr>
                    </a:p>
                  </a:txBody>
                  <a:tcPr/>
                </a:tc>
                <a:tc>
                  <a:txBody>
                    <a:bodyPr/>
                    <a:lstStyle/>
                    <a:p>
                      <a:r>
                        <a:rPr lang="en-US" dirty="0">
                          <a:solidFill>
                            <a:schemeClr val="tx1"/>
                          </a:solidFill>
                        </a:rPr>
                        <a:t>10,000,456</a:t>
                      </a:r>
                      <a:endParaRPr lang="en-US" dirty="0">
                        <a:solidFill>
                          <a:schemeClr val="tx1"/>
                        </a:solidFill>
                        <a:latin typeface="Mulish" panose="020B0604020202020204" charset="0"/>
                      </a:endParaRPr>
                    </a:p>
                  </a:txBody>
                  <a:tcPr/>
                </a:tc>
                <a:tc>
                  <a:txBody>
                    <a:bodyPr/>
                    <a:lstStyle/>
                    <a:p>
                      <a:r>
                        <a:rPr lang="en-US" dirty="0">
                          <a:solidFill>
                            <a:schemeClr val="tx1"/>
                          </a:solidFill>
                        </a:rPr>
                        <a:t>NA</a:t>
                      </a:r>
                      <a:endParaRPr lang="en-US" dirty="0">
                        <a:solidFill>
                          <a:schemeClr val="tx1"/>
                        </a:solidFill>
                        <a:latin typeface="Mulish" panose="020B0604020202020204" charset="0"/>
                      </a:endParaRPr>
                    </a:p>
                  </a:txBody>
                  <a:tcPr/>
                </a:tc>
                <a:tc>
                  <a:txBody>
                    <a:bodyPr/>
                    <a:lstStyle/>
                    <a:p>
                      <a:r>
                        <a:rPr lang="en-US" dirty="0">
                          <a:solidFill>
                            <a:schemeClr val="tx1"/>
                          </a:solidFill>
                        </a:rPr>
                        <a:t>NA</a:t>
                      </a:r>
                      <a:endParaRPr lang="en-US" dirty="0">
                        <a:solidFill>
                          <a:schemeClr val="tx1"/>
                        </a:solidFill>
                        <a:latin typeface="Mulish" panose="020B0604020202020204" charset="0"/>
                      </a:endParaRPr>
                    </a:p>
                  </a:txBody>
                  <a:tcPr/>
                </a:tc>
                <a:extLst>
                  <a:ext uri="{0D108BD9-81ED-4DB2-BD59-A6C34878D82A}">
                    <a16:rowId xmlns:a16="http://schemas.microsoft.com/office/drawing/2014/main" val="3870831740"/>
                  </a:ext>
                </a:extLst>
              </a:tr>
              <a:tr h="370840">
                <a:tc>
                  <a:txBody>
                    <a:bodyPr/>
                    <a:lstStyle/>
                    <a:p>
                      <a:r>
                        <a:rPr lang="en-US" dirty="0">
                          <a:solidFill>
                            <a:schemeClr val="tx1"/>
                          </a:solidFill>
                        </a:rPr>
                        <a:t>MLR with Corr Err + ARMA </a:t>
                      </a:r>
                      <a:endParaRPr lang="en-US" dirty="0">
                        <a:solidFill>
                          <a:schemeClr val="tx1"/>
                        </a:solidFill>
                        <a:latin typeface="Mulish" panose="020B0604020202020204" charset="0"/>
                      </a:endParaRPr>
                    </a:p>
                  </a:txBody>
                  <a:tcPr/>
                </a:tc>
                <a:tc>
                  <a:txBody>
                    <a:bodyPr/>
                    <a:lstStyle/>
                    <a:p>
                      <a:r>
                        <a:rPr lang="en-US" dirty="0">
                          <a:solidFill>
                            <a:schemeClr val="tx1"/>
                          </a:solidFill>
                        </a:rPr>
                        <a:t>2,281,763</a:t>
                      </a:r>
                      <a:endParaRPr lang="en-US" dirty="0">
                        <a:solidFill>
                          <a:schemeClr val="tx1"/>
                        </a:solidFill>
                        <a:latin typeface="Mulish" panose="020B0604020202020204" charset="0"/>
                      </a:endParaRPr>
                    </a:p>
                  </a:txBody>
                  <a:tcPr/>
                </a:tc>
                <a:tc>
                  <a:txBody>
                    <a:bodyPr/>
                    <a:lstStyle/>
                    <a:p>
                      <a:r>
                        <a:rPr lang="en-US" dirty="0">
                          <a:solidFill>
                            <a:schemeClr val="tx1"/>
                          </a:solidFill>
                        </a:rPr>
                        <a:t>2,189,693</a:t>
                      </a:r>
                      <a:endParaRPr lang="en-US" dirty="0">
                        <a:solidFill>
                          <a:schemeClr val="tx1"/>
                        </a:solidFill>
                        <a:latin typeface="Mulish" panose="020B0604020202020204" charset="0"/>
                      </a:endParaRPr>
                    </a:p>
                  </a:txBody>
                  <a:tcPr/>
                </a:tc>
                <a:tc>
                  <a:txBody>
                    <a:bodyPr/>
                    <a:lstStyle/>
                    <a:p>
                      <a:r>
                        <a:rPr lang="en-US" dirty="0">
                          <a:solidFill>
                            <a:schemeClr val="tx1"/>
                          </a:solidFill>
                        </a:rPr>
                        <a:t>NA</a:t>
                      </a:r>
                      <a:endParaRPr lang="en-US" dirty="0">
                        <a:solidFill>
                          <a:schemeClr val="tx1"/>
                        </a:solidFill>
                        <a:latin typeface="Mulish" panose="020B0604020202020204" charset="0"/>
                      </a:endParaRPr>
                    </a:p>
                  </a:txBody>
                  <a:tcPr/>
                </a:tc>
                <a:tc>
                  <a:txBody>
                    <a:bodyPr/>
                    <a:lstStyle/>
                    <a:p>
                      <a:r>
                        <a:rPr lang="en-US" dirty="0">
                          <a:solidFill>
                            <a:schemeClr val="tx1"/>
                          </a:solidFill>
                        </a:rPr>
                        <a:t>NA</a:t>
                      </a:r>
                      <a:endParaRPr lang="en-US" dirty="0">
                        <a:solidFill>
                          <a:schemeClr val="tx1"/>
                        </a:solidFill>
                        <a:latin typeface="Mulish" panose="020B0604020202020204" charset="0"/>
                      </a:endParaRPr>
                    </a:p>
                  </a:txBody>
                  <a:tcPr/>
                </a:tc>
                <a:extLst>
                  <a:ext uri="{0D108BD9-81ED-4DB2-BD59-A6C34878D82A}">
                    <a16:rowId xmlns:a16="http://schemas.microsoft.com/office/drawing/2014/main" val="1092616612"/>
                  </a:ext>
                </a:extLst>
              </a:tr>
            </a:tbl>
          </a:graphicData>
        </a:graphic>
      </p:graphicFrame>
      <p:sp>
        <p:nvSpPr>
          <p:cNvPr id="6" name="Rectangle 5">
            <a:extLst>
              <a:ext uri="{FF2B5EF4-FFF2-40B4-BE49-F238E27FC236}">
                <a16:creationId xmlns:a16="http://schemas.microsoft.com/office/drawing/2014/main" id="{4E6AABB1-ECC8-1EE4-4693-D533BDD66382}"/>
              </a:ext>
            </a:extLst>
          </p:cNvPr>
          <p:cNvSpPr/>
          <p:nvPr/>
        </p:nvSpPr>
        <p:spPr>
          <a:xfrm>
            <a:off x="664800" y="2226598"/>
            <a:ext cx="7814399" cy="345152"/>
          </a:xfrm>
          <a:prstGeom prst="rect">
            <a:avLst/>
          </a:prstGeom>
          <a:noFill/>
          <a:ln>
            <a:solidFill>
              <a:schemeClr val="bg1">
                <a:lumMod val="9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699054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586472-C7B2-8F61-5E7C-B37C33A02A2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22</a:t>
            </a:fld>
            <a:endParaRPr lang="en"/>
          </a:p>
        </p:txBody>
      </p:sp>
      <p:sp>
        <p:nvSpPr>
          <p:cNvPr id="3" name="Title 2">
            <a:extLst>
              <a:ext uri="{FF2B5EF4-FFF2-40B4-BE49-F238E27FC236}">
                <a16:creationId xmlns:a16="http://schemas.microsoft.com/office/drawing/2014/main" id="{A882E617-E57B-07B2-9D30-53A3A2ECC532}"/>
              </a:ext>
            </a:extLst>
          </p:cNvPr>
          <p:cNvSpPr>
            <a:spLocks noGrp="1"/>
          </p:cNvSpPr>
          <p:nvPr>
            <p:ph type="title"/>
          </p:nvPr>
        </p:nvSpPr>
        <p:spPr/>
        <p:txBody>
          <a:bodyPr/>
          <a:lstStyle/>
          <a:p>
            <a:r>
              <a:rPr lang="en-US" dirty="0"/>
              <a:t>Final 365 Day Forecast</a:t>
            </a:r>
          </a:p>
        </p:txBody>
      </p:sp>
      <p:sp>
        <p:nvSpPr>
          <p:cNvPr id="4" name="Text Placeholder 3">
            <a:extLst>
              <a:ext uri="{FF2B5EF4-FFF2-40B4-BE49-F238E27FC236}">
                <a16:creationId xmlns:a16="http://schemas.microsoft.com/office/drawing/2014/main" id="{859C564E-478D-8148-DDF6-7E269BACD03F}"/>
              </a:ext>
            </a:extLst>
          </p:cNvPr>
          <p:cNvSpPr>
            <a:spLocks noGrp="1"/>
          </p:cNvSpPr>
          <p:nvPr>
            <p:ph type="body" idx="1"/>
          </p:nvPr>
        </p:nvSpPr>
        <p:spPr/>
        <p:txBody>
          <a:bodyPr/>
          <a:lstStyle/>
          <a:p>
            <a:endParaRPr lang="en-US" dirty="0"/>
          </a:p>
        </p:txBody>
      </p:sp>
      <p:pic>
        <p:nvPicPr>
          <p:cNvPr id="8" name="Picture 7">
            <a:extLst>
              <a:ext uri="{FF2B5EF4-FFF2-40B4-BE49-F238E27FC236}">
                <a16:creationId xmlns:a16="http://schemas.microsoft.com/office/drawing/2014/main" id="{627457D6-969D-EF35-C1AA-DBA0713BAED4}"/>
              </a:ext>
            </a:extLst>
          </p:cNvPr>
          <p:cNvPicPr>
            <a:picLocks noChangeAspect="1"/>
          </p:cNvPicPr>
          <p:nvPr/>
        </p:nvPicPr>
        <p:blipFill>
          <a:blip r:embed="rId4"/>
          <a:stretch>
            <a:fillRect/>
          </a:stretch>
        </p:blipFill>
        <p:spPr>
          <a:xfrm>
            <a:off x="358140" y="1069021"/>
            <a:ext cx="8427720" cy="3379829"/>
          </a:xfrm>
          <a:prstGeom prst="rect">
            <a:avLst/>
          </a:prstGeom>
        </p:spPr>
      </p:pic>
    </p:spTree>
    <p:custDataLst>
      <p:tags r:id="rId1"/>
    </p:custDataLst>
    <p:extLst>
      <p:ext uri="{BB962C8B-B14F-4D97-AF65-F5344CB8AC3E}">
        <p14:creationId xmlns:p14="http://schemas.microsoft.com/office/powerpoint/2010/main" val="2838347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D51D6CD-A671-FDA9-5D81-ADED4FEBD532}"/>
              </a:ext>
            </a:extLst>
          </p:cNvPr>
          <p:cNvSpPr>
            <a:spLocks noGrp="1"/>
          </p:cNvSpPr>
          <p:nvPr>
            <p:ph type="title"/>
          </p:nvPr>
        </p:nvSpPr>
        <p:spPr/>
        <p:txBody>
          <a:bodyPr/>
          <a:lstStyle/>
          <a:p>
            <a:r>
              <a:rPr lang="de-DE" sz="1050" dirty="0"/>
              <a:t>Nicholas Sager: nsager@mail.smu.edu</a:t>
            </a:r>
            <a:br>
              <a:rPr lang="de-DE" sz="1050" dirty="0"/>
            </a:br>
            <a:r>
              <a:rPr lang="de-DE" sz="1050" dirty="0"/>
              <a:t>Anishka Peter: apeter@mail.smu.edu </a:t>
            </a:r>
            <a:br>
              <a:rPr lang="en-US" sz="1050" dirty="0"/>
            </a:br>
            <a:endParaRPr lang="en-US" sz="1050" dirty="0"/>
          </a:p>
        </p:txBody>
      </p:sp>
      <p:sp>
        <p:nvSpPr>
          <p:cNvPr id="3" name="Slide Number Placeholder 2">
            <a:extLst>
              <a:ext uri="{FF2B5EF4-FFF2-40B4-BE49-F238E27FC236}">
                <a16:creationId xmlns:a16="http://schemas.microsoft.com/office/drawing/2014/main" id="{B77CA5EF-C76A-AC56-FC5B-B236359E444E}"/>
              </a:ext>
            </a:extLst>
          </p:cNvPr>
          <p:cNvSpPr>
            <a:spLocks noGrp="1"/>
          </p:cNvSpPr>
          <p:nvPr>
            <p:ph type="sldNum" idx="4294967295"/>
          </p:nvPr>
        </p:nvSpPr>
        <p:spPr>
          <a:xfrm>
            <a:off x="0" y="4602163"/>
            <a:ext cx="549275" cy="334962"/>
          </a:xfrm>
        </p:spPr>
        <p:txBody>
          <a:bodyPr/>
          <a:lstStyle/>
          <a:p>
            <a:pPr lvl="0"/>
            <a:fld id="{00000000-1234-1234-1234-123412341234}" type="slidenum">
              <a:rPr lang="en" smtClean="0"/>
              <a:pPr lvl="0"/>
              <a:t>23</a:t>
            </a:fld>
            <a:endParaRPr lang="en"/>
          </a:p>
        </p:txBody>
      </p:sp>
      <p:sp>
        <p:nvSpPr>
          <p:cNvPr id="13" name="Title 1">
            <a:extLst>
              <a:ext uri="{FF2B5EF4-FFF2-40B4-BE49-F238E27FC236}">
                <a16:creationId xmlns:a16="http://schemas.microsoft.com/office/drawing/2014/main" id="{D4762C50-10C4-0773-E61A-F2E21C4A2DE3}"/>
              </a:ext>
            </a:extLst>
          </p:cNvPr>
          <p:cNvSpPr>
            <a:spLocks noGrp="1"/>
          </p:cNvSpPr>
          <p:nvPr>
            <p:ph type="title"/>
          </p:nvPr>
        </p:nvSpPr>
        <p:spPr>
          <a:xfrm>
            <a:off x="1793509" y="1535845"/>
            <a:ext cx="5556982" cy="841800"/>
          </a:xfrm>
        </p:spPr>
        <p:txBody>
          <a:bodyPr/>
          <a:lstStyle/>
          <a:p>
            <a:r>
              <a:rPr lang="en-US" sz="6600" dirty="0"/>
              <a:t>Thank You </a:t>
            </a:r>
          </a:p>
        </p:txBody>
      </p:sp>
    </p:spTree>
    <p:extLst>
      <p:ext uri="{BB962C8B-B14F-4D97-AF65-F5344CB8AC3E}">
        <p14:creationId xmlns:p14="http://schemas.microsoft.com/office/powerpoint/2010/main" val="3237627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05A8181-04B0-5197-E3DA-D9C6C8CB6D6D}"/>
              </a:ext>
            </a:extLst>
          </p:cNvPr>
          <p:cNvSpPr>
            <a:spLocks noGrp="1"/>
          </p:cNvSpPr>
          <p:nvPr>
            <p:ph type="subTitle" idx="1"/>
          </p:nvPr>
        </p:nvSpPr>
        <p:spPr>
          <a:xfrm>
            <a:off x="4572000" y="911174"/>
            <a:ext cx="4294800" cy="3371265"/>
          </a:xfrm>
        </p:spPr>
        <p:txBody>
          <a:bodyPr/>
          <a:lstStyle/>
          <a:p>
            <a:pPr indent="-279400">
              <a:lnSpc>
                <a:spcPct val="115000"/>
              </a:lnSpc>
              <a:buClr>
                <a:srgbClr val="809FAF"/>
              </a:buClr>
              <a:buSzPts val="800"/>
              <a:buFont typeface="Nunito Light"/>
              <a:buChar char="●"/>
              <a:defRPr/>
            </a:pPr>
            <a:r>
              <a:rPr lang="en-US" sz="1800"/>
              <a:t>Bikeshare Data from 2011-2012 in Washington DC</a:t>
            </a:r>
          </a:p>
          <a:p>
            <a:pPr indent="-279400">
              <a:lnSpc>
                <a:spcPct val="115000"/>
              </a:lnSpc>
              <a:buClr>
                <a:srgbClr val="809FAF"/>
              </a:buClr>
              <a:buSzPts val="800"/>
              <a:buFont typeface="Nunito Light"/>
              <a:buChar char="●"/>
              <a:defRPr/>
            </a:pPr>
            <a:r>
              <a:rPr lang="en-US" sz="1800"/>
              <a:t>Originally Hourly data and we combined it into daily</a:t>
            </a:r>
          </a:p>
          <a:p>
            <a:pPr indent="-279400">
              <a:lnSpc>
                <a:spcPct val="115000"/>
              </a:lnSpc>
              <a:buClr>
                <a:srgbClr val="809FAF"/>
              </a:buClr>
              <a:buSzPts val="800"/>
              <a:buFont typeface="Nunito Light"/>
              <a:buChar char="●"/>
              <a:defRPr/>
            </a:pPr>
            <a:r>
              <a:rPr lang="en-US" sz="1800"/>
              <a:t>Data containing: </a:t>
            </a:r>
          </a:p>
          <a:p>
            <a:pPr lvl="1" indent="-304800" algn="l">
              <a:lnSpc>
                <a:spcPct val="115000"/>
              </a:lnSpc>
              <a:spcBef>
                <a:spcPts val="0"/>
              </a:spcBef>
              <a:buClr>
                <a:srgbClr val="5C5C5F"/>
              </a:buClr>
              <a:buSzPts val="1200"/>
              <a:buFont typeface="Nunito Light"/>
              <a:buChar char="○"/>
              <a:defRPr/>
            </a:pPr>
            <a:r>
              <a:rPr lang="en-US" sz="1800"/>
              <a:t>Information about the day</a:t>
            </a:r>
            <a:endParaRPr kumimoji="0" lang="en-US" sz="1800" b="0" i="0" u="none" strike="noStrike" kern="0" cap="none" spc="0" normalizeH="0" baseline="0" noProof="0">
              <a:ln>
                <a:noFill/>
              </a:ln>
              <a:solidFill>
                <a:srgbClr val="5C5C5F"/>
              </a:solidFill>
              <a:effectLst/>
              <a:uLnTx/>
              <a:uFillTx/>
              <a:latin typeface="Mulish"/>
              <a:sym typeface="Mulish"/>
            </a:endParaRPr>
          </a:p>
          <a:p>
            <a:pPr marL="914400" marR="0" lvl="1" indent="-304800" algn="l" defTabSz="914400" rtl="0" eaLnBrk="1" fontAlgn="auto" latinLnBrk="0" hangingPunct="1">
              <a:lnSpc>
                <a:spcPct val="115000"/>
              </a:lnSpc>
              <a:spcBef>
                <a:spcPts val="0"/>
              </a:spcBef>
              <a:spcAft>
                <a:spcPts val="0"/>
              </a:spcAft>
              <a:buClr>
                <a:srgbClr val="5C5C5F"/>
              </a:buClr>
              <a:buSzPts val="1200"/>
              <a:buFont typeface="Nunito Light"/>
              <a:buChar char="○"/>
              <a:tabLst/>
              <a:defRPr/>
            </a:pPr>
            <a:r>
              <a:rPr kumimoji="0" lang="en-US" sz="1800" b="0" i="0" u="none" strike="noStrike" kern="0" cap="none" spc="0" normalizeH="0" baseline="0" noProof="0">
                <a:ln>
                  <a:noFill/>
                </a:ln>
                <a:solidFill>
                  <a:srgbClr val="5C5C5F"/>
                </a:solidFill>
                <a:effectLst/>
                <a:uLnTx/>
                <a:uFillTx/>
                <a:latin typeface="Mulish"/>
                <a:sym typeface="Mulish"/>
              </a:rPr>
              <a:t>Weather</a:t>
            </a:r>
          </a:p>
          <a:p>
            <a:pPr marL="914400" marR="0" lvl="1" indent="-304800" algn="l" defTabSz="914400" rtl="0" eaLnBrk="1" fontAlgn="auto" latinLnBrk="0" hangingPunct="1">
              <a:lnSpc>
                <a:spcPct val="115000"/>
              </a:lnSpc>
              <a:spcBef>
                <a:spcPts val="0"/>
              </a:spcBef>
              <a:spcAft>
                <a:spcPts val="0"/>
              </a:spcAft>
              <a:buClr>
                <a:srgbClr val="5C5C5F"/>
              </a:buClr>
              <a:buSzPts val="1200"/>
              <a:buFont typeface="Nunito Light"/>
              <a:buChar char="○"/>
              <a:tabLst/>
              <a:defRPr/>
            </a:pPr>
            <a:r>
              <a:rPr kumimoji="0" lang="en-US" sz="1800" b="0" i="0" u="none" strike="noStrike" kern="0" cap="none" spc="0" normalizeH="0" baseline="0" noProof="0">
                <a:ln>
                  <a:noFill/>
                </a:ln>
                <a:solidFill>
                  <a:srgbClr val="5C5C5F"/>
                </a:solidFill>
                <a:effectLst/>
                <a:uLnTx/>
                <a:uFillTx/>
                <a:latin typeface="Mulish"/>
                <a:sym typeface="Mulish"/>
              </a:rPr>
              <a:t>Counts of users</a:t>
            </a:r>
            <a:endParaRPr lang="en-US" sz="1800"/>
          </a:p>
          <a:p>
            <a:pPr indent="-279400">
              <a:lnSpc>
                <a:spcPct val="115000"/>
              </a:lnSpc>
              <a:buClr>
                <a:srgbClr val="809FAF"/>
              </a:buClr>
              <a:buSzPts val="800"/>
              <a:buFont typeface="Nunito Light"/>
              <a:buChar char="●"/>
              <a:defRPr/>
            </a:pPr>
            <a:r>
              <a:rPr kumimoji="0" lang="en-US" sz="1800" b="0" i="0" u="none" strike="noStrike" kern="0" cap="none" spc="0" normalizeH="0" baseline="0" noProof="0">
                <a:ln>
                  <a:noFill/>
                </a:ln>
                <a:solidFill>
                  <a:srgbClr val="5C5C5F"/>
                </a:solidFill>
                <a:effectLst/>
                <a:uLnTx/>
                <a:uFillTx/>
                <a:latin typeface="Mulish"/>
                <a:sym typeface="Mulish"/>
              </a:rPr>
              <a:t>We are interested in forecasting the Total Users on a given day.</a:t>
            </a:r>
          </a:p>
          <a:p>
            <a:pPr>
              <a:buFont typeface="Arial" panose="020B0604020202020204" pitchFamily="34" charset="0"/>
              <a:buChar char="•"/>
            </a:pPr>
            <a:endParaRPr lang="en-US" sz="1800"/>
          </a:p>
        </p:txBody>
      </p:sp>
      <p:sp>
        <p:nvSpPr>
          <p:cNvPr id="4" name="Slide Number Placeholder 3">
            <a:extLst>
              <a:ext uri="{FF2B5EF4-FFF2-40B4-BE49-F238E27FC236}">
                <a16:creationId xmlns:a16="http://schemas.microsoft.com/office/drawing/2014/main" id="{431C290D-80D4-EF57-C11B-EE954CE48CD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
        <p:nvSpPr>
          <p:cNvPr id="2" name="Title 1">
            <a:extLst>
              <a:ext uri="{FF2B5EF4-FFF2-40B4-BE49-F238E27FC236}">
                <a16:creationId xmlns:a16="http://schemas.microsoft.com/office/drawing/2014/main" id="{21560A8E-CAFA-C63A-EC48-0108F1B0ABFF}"/>
              </a:ext>
            </a:extLst>
          </p:cNvPr>
          <p:cNvSpPr>
            <a:spLocks noGrp="1"/>
          </p:cNvSpPr>
          <p:nvPr>
            <p:ph type="title"/>
          </p:nvPr>
        </p:nvSpPr>
        <p:spPr>
          <a:xfrm>
            <a:off x="547878" y="936964"/>
            <a:ext cx="4294800" cy="2095200"/>
          </a:xfrm>
        </p:spPr>
        <p:txBody>
          <a:bodyPr/>
          <a:lstStyle/>
          <a:p>
            <a:r>
              <a:rPr lang="en-US"/>
              <a:t>DC Bikeshare Data </a:t>
            </a:r>
          </a:p>
        </p:txBody>
      </p:sp>
    </p:spTree>
    <p:extLst>
      <p:ext uri="{BB962C8B-B14F-4D97-AF65-F5344CB8AC3E}">
        <p14:creationId xmlns:p14="http://schemas.microsoft.com/office/powerpoint/2010/main" val="2267759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0ED7DD8-4825-EF68-37AA-31699DBBD5F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4</a:t>
            </a:fld>
            <a:endParaRPr lang="en"/>
          </a:p>
        </p:txBody>
      </p:sp>
      <p:sp>
        <p:nvSpPr>
          <p:cNvPr id="3" name="Title 2">
            <a:extLst>
              <a:ext uri="{FF2B5EF4-FFF2-40B4-BE49-F238E27FC236}">
                <a16:creationId xmlns:a16="http://schemas.microsoft.com/office/drawing/2014/main" id="{F85CB7F6-478E-E861-B9A1-3AE0E7285A16}"/>
              </a:ext>
            </a:extLst>
          </p:cNvPr>
          <p:cNvSpPr>
            <a:spLocks noGrp="1"/>
          </p:cNvSpPr>
          <p:nvPr>
            <p:ph type="title"/>
          </p:nvPr>
        </p:nvSpPr>
        <p:spPr/>
        <p:txBody>
          <a:bodyPr/>
          <a:lstStyle/>
          <a:p>
            <a:r>
              <a:rPr lang="en-US"/>
              <a:t>The Data </a:t>
            </a:r>
          </a:p>
        </p:txBody>
      </p:sp>
      <p:sp>
        <p:nvSpPr>
          <p:cNvPr id="4" name="Text Placeholder 3">
            <a:extLst>
              <a:ext uri="{FF2B5EF4-FFF2-40B4-BE49-F238E27FC236}">
                <a16:creationId xmlns:a16="http://schemas.microsoft.com/office/drawing/2014/main" id="{EA95C127-B3CE-6600-7672-FDBD7BA953F7}"/>
              </a:ext>
            </a:extLst>
          </p:cNvPr>
          <p:cNvSpPr>
            <a:spLocks noGrp="1"/>
          </p:cNvSpPr>
          <p:nvPr>
            <p:ph type="body" idx="1"/>
          </p:nvPr>
        </p:nvSpPr>
        <p:spPr>
          <a:xfrm>
            <a:off x="104503" y="1201783"/>
            <a:ext cx="2821578" cy="3496691"/>
          </a:xfrm>
        </p:spPr>
        <p:txBody>
          <a:bodyPr/>
          <a:lstStyle/>
          <a:p>
            <a:r>
              <a:rPr lang="en-US"/>
              <a:t>Two years of bikeshare data containing:</a:t>
            </a:r>
          </a:p>
          <a:p>
            <a:pPr lvl="1"/>
            <a:r>
              <a:rPr lang="en-US"/>
              <a:t>Information about the day</a:t>
            </a:r>
          </a:p>
          <a:p>
            <a:pPr lvl="1"/>
            <a:r>
              <a:rPr lang="en-US"/>
              <a:t>Weather</a:t>
            </a:r>
          </a:p>
          <a:p>
            <a:pPr lvl="1"/>
            <a:r>
              <a:rPr lang="en-US"/>
              <a:t>Counts of users</a:t>
            </a:r>
          </a:p>
          <a:p>
            <a:r>
              <a:rPr lang="en-US"/>
              <a:t>We are interested in forecasting the Total Users on a given day.</a:t>
            </a:r>
          </a:p>
        </p:txBody>
      </p:sp>
      <p:pic>
        <p:nvPicPr>
          <p:cNvPr id="5" name="Picture 4">
            <a:extLst>
              <a:ext uri="{FF2B5EF4-FFF2-40B4-BE49-F238E27FC236}">
                <a16:creationId xmlns:a16="http://schemas.microsoft.com/office/drawing/2014/main" id="{84E72FBE-271E-97EA-16CF-B8E4353A257C}"/>
              </a:ext>
            </a:extLst>
          </p:cNvPr>
          <p:cNvPicPr>
            <a:picLocks noChangeAspect="1"/>
          </p:cNvPicPr>
          <p:nvPr/>
        </p:nvPicPr>
        <p:blipFill>
          <a:blip r:embed="rId2"/>
          <a:stretch>
            <a:fillRect/>
          </a:stretch>
        </p:blipFill>
        <p:spPr>
          <a:xfrm>
            <a:off x="2926080" y="716556"/>
            <a:ext cx="5915297" cy="3886319"/>
          </a:xfrm>
          <a:prstGeom prst="rect">
            <a:avLst/>
          </a:prstGeom>
        </p:spPr>
      </p:pic>
    </p:spTree>
    <p:extLst>
      <p:ext uri="{BB962C8B-B14F-4D97-AF65-F5344CB8AC3E}">
        <p14:creationId xmlns:p14="http://schemas.microsoft.com/office/powerpoint/2010/main" val="346703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0ED7DD8-4825-EF68-37AA-31699DBBD5F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5</a:t>
            </a:fld>
            <a:endParaRPr lang="en"/>
          </a:p>
        </p:txBody>
      </p:sp>
      <p:sp>
        <p:nvSpPr>
          <p:cNvPr id="3" name="Title 2">
            <a:extLst>
              <a:ext uri="{FF2B5EF4-FFF2-40B4-BE49-F238E27FC236}">
                <a16:creationId xmlns:a16="http://schemas.microsoft.com/office/drawing/2014/main" id="{F85CB7F6-478E-E861-B9A1-3AE0E7285A16}"/>
              </a:ext>
            </a:extLst>
          </p:cNvPr>
          <p:cNvSpPr>
            <a:spLocks noGrp="1"/>
          </p:cNvSpPr>
          <p:nvPr>
            <p:ph type="title"/>
          </p:nvPr>
        </p:nvSpPr>
        <p:spPr/>
        <p:txBody>
          <a:bodyPr/>
          <a:lstStyle/>
          <a:p>
            <a:r>
              <a:rPr lang="en-US"/>
              <a:t>The Data </a:t>
            </a:r>
          </a:p>
        </p:txBody>
      </p:sp>
      <p:sp>
        <p:nvSpPr>
          <p:cNvPr id="4" name="Text Placeholder 3">
            <a:extLst>
              <a:ext uri="{FF2B5EF4-FFF2-40B4-BE49-F238E27FC236}">
                <a16:creationId xmlns:a16="http://schemas.microsoft.com/office/drawing/2014/main" id="{EA95C127-B3CE-6600-7672-FDBD7BA953F7}"/>
              </a:ext>
            </a:extLst>
          </p:cNvPr>
          <p:cNvSpPr>
            <a:spLocks noGrp="1"/>
          </p:cNvSpPr>
          <p:nvPr>
            <p:ph type="body" idx="1"/>
          </p:nvPr>
        </p:nvSpPr>
        <p:spPr>
          <a:xfrm>
            <a:off x="104503" y="1201783"/>
            <a:ext cx="2821578" cy="977537"/>
          </a:xfrm>
        </p:spPr>
        <p:txBody>
          <a:bodyPr/>
          <a:lstStyle/>
          <a:p>
            <a:r>
              <a:rPr lang="en-US"/>
              <a:t>Total users has slowly dampening autocorrelation</a:t>
            </a:r>
          </a:p>
        </p:txBody>
      </p:sp>
      <p:pic>
        <p:nvPicPr>
          <p:cNvPr id="5" name="Picture 4">
            <a:extLst>
              <a:ext uri="{FF2B5EF4-FFF2-40B4-BE49-F238E27FC236}">
                <a16:creationId xmlns:a16="http://schemas.microsoft.com/office/drawing/2014/main" id="{84E72FBE-271E-97EA-16CF-B8E4353A257C}"/>
              </a:ext>
            </a:extLst>
          </p:cNvPr>
          <p:cNvPicPr>
            <a:picLocks noChangeAspect="1"/>
          </p:cNvPicPr>
          <p:nvPr/>
        </p:nvPicPr>
        <p:blipFill>
          <a:blip r:embed="rId3"/>
          <a:stretch>
            <a:fillRect/>
          </a:stretch>
        </p:blipFill>
        <p:spPr>
          <a:xfrm>
            <a:off x="2926080" y="716556"/>
            <a:ext cx="5915297" cy="3886319"/>
          </a:xfrm>
          <a:prstGeom prst="rect">
            <a:avLst/>
          </a:prstGeom>
        </p:spPr>
      </p:pic>
      <p:sp>
        <p:nvSpPr>
          <p:cNvPr id="9" name="TextBox 8">
            <a:extLst>
              <a:ext uri="{FF2B5EF4-FFF2-40B4-BE49-F238E27FC236}">
                <a16:creationId xmlns:a16="http://schemas.microsoft.com/office/drawing/2014/main" id="{7582F18C-3E40-3E0E-DBF0-B4B774ADE00E}"/>
              </a:ext>
            </a:extLst>
          </p:cNvPr>
          <p:cNvSpPr txBox="1"/>
          <p:nvPr/>
        </p:nvSpPr>
        <p:spPr>
          <a:xfrm>
            <a:off x="104502" y="2079007"/>
            <a:ext cx="2821577" cy="568810"/>
          </a:xfrm>
          <a:prstGeom prst="rect">
            <a:avLst/>
          </a:prstGeom>
          <a:noFill/>
        </p:spPr>
        <p:txBody>
          <a:bodyPr wrap="square">
            <a:spAutoFit/>
          </a:bodyPr>
          <a:lstStyle/>
          <a:p>
            <a:pPr marL="457200" marR="0" lvl="0" indent="-279400" algn="l" defTabSz="914400" rtl="0" eaLnBrk="1" fontAlgn="auto" latinLnBrk="0" hangingPunct="1">
              <a:lnSpc>
                <a:spcPct val="115000"/>
              </a:lnSpc>
              <a:spcBef>
                <a:spcPts val="0"/>
              </a:spcBef>
              <a:spcAft>
                <a:spcPts val="0"/>
              </a:spcAft>
              <a:buClr>
                <a:srgbClr val="809FAF"/>
              </a:buClr>
              <a:buSzPts val="800"/>
              <a:buFont typeface="Nunito Light"/>
              <a:buChar char="●"/>
              <a:tabLst/>
              <a:defRPr/>
            </a:pPr>
            <a:r>
              <a:rPr kumimoji="0" lang="en-US" sz="1400" b="0" i="0" u="none" strike="noStrike" kern="0" cap="none" spc="0" normalizeH="0" baseline="0" noProof="0">
                <a:ln>
                  <a:noFill/>
                </a:ln>
                <a:solidFill>
                  <a:srgbClr val="5C5C5F"/>
                </a:solidFill>
                <a:effectLst/>
                <a:uLnTx/>
                <a:uFillTx/>
                <a:latin typeface="Mulish"/>
                <a:sym typeface="Mulish"/>
              </a:rPr>
              <a:t>Evidence of a weekly cycle (f = 0.14)</a:t>
            </a:r>
          </a:p>
        </p:txBody>
      </p:sp>
      <p:sp>
        <p:nvSpPr>
          <p:cNvPr id="11" name="TextBox 10">
            <a:extLst>
              <a:ext uri="{FF2B5EF4-FFF2-40B4-BE49-F238E27FC236}">
                <a16:creationId xmlns:a16="http://schemas.microsoft.com/office/drawing/2014/main" id="{8F8D74A6-3A55-A073-6324-E0C554413067}"/>
              </a:ext>
            </a:extLst>
          </p:cNvPr>
          <p:cNvSpPr txBox="1"/>
          <p:nvPr/>
        </p:nvSpPr>
        <p:spPr>
          <a:xfrm>
            <a:off x="104502" y="2704182"/>
            <a:ext cx="2821577" cy="1807611"/>
          </a:xfrm>
          <a:prstGeom prst="rect">
            <a:avLst/>
          </a:prstGeom>
          <a:noFill/>
        </p:spPr>
        <p:txBody>
          <a:bodyPr wrap="square">
            <a:spAutoFit/>
          </a:bodyPr>
          <a:lstStyle/>
          <a:p>
            <a:pPr marL="457200" marR="0" lvl="0" indent="-279400" algn="l" defTabSz="914400" rtl="0" eaLnBrk="1" fontAlgn="auto" latinLnBrk="0" hangingPunct="1">
              <a:lnSpc>
                <a:spcPct val="115000"/>
              </a:lnSpc>
              <a:spcBef>
                <a:spcPts val="0"/>
              </a:spcBef>
              <a:spcAft>
                <a:spcPts val="0"/>
              </a:spcAft>
              <a:buClr>
                <a:srgbClr val="809FAF"/>
              </a:buClr>
              <a:buSzPts val="800"/>
              <a:buFont typeface="Nunito Light"/>
              <a:buChar char="●"/>
              <a:tabLst/>
              <a:defRPr/>
            </a:pPr>
            <a:r>
              <a:rPr kumimoji="0" lang="en-US" sz="1400" b="0" i="0" u="none" strike="noStrike" kern="0" cap="none" spc="0" normalizeH="0" baseline="0" noProof="0">
                <a:ln>
                  <a:noFill/>
                </a:ln>
                <a:solidFill>
                  <a:srgbClr val="5C5C5F"/>
                </a:solidFill>
                <a:effectLst/>
                <a:uLnTx/>
                <a:uFillTx/>
                <a:latin typeface="Mulish"/>
                <a:sym typeface="Mulish"/>
              </a:rPr>
              <a:t>Dickey-Fuller test and overfit tables inconclusive on whether models should include a nonstationary factor</a:t>
            </a:r>
          </a:p>
          <a:p>
            <a:pPr marL="914400" marR="0" lvl="1" indent="-304800" algn="l" defTabSz="914400" rtl="0" eaLnBrk="1" fontAlgn="auto" latinLnBrk="0" hangingPunct="1">
              <a:lnSpc>
                <a:spcPct val="115000"/>
              </a:lnSpc>
              <a:spcBef>
                <a:spcPts val="0"/>
              </a:spcBef>
              <a:spcAft>
                <a:spcPts val="0"/>
              </a:spcAft>
              <a:buClr>
                <a:srgbClr val="5C5C5F"/>
              </a:buClr>
              <a:buSzPts val="1200"/>
              <a:buFont typeface="Nunito Light"/>
              <a:buChar char="○"/>
              <a:tabLst/>
              <a:defRPr/>
            </a:pPr>
            <a:r>
              <a:rPr kumimoji="0" lang="en-US" sz="1400" b="0" i="0" u="none" strike="noStrike" kern="0" cap="none" spc="0" normalizeH="0" baseline="0" noProof="0">
                <a:ln>
                  <a:noFill/>
                </a:ln>
                <a:solidFill>
                  <a:srgbClr val="5C5C5F"/>
                </a:solidFill>
                <a:effectLst/>
                <a:uLnTx/>
                <a:uFillTx/>
                <a:latin typeface="Mulish"/>
                <a:sym typeface="Mulish"/>
              </a:rPr>
              <a:t>We will model it both ways</a:t>
            </a:r>
          </a:p>
        </p:txBody>
      </p:sp>
      <p:cxnSp>
        <p:nvCxnSpPr>
          <p:cNvPr id="13" name="Straight Arrow Connector 12">
            <a:extLst>
              <a:ext uri="{FF2B5EF4-FFF2-40B4-BE49-F238E27FC236}">
                <a16:creationId xmlns:a16="http://schemas.microsoft.com/office/drawing/2014/main" id="{0065CCB2-555E-A09B-5865-04EC097B475E}"/>
              </a:ext>
            </a:extLst>
          </p:cNvPr>
          <p:cNvCxnSpPr>
            <a:cxnSpLocks/>
          </p:cNvCxnSpPr>
          <p:nvPr/>
        </p:nvCxnSpPr>
        <p:spPr>
          <a:xfrm>
            <a:off x="5288280" y="716556"/>
            <a:ext cx="533400" cy="633384"/>
          </a:xfrm>
          <a:prstGeom prst="straightConnector1">
            <a:avLst/>
          </a:prstGeom>
          <a:ln>
            <a:solidFill>
              <a:schemeClr val="bg1">
                <a:lumMod val="75000"/>
              </a:schemeClr>
            </a:solidFill>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a:extLst>
              <a:ext uri="{FF2B5EF4-FFF2-40B4-BE49-F238E27FC236}">
                <a16:creationId xmlns:a16="http://schemas.microsoft.com/office/drawing/2014/main" id="{EFC7CE29-C113-8B1D-0267-43918912C409}"/>
              </a:ext>
            </a:extLst>
          </p:cNvPr>
          <p:cNvCxnSpPr>
            <a:cxnSpLocks/>
          </p:cNvCxnSpPr>
          <p:nvPr/>
        </p:nvCxnSpPr>
        <p:spPr>
          <a:xfrm flipH="1">
            <a:off x="7688580" y="1927860"/>
            <a:ext cx="342900" cy="1021080"/>
          </a:xfrm>
          <a:prstGeom prst="straightConnector1">
            <a:avLst/>
          </a:prstGeom>
          <a:ln>
            <a:solidFill>
              <a:schemeClr val="bg1">
                <a:lumMod val="75000"/>
              </a:schemeClr>
            </a:solidFill>
            <a:tailEnd type="triangle"/>
          </a:ln>
        </p:spPr>
        <p:style>
          <a:lnRef idx="2">
            <a:schemeClr val="dk1"/>
          </a:lnRef>
          <a:fillRef idx="0">
            <a:schemeClr val="dk1"/>
          </a:fillRef>
          <a:effectRef idx="1">
            <a:schemeClr val="dk1"/>
          </a:effectRef>
          <a:fontRef idx="minor">
            <a:schemeClr val="tx1"/>
          </a:fontRef>
        </p:style>
      </p:cxnSp>
    </p:spTree>
    <p:custDataLst>
      <p:tags r:id="rId1"/>
    </p:custDataLst>
    <p:extLst>
      <p:ext uri="{BB962C8B-B14F-4D97-AF65-F5344CB8AC3E}">
        <p14:creationId xmlns:p14="http://schemas.microsoft.com/office/powerpoint/2010/main" val="3010220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9"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C5B71-9C55-15D9-FEE7-BC14DBEB09C6}"/>
              </a:ext>
            </a:extLst>
          </p:cNvPr>
          <p:cNvSpPr>
            <a:spLocks noGrp="1"/>
          </p:cNvSpPr>
          <p:nvPr>
            <p:ph type="title"/>
          </p:nvPr>
        </p:nvSpPr>
        <p:spPr/>
        <p:txBody>
          <a:bodyPr/>
          <a:lstStyle/>
          <a:p>
            <a:r>
              <a:rPr lang="en-US" sz="4600" dirty="0"/>
              <a:t>Univariate Analysis </a:t>
            </a:r>
          </a:p>
        </p:txBody>
      </p:sp>
      <p:sp>
        <p:nvSpPr>
          <p:cNvPr id="3" name="Title 2">
            <a:extLst>
              <a:ext uri="{FF2B5EF4-FFF2-40B4-BE49-F238E27FC236}">
                <a16:creationId xmlns:a16="http://schemas.microsoft.com/office/drawing/2014/main" id="{8E69E878-7F14-B340-8DAB-3401386CE5A0}"/>
              </a:ext>
            </a:extLst>
          </p:cNvPr>
          <p:cNvSpPr>
            <a:spLocks noGrp="1"/>
          </p:cNvSpPr>
          <p:nvPr>
            <p:ph type="title" idx="2"/>
          </p:nvPr>
        </p:nvSpPr>
        <p:spPr/>
        <p:txBody>
          <a:bodyPr/>
          <a:lstStyle/>
          <a:p>
            <a:r>
              <a:rPr lang="en-US" dirty="0"/>
              <a:t>02</a:t>
            </a:r>
          </a:p>
        </p:txBody>
      </p:sp>
      <p:sp>
        <p:nvSpPr>
          <p:cNvPr id="4" name="Subtitle 3">
            <a:extLst>
              <a:ext uri="{FF2B5EF4-FFF2-40B4-BE49-F238E27FC236}">
                <a16:creationId xmlns:a16="http://schemas.microsoft.com/office/drawing/2014/main" id="{2306B397-DE6B-203A-711B-7589083B6D1D}"/>
              </a:ext>
            </a:extLst>
          </p:cNvPr>
          <p:cNvSpPr>
            <a:spLocks noGrp="1"/>
          </p:cNvSpPr>
          <p:nvPr>
            <p:ph type="subTitle" idx="1"/>
          </p:nvPr>
        </p:nvSpPr>
        <p:spPr/>
        <p:txBody>
          <a:bodyPr/>
          <a:lstStyle/>
          <a:p>
            <a:endParaRPr lang="en-US"/>
          </a:p>
        </p:txBody>
      </p:sp>
      <p:sp>
        <p:nvSpPr>
          <p:cNvPr id="5" name="Slide Number Placeholder 4">
            <a:extLst>
              <a:ext uri="{FF2B5EF4-FFF2-40B4-BE49-F238E27FC236}">
                <a16:creationId xmlns:a16="http://schemas.microsoft.com/office/drawing/2014/main" id="{78F4174B-6D10-5B69-D54E-C44111CF62C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4199761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202FCC-08AF-ACAF-0B6D-D404B8ECB9A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7</a:t>
            </a:fld>
            <a:endParaRPr lang="en"/>
          </a:p>
        </p:txBody>
      </p:sp>
      <p:sp>
        <p:nvSpPr>
          <p:cNvPr id="3" name="Title 2">
            <a:extLst>
              <a:ext uri="{FF2B5EF4-FFF2-40B4-BE49-F238E27FC236}">
                <a16:creationId xmlns:a16="http://schemas.microsoft.com/office/drawing/2014/main" id="{416CAA15-C35D-1CC3-83B5-149940E4117A}"/>
              </a:ext>
            </a:extLst>
          </p:cNvPr>
          <p:cNvSpPr>
            <a:spLocks noGrp="1"/>
          </p:cNvSpPr>
          <p:nvPr>
            <p:ph type="title"/>
          </p:nvPr>
        </p:nvSpPr>
        <p:spPr/>
        <p:txBody>
          <a:bodyPr/>
          <a:lstStyle/>
          <a:p>
            <a:r>
              <a:rPr lang="en-US" dirty="0"/>
              <a:t>ARMA Model </a:t>
            </a:r>
          </a:p>
        </p:txBody>
      </p:sp>
      <p:sp>
        <p:nvSpPr>
          <p:cNvPr id="4" name="Text Placeholder 3">
            <a:extLst>
              <a:ext uri="{FF2B5EF4-FFF2-40B4-BE49-F238E27FC236}">
                <a16:creationId xmlns:a16="http://schemas.microsoft.com/office/drawing/2014/main" id="{E9884FB3-5618-D51A-AACA-E642084C72C2}"/>
              </a:ext>
            </a:extLst>
          </p:cNvPr>
          <p:cNvSpPr>
            <a:spLocks noGrp="1"/>
          </p:cNvSpPr>
          <p:nvPr>
            <p:ph type="body" idx="1"/>
          </p:nvPr>
        </p:nvSpPr>
        <p:spPr>
          <a:xfrm>
            <a:off x="720000" y="1215750"/>
            <a:ext cx="3981540" cy="689250"/>
          </a:xfrm>
        </p:spPr>
        <p:txBody>
          <a:bodyPr/>
          <a:lstStyle/>
          <a:p>
            <a:r>
              <a:rPr lang="en-US" dirty="0"/>
              <a:t>Large peak at f = 0 which may indicate wandering behavior</a:t>
            </a:r>
          </a:p>
          <a:p>
            <a:endParaRPr lang="en-US" dirty="0"/>
          </a:p>
        </p:txBody>
      </p:sp>
      <p:pic>
        <p:nvPicPr>
          <p:cNvPr id="6" name="Picture 5">
            <a:extLst>
              <a:ext uri="{FF2B5EF4-FFF2-40B4-BE49-F238E27FC236}">
                <a16:creationId xmlns:a16="http://schemas.microsoft.com/office/drawing/2014/main" id="{F60B520D-335E-ED89-3C02-8B020C347D38}"/>
              </a:ext>
            </a:extLst>
          </p:cNvPr>
          <p:cNvPicPr>
            <a:picLocks noChangeAspect="1"/>
          </p:cNvPicPr>
          <p:nvPr/>
        </p:nvPicPr>
        <p:blipFill>
          <a:blip r:embed="rId4"/>
          <a:stretch>
            <a:fillRect/>
          </a:stretch>
        </p:blipFill>
        <p:spPr>
          <a:xfrm>
            <a:off x="5191168" y="1352409"/>
            <a:ext cx="3232832" cy="1867412"/>
          </a:xfrm>
          <a:prstGeom prst="rect">
            <a:avLst/>
          </a:prstGeom>
        </p:spPr>
      </p:pic>
      <p:pic>
        <p:nvPicPr>
          <p:cNvPr id="10" name="Picture 9">
            <a:extLst>
              <a:ext uri="{FF2B5EF4-FFF2-40B4-BE49-F238E27FC236}">
                <a16:creationId xmlns:a16="http://schemas.microsoft.com/office/drawing/2014/main" id="{74F18C5C-D7C9-0C6D-CB2B-F2F83ABBD1E7}"/>
              </a:ext>
            </a:extLst>
          </p:cNvPr>
          <p:cNvPicPr>
            <a:picLocks noChangeAspect="1"/>
          </p:cNvPicPr>
          <p:nvPr/>
        </p:nvPicPr>
        <p:blipFill>
          <a:blip r:embed="rId5"/>
          <a:stretch>
            <a:fillRect/>
          </a:stretch>
        </p:blipFill>
        <p:spPr>
          <a:xfrm>
            <a:off x="1123469" y="2523545"/>
            <a:ext cx="3448531" cy="1257475"/>
          </a:xfrm>
          <a:prstGeom prst="rect">
            <a:avLst/>
          </a:prstGeom>
        </p:spPr>
      </p:pic>
      <p:pic>
        <p:nvPicPr>
          <p:cNvPr id="14" name="Picture 13">
            <a:extLst>
              <a:ext uri="{FF2B5EF4-FFF2-40B4-BE49-F238E27FC236}">
                <a16:creationId xmlns:a16="http://schemas.microsoft.com/office/drawing/2014/main" id="{C905798D-58C5-7A30-B5BF-BF34D5BE54AD}"/>
              </a:ext>
            </a:extLst>
          </p:cNvPr>
          <p:cNvPicPr>
            <a:picLocks noChangeAspect="1"/>
          </p:cNvPicPr>
          <p:nvPr/>
        </p:nvPicPr>
        <p:blipFill>
          <a:blip r:embed="rId6"/>
          <a:stretch>
            <a:fillRect/>
          </a:stretch>
        </p:blipFill>
        <p:spPr>
          <a:xfrm>
            <a:off x="3396294" y="3921579"/>
            <a:ext cx="4591691" cy="342948"/>
          </a:xfrm>
          <a:prstGeom prst="rect">
            <a:avLst/>
          </a:prstGeom>
        </p:spPr>
      </p:pic>
      <p:sp>
        <p:nvSpPr>
          <p:cNvPr id="9" name="TextBox 8">
            <a:extLst>
              <a:ext uri="{FF2B5EF4-FFF2-40B4-BE49-F238E27FC236}">
                <a16:creationId xmlns:a16="http://schemas.microsoft.com/office/drawing/2014/main" id="{6E264576-0489-3947-B68E-E8318EE9815B}"/>
              </a:ext>
            </a:extLst>
          </p:cNvPr>
          <p:cNvSpPr txBox="1"/>
          <p:nvPr/>
        </p:nvSpPr>
        <p:spPr>
          <a:xfrm>
            <a:off x="719999" y="1905000"/>
            <a:ext cx="3981541" cy="816570"/>
          </a:xfrm>
          <a:prstGeom prst="rect">
            <a:avLst/>
          </a:prstGeom>
          <a:noFill/>
        </p:spPr>
        <p:txBody>
          <a:bodyPr wrap="square">
            <a:spAutoFit/>
          </a:bodyPr>
          <a:lstStyle/>
          <a:p>
            <a:pPr marL="457200" marR="0" lvl="0" indent="-279400" algn="l" defTabSz="914400" rtl="0" eaLnBrk="1" fontAlgn="auto" latinLnBrk="0" hangingPunct="1">
              <a:lnSpc>
                <a:spcPct val="115000"/>
              </a:lnSpc>
              <a:spcBef>
                <a:spcPts val="0"/>
              </a:spcBef>
              <a:spcAft>
                <a:spcPts val="0"/>
              </a:spcAft>
              <a:buClr>
                <a:srgbClr val="809FAF"/>
              </a:buClr>
              <a:buSzPts val="800"/>
              <a:buFont typeface="Nunito Light"/>
              <a:buChar char="●"/>
              <a:tabLst/>
              <a:defRPr/>
            </a:pPr>
            <a:r>
              <a:rPr kumimoji="0" lang="en-US" sz="1400" b="0" i="0" u="none" strike="noStrike" kern="0" cap="none" spc="0" normalizeH="0" baseline="0" noProof="0" dirty="0">
                <a:ln>
                  <a:noFill/>
                </a:ln>
                <a:solidFill>
                  <a:srgbClr val="5C5C5F"/>
                </a:solidFill>
                <a:effectLst/>
                <a:uLnTx/>
                <a:uFillTx/>
                <a:latin typeface="Mulish"/>
                <a:sym typeface="Mulish"/>
              </a:rPr>
              <a:t>Using AIC to fit an ARMA model we got an ARMA(4,1) model</a:t>
            </a:r>
          </a:p>
          <a:p>
            <a:pPr marL="457200" marR="0" lvl="0" indent="-279400" algn="l" defTabSz="914400" rtl="0" eaLnBrk="1" fontAlgn="auto" latinLnBrk="0" hangingPunct="1">
              <a:lnSpc>
                <a:spcPct val="115000"/>
              </a:lnSpc>
              <a:spcBef>
                <a:spcPts val="0"/>
              </a:spcBef>
              <a:spcAft>
                <a:spcPts val="0"/>
              </a:spcAft>
              <a:buClr>
                <a:srgbClr val="809FAF"/>
              </a:buClr>
              <a:buSzPts val="800"/>
              <a:buFont typeface="Nunito Light"/>
              <a:buChar char="●"/>
              <a:tabLst/>
              <a:defRPr/>
            </a:pPr>
            <a:endParaRPr kumimoji="0" lang="en-US" sz="1400" b="0" i="0" u="none" strike="noStrike" kern="0" cap="none" spc="0" normalizeH="0" baseline="0" noProof="0" dirty="0">
              <a:ln>
                <a:noFill/>
              </a:ln>
              <a:solidFill>
                <a:srgbClr val="5C5C5F"/>
              </a:solidFill>
              <a:effectLst/>
              <a:uLnTx/>
              <a:uFillTx/>
              <a:latin typeface="Mulish"/>
              <a:sym typeface="Mulish"/>
            </a:endParaRPr>
          </a:p>
        </p:txBody>
      </p:sp>
      <p:sp>
        <p:nvSpPr>
          <p:cNvPr id="12" name="TextBox 11">
            <a:extLst>
              <a:ext uri="{FF2B5EF4-FFF2-40B4-BE49-F238E27FC236}">
                <a16:creationId xmlns:a16="http://schemas.microsoft.com/office/drawing/2014/main" id="{0F6F83FF-9FE3-4AB8-F3FF-74F508151019}"/>
              </a:ext>
            </a:extLst>
          </p:cNvPr>
          <p:cNvSpPr txBox="1"/>
          <p:nvPr/>
        </p:nvSpPr>
        <p:spPr>
          <a:xfrm>
            <a:off x="719998" y="3968853"/>
            <a:ext cx="3981540" cy="320665"/>
          </a:xfrm>
          <a:prstGeom prst="rect">
            <a:avLst/>
          </a:prstGeom>
          <a:noFill/>
        </p:spPr>
        <p:txBody>
          <a:bodyPr wrap="square">
            <a:spAutoFit/>
          </a:bodyPr>
          <a:lstStyle/>
          <a:p>
            <a:pPr marL="457200" marR="0" lvl="0" indent="-279400" algn="l" defTabSz="914400" rtl="0" eaLnBrk="1" fontAlgn="auto" latinLnBrk="0" hangingPunct="1">
              <a:lnSpc>
                <a:spcPct val="115000"/>
              </a:lnSpc>
              <a:spcBef>
                <a:spcPts val="0"/>
              </a:spcBef>
              <a:spcAft>
                <a:spcPts val="0"/>
              </a:spcAft>
              <a:buClr>
                <a:srgbClr val="809FAF"/>
              </a:buClr>
              <a:buSzPts val="800"/>
              <a:buFont typeface="Nunito Light"/>
              <a:buChar char="●"/>
              <a:tabLst/>
              <a:defRPr/>
            </a:pPr>
            <a:r>
              <a:rPr kumimoji="0" lang="en-US" sz="1400" b="0" i="0" u="none" strike="noStrike" kern="0" cap="none" spc="0" normalizeH="0" baseline="0" noProof="0" dirty="0">
                <a:ln>
                  <a:noFill/>
                </a:ln>
                <a:solidFill>
                  <a:srgbClr val="5C5C5F"/>
                </a:solidFill>
                <a:effectLst/>
                <a:uLnTx/>
                <a:uFillTx/>
                <a:latin typeface="Mulish"/>
                <a:sym typeface="Mulish"/>
              </a:rPr>
              <a:t>Final model in the form: </a:t>
            </a:r>
            <a:endParaRPr lang="en-US" dirty="0"/>
          </a:p>
        </p:txBody>
      </p:sp>
      <p:cxnSp>
        <p:nvCxnSpPr>
          <p:cNvPr id="13" name="Straight Arrow Connector 12">
            <a:extLst>
              <a:ext uri="{FF2B5EF4-FFF2-40B4-BE49-F238E27FC236}">
                <a16:creationId xmlns:a16="http://schemas.microsoft.com/office/drawing/2014/main" id="{69E1F919-AA5A-0098-004C-DDFCAFFD9F92}"/>
              </a:ext>
            </a:extLst>
          </p:cNvPr>
          <p:cNvCxnSpPr>
            <a:cxnSpLocks/>
          </p:cNvCxnSpPr>
          <p:nvPr/>
        </p:nvCxnSpPr>
        <p:spPr>
          <a:xfrm>
            <a:off x="4701538" y="1409700"/>
            <a:ext cx="792482" cy="260257"/>
          </a:xfrm>
          <a:prstGeom prst="straightConnector1">
            <a:avLst/>
          </a:prstGeom>
          <a:ln>
            <a:solidFill>
              <a:schemeClr val="bg1">
                <a:lumMod val="75000"/>
              </a:schemeClr>
            </a:solidFill>
            <a:tailEnd type="triangle"/>
          </a:ln>
        </p:spPr>
        <p:style>
          <a:lnRef idx="2">
            <a:schemeClr val="dk1"/>
          </a:lnRef>
          <a:fillRef idx="0">
            <a:schemeClr val="dk1"/>
          </a:fillRef>
          <a:effectRef idx="1">
            <a:schemeClr val="dk1"/>
          </a:effectRef>
          <a:fontRef idx="minor">
            <a:schemeClr val="tx1"/>
          </a:fontRef>
        </p:style>
      </p:cxnSp>
      <p:sp>
        <p:nvSpPr>
          <p:cNvPr id="5" name="Rectangle 4">
            <a:extLst>
              <a:ext uri="{FF2B5EF4-FFF2-40B4-BE49-F238E27FC236}">
                <a16:creationId xmlns:a16="http://schemas.microsoft.com/office/drawing/2014/main" id="{AF96A34A-88F2-6FBF-120F-CD1834ABE2B5}"/>
              </a:ext>
            </a:extLst>
          </p:cNvPr>
          <p:cNvSpPr/>
          <p:nvPr/>
        </p:nvSpPr>
        <p:spPr>
          <a:xfrm>
            <a:off x="1950720" y="2792275"/>
            <a:ext cx="2552700" cy="214904"/>
          </a:xfrm>
          <a:prstGeom prst="rect">
            <a:avLst/>
          </a:prstGeom>
          <a:noFill/>
          <a:ln>
            <a:solidFill>
              <a:schemeClr val="bg1">
                <a:lumMod val="75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956954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9" grpId="0"/>
      <p:bldP spid="12" grpId="0"/>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55713F5-4F57-2849-572D-3AA4C27F90D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8</a:t>
            </a:fld>
            <a:endParaRPr lang="en"/>
          </a:p>
        </p:txBody>
      </p:sp>
      <p:sp>
        <p:nvSpPr>
          <p:cNvPr id="3" name="Title 2">
            <a:extLst>
              <a:ext uri="{FF2B5EF4-FFF2-40B4-BE49-F238E27FC236}">
                <a16:creationId xmlns:a16="http://schemas.microsoft.com/office/drawing/2014/main" id="{04A39AD7-D259-9A71-76EE-B4FB974CB849}"/>
              </a:ext>
            </a:extLst>
          </p:cNvPr>
          <p:cNvSpPr>
            <a:spLocks noGrp="1"/>
          </p:cNvSpPr>
          <p:nvPr>
            <p:ph type="title"/>
          </p:nvPr>
        </p:nvSpPr>
        <p:spPr/>
        <p:txBody>
          <a:bodyPr/>
          <a:lstStyle/>
          <a:p>
            <a:r>
              <a:rPr lang="en-US" dirty="0"/>
              <a:t>ARMA Model </a:t>
            </a:r>
          </a:p>
        </p:txBody>
      </p:sp>
      <p:sp>
        <p:nvSpPr>
          <p:cNvPr id="4" name="Text Placeholder 3">
            <a:extLst>
              <a:ext uri="{FF2B5EF4-FFF2-40B4-BE49-F238E27FC236}">
                <a16:creationId xmlns:a16="http://schemas.microsoft.com/office/drawing/2014/main" id="{E38B0B0C-2718-BDF1-52D4-6F28F9F82FEC}"/>
              </a:ext>
            </a:extLst>
          </p:cNvPr>
          <p:cNvSpPr>
            <a:spLocks noGrp="1"/>
          </p:cNvSpPr>
          <p:nvPr>
            <p:ph type="body" idx="1"/>
          </p:nvPr>
        </p:nvSpPr>
        <p:spPr>
          <a:xfrm>
            <a:off x="719999" y="1215750"/>
            <a:ext cx="4025623" cy="1451250"/>
          </a:xfrm>
        </p:spPr>
        <p:txBody>
          <a:bodyPr/>
          <a:lstStyle/>
          <a:p>
            <a:r>
              <a:rPr lang="en-US" dirty="0"/>
              <a:t>Spectral Density</a:t>
            </a:r>
          </a:p>
          <a:p>
            <a:pPr lvl="1"/>
            <a:r>
              <a:rPr lang="en-US" dirty="0"/>
              <a:t>All have dominating peaks at f = 0</a:t>
            </a:r>
          </a:p>
          <a:p>
            <a:pPr lvl="1"/>
            <a:r>
              <a:rPr lang="en-US" dirty="0"/>
              <a:t>All are the lowest at f = 0.5 </a:t>
            </a:r>
          </a:p>
          <a:p>
            <a:pPr lvl="1"/>
            <a:r>
              <a:rPr lang="en-US" dirty="0"/>
              <a:t>Missing some of the minor peaks like at about f = 0.14 </a:t>
            </a:r>
          </a:p>
        </p:txBody>
      </p:sp>
      <p:pic>
        <p:nvPicPr>
          <p:cNvPr id="6" name="Picture 5">
            <a:extLst>
              <a:ext uri="{FF2B5EF4-FFF2-40B4-BE49-F238E27FC236}">
                <a16:creationId xmlns:a16="http://schemas.microsoft.com/office/drawing/2014/main" id="{49E809AA-670E-6CA0-743B-786304223503}"/>
              </a:ext>
            </a:extLst>
          </p:cNvPr>
          <p:cNvPicPr>
            <a:picLocks noChangeAspect="1"/>
          </p:cNvPicPr>
          <p:nvPr/>
        </p:nvPicPr>
        <p:blipFill>
          <a:blip r:embed="rId4"/>
          <a:stretch>
            <a:fillRect/>
          </a:stretch>
        </p:blipFill>
        <p:spPr>
          <a:xfrm>
            <a:off x="5134243" y="1017725"/>
            <a:ext cx="2896005" cy="1748082"/>
          </a:xfrm>
          <a:prstGeom prst="rect">
            <a:avLst/>
          </a:prstGeom>
        </p:spPr>
      </p:pic>
      <p:sp>
        <p:nvSpPr>
          <p:cNvPr id="10" name="TextBox 9">
            <a:extLst>
              <a:ext uri="{FF2B5EF4-FFF2-40B4-BE49-F238E27FC236}">
                <a16:creationId xmlns:a16="http://schemas.microsoft.com/office/drawing/2014/main" id="{BA972B30-E8BD-3E0D-9B14-17C9143801B0}"/>
              </a:ext>
            </a:extLst>
          </p:cNvPr>
          <p:cNvSpPr txBox="1"/>
          <p:nvPr/>
        </p:nvSpPr>
        <p:spPr>
          <a:xfrm>
            <a:off x="719999" y="2869720"/>
            <a:ext cx="4025623" cy="816570"/>
          </a:xfrm>
          <a:prstGeom prst="rect">
            <a:avLst/>
          </a:prstGeom>
          <a:noFill/>
        </p:spPr>
        <p:txBody>
          <a:bodyPr wrap="square">
            <a:spAutoFit/>
          </a:bodyPr>
          <a:lstStyle/>
          <a:p>
            <a:pPr marL="457200" marR="0" lvl="0" indent="-279400" algn="l" defTabSz="914400" rtl="0" eaLnBrk="1" fontAlgn="auto" latinLnBrk="0" hangingPunct="1">
              <a:lnSpc>
                <a:spcPct val="115000"/>
              </a:lnSpc>
              <a:spcBef>
                <a:spcPts val="0"/>
              </a:spcBef>
              <a:spcAft>
                <a:spcPts val="0"/>
              </a:spcAft>
              <a:buClr>
                <a:srgbClr val="809FAF"/>
              </a:buClr>
              <a:buSzPts val="800"/>
              <a:buFont typeface="Nunito Light"/>
              <a:buChar char="●"/>
              <a:tabLst/>
              <a:defRPr/>
            </a:pPr>
            <a:r>
              <a:rPr kumimoji="0" lang="en-US" sz="1400" b="0" i="0" u="none" strike="noStrike" kern="0" cap="none" spc="0" normalizeH="0" baseline="0" noProof="0" dirty="0">
                <a:ln>
                  <a:noFill/>
                </a:ln>
                <a:solidFill>
                  <a:srgbClr val="5C5C5F"/>
                </a:solidFill>
                <a:effectLst/>
                <a:uLnTx/>
                <a:uFillTx/>
                <a:latin typeface="Mulish"/>
                <a:sym typeface="Mulish"/>
              </a:rPr>
              <a:t>ACF</a:t>
            </a:r>
          </a:p>
          <a:p>
            <a:pPr marL="914400" marR="0" lvl="1" indent="-304800" algn="l" defTabSz="914400" rtl="0" eaLnBrk="1" fontAlgn="auto" latinLnBrk="0" hangingPunct="1">
              <a:lnSpc>
                <a:spcPct val="115000"/>
              </a:lnSpc>
              <a:spcBef>
                <a:spcPts val="0"/>
              </a:spcBef>
              <a:spcAft>
                <a:spcPts val="0"/>
              </a:spcAft>
              <a:buClr>
                <a:srgbClr val="5C5C5F"/>
              </a:buClr>
              <a:buSzPts val="1200"/>
              <a:buFont typeface="Nunito Light"/>
              <a:buChar char="○"/>
              <a:tabLst/>
              <a:defRPr/>
            </a:pPr>
            <a:r>
              <a:rPr kumimoji="0" lang="en-US" sz="1400" b="0" i="0" u="none" strike="noStrike" kern="0" cap="none" spc="0" normalizeH="0" baseline="0" noProof="0" dirty="0">
                <a:ln>
                  <a:noFill/>
                </a:ln>
                <a:solidFill>
                  <a:srgbClr val="5C5C5F"/>
                </a:solidFill>
                <a:effectLst/>
                <a:uLnTx/>
                <a:uFillTx/>
                <a:latin typeface="Mulish"/>
                <a:sym typeface="Mulish"/>
              </a:rPr>
              <a:t>No consistency in the ACF’s so there could be improvements</a:t>
            </a:r>
          </a:p>
        </p:txBody>
      </p:sp>
      <p:pic>
        <p:nvPicPr>
          <p:cNvPr id="9" name="Picture 8">
            <a:extLst>
              <a:ext uri="{FF2B5EF4-FFF2-40B4-BE49-F238E27FC236}">
                <a16:creationId xmlns:a16="http://schemas.microsoft.com/office/drawing/2014/main" id="{E3888749-148A-CD03-91C4-332C16C04E89}"/>
              </a:ext>
            </a:extLst>
          </p:cNvPr>
          <p:cNvPicPr>
            <a:picLocks noChangeAspect="1"/>
          </p:cNvPicPr>
          <p:nvPr/>
        </p:nvPicPr>
        <p:blipFill>
          <a:blip r:embed="rId5"/>
          <a:stretch>
            <a:fillRect/>
          </a:stretch>
        </p:blipFill>
        <p:spPr>
          <a:xfrm>
            <a:off x="5134242" y="2812249"/>
            <a:ext cx="2845999" cy="1705015"/>
          </a:xfrm>
          <a:prstGeom prst="rect">
            <a:avLst/>
          </a:prstGeom>
        </p:spPr>
      </p:pic>
    </p:spTree>
    <p:custDataLst>
      <p:tags r:id="rId1"/>
    </p:custDataLst>
    <p:extLst>
      <p:ext uri="{BB962C8B-B14F-4D97-AF65-F5344CB8AC3E}">
        <p14:creationId xmlns:p14="http://schemas.microsoft.com/office/powerpoint/2010/main" val="3802161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9448EBE-EC88-201F-11F9-418FA0A2227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9</a:t>
            </a:fld>
            <a:endParaRPr lang="en" dirty="0"/>
          </a:p>
        </p:txBody>
      </p:sp>
      <p:sp>
        <p:nvSpPr>
          <p:cNvPr id="3" name="Title 2">
            <a:extLst>
              <a:ext uri="{FF2B5EF4-FFF2-40B4-BE49-F238E27FC236}">
                <a16:creationId xmlns:a16="http://schemas.microsoft.com/office/drawing/2014/main" id="{A42AFD89-E22F-8F08-218E-2CE3D899EEC1}"/>
              </a:ext>
            </a:extLst>
          </p:cNvPr>
          <p:cNvSpPr>
            <a:spLocks noGrp="1"/>
          </p:cNvSpPr>
          <p:nvPr>
            <p:ph type="title"/>
          </p:nvPr>
        </p:nvSpPr>
        <p:spPr/>
        <p:txBody>
          <a:bodyPr/>
          <a:lstStyle/>
          <a:p>
            <a:r>
              <a:rPr lang="en-US" dirty="0"/>
              <a:t>ARMA Model </a:t>
            </a:r>
          </a:p>
        </p:txBody>
      </p:sp>
      <p:sp>
        <p:nvSpPr>
          <p:cNvPr id="4" name="Text Placeholder 3">
            <a:extLst>
              <a:ext uri="{FF2B5EF4-FFF2-40B4-BE49-F238E27FC236}">
                <a16:creationId xmlns:a16="http://schemas.microsoft.com/office/drawing/2014/main" id="{8589195C-EEC8-7D19-46B0-E243CC6EE551}"/>
              </a:ext>
            </a:extLst>
          </p:cNvPr>
          <p:cNvSpPr>
            <a:spLocks noGrp="1"/>
          </p:cNvSpPr>
          <p:nvPr>
            <p:ph type="body" idx="1"/>
          </p:nvPr>
        </p:nvSpPr>
        <p:spPr>
          <a:xfrm>
            <a:off x="720000" y="1215750"/>
            <a:ext cx="2815680" cy="1563009"/>
          </a:xfrm>
        </p:spPr>
        <p:txBody>
          <a:bodyPr/>
          <a:lstStyle/>
          <a:p>
            <a:r>
              <a:rPr lang="en-US" dirty="0"/>
              <a:t>Forecasts</a:t>
            </a:r>
          </a:p>
          <a:p>
            <a:pPr lvl="1"/>
            <a:r>
              <a:rPr lang="en-US" dirty="0"/>
              <a:t>Both approach the mean which is more apparent in the longer forecast</a:t>
            </a:r>
          </a:p>
        </p:txBody>
      </p:sp>
      <p:pic>
        <p:nvPicPr>
          <p:cNvPr id="6" name="Picture 5">
            <a:extLst>
              <a:ext uri="{FF2B5EF4-FFF2-40B4-BE49-F238E27FC236}">
                <a16:creationId xmlns:a16="http://schemas.microsoft.com/office/drawing/2014/main" id="{A1286DD1-DEDD-C344-708A-64C4C81CFD67}"/>
              </a:ext>
            </a:extLst>
          </p:cNvPr>
          <p:cNvPicPr>
            <a:picLocks noChangeAspect="1"/>
          </p:cNvPicPr>
          <p:nvPr/>
        </p:nvPicPr>
        <p:blipFill>
          <a:blip r:embed="rId4"/>
          <a:stretch>
            <a:fillRect/>
          </a:stretch>
        </p:blipFill>
        <p:spPr>
          <a:xfrm>
            <a:off x="3684746" y="1198708"/>
            <a:ext cx="2490955" cy="1454069"/>
          </a:xfrm>
          <a:prstGeom prst="rect">
            <a:avLst/>
          </a:prstGeom>
        </p:spPr>
      </p:pic>
      <p:pic>
        <p:nvPicPr>
          <p:cNvPr id="8" name="Picture 7">
            <a:extLst>
              <a:ext uri="{FF2B5EF4-FFF2-40B4-BE49-F238E27FC236}">
                <a16:creationId xmlns:a16="http://schemas.microsoft.com/office/drawing/2014/main" id="{4B799AF2-FDCE-3794-8D45-308F9B3836FD}"/>
              </a:ext>
            </a:extLst>
          </p:cNvPr>
          <p:cNvPicPr>
            <a:picLocks noChangeAspect="1"/>
          </p:cNvPicPr>
          <p:nvPr/>
        </p:nvPicPr>
        <p:blipFill>
          <a:blip r:embed="rId5"/>
          <a:stretch>
            <a:fillRect/>
          </a:stretch>
        </p:blipFill>
        <p:spPr>
          <a:xfrm>
            <a:off x="3684746" y="2766702"/>
            <a:ext cx="2490955" cy="1421042"/>
          </a:xfrm>
          <a:prstGeom prst="rect">
            <a:avLst/>
          </a:prstGeom>
        </p:spPr>
      </p:pic>
      <p:pic>
        <p:nvPicPr>
          <p:cNvPr id="10" name="Picture 9">
            <a:extLst>
              <a:ext uri="{FF2B5EF4-FFF2-40B4-BE49-F238E27FC236}">
                <a16:creationId xmlns:a16="http://schemas.microsoft.com/office/drawing/2014/main" id="{CD8850D5-A156-5A9F-3C5A-47F4ADB7E8CE}"/>
              </a:ext>
            </a:extLst>
          </p:cNvPr>
          <p:cNvPicPr>
            <a:picLocks noChangeAspect="1"/>
          </p:cNvPicPr>
          <p:nvPr/>
        </p:nvPicPr>
        <p:blipFill>
          <a:blip r:embed="rId6"/>
          <a:stretch>
            <a:fillRect/>
          </a:stretch>
        </p:blipFill>
        <p:spPr>
          <a:xfrm>
            <a:off x="6175701" y="1221250"/>
            <a:ext cx="2415404" cy="1408986"/>
          </a:xfrm>
          <a:prstGeom prst="rect">
            <a:avLst/>
          </a:prstGeom>
        </p:spPr>
      </p:pic>
      <p:pic>
        <p:nvPicPr>
          <p:cNvPr id="12" name="Picture 11">
            <a:extLst>
              <a:ext uri="{FF2B5EF4-FFF2-40B4-BE49-F238E27FC236}">
                <a16:creationId xmlns:a16="http://schemas.microsoft.com/office/drawing/2014/main" id="{98A6945C-E4CB-99D3-8F25-F1092A3DBE8A}"/>
              </a:ext>
            </a:extLst>
          </p:cNvPr>
          <p:cNvPicPr>
            <a:picLocks noChangeAspect="1"/>
          </p:cNvPicPr>
          <p:nvPr/>
        </p:nvPicPr>
        <p:blipFill>
          <a:blip r:embed="rId7"/>
          <a:stretch>
            <a:fillRect/>
          </a:stretch>
        </p:blipFill>
        <p:spPr>
          <a:xfrm>
            <a:off x="6175701" y="2778759"/>
            <a:ext cx="2490955" cy="1408985"/>
          </a:xfrm>
          <a:prstGeom prst="rect">
            <a:avLst/>
          </a:prstGeom>
        </p:spPr>
      </p:pic>
      <p:sp>
        <p:nvSpPr>
          <p:cNvPr id="11" name="TextBox 10">
            <a:extLst>
              <a:ext uri="{FF2B5EF4-FFF2-40B4-BE49-F238E27FC236}">
                <a16:creationId xmlns:a16="http://schemas.microsoft.com/office/drawing/2014/main" id="{7FE06DAE-D575-3EEC-89D9-67612A3A3E5E}"/>
              </a:ext>
            </a:extLst>
          </p:cNvPr>
          <p:cNvSpPr txBox="1"/>
          <p:nvPr/>
        </p:nvSpPr>
        <p:spPr>
          <a:xfrm>
            <a:off x="720000" y="2571750"/>
            <a:ext cx="2815680" cy="816570"/>
          </a:xfrm>
          <a:prstGeom prst="rect">
            <a:avLst/>
          </a:prstGeom>
          <a:noFill/>
        </p:spPr>
        <p:txBody>
          <a:bodyPr wrap="square">
            <a:spAutoFit/>
          </a:bodyPr>
          <a:lstStyle/>
          <a:p>
            <a:pPr marL="457200" marR="0" lvl="0" indent="-279400" algn="l" defTabSz="914400" rtl="0" eaLnBrk="1" fontAlgn="auto" latinLnBrk="0" hangingPunct="1">
              <a:lnSpc>
                <a:spcPct val="115000"/>
              </a:lnSpc>
              <a:spcBef>
                <a:spcPts val="0"/>
              </a:spcBef>
              <a:spcAft>
                <a:spcPts val="0"/>
              </a:spcAft>
              <a:buClr>
                <a:srgbClr val="809FAF"/>
              </a:buClr>
              <a:buSzPts val="800"/>
              <a:buFont typeface="Nunito Light"/>
              <a:buChar char="●"/>
              <a:tabLst/>
              <a:defRPr/>
            </a:pPr>
            <a:r>
              <a:rPr kumimoji="0" lang="en-US" sz="1400" b="0" i="0" u="none" strike="noStrike" kern="0" cap="none" spc="0" normalizeH="0" baseline="0" noProof="0" dirty="0">
                <a:ln>
                  <a:noFill/>
                </a:ln>
                <a:solidFill>
                  <a:srgbClr val="5C5C5F"/>
                </a:solidFill>
                <a:effectLst/>
                <a:uLnTx/>
                <a:uFillTx/>
                <a:latin typeface="Mulish"/>
                <a:sym typeface="Mulish"/>
              </a:rPr>
              <a:t>ASE </a:t>
            </a:r>
          </a:p>
          <a:p>
            <a:pPr marL="914400" marR="0" lvl="1" indent="-304800" algn="l" defTabSz="914400" rtl="0" eaLnBrk="1" fontAlgn="auto" latinLnBrk="0" hangingPunct="1">
              <a:lnSpc>
                <a:spcPct val="115000"/>
              </a:lnSpc>
              <a:spcBef>
                <a:spcPts val="0"/>
              </a:spcBef>
              <a:spcAft>
                <a:spcPts val="0"/>
              </a:spcAft>
              <a:buClr>
                <a:srgbClr val="5C5C5F"/>
              </a:buClr>
              <a:buSzPts val="1200"/>
              <a:buFont typeface="Nunito Light"/>
              <a:buChar char="○"/>
              <a:tabLst/>
              <a:defRPr/>
            </a:pPr>
            <a:r>
              <a:rPr kumimoji="0" lang="en-US" sz="1400" b="0" i="0" u="none" strike="noStrike" kern="0" cap="none" spc="0" normalizeH="0" baseline="0" noProof="0" dirty="0">
                <a:ln>
                  <a:noFill/>
                </a:ln>
                <a:solidFill>
                  <a:srgbClr val="5C5C5F"/>
                </a:solidFill>
                <a:effectLst/>
                <a:uLnTx/>
                <a:uFillTx/>
                <a:latin typeface="Mulish"/>
                <a:sym typeface="Mulish"/>
              </a:rPr>
              <a:t>7 day: 3358954</a:t>
            </a:r>
          </a:p>
          <a:p>
            <a:pPr marL="914400" marR="0" lvl="1" indent="-304800" algn="l" defTabSz="914400" rtl="0" eaLnBrk="1" fontAlgn="auto" latinLnBrk="0" hangingPunct="1">
              <a:lnSpc>
                <a:spcPct val="115000"/>
              </a:lnSpc>
              <a:spcBef>
                <a:spcPts val="0"/>
              </a:spcBef>
              <a:spcAft>
                <a:spcPts val="0"/>
              </a:spcAft>
              <a:buClr>
                <a:srgbClr val="5C5C5F"/>
              </a:buClr>
              <a:buSzPts val="1200"/>
              <a:buFont typeface="Nunito Light"/>
              <a:buChar char="○"/>
              <a:tabLst/>
              <a:defRPr/>
            </a:pPr>
            <a:r>
              <a:rPr kumimoji="0" lang="en-US" sz="1400" b="0" i="0" u="none" strike="noStrike" kern="0" cap="none" spc="0" normalizeH="0" baseline="0" noProof="0" dirty="0">
                <a:ln>
                  <a:noFill/>
                </a:ln>
                <a:solidFill>
                  <a:srgbClr val="5C5C5F"/>
                </a:solidFill>
                <a:effectLst/>
                <a:uLnTx/>
                <a:uFillTx/>
                <a:latin typeface="Mulish"/>
                <a:sym typeface="Mulish"/>
              </a:rPr>
              <a:t>60 day: 3058217</a:t>
            </a:r>
          </a:p>
        </p:txBody>
      </p:sp>
      <p:sp>
        <p:nvSpPr>
          <p:cNvPr id="14" name="TextBox 13">
            <a:extLst>
              <a:ext uri="{FF2B5EF4-FFF2-40B4-BE49-F238E27FC236}">
                <a16:creationId xmlns:a16="http://schemas.microsoft.com/office/drawing/2014/main" id="{EA4629EC-926B-50EE-206F-85D851CB95B2}"/>
              </a:ext>
            </a:extLst>
          </p:cNvPr>
          <p:cNvSpPr txBox="1"/>
          <p:nvPr/>
        </p:nvSpPr>
        <p:spPr>
          <a:xfrm>
            <a:off x="720000" y="3536507"/>
            <a:ext cx="2815680" cy="816570"/>
          </a:xfrm>
          <a:prstGeom prst="rect">
            <a:avLst/>
          </a:prstGeom>
          <a:noFill/>
        </p:spPr>
        <p:txBody>
          <a:bodyPr wrap="square">
            <a:spAutoFit/>
          </a:bodyPr>
          <a:lstStyle/>
          <a:p>
            <a:pPr marL="457200" marR="0" lvl="0" indent="-279400" algn="l" defTabSz="914400" rtl="0" eaLnBrk="1" fontAlgn="auto" latinLnBrk="0" hangingPunct="1">
              <a:lnSpc>
                <a:spcPct val="115000"/>
              </a:lnSpc>
              <a:spcBef>
                <a:spcPts val="0"/>
              </a:spcBef>
              <a:spcAft>
                <a:spcPts val="0"/>
              </a:spcAft>
              <a:buClr>
                <a:srgbClr val="809FAF"/>
              </a:buClr>
              <a:buSzPts val="800"/>
              <a:buFont typeface="Nunito Light"/>
              <a:buChar char="●"/>
              <a:tabLst/>
              <a:defRPr/>
            </a:pPr>
            <a:r>
              <a:rPr kumimoji="0" lang="en-US" sz="1400" b="0" i="0" u="none" strike="noStrike" kern="0" cap="none" spc="0" normalizeH="0" baseline="0" noProof="0" dirty="0" err="1">
                <a:ln>
                  <a:noFill/>
                </a:ln>
                <a:solidFill>
                  <a:srgbClr val="5C5C5F"/>
                </a:solidFill>
                <a:effectLst/>
                <a:uLnTx/>
                <a:uFillTx/>
                <a:latin typeface="Mulish"/>
                <a:sym typeface="Mulish"/>
              </a:rPr>
              <a:t>rwRMSE</a:t>
            </a:r>
            <a:r>
              <a:rPr kumimoji="0" lang="en-US" sz="1400" b="0" i="0" u="none" strike="noStrike" kern="0" cap="none" spc="0" normalizeH="0" baseline="0" noProof="0" dirty="0">
                <a:ln>
                  <a:noFill/>
                </a:ln>
                <a:solidFill>
                  <a:srgbClr val="5C5C5F"/>
                </a:solidFill>
                <a:effectLst/>
                <a:uLnTx/>
                <a:uFillTx/>
                <a:latin typeface="Mulish"/>
                <a:sym typeface="Mulish"/>
              </a:rPr>
              <a:t> </a:t>
            </a:r>
          </a:p>
          <a:p>
            <a:pPr marL="914400" marR="0" lvl="1" indent="-304800" algn="l" defTabSz="914400" rtl="0" eaLnBrk="1" fontAlgn="auto" latinLnBrk="0" hangingPunct="1">
              <a:lnSpc>
                <a:spcPct val="115000"/>
              </a:lnSpc>
              <a:spcBef>
                <a:spcPts val="0"/>
              </a:spcBef>
              <a:spcAft>
                <a:spcPts val="0"/>
              </a:spcAft>
              <a:buClr>
                <a:srgbClr val="5C5C5F"/>
              </a:buClr>
              <a:buSzPts val="1200"/>
              <a:buFont typeface="Nunito Light"/>
              <a:buChar char="○"/>
              <a:tabLst/>
              <a:defRPr/>
            </a:pPr>
            <a:r>
              <a:rPr kumimoji="0" lang="it-IT" sz="1400" b="0" i="0" u="none" strike="noStrike" kern="0" cap="none" spc="0" normalizeH="0" baseline="0" noProof="0" dirty="0">
                <a:ln>
                  <a:noFill/>
                </a:ln>
                <a:solidFill>
                  <a:srgbClr val="5C5C5F"/>
                </a:solidFill>
                <a:effectLst/>
                <a:uLnTx/>
                <a:uFillTx/>
                <a:latin typeface="Mulish"/>
                <a:sym typeface="Mulish"/>
              </a:rPr>
              <a:t>7 day: 991.812</a:t>
            </a:r>
          </a:p>
          <a:p>
            <a:pPr marL="914400" marR="0" lvl="1" indent="-304800" algn="l" defTabSz="914400" rtl="0" eaLnBrk="1" fontAlgn="auto" latinLnBrk="0" hangingPunct="1">
              <a:lnSpc>
                <a:spcPct val="115000"/>
              </a:lnSpc>
              <a:spcBef>
                <a:spcPts val="0"/>
              </a:spcBef>
              <a:spcAft>
                <a:spcPts val="0"/>
              </a:spcAft>
              <a:buClr>
                <a:srgbClr val="5C5C5F"/>
              </a:buClr>
              <a:buSzPts val="1200"/>
              <a:buFont typeface="Nunito Light"/>
              <a:buChar char="○"/>
              <a:tabLst/>
              <a:defRPr/>
            </a:pPr>
            <a:r>
              <a:rPr kumimoji="0" lang="it-IT" sz="1400" b="0" i="0" u="none" strike="noStrike" kern="0" cap="none" spc="0" normalizeH="0" baseline="0" noProof="0" dirty="0">
                <a:ln>
                  <a:noFill/>
                </a:ln>
                <a:solidFill>
                  <a:srgbClr val="5C5C5F"/>
                </a:solidFill>
                <a:effectLst/>
                <a:uLnTx/>
                <a:uFillTx/>
                <a:latin typeface="Mulish"/>
                <a:sym typeface="Mulish"/>
              </a:rPr>
              <a:t>60 day: 1224.59</a:t>
            </a:r>
            <a:endParaRPr kumimoji="0" lang="en-US" sz="1400" b="0" i="0" u="none" strike="noStrike" kern="0" cap="none" spc="0" normalizeH="0" baseline="0" noProof="0" dirty="0">
              <a:ln>
                <a:noFill/>
              </a:ln>
              <a:solidFill>
                <a:srgbClr val="5C5C5F"/>
              </a:solidFill>
              <a:effectLst/>
              <a:uLnTx/>
              <a:uFillTx/>
              <a:latin typeface="Mulish"/>
              <a:sym typeface="Mulish"/>
            </a:endParaRPr>
          </a:p>
        </p:txBody>
      </p:sp>
    </p:spTree>
    <p:custDataLst>
      <p:tags r:id="rId1"/>
    </p:custDataLst>
    <p:extLst>
      <p:ext uri="{BB962C8B-B14F-4D97-AF65-F5344CB8AC3E}">
        <p14:creationId xmlns:p14="http://schemas.microsoft.com/office/powerpoint/2010/main" val="849231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1" grpId="0"/>
      <p:bldP spid="14"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0.1|11.7|9"/>
</p:tagLst>
</file>

<file path=ppt/tags/tag10.xml><?xml version="1.0" encoding="utf-8"?>
<p:tagLst xmlns:a="http://schemas.openxmlformats.org/drawingml/2006/main" xmlns:r="http://schemas.openxmlformats.org/officeDocument/2006/relationships" xmlns:p="http://schemas.openxmlformats.org/presentationml/2006/main">
  <p:tag name="TIMING" val="|3.1|3.8|6.4"/>
</p:tagLst>
</file>

<file path=ppt/tags/tag11.xml><?xml version="1.0" encoding="utf-8"?>
<p:tagLst xmlns:a="http://schemas.openxmlformats.org/drawingml/2006/main" xmlns:r="http://schemas.openxmlformats.org/officeDocument/2006/relationships" xmlns:p="http://schemas.openxmlformats.org/presentationml/2006/main">
  <p:tag name="TIMING" val="|0.6|4.8|10.9|3.5"/>
</p:tagLst>
</file>

<file path=ppt/tags/tag12.xml><?xml version="1.0" encoding="utf-8"?>
<p:tagLst xmlns:a="http://schemas.openxmlformats.org/drawingml/2006/main" xmlns:r="http://schemas.openxmlformats.org/officeDocument/2006/relationships" xmlns:p="http://schemas.openxmlformats.org/presentationml/2006/main">
  <p:tag name="TIMING" val="|1.5|6|6.9|0.8"/>
</p:tagLst>
</file>

<file path=ppt/tags/tag13.xml><?xml version="1.0" encoding="utf-8"?>
<p:tagLst xmlns:a="http://schemas.openxmlformats.org/drawingml/2006/main" xmlns:r="http://schemas.openxmlformats.org/officeDocument/2006/relationships" xmlns:p="http://schemas.openxmlformats.org/presentationml/2006/main">
  <p:tag name="TIMING" val="|0.7|3.2|1.9"/>
</p:tagLst>
</file>

<file path=ppt/tags/tag14.xml><?xml version="1.0" encoding="utf-8"?>
<p:tagLst xmlns:a="http://schemas.openxmlformats.org/drawingml/2006/main" xmlns:r="http://schemas.openxmlformats.org/officeDocument/2006/relationships" xmlns:p="http://schemas.openxmlformats.org/presentationml/2006/main">
  <p:tag name="TIMING" val="|0.7"/>
</p:tagLst>
</file>

<file path=ppt/tags/tag2.xml><?xml version="1.0" encoding="utf-8"?>
<p:tagLst xmlns:a="http://schemas.openxmlformats.org/drawingml/2006/main" xmlns:r="http://schemas.openxmlformats.org/officeDocument/2006/relationships" xmlns:p="http://schemas.openxmlformats.org/presentationml/2006/main">
  <p:tag name="TIMING" val="|1|0.8|5.9|2.4|5.3"/>
</p:tagLst>
</file>

<file path=ppt/tags/tag3.xml><?xml version="1.0" encoding="utf-8"?>
<p:tagLst xmlns:a="http://schemas.openxmlformats.org/drawingml/2006/main" xmlns:r="http://schemas.openxmlformats.org/officeDocument/2006/relationships" xmlns:p="http://schemas.openxmlformats.org/presentationml/2006/main">
  <p:tag name="TIMING" val="|1|16.4"/>
</p:tagLst>
</file>

<file path=ppt/tags/tag4.xml><?xml version="1.0" encoding="utf-8"?>
<p:tagLst xmlns:a="http://schemas.openxmlformats.org/drawingml/2006/main" xmlns:r="http://schemas.openxmlformats.org/officeDocument/2006/relationships" xmlns:p="http://schemas.openxmlformats.org/presentationml/2006/main">
  <p:tag name="TIMING" val="|1|10.4|3|3.4"/>
</p:tagLst>
</file>

<file path=ppt/tags/tag5.xml><?xml version="1.0" encoding="utf-8"?>
<p:tagLst xmlns:a="http://schemas.openxmlformats.org/drawingml/2006/main" xmlns:r="http://schemas.openxmlformats.org/officeDocument/2006/relationships" xmlns:p="http://schemas.openxmlformats.org/presentationml/2006/main">
  <p:tag name="TIMING" val="|3.3|6.9|5"/>
</p:tagLst>
</file>

<file path=ppt/tags/tag6.xml><?xml version="1.0" encoding="utf-8"?>
<p:tagLst xmlns:a="http://schemas.openxmlformats.org/drawingml/2006/main" xmlns:r="http://schemas.openxmlformats.org/officeDocument/2006/relationships" xmlns:p="http://schemas.openxmlformats.org/presentationml/2006/main">
  <p:tag name="TIMING" val="|2.8|4.7|4|3.4"/>
</p:tagLst>
</file>

<file path=ppt/tags/tag7.xml><?xml version="1.0" encoding="utf-8"?>
<p:tagLst xmlns:a="http://schemas.openxmlformats.org/drawingml/2006/main" xmlns:r="http://schemas.openxmlformats.org/officeDocument/2006/relationships" xmlns:p="http://schemas.openxmlformats.org/presentationml/2006/main">
  <p:tag name="TIMING" val="|0.5|4.8|9|0.8"/>
</p:tagLst>
</file>

<file path=ppt/tags/tag8.xml><?xml version="1.0" encoding="utf-8"?>
<p:tagLst xmlns:a="http://schemas.openxmlformats.org/drawingml/2006/main" xmlns:r="http://schemas.openxmlformats.org/officeDocument/2006/relationships" xmlns:p="http://schemas.openxmlformats.org/presentationml/2006/main">
  <p:tag name="TIMING" val="|4.3|10.4|9.3|3.7"/>
</p:tagLst>
</file>

<file path=ppt/tags/tag9.xml><?xml version="1.0" encoding="utf-8"?>
<p:tagLst xmlns:a="http://schemas.openxmlformats.org/drawingml/2006/main" xmlns:r="http://schemas.openxmlformats.org/officeDocument/2006/relationships" xmlns:p="http://schemas.openxmlformats.org/presentationml/2006/main">
  <p:tag name="TIMING" val="|1.6|2.7|6.5|3.7"/>
</p:tagLst>
</file>

<file path=ppt/theme/theme1.xml><?xml version="1.0" encoding="utf-8"?>
<a:theme xmlns:a="http://schemas.openxmlformats.org/drawingml/2006/main" name="Elegant Bachelor Thesis by Slidesgo">
  <a:themeElements>
    <a:clrScheme name="Simple Light">
      <a:dk1>
        <a:srgbClr val="5C5C5F"/>
      </a:dk1>
      <a:lt1>
        <a:srgbClr val="CFDEE7"/>
      </a:lt1>
      <a:dk2>
        <a:srgbClr val="809FAF"/>
      </a:dk2>
      <a:lt2>
        <a:srgbClr val="FAFAFA"/>
      </a:lt2>
      <a:accent1>
        <a:srgbClr val="FFFFFF"/>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632B1FFA39B8F48BDB19325C0977EEE" ma:contentTypeVersion="11" ma:contentTypeDescription="Create a new document." ma:contentTypeScope="" ma:versionID="5cf4df82c0c77805dbaa889b482a5c10">
  <xsd:schema xmlns:xsd="http://www.w3.org/2001/XMLSchema" xmlns:xs="http://www.w3.org/2001/XMLSchema" xmlns:p="http://schemas.microsoft.com/office/2006/metadata/properties" xmlns:ns3="da3e14a8-bee3-4f13-858e-fb79ff9e59fd" xmlns:ns4="88145a05-677d-48b6-9800-dd5c2f19772d" targetNamespace="http://schemas.microsoft.com/office/2006/metadata/properties" ma:root="true" ma:fieldsID="f3bc85c03a9d7bed6614365b19ceb456" ns3:_="" ns4:_="">
    <xsd:import namespace="da3e14a8-bee3-4f13-858e-fb79ff9e59fd"/>
    <xsd:import namespace="88145a05-677d-48b6-9800-dd5c2f19772d"/>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4:SharedWithUsers" minOccurs="0"/>
                <xsd:element ref="ns4:SharedWithDetails" minOccurs="0"/>
                <xsd:element ref="ns4:SharingHintHash" minOccurs="0"/>
                <xsd:element ref="ns3:MediaServiceSystemTags" minOccurs="0"/>
                <xsd:element ref="ns3:MediaServiceGenerationTime" minOccurs="0"/>
                <xsd:element ref="ns3:MediaServiceEventHashCode"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a3e14a8-bee3-4f13-858e-fb79ff9e59f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SystemTags" ma:index="15" nillable="true" ma:displayName="MediaServiceSystemTags" ma:hidden="true" ma:internalName="MediaServiceSystemTags" ma:readOnly="true">
      <xsd:simpleType>
        <xsd:restriction base="dms:Note"/>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88145a05-677d-48b6-9800-dd5c2f19772d"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da3e14a8-bee3-4f13-858e-fb79ff9e59fd" xsi:nil="true"/>
  </documentManagement>
</p:properties>
</file>

<file path=customXml/itemProps1.xml><?xml version="1.0" encoding="utf-8"?>
<ds:datastoreItem xmlns:ds="http://schemas.openxmlformats.org/officeDocument/2006/customXml" ds:itemID="{6EBB4899-11AC-4164-9034-F2F896F03A8D}">
  <ds:schemaRefs>
    <ds:schemaRef ds:uri="88145a05-677d-48b6-9800-dd5c2f19772d"/>
    <ds:schemaRef ds:uri="da3e14a8-bee3-4f13-858e-fb79ff9e59f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C052B751-91C5-4501-94D5-1A55F7ACA070}">
  <ds:schemaRefs>
    <ds:schemaRef ds:uri="http://schemas.microsoft.com/sharepoint/v3/contenttype/forms"/>
  </ds:schemaRefs>
</ds:datastoreItem>
</file>

<file path=customXml/itemProps3.xml><?xml version="1.0" encoding="utf-8"?>
<ds:datastoreItem xmlns:ds="http://schemas.openxmlformats.org/officeDocument/2006/customXml" ds:itemID="{FEACCC1E-226A-4EF8-B1BD-04FF862926CA}">
  <ds:schemaRefs>
    <ds:schemaRef ds:uri="http://purl.org/dc/dcmitype/"/>
    <ds:schemaRef ds:uri="http://schemas.microsoft.com/office/2006/metadata/properties"/>
    <ds:schemaRef ds:uri="http://schemas.microsoft.com/office/infopath/2007/PartnerControls"/>
    <ds:schemaRef ds:uri="http://purl.org/dc/elements/1.1/"/>
    <ds:schemaRef ds:uri="http://purl.org/dc/terms/"/>
    <ds:schemaRef ds:uri="http://schemas.microsoft.com/office/2006/documentManagement/types"/>
    <ds:schemaRef ds:uri="http://www.w3.org/XML/1998/namespace"/>
    <ds:schemaRef ds:uri="da3e14a8-bee3-4f13-858e-fb79ff9e59fd"/>
    <ds:schemaRef ds:uri="http://schemas.openxmlformats.org/package/2006/metadata/core-properties"/>
    <ds:schemaRef ds:uri="88145a05-677d-48b6-9800-dd5c2f19772d"/>
  </ds:schemaRefs>
</ds:datastoreItem>
</file>

<file path=docProps/app.xml><?xml version="1.0" encoding="utf-8"?>
<Properties xmlns="http://schemas.openxmlformats.org/officeDocument/2006/extended-properties" xmlns:vt="http://schemas.openxmlformats.org/officeDocument/2006/docPropsVTypes">
  <TotalTime>7</TotalTime>
  <Words>1291</Words>
  <Application>Microsoft Macintosh PowerPoint</Application>
  <PresentationFormat>On-screen Show (16:9)</PresentationFormat>
  <Paragraphs>210</Paragraphs>
  <Slides>23</Slides>
  <Notes>19</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Nunito Light</vt:lpstr>
      <vt:lpstr>Mulish</vt:lpstr>
      <vt:lpstr>Bebas Neue</vt:lpstr>
      <vt:lpstr>Arial</vt:lpstr>
      <vt:lpstr>Quicksand</vt:lpstr>
      <vt:lpstr>Elegant Bachelor Thesis by Slidesgo</vt:lpstr>
      <vt:lpstr>Washington DC Bikeshare Time Series </vt:lpstr>
      <vt:lpstr>Table of contents</vt:lpstr>
      <vt:lpstr>DC Bikeshare Data </vt:lpstr>
      <vt:lpstr>The Data </vt:lpstr>
      <vt:lpstr>The Data </vt:lpstr>
      <vt:lpstr>Univariate Analysis </vt:lpstr>
      <vt:lpstr>ARMA Model </vt:lpstr>
      <vt:lpstr>ARMA Model </vt:lpstr>
      <vt:lpstr>ARMA Model </vt:lpstr>
      <vt:lpstr>ARIMA Model </vt:lpstr>
      <vt:lpstr>ARIMA Model </vt:lpstr>
      <vt:lpstr>ARIMA Model </vt:lpstr>
      <vt:lpstr>Multivariate Analysis</vt:lpstr>
      <vt:lpstr>MLR with Correlated Errors </vt:lpstr>
      <vt:lpstr>MLR with Correlated Errors </vt:lpstr>
      <vt:lpstr>Neural Network</vt:lpstr>
      <vt:lpstr>MLP Model </vt:lpstr>
      <vt:lpstr>MLP Model </vt:lpstr>
      <vt:lpstr>Comparison</vt:lpstr>
      <vt:lpstr>Ensemble model </vt:lpstr>
      <vt:lpstr>Model Comparisons </vt:lpstr>
      <vt:lpstr>Final 365 Day Forecast</vt:lpstr>
      <vt:lpstr>Nicholas Sager: nsager@mail.smu.edu Anishka Peter: apeter@mail.smu.edu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Washington DC Bikeshare Time Series </dc:title>
  <cp:lastModifiedBy>Sager, Nicholas</cp:lastModifiedBy>
  <cp:revision>3</cp:revision>
  <dcterms:modified xsi:type="dcterms:W3CDTF">2024-04-12T23:26:46Z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0x010100C632B1FFA39B8F48BDB19325C0977EEE</vt:lpwstr>
  </property>
</Properties>
</file>