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24" r:id="rId2"/>
    <p:sldId id="2542" r:id="rId3"/>
    <p:sldId id="2554" r:id="rId4"/>
    <p:sldId id="2575" r:id="rId5"/>
    <p:sldId id="2576" r:id="rId6"/>
    <p:sldId id="2577" r:id="rId7"/>
    <p:sldId id="2578" r:id="rId8"/>
    <p:sldId id="2579" r:id="rId9"/>
    <p:sldId id="2580" r:id="rId10"/>
    <p:sldId id="2582" r:id="rId11"/>
    <p:sldId id="2581" r:id="rId12"/>
    <p:sldId id="2583" r:id="rId13"/>
    <p:sldId id="2584" r:id="rId14"/>
    <p:sldId id="25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6431" autoAdjust="0"/>
  </p:normalViewPr>
  <p:slideViewPr>
    <p:cSldViewPr snapToGrid="0" snapToObjects="1" showGuides="1">
      <p:cViewPr varScale="1">
        <p:scale>
          <a:sx n="101" d="100"/>
          <a:sy n="101" d="100"/>
        </p:scale>
        <p:origin x="864" y="184"/>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7T03:54:57.617" v="312" actId="20577"/>
      <pc:docMkLst>
        <pc:docMk/>
      </pc:docMkLst>
      <pc:sldChg chg="addSp delSp modSp mod">
        <pc:chgData name="Cox, Steven" userId="d4828730-847f-4569-a521-753674d89216" providerId="ADAL" clId="{95A7744D-8E6F-0444-BE1D-0193AF195432}" dt="2023-02-27T03:54:57.617" v="312" actId="20577"/>
        <pc:sldMkLst>
          <pc:docMk/>
          <pc:sldMk cId="2439656135" sldId="2524"/>
        </pc:sldMkLst>
        <pc:spChg chg="mod">
          <ac:chgData name="Cox, Steven" userId="d4828730-847f-4569-a521-753674d89216" providerId="ADAL" clId="{95A7744D-8E6F-0444-BE1D-0193AF195432}" dt="2023-02-27T03:53:33.321" v="294" actId="122"/>
          <ac:spMkLst>
            <pc:docMk/>
            <pc:sldMk cId="2439656135" sldId="2524"/>
            <ac:spMk id="2" creationId="{14801ABD-7339-4C70-82A3-696BE8EF14DF}"/>
          </ac:spMkLst>
        </pc:spChg>
        <pc:spChg chg="add del mod">
          <ac:chgData name="Cox, Steven" userId="d4828730-847f-4569-a521-753674d89216" providerId="ADAL" clId="{95A7744D-8E6F-0444-BE1D-0193AF195432}" dt="2023-02-27T03:47:35.125" v="274"/>
          <ac:spMkLst>
            <pc:docMk/>
            <pc:sldMk cId="2439656135" sldId="2524"/>
            <ac:spMk id="3" creationId="{97DCDB93-B5B4-8640-3BEF-C76C78A8F392}"/>
          </ac:spMkLst>
        </pc:spChg>
        <pc:spChg chg="add mod">
          <ac:chgData name="Cox, Steven" userId="d4828730-847f-4569-a521-753674d89216" providerId="ADAL" clId="{95A7744D-8E6F-0444-BE1D-0193AF195432}" dt="2023-02-27T03:53:08.029" v="288" actId="1076"/>
          <ac:spMkLst>
            <pc:docMk/>
            <pc:sldMk cId="2439656135" sldId="2524"/>
            <ac:spMk id="4" creationId="{6A78641E-39FF-F721-A62E-BCB326B8BAA4}"/>
          </ac:spMkLst>
        </pc:spChg>
        <pc:spChg chg="add mod">
          <ac:chgData name="Cox, Steven" userId="d4828730-847f-4569-a521-753674d89216" providerId="ADAL" clId="{95A7744D-8E6F-0444-BE1D-0193AF195432}" dt="2023-02-27T03:54:57.617" v="312" actId="20577"/>
          <ac:spMkLst>
            <pc:docMk/>
            <pc:sldMk cId="2439656135" sldId="2524"/>
            <ac:spMk id="5" creationId="{DB614937-49B4-B01C-5CB8-D4A2BB38AA18}"/>
          </ac:spMkLst>
        </pc:spChg>
        <pc:picChg chg="mod">
          <ac:chgData name="Cox, Steven" userId="d4828730-847f-4569-a521-753674d89216" providerId="ADAL" clId="{95A7744D-8E6F-0444-BE1D-0193AF195432}" dt="2023-02-27T03:54:14.237" v="302" actId="1076"/>
          <ac:picMkLst>
            <pc:docMk/>
            <pc:sldMk cId="2439656135" sldId="2524"/>
            <ac:picMk id="1028" creationId="{86DC9455-EE21-BD51-7AB2-A1DE148075DA}"/>
          </ac:picMkLst>
        </pc:picChg>
      </pc:sldChg>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8:22.436" v="219" actId="20577"/>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8:22.436" v="219" actId="20577"/>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2/26/23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the opportunity to evaluate your beer data and we hope that we shed some insight into your questions</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understandable that the IBU values had so many missing values.  IBUs are often hard to measure and not required by law.  </a:t>
            </a:r>
          </a:p>
          <a:p>
            <a:r>
              <a:rPr lang="en-US" dirty="0"/>
              <a:t>2.) Out of the remaining missing IBU values, only 1 beer was an Ale which is what we are predominately concerned with.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The KNN model using only Ales (IPAs and other Ales) has more than a 91% accuracy rate. For identifying an Ale, the sensitivity of the model is 92.3% and the specificity is 88.3%.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mean ABV of IPA's is significantly higher than the mean ABV of Ales. The error bars indicate that we can be 95% confident that their ranges are not even close to overlapping.</a:t>
            </a:r>
          </a:p>
          <a:p>
            <a:endParaRPr lang="en-US" dirty="0"/>
          </a:p>
          <a:p>
            <a:r>
              <a:rPr lang="en-US" dirty="0"/>
              <a:t>We can see that, while some categories have overlapping confidence intervals, most are different. The only categories that do not have a significant difference in their mean ABV values (p &gt; 0.05 including Bonferroni adjustment for post-hoc comparisons) are Ale and Other, IPA and Stout, Lager and Pilsner, and Other and Porter.</a:t>
            </a:r>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48863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0" y="1910213"/>
            <a:ext cx="8863779" cy="891250"/>
          </a:xfrm>
        </p:spPr>
        <p:txBody>
          <a:bodyPr/>
          <a:lstStyle/>
          <a:p>
            <a:pPr algn="ctr"/>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99" y="6478032"/>
            <a:ext cx="2655553" cy="234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78641E-39FF-F721-A62E-BCB326B8BAA4}"/>
              </a:ext>
            </a:extLst>
          </p:cNvPr>
          <p:cNvSpPr txBox="1"/>
          <p:nvPr/>
        </p:nvSpPr>
        <p:spPr>
          <a:xfrm>
            <a:off x="3507657" y="5186859"/>
            <a:ext cx="4968027" cy="369332"/>
          </a:xfrm>
          <a:prstGeom prst="rect">
            <a:avLst/>
          </a:prstGeom>
          <a:noFill/>
        </p:spPr>
        <p:txBody>
          <a:bodyPr wrap="none" rtlCol="0">
            <a:spAutoFit/>
          </a:bodyPr>
          <a:lstStyle/>
          <a:p>
            <a:r>
              <a:rPr lang="en-US" dirty="0"/>
              <a:t>Presented By: Nicholas Sager and Steven Cox</a:t>
            </a:r>
          </a:p>
        </p:txBody>
      </p:sp>
      <p:sp>
        <p:nvSpPr>
          <p:cNvPr id="5" name="TextBox 4">
            <a:extLst>
              <a:ext uri="{FF2B5EF4-FFF2-40B4-BE49-F238E27FC236}">
                <a16:creationId xmlns:a16="http://schemas.microsoft.com/office/drawing/2014/main" id="{DB614937-49B4-B01C-5CB8-D4A2BB38AA18}"/>
              </a:ext>
            </a:extLst>
          </p:cNvPr>
          <p:cNvSpPr txBox="1"/>
          <p:nvPr/>
        </p:nvSpPr>
        <p:spPr>
          <a:xfrm>
            <a:off x="1" y="3170795"/>
            <a:ext cx="8863780" cy="584775"/>
          </a:xfrm>
          <a:prstGeom prst="rect">
            <a:avLst/>
          </a:prstGeom>
          <a:noFill/>
        </p:spPr>
        <p:txBody>
          <a:bodyPr wrap="square" rtlCol="0">
            <a:spAutoFit/>
          </a:bodyPr>
          <a:lstStyle/>
          <a:p>
            <a:pPr algn="ctr"/>
            <a:r>
              <a:rPr lang="en-US" sz="3200" b="1" i="1" dirty="0"/>
              <a:t>US Craft Beer and Brewery Analysis</a:t>
            </a:r>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7848600" y="1422400"/>
            <a:ext cx="3200400" cy="3970318"/>
          </a:xfrm>
          <a:prstGeom prst="rect">
            <a:avLst/>
          </a:prstGeom>
          <a:noFill/>
        </p:spPr>
        <p:txBody>
          <a:bodyPr wrap="square" rtlCol="0">
            <a:spAutoFit/>
          </a:bodyPr>
          <a:lstStyle/>
          <a:p>
            <a:r>
              <a:rPr lang="en-US" sz="1800" dirty="0">
                <a:solidFill>
                  <a:srgbClr val="333333"/>
                </a:solidFill>
                <a:effectLst/>
              </a:rPr>
              <a:t>Since the analysis of Ales vs IPAs, was so effective, we decided to investigate the difference between other styles of beer. This may be useful for Budweiser to determine what specific profiles of ABV and IBU are associated with each style of beer. Such information could help with positioning their beers relative to the existing markets.</a:t>
            </a:r>
          </a:p>
          <a:p>
            <a:endParaRPr lang="en-US" dirty="0"/>
          </a:p>
        </p:txBody>
      </p:sp>
    </p:spTree>
    <p:extLst>
      <p:ext uri="{BB962C8B-B14F-4D97-AF65-F5344CB8AC3E}">
        <p14:creationId xmlns:p14="http://schemas.microsoft.com/office/powerpoint/2010/main" val="223303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sp>
        <p:nvSpPr>
          <p:cNvPr id="7" name="TextBox 6">
            <a:extLst>
              <a:ext uri="{FF2B5EF4-FFF2-40B4-BE49-F238E27FC236}">
                <a16:creationId xmlns:a16="http://schemas.microsoft.com/office/drawing/2014/main" id="{8BD0DB13-E229-CDF1-11CD-D7D93D9FEF39}"/>
              </a:ext>
            </a:extLst>
          </p:cNvPr>
          <p:cNvSpPr txBox="1"/>
          <p:nvPr/>
        </p:nvSpPr>
        <p:spPr>
          <a:xfrm>
            <a:off x="126998" y="4865985"/>
            <a:ext cx="8229601" cy="646331"/>
          </a:xfrm>
          <a:prstGeom prst="rect">
            <a:avLst/>
          </a:prstGeom>
          <a:noFill/>
        </p:spPr>
        <p:txBody>
          <a:bodyPr wrap="square" rtlCol="0">
            <a:spAutoFit/>
          </a:bodyPr>
          <a:lstStyle/>
          <a:p>
            <a:r>
              <a:rPr lang="en-US" dirty="0"/>
              <a:t>Here we can clearly see the difference in the ABV and IBU values between Ales and IPAs as we did previously.</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2"/>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3"/>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how to group the alcohol content . </a:t>
            </a:r>
          </a:p>
        </p:txBody>
      </p:sp>
      <p:pic>
        <p:nvPicPr>
          <p:cNvPr id="11" name="Picture 10" descr="Table&#10;&#10;Description automatically generated">
            <a:extLst>
              <a:ext uri="{FF2B5EF4-FFF2-40B4-BE49-F238E27FC236}">
                <a16:creationId xmlns:a16="http://schemas.microsoft.com/office/drawing/2014/main" id="{0D03068F-D6C7-F755-FAE7-57A54A9AD174}"/>
              </a:ext>
            </a:extLst>
          </p:cNvPr>
          <p:cNvPicPr>
            <a:picLocks noChangeAspect="1"/>
          </p:cNvPicPr>
          <p:nvPr/>
        </p:nvPicPr>
        <p:blipFill>
          <a:blip r:embed="rId4"/>
          <a:stretch>
            <a:fillRect/>
          </a:stretch>
        </p:blipFill>
        <p:spPr>
          <a:xfrm>
            <a:off x="8266135" y="1200150"/>
            <a:ext cx="3734135" cy="2633161"/>
          </a:xfrm>
          <a:prstGeom prst="rect">
            <a:avLst/>
          </a:prstGeom>
        </p:spPr>
      </p:pic>
      <p:sp>
        <p:nvSpPr>
          <p:cNvPr id="12" name="TextBox 11">
            <a:extLst>
              <a:ext uri="{FF2B5EF4-FFF2-40B4-BE49-F238E27FC236}">
                <a16:creationId xmlns:a16="http://schemas.microsoft.com/office/drawing/2014/main" id="{653FB081-8D31-2BDC-9D87-ACE2026F74FF}"/>
              </a:ext>
            </a:extLst>
          </p:cNvPr>
          <p:cNvSpPr txBox="1"/>
          <p:nvPr/>
        </p:nvSpPr>
        <p:spPr>
          <a:xfrm>
            <a:off x="8421280" y="4089888"/>
            <a:ext cx="3423843" cy="1169551"/>
          </a:xfrm>
          <a:prstGeom prst="rect">
            <a:avLst/>
          </a:prstGeom>
          <a:noFill/>
        </p:spPr>
        <p:txBody>
          <a:bodyPr wrap="square" rtlCol="0">
            <a:spAutoFit/>
          </a:bodyPr>
          <a:lstStyle/>
          <a:p>
            <a:r>
              <a:rPr lang="en-US" sz="1400" dirty="0"/>
              <a:t>The model does very well. Overall accuracy is 0.71, meaning that it correctly classifies 71% beers. Considering that there are 7 categories, this is a very usable result.</a:t>
            </a:r>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111480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r>
              <a:rPr lang="en-US" dirty="0"/>
              <a:t>Visualizing the relationship between the ABV and IBU for the different styles of beer, we can see the industry norms and predict where new products should fall on the graph.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2"/>
          <a:stretch>
            <a:fillRect/>
          </a:stretch>
        </p:blipFill>
        <p:spPr>
          <a:xfrm>
            <a:off x="104140" y="711200"/>
            <a:ext cx="11249660" cy="4396663"/>
          </a:xfrm>
          <a:prstGeom prst="rect">
            <a:avLst/>
          </a:prstGeom>
        </p:spPr>
      </p:pic>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1289493" y="971949"/>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7252986" y="97194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7523431" y="4190205"/>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1559938" y="4229672"/>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180162"/>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89480" y="2899188"/>
            <a:ext cx="4294206" cy="755650"/>
          </a:xfrm>
        </p:spPr>
        <p:txBody>
          <a:bodyPr/>
          <a:lstStyle/>
          <a:p>
            <a:pPr marL="285750" indent="-285750">
              <a:buFont typeface="Wingdings" pitchFamily="2" charset="2"/>
              <a:buChar char="v"/>
            </a:pPr>
            <a:r>
              <a:rPr lang="en-US"/>
              <a:t>How many Breweries are there in the US?</a:t>
            </a:r>
            <a:endParaRPr lang="en-US" dirty="0"/>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4469166"/>
            <a:ext cx="4294206" cy="755650"/>
          </a:xfrm>
        </p:spPr>
        <p:txBody>
          <a:bodyPr/>
          <a:lstStyle/>
          <a:p>
            <a:pPr marL="285750" indent="-285750">
              <a:buFont typeface="Wingdings" pitchFamily="2" charset="2"/>
              <a:buChar char="v"/>
            </a:pPr>
            <a:r>
              <a:rPr lang="en-US" dirty="0">
                <a:effectLst/>
              </a:rPr>
              <a:t>Deeper Dive into alcohol content by volume (ABV)</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3189480" y="3684177"/>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640565" y="2180162"/>
            <a:ext cx="4294206" cy="755650"/>
          </a:xfrm>
        </p:spPr>
        <p:txBody>
          <a:bodyPr/>
          <a:lstStyle/>
          <a:p>
            <a:pPr marL="285750" indent="-285750">
              <a:buFont typeface="Wingdings" pitchFamily="2" charset="2"/>
              <a:buChar char="v"/>
            </a:pPr>
            <a:r>
              <a:rPr lang="en-US" dirty="0"/>
              <a:t>Is there a relationship between ABV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688134" y="2899716"/>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Analysis of ABV and IBU focusing on Ales and IPAs</a:t>
            </a:r>
          </a:p>
        </p:txBody>
      </p:sp>
      <p:sp>
        <p:nvSpPr>
          <p:cNvPr id="8" name="Text Placeholder 13">
            <a:extLst>
              <a:ext uri="{FF2B5EF4-FFF2-40B4-BE49-F238E27FC236}">
                <a16:creationId xmlns:a16="http://schemas.microsoft.com/office/drawing/2014/main" id="{7A2D1789-05D2-0353-CE04-01BA690A207F}"/>
              </a:ext>
            </a:extLst>
          </p:cNvPr>
          <p:cNvSpPr txBox="1">
            <a:spLocks/>
          </p:cNvSpPr>
          <p:nvPr/>
        </p:nvSpPr>
        <p:spPr>
          <a:xfrm>
            <a:off x="7640565" y="368417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How does each State rank when comparing Alcohol Content and Bitterness?  </a:t>
            </a:r>
          </a:p>
        </p:txBody>
      </p:sp>
    </p:spTree>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 with the duplicates merged, we are confident that there are 551 breweries  within the United States.  </a:t>
            </a: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a:bodyPr>
          <a:lstStyle/>
          <a:p>
            <a:r>
              <a:rPr lang="en-US" dirty="0">
                <a:latin typeface="Times New Roman" panose="02020603050405020304" pitchFamily="18" charset="0"/>
                <a:cs typeface="Times New Roman" panose="02020603050405020304" pitchFamily="18" charset="0"/>
              </a:rPr>
              <a:t>On initial investigation, it appeared that according to the data, there are approximately 558 breweries 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found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254000" y="3355993"/>
            <a:ext cx="7289800" cy="3259757"/>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based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4792366"/>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096000" y="880930"/>
            <a:ext cx="5122504" cy="2585323"/>
          </a:xfrm>
          <a:prstGeom prst="rect">
            <a:avLst/>
          </a:prstGeom>
          <a:noFill/>
        </p:spPr>
        <p:txBody>
          <a:bodyPr wrap="square" rtlCol="0">
            <a:spAutoFit/>
          </a:bodyPr>
          <a:lstStyle/>
          <a:p>
            <a:r>
              <a:rPr lang="en-US" sz="1800" dirty="0"/>
              <a:t>There is not an excessive variation in median ABV across the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p>
          <a:p>
            <a:endParaRPr lang="en-US" dirty="0"/>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66800" y="880930"/>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4734775"/>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177800" y="5977070"/>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2"/>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2"/>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50800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Tree>
    <p:extLst>
      <p:ext uri="{BB962C8B-B14F-4D97-AF65-F5344CB8AC3E}">
        <p14:creationId xmlns:p14="http://schemas.microsoft.com/office/powerpoint/2010/main" val="279838733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1206</TotalTime>
  <Words>1242</Words>
  <Application>Microsoft Macintosh PowerPoint</Application>
  <PresentationFormat>Widescreen</PresentationFormat>
  <Paragraphs>87</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Median ABV and IBU Value by State</vt:lpstr>
      <vt:lpstr>Alcohol by Volume (ABV) Statistics</vt:lpstr>
      <vt:lpstr>PowerPoint Presentation</vt:lpstr>
      <vt:lpstr>KNN Classification with Only Ales</vt:lpstr>
      <vt:lpstr>Expanding Beer Classifications</vt:lpstr>
      <vt:lpstr>PowerPoint Presentation</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cp:lastModifiedBy>
  <cp:revision>4</cp:revision>
  <dcterms:created xsi:type="dcterms:W3CDTF">2023-02-25T23:39:09Z</dcterms:created>
  <dcterms:modified xsi:type="dcterms:W3CDTF">2023-02-27T03:56:55Z</dcterms:modified>
</cp:coreProperties>
</file>