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8"/>
  </p:notesMasterIdLst>
  <p:handoutMasterIdLst>
    <p:handoutMasterId r:id="rId19"/>
  </p:handoutMasterIdLst>
  <p:sldIdLst>
    <p:sldId id="2524" r:id="rId4"/>
    <p:sldId id="2542" r:id="rId5"/>
    <p:sldId id="2554" r:id="rId6"/>
    <p:sldId id="2575" r:id="rId7"/>
    <p:sldId id="2576" r:id="rId8"/>
    <p:sldId id="2578" r:id="rId9"/>
    <p:sldId id="2577" r:id="rId10"/>
    <p:sldId id="2579" r:id="rId11"/>
    <p:sldId id="2580" r:id="rId12"/>
    <p:sldId id="2581" r:id="rId13"/>
    <p:sldId id="2582" r:id="rId14"/>
    <p:sldId id="2583" r:id="rId15"/>
    <p:sldId id="2584" r:id="rId16"/>
    <p:sldId id="25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3D6"/>
    <a:srgbClr val="1E17AB"/>
    <a:srgbClr val="5DAAB0"/>
    <a:srgbClr val="3B7579"/>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7677" autoAdjust="0"/>
  </p:normalViewPr>
  <p:slideViewPr>
    <p:cSldViewPr snapToGrid="0" snapToObjects="1" showGuides="1">
      <p:cViewPr varScale="1">
        <p:scale>
          <a:sx n="59" d="100"/>
          <a:sy n="59" d="100"/>
        </p:scale>
        <p:origin x="1478" y="53"/>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7T03:54:57.617" v="312" actId="20577"/>
      <pc:docMkLst>
        <pc:docMk/>
      </pc:docMkLst>
      <pc:sldChg chg="addSp delSp modSp mod">
        <pc:chgData name="Cox, Steven" userId="d4828730-847f-4569-a521-753674d89216" providerId="ADAL" clId="{95A7744D-8E6F-0444-BE1D-0193AF195432}" dt="2023-02-27T03:54:57.617" v="312" actId="20577"/>
        <pc:sldMkLst>
          <pc:docMk/>
          <pc:sldMk cId="2439656135" sldId="2524"/>
        </pc:sldMkLst>
        <pc:spChg chg="mod">
          <ac:chgData name="Cox, Steven" userId="d4828730-847f-4569-a521-753674d89216" providerId="ADAL" clId="{95A7744D-8E6F-0444-BE1D-0193AF195432}" dt="2023-02-27T03:53:33.321" v="294" actId="122"/>
          <ac:spMkLst>
            <pc:docMk/>
            <pc:sldMk cId="2439656135" sldId="2524"/>
            <ac:spMk id="2" creationId="{14801ABD-7339-4C70-82A3-696BE8EF14DF}"/>
          </ac:spMkLst>
        </pc:spChg>
        <pc:spChg chg="add del mod">
          <ac:chgData name="Cox, Steven" userId="d4828730-847f-4569-a521-753674d89216" providerId="ADAL" clId="{95A7744D-8E6F-0444-BE1D-0193AF195432}" dt="2023-02-27T03:47:35.125" v="274"/>
          <ac:spMkLst>
            <pc:docMk/>
            <pc:sldMk cId="2439656135" sldId="2524"/>
            <ac:spMk id="3" creationId="{97DCDB93-B5B4-8640-3BEF-C76C78A8F392}"/>
          </ac:spMkLst>
        </pc:spChg>
        <pc:spChg chg="add mod">
          <ac:chgData name="Cox, Steven" userId="d4828730-847f-4569-a521-753674d89216" providerId="ADAL" clId="{95A7744D-8E6F-0444-BE1D-0193AF195432}" dt="2023-02-27T03:53:08.029" v="288" actId="1076"/>
          <ac:spMkLst>
            <pc:docMk/>
            <pc:sldMk cId="2439656135" sldId="2524"/>
            <ac:spMk id="4" creationId="{6A78641E-39FF-F721-A62E-BCB326B8BAA4}"/>
          </ac:spMkLst>
        </pc:spChg>
        <pc:spChg chg="add mod">
          <ac:chgData name="Cox, Steven" userId="d4828730-847f-4569-a521-753674d89216" providerId="ADAL" clId="{95A7744D-8E6F-0444-BE1D-0193AF195432}" dt="2023-02-27T03:54:57.617" v="312" actId="20577"/>
          <ac:spMkLst>
            <pc:docMk/>
            <pc:sldMk cId="2439656135" sldId="2524"/>
            <ac:spMk id="5" creationId="{DB614937-49B4-B01C-5CB8-D4A2BB38AA18}"/>
          </ac:spMkLst>
        </pc:spChg>
        <pc:picChg chg="mod">
          <ac:chgData name="Cox, Steven" userId="d4828730-847f-4569-a521-753674d89216" providerId="ADAL" clId="{95A7744D-8E6F-0444-BE1D-0193AF195432}" dt="2023-02-27T03:54:14.237" v="302" actId="1076"/>
          <ac:picMkLst>
            <pc:docMk/>
            <pc:sldMk cId="2439656135" sldId="2524"/>
            <ac:picMk id="1028" creationId="{86DC9455-EE21-BD51-7AB2-A1DE148075DA}"/>
          </ac:picMkLst>
        </pc:picChg>
      </pc:sldChg>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2/28/2023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en-US" dirty="0"/>
              <a:t>Hello and welcome to Team 4 Presentation on US Craft Beer and Brewery Analysis.  My name is Steven Cox and currently a student in the Data Science program at SMU.  </a:t>
            </a:r>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slightly different visualization, we can see that the mean ABV of IPA's is significantly higher than the mean ABV of Ales.</a:t>
            </a:r>
          </a:p>
          <a:p>
            <a:endParaRPr lang="en-US" dirty="0"/>
          </a:p>
          <a:p>
            <a:r>
              <a:rPr lang="en-US" dirty="0"/>
              <a:t>The error bars indicate that we can be 95% confidence interval and clearly their ranges are not close to overlapping.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8863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Starting with such a solid model, we ventured off and decided to investigate this even further by breaking up the beers into seven categories as shown.  We have a great number of observations, so modeling further modeling proved to be worthwhile.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33333"/>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 We believe this modeling may help in classifying new beers, or possibly even the reclassification of current beers. </a:t>
            </a:r>
          </a:p>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observed earlier with Ales and IPAs, </a:t>
            </a:r>
          </a:p>
          <a:p>
            <a:r>
              <a:rPr lang="en-US" dirty="0"/>
              <a:t>*now we can take a look after breaking it into the seven styles. </a:t>
            </a:r>
          </a:p>
          <a:p>
            <a:r>
              <a:rPr lang="en-US" dirty="0"/>
              <a:t>Statistically, Ales align with Others, while Lagers and Pilsners are relatively identical when only utilizing ABV values.  </a:t>
            </a:r>
          </a:p>
          <a:p>
            <a:endParaRPr lang="en-US" dirty="0"/>
          </a:p>
          <a:p>
            <a:r>
              <a:rPr lang="en-US" dirty="0"/>
              <a:t>*When observing the IBU values, we can see the bitterness is more in line with Ales rather than IPAs.  </a:t>
            </a:r>
          </a:p>
          <a:p>
            <a:endParaRPr lang="en-US" dirty="0"/>
          </a:p>
          <a:p>
            <a:r>
              <a:rPr lang="en-US" dirty="0"/>
              <a:t>* However when we use both ABV and IBU attributes to model this all together, we find that the KNN model does very well with a 71% overall accuracy.</a:t>
            </a:r>
          </a:p>
          <a:p>
            <a:endParaRPr lang="en-US" dirty="0"/>
          </a:p>
          <a:p>
            <a:r>
              <a:rPr lang="en-US" dirty="0"/>
              <a:t>and correctly categorizing Ales 80%  and  87% of the time for IPAs.  This is a slight decrease from our previous model, however it is understandable since we’re now categorizing 7 different styles instead of 2.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413792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this all full circle and graphing all the styles together as we did with Ales and IPAs, we can better visualize how all the styles relate.  As expected, the many styles are similar with that of the Ales, while the IPAs are very much predominate in the higher areas of ABV and IPUs.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it Interesting to note that Budweiser’s 6 top offerings are all in the lower range of ABV and IBUs, even when compared to similar style beers.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Further investigation and analysis on how these styles are brewed in each State may prove to be very enlightening.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105571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thank you for the opportunity in presenting our analysis and we hope to have shed some insight into your questions.  For any additional questions about this analysis or proposals for more research, please feel free to contact Nick or myself. </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be addressing questions in regards to the Beers and Breweries data set.  The questions asked of us are …</a:t>
            </a:r>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When addressing the question of how many breweries there are in each state, the data initially indicated that there are 558 breweries spread across the country.  </a:t>
            </a:r>
          </a:p>
          <a:p>
            <a:r>
              <a:rPr lang="en-US" dirty="0"/>
              <a:t>*</a:t>
            </a:r>
          </a:p>
          <a:p>
            <a:r>
              <a:rPr lang="en-US" sz="12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a:t>
            </a:r>
          </a:p>
          <a:p>
            <a:r>
              <a:rPr lang="en-US"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So…with the duplicates merged, we can confidently break down the </a:t>
            </a:r>
            <a:r>
              <a:rPr lang="en-US" sz="1400" b="1" dirty="0">
                <a:latin typeface="Times New Roman" panose="02020603050405020304" pitchFamily="18" charset="0"/>
                <a:cs typeface="Times New Roman" panose="02020603050405020304" pitchFamily="18" charset="0"/>
              </a:rPr>
              <a:t>551 breweries </a:t>
            </a:r>
            <a:r>
              <a:rPr lang="en-US" sz="1400" dirty="0">
                <a:latin typeface="Times New Roman" panose="02020603050405020304" pitchFamily="18" charset="0"/>
                <a:cs typeface="Times New Roman" panose="02020603050405020304" pitchFamily="18" charset="0"/>
              </a:rPr>
              <a:t> by State.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*Here we have a heatmap and a bar chart of the number of breweries per State.</a:t>
            </a:r>
          </a:p>
          <a:p>
            <a:r>
              <a:rPr lang="en-US" b="0" i="0" dirty="0">
                <a:effectLst/>
                <a:latin typeface="IBM Plex Sans" panose="020F0502020204030204" pitchFamily="34" charset="0"/>
              </a:rPr>
              <a:t>*The top 5 States are</a:t>
            </a:r>
          </a:p>
          <a:p>
            <a:r>
              <a:rPr lang="en-US" b="0" i="0" dirty="0">
                <a:effectLst/>
                <a:latin typeface="IBM Plex Sans" panose="020F0502020204030204" pitchFamily="34" charset="0"/>
              </a:rPr>
              <a:t>*The bottom 5 States are.</a:t>
            </a:r>
          </a:p>
          <a:p>
            <a:r>
              <a:rPr lang="en-US" b="0" i="0" dirty="0">
                <a:effectLst/>
                <a:latin typeface="IBM Plex Sans" panose="020F0502020204030204" pitchFamily="34" charset="0"/>
              </a:rPr>
              <a:t>*Here are all the Budweiser Breweries laid out over the heatmap.</a:t>
            </a:r>
          </a:p>
          <a:p>
            <a:r>
              <a:rPr lang="en-US" b="0" i="0" dirty="0">
                <a:effectLst/>
                <a:latin typeface="IBM Plex Sans" panose="020F0502020204030204" pitchFamily="34" charset="0"/>
              </a:rPr>
              <a:t>*Further analysis may prove beneficial if Budweiser is looking to add additional breweries into the north west.  </a:t>
            </a:r>
          </a:p>
          <a:p>
            <a:endParaRPr lang="en-US" b="0" i="0" dirty="0">
              <a:effectLst/>
              <a:latin typeface="IBM Plex Sans" panose="020F0502020204030204" pitchFamily="34" charset="0"/>
            </a:endParaRPr>
          </a:p>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Out of the 2410 beers from our data: we found that 62 of them had missing ABV values, which is approx. 3% of the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With only a few missing ABV values, it was more efficient to simply search for the data online and replace those that were available.  In doing so, we were able to find 47 values and an additional 2 that were misrepresented as beers.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terms of IBU values, we found that 1005 had missing values equating to 42% of the observations.  </a:t>
            </a:r>
          </a:p>
          <a:p>
            <a:r>
              <a:rPr lang="en-US" dirty="0"/>
              <a:t> It is understandable that the IBU values had so many missing values. As  IBUs are often hard to measure and not required by law.  </a:t>
            </a:r>
          </a:p>
          <a:p>
            <a:endParaRPr lang="en-US" dirty="0"/>
          </a:p>
          <a:p>
            <a:r>
              <a:rPr lang="en-US" dirty="0"/>
              <a:t>*However, This is much more significant and requires further investigation</a:t>
            </a:r>
          </a:p>
          <a:p>
            <a:pPr marL="171450" indent="-171450">
              <a:buFont typeface="Arial" panose="020B0604020202020204" pitchFamily="34" charset="0"/>
              <a:buChar char="•"/>
            </a:pPr>
            <a:r>
              <a:rPr lang="en-US" sz="1200" dirty="0"/>
              <a:t>IBU values appear to be missing at random. The amount differs by style of beer, but we have no reason to believe it differs based on the actual value of IBU.</a:t>
            </a:r>
          </a:p>
          <a:p>
            <a:pPr marL="0" indent="0">
              <a:buFont typeface="Arial" panose="020B0604020202020204" pitchFamily="34" charset="0"/>
              <a:buNone/>
            </a:pPr>
            <a:r>
              <a:rPr lang="en-US" sz="1200" dirty="0"/>
              <a:t>So in handling this, we imputed the mean IBU by style to those with missing IBUs.</a:t>
            </a:r>
            <a:endParaRPr lang="en-US" dirty="0"/>
          </a:p>
          <a:p>
            <a:endParaRPr lang="en-US" dirty="0"/>
          </a:p>
          <a:p>
            <a:r>
              <a:rPr lang="en-US" dirty="0"/>
              <a:t>52 of the beers were unique, and therefore we could not impute the average IBU.  </a:t>
            </a:r>
            <a:r>
              <a:rPr lang="en-US" dirty="0" err="1"/>
              <a:t>Tthose</a:t>
            </a:r>
            <a:r>
              <a:rPr lang="en-US" dirty="0"/>
              <a:t> only accounted for 2% of the observations, and only 1 of which was an Ale or IPA  which is where our main focus lied.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questions posed to our team was specifically in regards to Alcohol content by volume.  </a:t>
            </a:r>
          </a:p>
          <a:p>
            <a:r>
              <a:rPr lang="en-US" dirty="0"/>
              <a:t>What we found was that our of the 2400+ beers, </a:t>
            </a:r>
          </a:p>
          <a:p>
            <a:r>
              <a:rPr lang="en-US" dirty="0"/>
              <a:t>*the Average (or Mean) is right at 6% and right skewed </a:t>
            </a:r>
          </a:p>
          <a:p>
            <a:r>
              <a:rPr lang="en-US" dirty="0"/>
              <a:t>*with a median of 5.6% and </a:t>
            </a:r>
          </a:p>
          <a:p>
            <a:r>
              <a:rPr lang="en-US" dirty="0"/>
              <a:t>*The standard deviation is right at 1%.</a:t>
            </a:r>
          </a:p>
          <a:p>
            <a:r>
              <a:rPr lang="en-US" dirty="0"/>
              <a:t>*The non alcoholic beers showed to be the minimum at .1% and the highest ABV value reaching 12.8%.</a:t>
            </a:r>
          </a:p>
          <a:p>
            <a:endParaRPr lang="en-US" dirty="0"/>
          </a:p>
          <a:p>
            <a:r>
              <a:rPr lang="en-US" dirty="0"/>
              <a:t>*For comparison, Bud Light has an ABV value of 4.2% which is 2 std dev away from the average, and Budweiser at 1 standard dev away at 5%</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99756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Median ABV by State, we can see that the relative ABV values are pretty close </a:t>
            </a:r>
          </a:p>
          <a:p>
            <a:r>
              <a:rPr lang="en-US" dirty="0"/>
              <a:t>*</a:t>
            </a:r>
          </a:p>
          <a:p>
            <a:r>
              <a:rPr lang="en-US" dirty="0"/>
              <a:t>with only one notable exception… Utah.  *</a:t>
            </a:r>
          </a:p>
          <a:p>
            <a:endParaRPr lang="en-US" dirty="0"/>
          </a:p>
          <a:p>
            <a:r>
              <a:rPr lang="en-US" dirty="0"/>
              <a:t>* Here we have the Bitterness heatmap, again we can see that there really isn’t any extreme instances.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heat maps provide a great visualization of ABV and IBU medians, we must recognize that some states like West Virginia and Delaware only had 2 observations. </a:t>
            </a:r>
          </a:p>
          <a:p>
            <a:endParaRPr lang="en-US" dirty="0"/>
          </a:p>
          <a:p>
            <a:r>
              <a:rPr lang="en-US" dirty="0"/>
              <a:t>This begs the question of which state had the highest ABV…</a:t>
            </a:r>
          </a:p>
          <a:p>
            <a:r>
              <a:rPr lang="en-US" dirty="0"/>
              <a:t>*.That would be Colorado with a Belgian at 12.8%.</a:t>
            </a:r>
          </a:p>
          <a:p>
            <a:r>
              <a:rPr lang="en-US" dirty="0"/>
              <a:t>*And Oregon claims the most bitter beer at 138 IBUs.</a:t>
            </a:r>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we were asked to investigate the relationship between Alcohol Content and Bitterness. </a:t>
            </a:r>
          </a:p>
          <a:p>
            <a:endParaRPr lang="en-US" dirty="0"/>
          </a:p>
          <a:p>
            <a:r>
              <a:rPr lang="en-US" dirty="0"/>
              <a:t>*When the two are plotted against each other, we can see a positive correlation between ABV and IBU, meaning that the higher the ABV, the more bitter the beer.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also very apparent that IPAs are considerably more bitter than the other types of Ales when comparing with the alcohol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7081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Addressing this relationship, we created a KNN model as to be able to predict what style of beer we would have given both the ABV and IBU. </a:t>
            </a:r>
          </a:p>
          <a:p>
            <a:endParaRPr lang="en-US" sz="1200" dirty="0">
              <a:solidFill>
                <a:srgbClr val="333333"/>
              </a:solidFill>
              <a:effectLst/>
            </a:endParaRPr>
          </a:p>
          <a:p>
            <a:r>
              <a:rPr lang="en-US" sz="1200" dirty="0">
                <a:solidFill>
                  <a:srgbClr val="333333"/>
                </a:solidFill>
                <a:effectLst/>
              </a:rPr>
              <a:t>*The KNN model using only Ales (IPAs and other Ales) has more than a </a:t>
            </a:r>
          </a:p>
          <a:p>
            <a:r>
              <a:rPr lang="en-US" sz="1200" dirty="0">
                <a:solidFill>
                  <a:srgbClr val="333333"/>
                </a:solidFill>
                <a:effectLst/>
              </a:rPr>
              <a:t>*91% accuracy rate.</a:t>
            </a:r>
          </a:p>
          <a:p>
            <a:pPr marL="171450" indent="-171450">
              <a:buFont typeface="Arial" panose="020B0604020202020204" pitchFamily="34" charset="0"/>
              <a:buChar char="•"/>
            </a:pPr>
            <a:r>
              <a:rPr lang="en-US" sz="1200" dirty="0">
                <a:solidFill>
                  <a:srgbClr val="333333"/>
                </a:solidFill>
                <a:effectLst/>
              </a:rPr>
              <a:t>Where 888 Ales were identified correctly giving us a sensitivity of 93% and </a:t>
            </a:r>
          </a:p>
          <a:p>
            <a:pPr marL="171450" indent="-171450">
              <a:buFont typeface="Arial" panose="020B0604020202020204" pitchFamily="34" charset="0"/>
              <a:buChar char="•"/>
            </a:pPr>
            <a:r>
              <a:rPr lang="en-US" sz="1200" dirty="0">
                <a:solidFill>
                  <a:srgbClr val="333333"/>
                </a:solidFill>
                <a:effectLst/>
              </a:rPr>
              <a:t>*503 IPAs were also correctly identified, leading to a specificity of 88%.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0" y="1910213"/>
            <a:ext cx="8863779" cy="891250"/>
          </a:xfrm>
        </p:spPr>
        <p:txBody>
          <a:bodyPr/>
          <a:lstStyle/>
          <a:p>
            <a:pPr algn="ctr"/>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9" y="6478032"/>
            <a:ext cx="2655553" cy="23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78641E-39FF-F721-A62E-BCB326B8BAA4}"/>
              </a:ext>
            </a:extLst>
          </p:cNvPr>
          <p:cNvSpPr txBox="1"/>
          <p:nvPr/>
        </p:nvSpPr>
        <p:spPr>
          <a:xfrm>
            <a:off x="3507657" y="5186859"/>
            <a:ext cx="2954655" cy="369332"/>
          </a:xfrm>
          <a:prstGeom prst="rect">
            <a:avLst/>
          </a:prstGeom>
          <a:noFill/>
        </p:spPr>
        <p:txBody>
          <a:bodyPr wrap="none" rtlCol="0">
            <a:spAutoFit/>
          </a:bodyPr>
          <a:lstStyle/>
          <a:p>
            <a:r>
              <a:rPr lang="en-US" dirty="0"/>
              <a:t>Presented By: Steven Cox</a:t>
            </a:r>
          </a:p>
        </p:txBody>
      </p:sp>
      <p:sp>
        <p:nvSpPr>
          <p:cNvPr id="5" name="TextBox 4">
            <a:extLst>
              <a:ext uri="{FF2B5EF4-FFF2-40B4-BE49-F238E27FC236}">
                <a16:creationId xmlns:a16="http://schemas.microsoft.com/office/drawing/2014/main" id="{DB614937-49B4-B01C-5CB8-D4A2BB38AA18}"/>
              </a:ext>
            </a:extLst>
          </p:cNvPr>
          <p:cNvSpPr txBox="1"/>
          <p:nvPr/>
        </p:nvSpPr>
        <p:spPr>
          <a:xfrm>
            <a:off x="1" y="3170795"/>
            <a:ext cx="8863780" cy="584775"/>
          </a:xfrm>
          <a:prstGeom prst="rect">
            <a:avLst/>
          </a:prstGeom>
          <a:noFill/>
        </p:spPr>
        <p:txBody>
          <a:bodyPr wrap="square" rtlCol="0">
            <a:spAutoFit/>
          </a:bodyPr>
          <a:lstStyle/>
          <a:p>
            <a:pPr algn="ctr"/>
            <a:r>
              <a:rPr lang="en-US" sz="3200" b="1" i="1" dirty="0"/>
              <a:t>US Craft Beer and Brewery Analysis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8255000" y="1173182"/>
            <a:ext cx="32004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33333"/>
                </a:solidFill>
                <a:effectLst/>
              </a:rPr>
              <a:t>Since the analysis of Ales vs IPAs, was so effective, we decided to investigate the difference between the other styles of beer. </a:t>
            </a: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r>
              <a:rPr lang="en-US" sz="1800" dirty="0">
                <a:solidFill>
                  <a:srgbClr val="333333"/>
                </a:solidFill>
                <a:effectLst/>
              </a:rPr>
              <a:t>This may be useful for Budweiser to determine what specific profiles of ABV and IBU are associated with each style of beer.</a:t>
            </a:r>
            <a:endParaRPr lang="en-US" dirty="0"/>
          </a:p>
        </p:txBody>
      </p:sp>
    </p:spTree>
    <p:extLst>
      <p:ext uri="{BB962C8B-B14F-4D97-AF65-F5344CB8AC3E}">
        <p14:creationId xmlns:p14="http://schemas.microsoft.com/office/powerpoint/2010/main" val="22330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3"/>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4"/>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the similarities and differences in relation to ABV. </a:t>
            </a:r>
          </a:p>
        </p:txBody>
      </p:sp>
      <p:sp>
        <p:nvSpPr>
          <p:cNvPr id="12" name="TextBox 11">
            <a:extLst>
              <a:ext uri="{FF2B5EF4-FFF2-40B4-BE49-F238E27FC236}">
                <a16:creationId xmlns:a16="http://schemas.microsoft.com/office/drawing/2014/main" id="{653FB081-8D31-2BDC-9D87-ACE2026F74FF}"/>
              </a:ext>
            </a:extLst>
          </p:cNvPr>
          <p:cNvSpPr txBox="1"/>
          <p:nvPr/>
        </p:nvSpPr>
        <p:spPr>
          <a:xfrm>
            <a:off x="8397277" y="3692076"/>
            <a:ext cx="3423843" cy="738664"/>
          </a:xfrm>
          <a:prstGeom prst="rect">
            <a:avLst/>
          </a:prstGeom>
          <a:noFill/>
        </p:spPr>
        <p:txBody>
          <a:bodyPr wrap="square" rtlCol="0">
            <a:spAutoFit/>
          </a:bodyPr>
          <a:lstStyle/>
          <a:p>
            <a:r>
              <a:rPr lang="en-US" sz="1400" dirty="0"/>
              <a:t>This KNN model does very well, allowing us to classify the beers with a 71% accuracy. </a:t>
            </a:r>
          </a:p>
        </p:txBody>
      </p:sp>
      <p:pic>
        <p:nvPicPr>
          <p:cNvPr id="13" name="Picture 12">
            <a:extLst>
              <a:ext uri="{FF2B5EF4-FFF2-40B4-BE49-F238E27FC236}">
                <a16:creationId xmlns:a16="http://schemas.microsoft.com/office/drawing/2014/main" id="{1989BA91-4A11-1140-4277-BFBB2780F9D3}"/>
              </a:ext>
            </a:extLst>
          </p:cNvPr>
          <p:cNvPicPr>
            <a:picLocks noChangeAspect="1"/>
          </p:cNvPicPr>
          <p:nvPr/>
        </p:nvPicPr>
        <p:blipFill>
          <a:blip r:embed="rId5"/>
          <a:stretch>
            <a:fillRect/>
          </a:stretch>
        </p:blipFill>
        <p:spPr>
          <a:xfrm>
            <a:off x="8242132" y="1193476"/>
            <a:ext cx="3734135" cy="2377034"/>
          </a:xfrm>
          <a:prstGeom prst="rect">
            <a:avLst/>
          </a:prstGeom>
        </p:spPr>
      </p:pic>
      <p:sp>
        <p:nvSpPr>
          <p:cNvPr id="7" name="Oval 6">
            <a:extLst>
              <a:ext uri="{FF2B5EF4-FFF2-40B4-BE49-F238E27FC236}">
                <a16:creationId xmlns:a16="http://schemas.microsoft.com/office/drawing/2014/main" id="{C31A410C-FBF7-1564-EBC6-59E427C1D0E7}"/>
              </a:ext>
            </a:extLst>
          </p:cNvPr>
          <p:cNvSpPr/>
          <p:nvPr/>
        </p:nvSpPr>
        <p:spPr>
          <a:xfrm>
            <a:off x="9281031" y="3296940"/>
            <a:ext cx="1196340" cy="334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93040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relationship between the ABV and IBU for the different styles of beer, we can see the industry norms and use this to help classify newly created beers.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3"/>
          <a:stretch>
            <a:fillRect/>
          </a:stretch>
        </p:blipFill>
        <p:spPr>
          <a:xfrm>
            <a:off x="104140" y="711200"/>
            <a:ext cx="11249660" cy="4396663"/>
          </a:xfrm>
          <a:prstGeom prst="rect">
            <a:avLst/>
          </a:prstGeom>
        </p:spPr>
      </p:pic>
      <p:sp>
        <p:nvSpPr>
          <p:cNvPr id="2" name="Isosceles Triangle 1">
            <a:extLst>
              <a:ext uri="{FF2B5EF4-FFF2-40B4-BE49-F238E27FC236}">
                <a16:creationId xmlns:a16="http://schemas.microsoft.com/office/drawing/2014/main" id="{622E65F3-51CF-0096-DE5F-37AF57D8806B}"/>
              </a:ext>
            </a:extLst>
          </p:cNvPr>
          <p:cNvSpPr/>
          <p:nvPr/>
        </p:nvSpPr>
        <p:spPr>
          <a:xfrm>
            <a:off x="9761220" y="4255930"/>
            <a:ext cx="243840" cy="205740"/>
          </a:xfrm>
          <a:prstGeom prst="triangle">
            <a:avLst/>
          </a:prstGeom>
          <a:solidFill>
            <a:srgbClr val="1E17AB"/>
          </a:solidFill>
          <a:ln>
            <a:solidFill>
              <a:srgbClr val="1E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CA082A0-BB2A-B483-4BA0-BBDC5F3BCA07}"/>
              </a:ext>
            </a:extLst>
          </p:cNvPr>
          <p:cNvSpPr txBox="1"/>
          <p:nvPr/>
        </p:nvSpPr>
        <p:spPr>
          <a:xfrm>
            <a:off x="10066019" y="4174134"/>
            <a:ext cx="1287781" cy="369332"/>
          </a:xfrm>
          <a:prstGeom prst="rect">
            <a:avLst/>
          </a:prstGeom>
          <a:noFill/>
        </p:spPr>
        <p:txBody>
          <a:bodyPr wrap="square" rtlCol="0">
            <a:spAutoFit/>
          </a:bodyPr>
          <a:lstStyle/>
          <a:p>
            <a:r>
              <a:rPr lang="en-US" dirty="0"/>
              <a:t>Budweiser</a:t>
            </a:r>
          </a:p>
        </p:txBody>
      </p:sp>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2526847" y="2098618"/>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6649552" y="209861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6919997" y="5381840"/>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2797292" y="5415069"/>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
        <p:nvSpPr>
          <p:cNvPr id="2" name="TextBox 1">
            <a:extLst>
              <a:ext uri="{FF2B5EF4-FFF2-40B4-BE49-F238E27FC236}">
                <a16:creationId xmlns:a16="http://schemas.microsoft.com/office/drawing/2014/main" id="{32BFB8B9-D232-64CA-04E3-C69D6F37880D}"/>
              </a:ext>
            </a:extLst>
          </p:cNvPr>
          <p:cNvSpPr txBox="1"/>
          <p:nvPr/>
        </p:nvSpPr>
        <p:spPr>
          <a:xfrm>
            <a:off x="0" y="338283"/>
            <a:ext cx="12192000"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938775"/>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65695" y="2180162"/>
            <a:ext cx="4294206" cy="755650"/>
          </a:xfrm>
        </p:spPr>
        <p:txBody>
          <a:bodyPr/>
          <a:lstStyle/>
          <a:p>
            <a:pPr marL="285750" indent="-285750">
              <a:buFont typeface="Wingdings" pitchFamily="2" charset="2"/>
              <a:buChar char="v"/>
            </a:pPr>
            <a:r>
              <a:rPr lang="en-US" dirty="0"/>
              <a:t>How many Breweries are there in the US?</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3677793"/>
            <a:ext cx="4294206" cy="755650"/>
          </a:xfrm>
        </p:spPr>
        <p:txBody>
          <a:bodyPr/>
          <a:lstStyle/>
          <a:p>
            <a:pPr marL="285750" indent="-285750">
              <a:buFont typeface="Wingdings" pitchFamily="2" charset="2"/>
              <a:buChar char="v"/>
            </a:pPr>
            <a:r>
              <a:rPr lang="en-US" dirty="0">
                <a:effectLst/>
              </a:rPr>
              <a:t>Analysis of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7436116" y="2265799"/>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459901" y="2939233"/>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459901" y="368121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Modeling analysis of ABV and IBU focusing on Ales and IPAs</a:t>
            </a:r>
          </a:p>
        </p:txBody>
      </p:sp>
      <p:sp>
        <p:nvSpPr>
          <p:cNvPr id="2" name="Text Placeholder 13">
            <a:extLst>
              <a:ext uri="{FF2B5EF4-FFF2-40B4-BE49-F238E27FC236}">
                <a16:creationId xmlns:a16="http://schemas.microsoft.com/office/drawing/2014/main" id="{7A0FFBC0-648E-C0AA-84B7-425281A0D9B7}"/>
              </a:ext>
            </a:extLst>
          </p:cNvPr>
          <p:cNvSpPr txBox="1">
            <a:spLocks/>
          </p:cNvSpPr>
          <p:nvPr/>
        </p:nvSpPr>
        <p:spPr>
          <a:xfrm>
            <a:off x="4852368" y="4511833"/>
            <a:ext cx="521506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Lastly, additional modeling that we found to be useful and exciting. </a:t>
            </a:r>
          </a:p>
        </p:txBody>
      </p:sp>
    </p:spTree>
    <p:custDataLst>
      <p:tags r:id="rId1"/>
    </p:custDataLst>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So…with the duplicates merged, we can confidently break down all </a:t>
            </a:r>
            <a:r>
              <a:rPr lang="en-US" sz="1600" b="1" dirty="0">
                <a:latin typeface="Times New Roman" panose="02020603050405020304" pitchFamily="18" charset="0"/>
                <a:cs typeface="Times New Roman" panose="02020603050405020304" pitchFamily="18" charset="0"/>
              </a:rPr>
              <a:t>551 breweries </a:t>
            </a:r>
            <a:r>
              <a:rPr lang="en-US" sz="1600" dirty="0">
                <a:latin typeface="Times New Roman" panose="02020603050405020304" pitchFamily="18" charset="0"/>
                <a:cs typeface="Times New Roman" panose="02020603050405020304" pitchFamily="18" charset="0"/>
              </a:rPr>
              <a:t>down by State.  </a:t>
            </a: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lnSpcReduction="10000"/>
          </a:bodyPr>
          <a:lstStyle/>
          <a:p>
            <a:r>
              <a:rPr lang="en-US" dirty="0">
                <a:latin typeface="Times New Roman" panose="02020603050405020304" pitchFamily="18" charset="0"/>
                <a:cs typeface="Times New Roman" panose="02020603050405020304" pitchFamily="18" charset="0"/>
              </a:rPr>
              <a:t>On initial investigation, it appeared that the data represented </a:t>
            </a:r>
            <a:r>
              <a:rPr lang="en-US" sz="1600" b="1" dirty="0">
                <a:latin typeface="Times New Roman" panose="02020603050405020304" pitchFamily="18" charset="0"/>
                <a:cs typeface="Times New Roman" panose="02020603050405020304" pitchFamily="18" charset="0"/>
              </a:rPr>
              <a:t>approximately 558 breweries </a:t>
            </a:r>
            <a:r>
              <a:rPr lang="en-US" dirty="0">
                <a:latin typeface="Times New Roman" panose="02020603050405020304" pitchFamily="18" charset="0"/>
                <a:cs typeface="Times New Roman" panose="02020603050405020304" pitchFamily="18" charset="0"/>
              </a:rPr>
              <a:t>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153580" y="3355993"/>
            <a:ext cx="7390219" cy="3304661"/>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3"/>
          <a:src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Avg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
        <p:nvSpPr>
          <p:cNvPr id="9" name="Star: 5 Points 8">
            <a:extLst>
              <a:ext uri="{FF2B5EF4-FFF2-40B4-BE49-F238E27FC236}">
                <a16:creationId xmlns:a16="http://schemas.microsoft.com/office/drawing/2014/main" id="{7DD272CA-2026-6ACE-B207-0790B204C397}"/>
              </a:ext>
            </a:extLst>
          </p:cNvPr>
          <p:cNvSpPr/>
          <p:nvPr/>
        </p:nvSpPr>
        <p:spPr>
          <a:xfrm>
            <a:off x="3697224" y="4669568"/>
            <a:ext cx="525824" cy="3169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8768B03-86F7-7DF4-6B4B-D07D3136E443}"/>
              </a:ext>
            </a:extLst>
          </p:cNvPr>
          <p:cNvCxnSpPr>
            <a:cxnSpLocks/>
          </p:cNvCxnSpPr>
          <p:nvPr/>
        </p:nvCxnSpPr>
        <p:spPr>
          <a:xfrm>
            <a:off x="4535424" y="1975104"/>
            <a:ext cx="0" cy="4229243"/>
          </a:xfrm>
          <a:prstGeom prst="line">
            <a:avLst/>
          </a:prstGeom>
          <a:ln w="57150"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D6B99FED-E2A3-5166-88E8-6FEC0944A12D}"/>
              </a:ext>
            </a:extLst>
          </p:cNvPr>
          <p:cNvSpPr/>
          <p:nvPr/>
        </p:nvSpPr>
        <p:spPr>
          <a:xfrm>
            <a:off x="7722851" y="3482030"/>
            <a:ext cx="1133766" cy="118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3B1885-1AE5-D7E0-7B26-53FE276C8C00}"/>
              </a:ext>
            </a:extLst>
          </p:cNvPr>
          <p:cNvCxnSpPr>
            <a:cxnSpLocks/>
          </p:cNvCxnSpPr>
          <p:nvPr/>
        </p:nvCxnSpPr>
        <p:spPr>
          <a:xfrm>
            <a:off x="4243622" y="1975104"/>
            <a:ext cx="0" cy="4229243"/>
          </a:xfrm>
          <a:prstGeom prst="line">
            <a:avLst/>
          </a:prstGeom>
          <a:ln w="57150" cap="flat" cmpd="sng" algn="ctr">
            <a:solidFill>
              <a:srgbClr val="AAD3D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B13E2C87-EFEA-9987-DE67-629869214DA3}"/>
              </a:ext>
            </a:extLst>
          </p:cNvPr>
          <p:cNvCxnSpPr>
            <a:cxnSpLocks/>
          </p:cNvCxnSpPr>
          <p:nvPr/>
        </p:nvCxnSpPr>
        <p:spPr>
          <a:xfrm>
            <a:off x="1814747" y="1870329"/>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4963DA7-E495-D3DE-D573-93FE8E76DAFE}"/>
              </a:ext>
            </a:extLst>
          </p:cNvPr>
          <p:cNvCxnSpPr>
            <a:cxnSpLocks/>
          </p:cNvCxnSpPr>
          <p:nvPr/>
        </p:nvCxnSpPr>
        <p:spPr>
          <a:xfrm>
            <a:off x="7301147" y="1683004"/>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5196440"/>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239848" y="939090"/>
            <a:ext cx="51225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not an excessive variation in median ABV across the states.</a:t>
            </a:r>
          </a:p>
          <a:p>
            <a:pPr marL="285750" indent="-285750">
              <a:buFont typeface="Arial" panose="020B0604020202020204" pitchFamily="34" charset="0"/>
              <a:buChar char="•"/>
            </a:pPr>
            <a:r>
              <a:rPr lang="en-US" dirty="0"/>
              <a:t>The notable difference Utah.</a:t>
            </a:r>
          </a:p>
          <a:p>
            <a:pPr marL="742950" lvl="1" indent="-285750">
              <a:buFont typeface="Arial" panose="020B0604020202020204" pitchFamily="34" charset="0"/>
              <a:buChar char="•"/>
            </a:pPr>
            <a:r>
              <a:rPr lang="en-US" dirty="0"/>
              <a:t>This abnormality we believe is caused by a recently overturned law which limited beers to and ABV of 3.2%.</a:t>
            </a:r>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71200" y="886932"/>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5196440"/>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307000" y="4605877"/>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3"/>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27144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
        <p:nvSpPr>
          <p:cNvPr id="3" name="Oval 2">
            <a:extLst>
              <a:ext uri="{FF2B5EF4-FFF2-40B4-BE49-F238E27FC236}">
                <a16:creationId xmlns:a16="http://schemas.microsoft.com/office/drawing/2014/main" id="{7FBC2DDA-7096-BC10-79E5-EEB8016C739F}"/>
              </a:ext>
            </a:extLst>
          </p:cNvPr>
          <p:cNvSpPr/>
          <p:nvPr/>
        </p:nvSpPr>
        <p:spPr>
          <a:xfrm>
            <a:off x="8879840" y="2753360"/>
            <a:ext cx="141224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A605261-B90F-625C-FE39-C9B22BA8612B}"/>
              </a:ext>
            </a:extLst>
          </p:cNvPr>
          <p:cNvSpPr/>
          <p:nvPr/>
        </p:nvSpPr>
        <p:spPr>
          <a:xfrm>
            <a:off x="9056318" y="2295395"/>
            <a:ext cx="280722" cy="221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10E36CC-EB06-3746-B028-0E5A059CD729}"/>
              </a:ext>
            </a:extLst>
          </p:cNvPr>
          <p:cNvSpPr/>
          <p:nvPr/>
        </p:nvSpPr>
        <p:spPr>
          <a:xfrm>
            <a:off x="9690899" y="4208744"/>
            <a:ext cx="511549" cy="184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D583C4F-3B35-2A3E-58A4-F5B008C1316C}"/>
              </a:ext>
            </a:extLst>
          </p:cNvPr>
          <p:cNvSpPr/>
          <p:nvPr/>
        </p:nvSpPr>
        <p:spPr>
          <a:xfrm>
            <a:off x="9309970" y="2470759"/>
            <a:ext cx="307792" cy="221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6E1D34-68D5-C2F2-91FD-F09E9214041F}"/>
              </a:ext>
            </a:extLst>
          </p:cNvPr>
          <p:cNvSpPr/>
          <p:nvPr/>
        </p:nvSpPr>
        <p:spPr>
          <a:xfrm>
            <a:off x="9690899" y="4383582"/>
            <a:ext cx="539734" cy="18475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3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3.5|3.8|3.7|4.8"/>
</p:tagLst>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FMjEwODE5NzQ8L1VzZXJOYW1lPjxEYXRlVGltZT4yLzI3LzIwMjMgODo0NzowNCBQTTwvRGF0ZVRpbWU+PExhYmVsU3RyaW5nPlRoaXMgYXJ0aWZhY3QgaGFzIG5vIGNsYXNzaWZpY2F0aW9uLj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268F4889-2DA5-4C13-8C14-55F24C864F62}">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2369A6DA-9743-4038-8262-CC25BC570D1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1547</TotalTime>
  <Words>2168</Words>
  <Application>Microsoft Office PowerPoint</Application>
  <PresentationFormat>Widescreen</PresentationFormat>
  <Paragraphs>168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Alcohol by Volume (ABV) Statistics</vt:lpstr>
      <vt:lpstr>Median ABV and IBU Value by State</vt:lpstr>
      <vt:lpstr>PowerPoint Presentation</vt:lpstr>
      <vt:lpstr>KNN Classification with Only Ales</vt:lpstr>
      <vt:lpstr>PowerPoint Presentation</vt:lpstr>
      <vt:lpstr>Expanding Beer Classifications</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 A.     RTX</cp:lastModifiedBy>
  <cp:revision>30</cp:revision>
  <dcterms:created xsi:type="dcterms:W3CDTF">2023-02-25T23:39:09Z</dcterms:created>
  <dcterms:modified xsi:type="dcterms:W3CDTF">2023-02-28T23:12:41Z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c8fd1583-793b-4d84-aea2-f2be697e69e6</vt:lpwstr>
  </property>
  <property fmtid="{D5CDD505-2E9C-101B-9397-08002B2CF9AE}" pid="3" name="bjDocumentSecurityLabel">
    <vt:lpwstr>This artifact has no classification.</vt:lpwstr>
  </property>
  <property fmtid="{D5CDD505-2E9C-101B-9397-08002B2CF9AE}" pid="4" name="bjClsUserRVM">
    <vt:lpwstr>[]</vt:lpwstr>
  </property>
  <property fmtid="{D5CDD505-2E9C-101B-9397-08002B2CF9AE}" pid="5" name="bjSaver">
    <vt:lpwstr>gTBLpAj3CSGw261oLom0VrNkl8JyVr8b</vt:lpwstr>
  </property>
  <property fmtid="{D5CDD505-2E9C-101B-9397-08002B2CF9AE}" pid="6" name="bjLabelHistoryID">
    <vt:lpwstr>{268F4889-2DA5-4C13-8C14-55F24C864F62}</vt:lpwstr>
  </property>
</Properties>
</file>