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24" r:id="rId2"/>
    <p:sldId id="2542" r:id="rId3"/>
    <p:sldId id="2554" r:id="rId4"/>
    <p:sldId id="2575" r:id="rId5"/>
    <p:sldId id="2576" r:id="rId6"/>
    <p:sldId id="2577" r:id="rId7"/>
    <p:sldId id="2578" r:id="rId8"/>
    <p:sldId id="2579" r:id="rId9"/>
    <p:sldId id="2580" r:id="rId10"/>
    <p:sldId id="2582" r:id="rId11"/>
    <p:sldId id="2581" r:id="rId12"/>
    <p:sldId id="2583" r:id="rId13"/>
    <p:sldId id="2584" r:id="rId14"/>
    <p:sldId id="25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C8413-048E-6348-8840-96068DEAACA4}" v="395" dt="2023-02-26T19:17:12.034"/>
    <p1510:client id="{95A7744D-8E6F-0444-BE1D-0193AF195432}" v="106" dt="2023-02-26T19:54:32.79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86431" autoAdjust="0"/>
  </p:normalViewPr>
  <p:slideViewPr>
    <p:cSldViewPr snapToGrid="0" snapToObjects="1" showGuides="1">
      <p:cViewPr varScale="1">
        <p:scale>
          <a:sx n="101" d="100"/>
          <a:sy n="101" d="100"/>
        </p:scale>
        <p:origin x="864" y="184"/>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89" d="100"/>
          <a:sy n="89" d="100"/>
        </p:scale>
        <p:origin x="231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Steven" userId="d4828730-847f-4569-a521-753674d89216" providerId="ADAL" clId="{95A7744D-8E6F-0444-BE1D-0193AF195432}"/>
    <pc:docChg chg="undo custSel modSld">
      <pc:chgData name="Cox, Steven" userId="d4828730-847f-4569-a521-753674d89216" providerId="ADAL" clId="{95A7744D-8E6F-0444-BE1D-0193AF195432}" dt="2023-02-26T19:58:22.436" v="219" actId="20577"/>
      <pc:docMkLst>
        <pc:docMk/>
      </pc:docMkLst>
      <pc:sldChg chg="addSp delSp modSp mod delAnim modAnim">
        <pc:chgData name="Cox, Steven" userId="d4828730-847f-4569-a521-753674d89216" providerId="ADAL" clId="{95A7744D-8E6F-0444-BE1D-0193AF195432}" dt="2023-02-26T19:50:01.626" v="169"/>
        <pc:sldMkLst>
          <pc:docMk/>
          <pc:sldMk cId="2993181200" sldId="2581"/>
        </pc:sldMkLst>
        <pc:spChg chg="add del mod">
          <ac:chgData name="Cox, Steven" userId="d4828730-847f-4569-a521-753674d89216" providerId="ADAL" clId="{95A7744D-8E6F-0444-BE1D-0193AF195432}" dt="2023-02-26T19:50:01.626" v="169"/>
          <ac:spMkLst>
            <pc:docMk/>
            <pc:sldMk cId="2993181200" sldId="2581"/>
            <ac:spMk id="3" creationId="{C8E9A096-3A28-C4B1-E7D3-9104EF35CDE0}"/>
          </ac:spMkLst>
        </pc:spChg>
        <pc:spChg chg="mod">
          <ac:chgData name="Cox, Steven" userId="d4828730-847f-4569-a521-753674d89216" providerId="ADAL" clId="{95A7744D-8E6F-0444-BE1D-0193AF195432}" dt="2023-02-26T19:48:56.187" v="76" actId="20577"/>
          <ac:spMkLst>
            <pc:docMk/>
            <pc:sldMk cId="2993181200" sldId="2581"/>
            <ac:spMk id="6" creationId="{1044D83D-C6D1-011B-B6B7-4FB2B0DB3747}"/>
          </ac:spMkLst>
        </pc:spChg>
        <pc:spChg chg="mod">
          <ac:chgData name="Cox, Steven" userId="d4828730-847f-4569-a521-753674d89216" providerId="ADAL" clId="{95A7744D-8E6F-0444-BE1D-0193AF195432}" dt="2023-02-26T19:49:38.593" v="163" actId="20577"/>
          <ac:spMkLst>
            <pc:docMk/>
            <pc:sldMk cId="2993181200" sldId="2581"/>
            <ac:spMk id="7" creationId="{8BD0DB13-E229-CDF1-11CD-D7D93D9FEF39}"/>
          </ac:spMkLst>
        </pc:spChg>
        <pc:spChg chg="del">
          <ac:chgData name="Cox, Steven" userId="d4828730-847f-4569-a521-753674d89216" providerId="ADAL" clId="{95A7744D-8E6F-0444-BE1D-0193AF195432}" dt="2023-02-26T19:48:22.128" v="10" actId="21"/>
          <ac:spMkLst>
            <pc:docMk/>
            <pc:sldMk cId="2993181200" sldId="2581"/>
            <ac:spMk id="8" creationId="{7804ECD1-99C5-9142-5AA2-F40F0989C450}"/>
          </ac:spMkLst>
        </pc:spChg>
        <pc:picChg chg="add mod">
          <ac:chgData name="Cox, Steven" userId="d4828730-847f-4569-a521-753674d89216" providerId="ADAL" clId="{95A7744D-8E6F-0444-BE1D-0193AF195432}" dt="2023-02-26T19:48:04.450" v="6" actId="1076"/>
          <ac:picMkLst>
            <pc:docMk/>
            <pc:sldMk cId="2993181200" sldId="2581"/>
            <ac:picMk id="2" creationId="{6B1A469D-033A-0FC7-59F1-319E81118579}"/>
          </ac:picMkLst>
        </pc:picChg>
        <pc:picChg chg="del">
          <ac:chgData name="Cox, Steven" userId="d4828730-847f-4569-a521-753674d89216" providerId="ADAL" clId="{95A7744D-8E6F-0444-BE1D-0193AF195432}" dt="2023-02-26T19:48:01.885" v="5" actId="21"/>
          <ac:picMkLst>
            <pc:docMk/>
            <pc:sldMk cId="2993181200" sldId="2581"/>
            <ac:picMk id="9" creationId="{279FB6D2-DDE2-26CA-5A39-15E2A8FDC358}"/>
          </ac:picMkLst>
        </pc:picChg>
      </pc:sldChg>
      <pc:sldChg chg="addSp delSp modSp mod delAnim modAnim">
        <pc:chgData name="Cox, Steven" userId="d4828730-847f-4569-a521-753674d89216" providerId="ADAL" clId="{95A7744D-8E6F-0444-BE1D-0193AF195432}" dt="2023-02-26T19:58:22.436" v="219" actId="20577"/>
        <pc:sldMkLst>
          <pc:docMk/>
          <pc:sldMk cId="3312396601" sldId="2583"/>
        </pc:sldMkLst>
        <pc:spChg chg="add mod">
          <ac:chgData name="Cox, Steven" userId="d4828730-847f-4569-a521-753674d89216" providerId="ADAL" clId="{95A7744D-8E6F-0444-BE1D-0193AF195432}" dt="2023-02-26T19:52:49.900" v="197" actId="1076"/>
          <ac:spMkLst>
            <pc:docMk/>
            <pc:sldMk cId="3312396601" sldId="2583"/>
            <ac:spMk id="4" creationId="{E9A80576-7D0B-5866-65F5-2F8574D0A188}"/>
          </ac:spMkLst>
        </pc:spChg>
        <pc:spChg chg="mod">
          <ac:chgData name="Cox, Steven" userId="d4828730-847f-4569-a521-753674d89216" providerId="ADAL" clId="{95A7744D-8E6F-0444-BE1D-0193AF195432}" dt="2023-02-26T19:48:38.435" v="35" actId="20577"/>
          <ac:spMkLst>
            <pc:docMk/>
            <pc:sldMk cId="3312396601" sldId="2583"/>
            <ac:spMk id="6" creationId="{1044D83D-C6D1-011B-B6B7-4FB2B0DB3747}"/>
          </ac:spMkLst>
        </pc:spChg>
        <pc:spChg chg="del">
          <ac:chgData name="Cox, Steven" userId="d4828730-847f-4569-a521-753674d89216" providerId="ADAL" clId="{95A7744D-8E6F-0444-BE1D-0193AF195432}" dt="2023-02-26T19:48:12.876" v="7" actId="21"/>
          <ac:spMkLst>
            <pc:docMk/>
            <pc:sldMk cId="3312396601" sldId="2583"/>
            <ac:spMk id="7" creationId="{8BD0DB13-E229-CDF1-11CD-D7D93D9FEF39}"/>
          </ac:spMkLst>
        </pc:spChg>
        <pc:spChg chg="mod">
          <ac:chgData name="Cox, Steven" userId="d4828730-847f-4569-a521-753674d89216" providerId="ADAL" clId="{95A7744D-8E6F-0444-BE1D-0193AF195432}" dt="2023-02-26T19:52:46.233" v="196" actId="1076"/>
          <ac:spMkLst>
            <pc:docMk/>
            <pc:sldMk cId="3312396601" sldId="2583"/>
            <ac:spMk id="8" creationId="{7804ECD1-99C5-9142-5AA2-F40F0989C450}"/>
          </ac:spMkLst>
        </pc:spChg>
        <pc:spChg chg="add del mod">
          <ac:chgData name="Cox, Steven" userId="d4828730-847f-4569-a521-753674d89216" providerId="ADAL" clId="{95A7744D-8E6F-0444-BE1D-0193AF195432}" dt="2023-02-26T19:52:01.747" v="186"/>
          <ac:spMkLst>
            <pc:docMk/>
            <pc:sldMk cId="3312396601" sldId="2583"/>
            <ac:spMk id="9" creationId="{160C509F-A178-3287-2551-B2AD202D3A43}"/>
          </ac:spMkLst>
        </pc:spChg>
        <pc:spChg chg="add mod">
          <ac:chgData name="Cox, Steven" userId="d4828730-847f-4569-a521-753674d89216" providerId="ADAL" clId="{95A7744D-8E6F-0444-BE1D-0193AF195432}" dt="2023-02-26T19:58:22.436" v="219" actId="20577"/>
          <ac:spMkLst>
            <pc:docMk/>
            <pc:sldMk cId="3312396601" sldId="2583"/>
            <ac:spMk id="12" creationId="{653FB081-8D31-2BDC-9D87-ACE2026F74FF}"/>
          </ac:spMkLst>
        </pc:spChg>
        <pc:picChg chg="add mod">
          <ac:chgData name="Cox, Steven" userId="d4828730-847f-4569-a521-753674d89216" providerId="ADAL" clId="{95A7744D-8E6F-0444-BE1D-0193AF195432}" dt="2023-02-26T19:50:30.272" v="176" actId="14100"/>
          <ac:picMkLst>
            <pc:docMk/>
            <pc:sldMk cId="3312396601" sldId="2583"/>
            <ac:picMk id="2" creationId="{77D67A25-040A-CD6C-E320-2BB7AEA266A2}"/>
          </ac:picMkLst>
        </pc:picChg>
        <pc:picChg chg="mod">
          <ac:chgData name="Cox, Steven" userId="d4828730-847f-4569-a521-753674d89216" providerId="ADAL" clId="{95A7744D-8E6F-0444-BE1D-0193AF195432}" dt="2023-02-26T19:50:35.212" v="178" actId="1076"/>
          <ac:picMkLst>
            <pc:docMk/>
            <pc:sldMk cId="3312396601" sldId="2583"/>
            <ac:picMk id="3" creationId="{9F9E42E0-363A-3168-87B9-03FE4CDBC334}"/>
          </ac:picMkLst>
        </pc:picChg>
        <pc:picChg chg="del mod">
          <ac:chgData name="Cox, Steven" userId="d4828730-847f-4569-a521-753674d89216" providerId="ADAL" clId="{95A7744D-8E6F-0444-BE1D-0193AF195432}" dt="2023-02-26T19:47:55.692" v="3" actId="21"/>
          <ac:picMkLst>
            <pc:docMk/>
            <pc:sldMk cId="3312396601" sldId="2583"/>
            <ac:picMk id="5" creationId="{BFBE3718-3BD8-16EA-F283-B444B032C914}"/>
          </ac:picMkLst>
        </pc:picChg>
        <pc:picChg chg="add mod">
          <ac:chgData name="Cox, Steven" userId="d4828730-847f-4569-a521-753674d89216" providerId="ADAL" clId="{95A7744D-8E6F-0444-BE1D-0193AF195432}" dt="2023-02-26T19:52:36.206" v="195" actId="14100"/>
          <ac:picMkLst>
            <pc:docMk/>
            <pc:sldMk cId="3312396601" sldId="2583"/>
            <ac:picMk id="11" creationId="{0D03068F-D6C7-F755-FAE7-57A54A9AD1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2/26/23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2/26/23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the opportunity to evaluate your beer data and we hope that we shed some insight into your questions</a:t>
            </a:r>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BM Plex Sans" panose="020F0502020204030204" pitchFamily="34" charset="0"/>
              </a:rPr>
              <a:t>In the United States, A-B owns 12 breweries: St Louis; Newark, New Jersey; Los Angeles; Houston; Columbus, Ohio; Jacksonville, Florida; Merrimack, New Hampshire; Williamsburg, Virginia; Fairfield, California; Baldwinsville, New York; Fort Collins, Colorado; and Cartersville, Georgia.</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93011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It is understandable that the IBU values had so many missing values.  IBUs are often hard to measure and not required by law.  </a:t>
            </a:r>
          </a:p>
          <a:p>
            <a:r>
              <a:rPr lang="en-US" dirty="0"/>
              <a:t>2.) Out of the remaining missing IBU values, only 1 beer was an Ale which is what we are predominately concerned with. </a:t>
            </a: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36030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383288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effectLst/>
              </a:rPr>
              <a:t>The KNN model using only Ales (IPAs and other Ales) has more than a 91% accuracy rate. For identifying an Ale, the sensitivity of the model is 92.3% and the specificity is 88.3%. </a:t>
            </a:r>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811435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333333"/>
              </a:solidFill>
              <a:effectLst/>
            </a:endParaRPr>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262072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mean ABV of IPA's is significantly higher than the mean ABV of Ales. The error bars indicate that we can be 95% confident that their ranges are not even close to overlapping.</a:t>
            </a:r>
          </a:p>
          <a:p>
            <a:endParaRPr lang="en-US" dirty="0"/>
          </a:p>
          <a:p>
            <a:r>
              <a:rPr lang="en-US" dirty="0"/>
              <a:t>We can see that, while some categories have overlapping confidence intervals, most are different. The only categories that do not have a significant difference in their mean ABV values (p &gt; 0.05 including Bonferroni adjustment for post-hoc comparisons) are Ale and Other, IPA and Stout, Lager and Pilsner, and Other and Porter.</a:t>
            </a:r>
          </a:p>
          <a:p>
            <a:endParaRPr lang="en-US" dirty="0"/>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48863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725" r:id="rId46"/>
    <p:sldLayoutId id="2147483726" r:id="rId47"/>
    <p:sldLayoutId id="2147483675" r:id="rId48"/>
    <p:sldLayoutId id="2147483677" r:id="rId49"/>
    <p:sldLayoutId id="2147483729" r:id="rId50"/>
    <p:sldLayoutId id="2147483728" r:id="rId5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768" b="7768"/>
          <a:stretch>
            <a:fillRect/>
          </a:stretch>
        </p:blipFill>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dirty="0"/>
              <a:t>MSDS 6306 Case Study 1</a:t>
            </a:r>
          </a:p>
        </p:txBody>
      </p:sp>
      <p:pic>
        <p:nvPicPr>
          <p:cNvPr id="1028" name="Picture 4" descr="Southern Methodist University Online Masters in Data Science - home">
            <a:extLst>
              <a:ext uri="{FF2B5EF4-FFF2-40B4-BE49-F238E27FC236}">
                <a16:creationId xmlns:a16="http://schemas.microsoft.com/office/drawing/2014/main" id="{86DC9455-EE21-BD51-7AB2-A1DE14807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092988"/>
            <a:ext cx="2358053" cy="20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8F0628C-A617-40A3-CD12-294884766271}"/>
              </a:ext>
            </a:extLst>
          </p:cNvPr>
          <p:cNvPicPr>
            <a:picLocks noGrp="1" noChangeAspect="1"/>
          </p:cNvPicPr>
          <p:nvPr>
            <p:ph type="pic" sz="quarter" idx="10"/>
          </p:nvPr>
        </p:nvPicPr>
        <p:blipFill>
          <a:blip r:embed="rId3"/>
          <a:stretch>
            <a:fillRect/>
          </a:stretch>
        </p:blipFill>
        <p:spPr>
          <a:xfrm>
            <a:off x="205739" y="1428686"/>
            <a:ext cx="7510407" cy="4794314"/>
          </a:xfrm>
          <a:prstGeom prst="rect">
            <a:avLst/>
          </a:prstGeom>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205740" y="167744"/>
            <a:ext cx="11122660" cy="708556"/>
          </a:xfrm>
        </p:spPr>
        <p:txBody>
          <a:bodyPr anchor="ctr">
            <a:normAutofit/>
          </a:bodyPr>
          <a:lstStyle/>
          <a:p>
            <a:pPr algn="ctr"/>
            <a:r>
              <a:rPr lang="en-US" dirty="0"/>
              <a:t>Expanding Beer Classifications</a:t>
            </a:r>
          </a:p>
        </p:txBody>
      </p:sp>
      <p:sp>
        <p:nvSpPr>
          <p:cNvPr id="9" name="TextBox 8">
            <a:extLst>
              <a:ext uri="{FF2B5EF4-FFF2-40B4-BE49-F238E27FC236}">
                <a16:creationId xmlns:a16="http://schemas.microsoft.com/office/drawing/2014/main" id="{1FF2422F-E6DD-EB96-9B5E-9E1FFA5C5334}"/>
              </a:ext>
            </a:extLst>
          </p:cNvPr>
          <p:cNvSpPr txBox="1"/>
          <p:nvPr/>
        </p:nvSpPr>
        <p:spPr>
          <a:xfrm>
            <a:off x="7848600" y="1422400"/>
            <a:ext cx="3200400" cy="3970318"/>
          </a:xfrm>
          <a:prstGeom prst="rect">
            <a:avLst/>
          </a:prstGeom>
          <a:noFill/>
        </p:spPr>
        <p:txBody>
          <a:bodyPr wrap="square" rtlCol="0">
            <a:spAutoFit/>
          </a:bodyPr>
          <a:lstStyle/>
          <a:p>
            <a:r>
              <a:rPr lang="en-US" sz="1800" dirty="0">
                <a:solidFill>
                  <a:srgbClr val="333333"/>
                </a:solidFill>
                <a:effectLst/>
              </a:rPr>
              <a:t>Since the analysis of Ales vs IPAs, was so effective, we decided to investigate the difference between other styles of beer. This may be useful for Budweiser to determine what specific profiles of ABV and IBU are associated with each style of beer. Such information could help with positioning their beers relative to the existing markets.</a:t>
            </a:r>
          </a:p>
          <a:p>
            <a:endParaRPr lang="en-US" dirty="0"/>
          </a:p>
        </p:txBody>
      </p:sp>
    </p:spTree>
    <p:extLst>
      <p:ext uri="{BB962C8B-B14F-4D97-AF65-F5344CB8AC3E}">
        <p14:creationId xmlns:p14="http://schemas.microsoft.com/office/powerpoint/2010/main" val="223303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Between Ales and IPAs</a:t>
            </a:r>
          </a:p>
        </p:txBody>
      </p:sp>
      <p:sp>
        <p:nvSpPr>
          <p:cNvPr id="7" name="TextBox 6">
            <a:extLst>
              <a:ext uri="{FF2B5EF4-FFF2-40B4-BE49-F238E27FC236}">
                <a16:creationId xmlns:a16="http://schemas.microsoft.com/office/drawing/2014/main" id="{8BD0DB13-E229-CDF1-11CD-D7D93D9FEF39}"/>
              </a:ext>
            </a:extLst>
          </p:cNvPr>
          <p:cNvSpPr txBox="1"/>
          <p:nvPr/>
        </p:nvSpPr>
        <p:spPr>
          <a:xfrm>
            <a:off x="126998" y="4865985"/>
            <a:ext cx="8229601" cy="646331"/>
          </a:xfrm>
          <a:prstGeom prst="rect">
            <a:avLst/>
          </a:prstGeom>
          <a:noFill/>
        </p:spPr>
        <p:txBody>
          <a:bodyPr wrap="square" rtlCol="0">
            <a:spAutoFit/>
          </a:bodyPr>
          <a:lstStyle/>
          <a:p>
            <a:r>
              <a:rPr lang="en-US" dirty="0"/>
              <a:t>Here we can clearly see the difference in the ABV and IBU values between Ales and IPAs as we did previously.</a:t>
            </a:r>
          </a:p>
        </p:txBody>
      </p:sp>
      <p:pic>
        <p:nvPicPr>
          <p:cNvPr id="10" name="Picture 9">
            <a:extLst>
              <a:ext uri="{FF2B5EF4-FFF2-40B4-BE49-F238E27FC236}">
                <a16:creationId xmlns:a16="http://schemas.microsoft.com/office/drawing/2014/main" id="{884891EF-E476-41E4-67BA-0E325B3DB0C8}"/>
              </a:ext>
            </a:extLst>
          </p:cNvPr>
          <p:cNvPicPr>
            <a:picLocks noChangeAspect="1"/>
          </p:cNvPicPr>
          <p:nvPr/>
        </p:nvPicPr>
        <p:blipFill>
          <a:blip r:embed="rId3"/>
          <a:stretch>
            <a:fillRect/>
          </a:stretch>
        </p:blipFill>
        <p:spPr>
          <a:xfrm>
            <a:off x="126999" y="1200150"/>
            <a:ext cx="5341767" cy="3409950"/>
          </a:xfrm>
          <a:prstGeom prst="rect">
            <a:avLst/>
          </a:prstGeom>
        </p:spPr>
      </p:pic>
      <p:pic>
        <p:nvPicPr>
          <p:cNvPr id="2" name="Picture 1">
            <a:extLst>
              <a:ext uri="{FF2B5EF4-FFF2-40B4-BE49-F238E27FC236}">
                <a16:creationId xmlns:a16="http://schemas.microsoft.com/office/drawing/2014/main" id="{6B1A469D-033A-0FC7-59F1-319E81118579}"/>
              </a:ext>
            </a:extLst>
          </p:cNvPr>
          <p:cNvPicPr>
            <a:picLocks noChangeAspect="1"/>
          </p:cNvPicPr>
          <p:nvPr/>
        </p:nvPicPr>
        <p:blipFill>
          <a:blip r:embed="rId4"/>
          <a:stretch>
            <a:fillRect/>
          </a:stretch>
        </p:blipFill>
        <p:spPr>
          <a:xfrm>
            <a:off x="5848350" y="1200150"/>
            <a:ext cx="5341767" cy="3409950"/>
          </a:xfrm>
          <a:prstGeom prst="rect">
            <a:avLst/>
          </a:prstGeom>
        </p:spPr>
      </p:pic>
    </p:spTree>
    <p:extLst>
      <p:ext uri="{BB962C8B-B14F-4D97-AF65-F5344CB8AC3E}">
        <p14:creationId xmlns:p14="http://schemas.microsoft.com/office/powerpoint/2010/main" val="299318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E42E0-363A-3168-87B9-03FE4CDBC334}"/>
              </a:ext>
            </a:extLst>
          </p:cNvPr>
          <p:cNvPicPr>
            <a:picLocks noChangeAspect="1"/>
          </p:cNvPicPr>
          <p:nvPr/>
        </p:nvPicPr>
        <p:blipFill>
          <a:blip r:embed="rId2"/>
          <a:stretch>
            <a:fillRect/>
          </a:stretch>
        </p:blipFill>
        <p:spPr>
          <a:xfrm>
            <a:off x="4228932" y="1200150"/>
            <a:ext cx="3734135" cy="2383708"/>
          </a:xfrm>
          <a:prstGeom prst="rect">
            <a:avLst/>
          </a:prstGeom>
        </p:spPr>
      </p:pic>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Different Styles of Beer</a:t>
            </a:r>
          </a:p>
        </p:txBody>
      </p:sp>
      <p:sp>
        <p:nvSpPr>
          <p:cNvPr id="8" name="TextBox 7">
            <a:extLst>
              <a:ext uri="{FF2B5EF4-FFF2-40B4-BE49-F238E27FC236}">
                <a16:creationId xmlns:a16="http://schemas.microsoft.com/office/drawing/2014/main" id="{7804ECD1-99C5-9142-5AA2-F40F0989C450}"/>
              </a:ext>
            </a:extLst>
          </p:cNvPr>
          <p:cNvSpPr txBox="1"/>
          <p:nvPr/>
        </p:nvSpPr>
        <p:spPr>
          <a:xfrm>
            <a:off x="4228932" y="3725638"/>
            <a:ext cx="3734135" cy="954107"/>
          </a:xfrm>
          <a:prstGeom prst="rect">
            <a:avLst/>
          </a:prstGeom>
          <a:noFill/>
        </p:spPr>
        <p:txBody>
          <a:bodyPr wrap="square" rtlCol="0">
            <a:spAutoFit/>
          </a:bodyPr>
          <a:lstStyle/>
          <a:p>
            <a:r>
              <a:rPr lang="en-US" sz="1400" dirty="0"/>
              <a:t>Expanding the beer styles, we can see that other styles of beer are more closely aligned with Ales than IPAs.  With Ales, Pilsners, and Porters statistically the same. </a:t>
            </a:r>
          </a:p>
        </p:txBody>
      </p:sp>
      <p:pic>
        <p:nvPicPr>
          <p:cNvPr id="2" name="Picture 1">
            <a:extLst>
              <a:ext uri="{FF2B5EF4-FFF2-40B4-BE49-F238E27FC236}">
                <a16:creationId xmlns:a16="http://schemas.microsoft.com/office/drawing/2014/main" id="{77D67A25-040A-CD6C-E320-2BB7AEA266A2}"/>
              </a:ext>
            </a:extLst>
          </p:cNvPr>
          <p:cNvPicPr>
            <a:picLocks noChangeAspect="1"/>
          </p:cNvPicPr>
          <p:nvPr/>
        </p:nvPicPr>
        <p:blipFill>
          <a:blip r:embed="rId3"/>
          <a:stretch>
            <a:fillRect/>
          </a:stretch>
        </p:blipFill>
        <p:spPr>
          <a:xfrm>
            <a:off x="311150" y="1200150"/>
            <a:ext cx="3734135" cy="2383708"/>
          </a:xfrm>
          <a:prstGeom prst="rect">
            <a:avLst/>
          </a:prstGeom>
        </p:spPr>
      </p:pic>
      <p:sp>
        <p:nvSpPr>
          <p:cNvPr id="4" name="TextBox 3">
            <a:extLst>
              <a:ext uri="{FF2B5EF4-FFF2-40B4-BE49-F238E27FC236}">
                <a16:creationId xmlns:a16="http://schemas.microsoft.com/office/drawing/2014/main" id="{E9A80576-7D0B-5866-65F5-2F8574D0A188}"/>
              </a:ext>
            </a:extLst>
          </p:cNvPr>
          <p:cNvSpPr txBox="1"/>
          <p:nvPr/>
        </p:nvSpPr>
        <p:spPr>
          <a:xfrm>
            <a:off x="215732" y="3725638"/>
            <a:ext cx="4013200" cy="738664"/>
          </a:xfrm>
          <a:prstGeom prst="rect">
            <a:avLst/>
          </a:prstGeom>
          <a:noFill/>
        </p:spPr>
        <p:txBody>
          <a:bodyPr wrap="square" rtlCol="0">
            <a:spAutoFit/>
          </a:bodyPr>
          <a:lstStyle/>
          <a:p>
            <a:r>
              <a:rPr lang="en-US" sz="1400" dirty="0"/>
              <a:t>After expanding the ABV’s over the different beer styles, we can better visualize how to group the alcohol content . </a:t>
            </a:r>
          </a:p>
        </p:txBody>
      </p:sp>
      <p:pic>
        <p:nvPicPr>
          <p:cNvPr id="11" name="Picture 10" descr="Table&#10;&#10;Description automatically generated">
            <a:extLst>
              <a:ext uri="{FF2B5EF4-FFF2-40B4-BE49-F238E27FC236}">
                <a16:creationId xmlns:a16="http://schemas.microsoft.com/office/drawing/2014/main" id="{0D03068F-D6C7-F755-FAE7-57A54A9AD174}"/>
              </a:ext>
            </a:extLst>
          </p:cNvPr>
          <p:cNvPicPr>
            <a:picLocks noChangeAspect="1"/>
          </p:cNvPicPr>
          <p:nvPr/>
        </p:nvPicPr>
        <p:blipFill>
          <a:blip r:embed="rId4"/>
          <a:stretch>
            <a:fillRect/>
          </a:stretch>
        </p:blipFill>
        <p:spPr>
          <a:xfrm>
            <a:off x="8266135" y="1200150"/>
            <a:ext cx="3734135" cy="2633161"/>
          </a:xfrm>
          <a:prstGeom prst="rect">
            <a:avLst/>
          </a:prstGeom>
        </p:spPr>
      </p:pic>
      <p:sp>
        <p:nvSpPr>
          <p:cNvPr id="12" name="TextBox 11">
            <a:extLst>
              <a:ext uri="{FF2B5EF4-FFF2-40B4-BE49-F238E27FC236}">
                <a16:creationId xmlns:a16="http://schemas.microsoft.com/office/drawing/2014/main" id="{653FB081-8D31-2BDC-9D87-ACE2026F74FF}"/>
              </a:ext>
            </a:extLst>
          </p:cNvPr>
          <p:cNvSpPr txBox="1"/>
          <p:nvPr/>
        </p:nvSpPr>
        <p:spPr>
          <a:xfrm>
            <a:off x="8421280" y="4089888"/>
            <a:ext cx="3423843" cy="1169551"/>
          </a:xfrm>
          <a:prstGeom prst="rect">
            <a:avLst/>
          </a:prstGeom>
          <a:noFill/>
        </p:spPr>
        <p:txBody>
          <a:bodyPr wrap="square" rtlCol="0">
            <a:spAutoFit/>
          </a:bodyPr>
          <a:lstStyle/>
          <a:p>
            <a:r>
              <a:rPr lang="en-US" sz="1400" dirty="0"/>
              <a:t>The model does very well. Overall accuracy is 0.71, meaning that it correctly classifies 71% beers. Considering that there are 7 categories, this is a very usable result.</a:t>
            </a:r>
          </a:p>
        </p:txBody>
      </p:sp>
    </p:spTree>
    <p:extLst>
      <p:ext uri="{BB962C8B-B14F-4D97-AF65-F5344CB8AC3E}">
        <p14:creationId xmlns:p14="http://schemas.microsoft.com/office/powerpoint/2010/main" val="33123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89994-DF1F-BBAA-4DAC-3740A2770BBF}"/>
              </a:ext>
            </a:extLst>
          </p:cNvPr>
          <p:cNvSpPr txBox="1"/>
          <p:nvPr/>
        </p:nvSpPr>
        <p:spPr>
          <a:xfrm>
            <a:off x="0" y="-2"/>
            <a:ext cx="10947400" cy="584775"/>
          </a:xfrm>
          <a:prstGeom prst="rect">
            <a:avLst/>
          </a:prstGeom>
          <a:noFill/>
        </p:spPr>
        <p:txBody>
          <a:bodyPr wrap="square" rtlCol="0">
            <a:spAutoFit/>
          </a:bodyPr>
          <a:lstStyle/>
          <a:p>
            <a:pPr algn="ctr"/>
            <a:r>
              <a:rPr lang="en-US" sz="3200" b="1" i="1"/>
              <a:t>Additional Areas for Exploration</a:t>
            </a:r>
            <a:endParaRPr lang="en-US" sz="3200" b="1" i="1" dirty="0"/>
          </a:p>
        </p:txBody>
      </p:sp>
      <p:sp>
        <p:nvSpPr>
          <p:cNvPr id="7" name="TextBox 6">
            <a:extLst>
              <a:ext uri="{FF2B5EF4-FFF2-40B4-BE49-F238E27FC236}">
                <a16:creationId xmlns:a16="http://schemas.microsoft.com/office/drawing/2014/main" id="{9AECBE4B-00A4-E2FD-153C-49DE5025B692}"/>
              </a:ext>
            </a:extLst>
          </p:cNvPr>
          <p:cNvSpPr txBox="1"/>
          <p:nvPr/>
        </p:nvSpPr>
        <p:spPr>
          <a:xfrm>
            <a:off x="104140" y="5380672"/>
            <a:ext cx="111480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Interesting to note that Budweiser's top offerings are all in the lower range of ABV and IBU for the market</a:t>
            </a:r>
          </a:p>
          <a:p>
            <a:pPr marL="285750" indent="-285750">
              <a:buFont typeface="Arial" panose="020B0604020202020204" pitchFamily="34" charset="0"/>
              <a:buChar char="•"/>
            </a:pPr>
            <a:r>
              <a:rPr lang="en-US" dirty="0"/>
              <a:t>Visualizing the relationship between the ABV and IBU for the different styles of beer, we can see the industry norms and predict where new products should fall on the graph. </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E9472CCE-4660-BBF4-5E9D-FE530D16F25F}"/>
              </a:ext>
            </a:extLst>
          </p:cNvPr>
          <p:cNvPicPr>
            <a:picLocks noChangeAspect="1"/>
          </p:cNvPicPr>
          <p:nvPr/>
        </p:nvPicPr>
        <p:blipFill>
          <a:blip r:embed="rId2"/>
          <a:stretch>
            <a:fillRect/>
          </a:stretch>
        </p:blipFill>
        <p:spPr>
          <a:xfrm>
            <a:off x="104140" y="711200"/>
            <a:ext cx="11249660" cy="4396663"/>
          </a:xfrm>
          <a:prstGeom prst="rect">
            <a:avLst/>
          </a:prstGeom>
        </p:spPr>
      </p:pic>
    </p:spTree>
    <p:extLst>
      <p:ext uri="{BB962C8B-B14F-4D97-AF65-F5344CB8AC3E}">
        <p14:creationId xmlns:p14="http://schemas.microsoft.com/office/powerpoint/2010/main" val="6830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155883" y="-53259"/>
            <a:ext cx="3235018" cy="783085"/>
          </a:xfrm>
        </p:spPr>
        <p:txBody>
          <a:bodyPr>
            <a:normAutofit fontScale="90000"/>
          </a:bodyPr>
          <a:lstStyle/>
          <a:p>
            <a:r>
              <a:rPr lang="en-US" sz="5400" dirty="0"/>
              <a:t>Team 4</a:t>
            </a:r>
          </a:p>
        </p:txBody>
      </p:sp>
      <p:pic>
        <p:nvPicPr>
          <p:cNvPr id="25" name="Picture Placeholder 23">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srcRect/>
          <a:stretch/>
        </p:blipFill>
        <p:spPr>
          <a:xfrm>
            <a:off x="1289493" y="971949"/>
            <a:ext cx="3015601" cy="3015601"/>
          </a:xfrm>
        </p:spPr>
      </p:pic>
      <p:pic>
        <p:nvPicPr>
          <p:cNvPr id="29" name="Picture Placeholder 25">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srcRect l="368" r="368"/>
          <a:stretch/>
        </p:blipFill>
        <p:spPr>
          <a:xfrm>
            <a:off x="7252986" y="971949"/>
            <a:ext cx="3015601" cy="3015601"/>
          </a:xfrm>
        </p:spPr>
      </p:pic>
      <p:sp>
        <p:nvSpPr>
          <p:cNvPr id="39" name="TextBox 38">
            <a:extLst>
              <a:ext uri="{FF2B5EF4-FFF2-40B4-BE49-F238E27FC236}">
                <a16:creationId xmlns:a16="http://schemas.microsoft.com/office/drawing/2014/main" id="{6A75A3E2-6F18-E241-7307-402F3047BCE8}"/>
              </a:ext>
            </a:extLst>
          </p:cNvPr>
          <p:cNvSpPr txBox="1"/>
          <p:nvPr/>
        </p:nvSpPr>
        <p:spPr>
          <a:xfrm>
            <a:off x="7523431" y="4190205"/>
            <a:ext cx="2474710" cy="584774"/>
          </a:xfrm>
          <a:prstGeom prst="rect">
            <a:avLst/>
          </a:prstGeom>
          <a:noFill/>
        </p:spPr>
        <p:txBody>
          <a:bodyPr wrap="square">
            <a:spAutoFit/>
          </a:bodyPr>
          <a:lstStyle/>
          <a:p>
            <a:pPr algn="ctr"/>
            <a:r>
              <a:rPr lang="en-US" sz="1600" b="1" dirty="0">
                <a:latin typeface="Cambria" panose="02040503050406030204" pitchFamily="18" charset="0"/>
              </a:rPr>
              <a:t>Steven Cox</a:t>
            </a:r>
          </a:p>
          <a:p>
            <a:pPr algn="ctr"/>
            <a:r>
              <a:rPr lang="en-US" sz="1600" b="1" dirty="0" err="1">
                <a:latin typeface="Cambria" panose="02040503050406030204" pitchFamily="18" charset="0"/>
              </a:rPr>
              <a:t>sacox@mail.smu.edu</a:t>
            </a:r>
            <a:endParaRPr lang="en-US" sz="1600" b="1" dirty="0">
              <a:latin typeface="Cambria" panose="02040503050406030204" pitchFamily="18" charset="0"/>
            </a:endParaRPr>
          </a:p>
        </p:txBody>
      </p:sp>
      <p:sp>
        <p:nvSpPr>
          <p:cNvPr id="41" name="Text Placeholder 40">
            <a:extLst>
              <a:ext uri="{FF2B5EF4-FFF2-40B4-BE49-F238E27FC236}">
                <a16:creationId xmlns:a16="http://schemas.microsoft.com/office/drawing/2014/main" id="{B0C0C535-92A9-4C14-3C07-987ABF18C00B}"/>
              </a:ext>
            </a:extLst>
          </p:cNvPr>
          <p:cNvSpPr>
            <a:spLocks noGrp="1"/>
          </p:cNvSpPr>
          <p:nvPr>
            <p:ph type="body" sz="quarter" idx="15"/>
          </p:nvPr>
        </p:nvSpPr>
        <p:spPr>
          <a:xfrm>
            <a:off x="1559938" y="4229672"/>
            <a:ext cx="2474710" cy="697927"/>
          </a:xfrm>
        </p:spPr>
        <p:txBody>
          <a:bodyPr>
            <a:normAutofit/>
          </a:bodyPr>
          <a:lstStyle/>
          <a:p>
            <a:pPr>
              <a:lnSpc>
                <a:spcPct val="110000"/>
              </a:lnSpc>
            </a:pPr>
            <a:r>
              <a:rPr lang="en-US" b="1" dirty="0">
                <a:latin typeface="Cambria" panose="02040503050406030204" pitchFamily="18" charset="0"/>
              </a:rPr>
              <a:t>Nicholas Sager</a:t>
            </a:r>
          </a:p>
          <a:p>
            <a:r>
              <a:rPr lang="en-US" b="1" dirty="0" err="1">
                <a:latin typeface="Cambria" panose="02040503050406030204" pitchFamily="18" charset="0"/>
              </a:rPr>
              <a:t>nsager@mail.smu.edu</a:t>
            </a:r>
            <a:endParaRPr lang="en-US" b="1" dirty="0">
              <a:latin typeface="Cambria" panose="02040503050406030204" pitchFamily="18" charset="0"/>
            </a:endParaRPr>
          </a:p>
          <a:p>
            <a:endParaRPr lang="en-US" dirty="0"/>
          </a:p>
        </p:txBody>
      </p:sp>
    </p:spTree>
    <p:extLst>
      <p:ext uri="{BB962C8B-B14F-4D97-AF65-F5344CB8AC3E}">
        <p14:creationId xmlns:p14="http://schemas.microsoft.com/office/powerpoint/2010/main" val="1684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257229" y="261298"/>
            <a:ext cx="2727803" cy="3837729"/>
          </a:xfrm>
        </p:spPr>
        <p:txBody>
          <a:bodyPr/>
          <a:lstStyle/>
          <a:p>
            <a:r>
              <a:rPr lang="en-US" dirty="0"/>
              <a:t>Topics Covered in this Case Study</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3189480" y="2180162"/>
            <a:ext cx="4294206" cy="755650"/>
          </a:xfrm>
        </p:spPr>
        <p:txBody>
          <a:bodyPr/>
          <a:lstStyle/>
          <a:p>
            <a:pPr marL="285750" indent="-285750">
              <a:buFont typeface="Wingdings" pitchFamily="2" charset="2"/>
              <a:buChar char="v"/>
            </a:pPr>
            <a:r>
              <a:rPr lang="en-US" dirty="0"/>
              <a:t>Wrangling the data – How we handled missing values and unknows</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a:xfrm>
            <a:off x="3189480" y="2899188"/>
            <a:ext cx="4294206" cy="755650"/>
          </a:xfrm>
        </p:spPr>
        <p:txBody>
          <a:bodyPr/>
          <a:lstStyle/>
          <a:p>
            <a:pPr marL="285750" indent="-285750">
              <a:buFont typeface="Wingdings" pitchFamily="2" charset="2"/>
              <a:buChar char="v"/>
            </a:pPr>
            <a:r>
              <a:rPr lang="en-US"/>
              <a:t>How many Breweries are there in the US?</a:t>
            </a:r>
            <a:endParaRPr lang="en-US" dirty="0"/>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a:xfrm>
            <a:off x="3189480" y="4469166"/>
            <a:ext cx="4294206" cy="755650"/>
          </a:xfrm>
        </p:spPr>
        <p:txBody>
          <a:bodyPr/>
          <a:lstStyle/>
          <a:p>
            <a:pPr marL="285750" indent="-285750">
              <a:buFont typeface="Wingdings" pitchFamily="2" charset="2"/>
              <a:buChar char="v"/>
            </a:pPr>
            <a:r>
              <a:rPr lang="en-US" dirty="0">
                <a:effectLst/>
              </a:rPr>
              <a:t>Deeper Dive into alcohol content by volume (ABU)</a:t>
            </a:r>
            <a:endParaRPr lang="en-US" dirty="0"/>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a:xfrm>
            <a:off x="3189480" y="3684177"/>
            <a:ext cx="4294206" cy="755650"/>
          </a:xfrm>
        </p:spPr>
        <p:txBody>
          <a:bodyPr/>
          <a:lstStyle/>
          <a:p>
            <a:pPr marL="285750" indent="-285750">
              <a:buFont typeface="Wingdings" pitchFamily="2" charset="2"/>
              <a:buChar char="v"/>
            </a:pPr>
            <a:r>
              <a:rPr lang="en-US" dirty="0">
                <a:effectLst/>
              </a:rPr>
              <a:t>How does each State rank when comparing Alcohol Content and Bitterness?  </a:t>
            </a:r>
            <a:endParaRPr lang="en-US" dirty="0"/>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a:xfrm>
            <a:off x="7640565" y="2180162"/>
            <a:ext cx="4294206" cy="755650"/>
          </a:xfrm>
        </p:spPr>
        <p:txBody>
          <a:bodyPr/>
          <a:lstStyle/>
          <a:p>
            <a:pPr marL="285750" indent="-285750">
              <a:buFont typeface="Wingdings" pitchFamily="2" charset="2"/>
              <a:buChar char="v"/>
            </a:pPr>
            <a:r>
              <a:rPr lang="en-US" dirty="0"/>
              <a:t>Is there a relationship between ABU and Bitterness?</a:t>
            </a:r>
          </a:p>
        </p:txBody>
      </p:sp>
      <p:sp>
        <p:nvSpPr>
          <p:cNvPr id="6" name="Text Placeholder 11">
            <a:extLst>
              <a:ext uri="{FF2B5EF4-FFF2-40B4-BE49-F238E27FC236}">
                <a16:creationId xmlns:a16="http://schemas.microsoft.com/office/drawing/2014/main" id="{EC12F060-A0BB-0B12-EF74-C6D2BE46D93B}"/>
              </a:ext>
            </a:extLst>
          </p:cNvPr>
          <p:cNvSpPr txBox="1">
            <a:spLocks/>
          </p:cNvSpPr>
          <p:nvPr/>
        </p:nvSpPr>
        <p:spPr>
          <a:xfrm>
            <a:off x="7688134" y="2899716"/>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Analysis of ABU and IBU focusing on Ales and IPAs</a:t>
            </a:r>
          </a:p>
        </p:txBody>
      </p:sp>
      <p:sp>
        <p:nvSpPr>
          <p:cNvPr id="8" name="Text Placeholder 13">
            <a:extLst>
              <a:ext uri="{FF2B5EF4-FFF2-40B4-BE49-F238E27FC236}">
                <a16:creationId xmlns:a16="http://schemas.microsoft.com/office/drawing/2014/main" id="{7A2D1789-05D2-0353-CE04-01BA690A207F}"/>
              </a:ext>
            </a:extLst>
          </p:cNvPr>
          <p:cNvSpPr txBox="1">
            <a:spLocks/>
          </p:cNvSpPr>
          <p:nvPr/>
        </p:nvSpPr>
        <p:spPr>
          <a:xfrm>
            <a:off x="7640565" y="3684177"/>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How does each State rank when comparing Alcohol Content and Bitterness?  </a:t>
            </a:r>
          </a:p>
        </p:txBody>
      </p:sp>
    </p:spTree>
    <p:extLst>
      <p:ext uri="{BB962C8B-B14F-4D97-AF65-F5344CB8AC3E}">
        <p14:creationId xmlns:p14="http://schemas.microsoft.com/office/powerpoint/2010/main" val="30739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13" grpId="0" build="p"/>
      <p:bldP spid="14" grpId="0" build="p"/>
      <p:bldP spid="15" grpId="0" build="p"/>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100289"/>
            <a:ext cx="3977649" cy="3287669"/>
          </a:xfrm>
        </p:spPr>
        <p:txBody>
          <a:bodyPr>
            <a:normAutofit/>
          </a:bodyPr>
          <a:lstStyle/>
          <a:p>
            <a:r>
              <a:rPr lang="en-US" dirty="0"/>
              <a:t>How many breweries are in the US and each State?</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568535" y="4738053"/>
            <a:ext cx="804759" cy="804759"/>
          </a:xfrm>
        </p:spPr>
      </p:pic>
      <p:pic>
        <p:nvPicPr>
          <p:cNvPr id="50" name="Picture Placeholder 49" descr="Help with solid fill">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rcRect l="99" r="99"/>
          <a:stretch/>
        </p:blipFill>
        <p:spPr>
          <a:xfrm>
            <a:off x="6568537" y="2881408"/>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568536" y="1143716"/>
            <a:ext cx="804759" cy="804759"/>
          </a:xfrm>
        </p:spPr>
      </p:pic>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7"/>
          </p:nvPr>
        </p:nvSpPr>
        <p:spPr>
          <a:xfrm>
            <a:off x="7615031" y="4774585"/>
            <a:ext cx="3977648" cy="731694"/>
          </a:xfrm>
        </p:spPr>
        <p:txBody>
          <a:bodyPr/>
          <a:lstStyle/>
          <a:p>
            <a:r>
              <a:rPr lang="en-US" dirty="0">
                <a:latin typeface="Times New Roman" panose="02020603050405020304" pitchFamily="18" charset="0"/>
                <a:cs typeface="Times New Roman" panose="02020603050405020304" pitchFamily="18" charset="0"/>
              </a:rPr>
              <a:t>So with the duplicates merged, we are confident that there are 551 breweries  within the United States.  </a:t>
            </a:r>
          </a:p>
        </p:txBody>
      </p:sp>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1"/>
          </p:nvPr>
        </p:nvSpPr>
        <p:spPr>
          <a:xfrm>
            <a:off x="7718322" y="1100289"/>
            <a:ext cx="3977648" cy="731694"/>
          </a:xfrm>
        </p:spPr>
        <p:txBody>
          <a:bodyPr>
            <a:normAutofit/>
          </a:bodyPr>
          <a:lstStyle/>
          <a:p>
            <a:r>
              <a:rPr lang="en-US" dirty="0">
                <a:latin typeface="Times New Roman" panose="02020603050405020304" pitchFamily="18" charset="0"/>
                <a:cs typeface="Times New Roman" panose="02020603050405020304" pitchFamily="18" charset="0"/>
              </a:rPr>
              <a:t>On initial investigation, it appeared that according to the data, there are approximately 558 breweries in the US.</a:t>
            </a:r>
          </a:p>
        </p:txBody>
      </p:sp>
      <p:sp>
        <p:nvSpPr>
          <p:cNvPr id="19" name="TextBox 18">
            <a:extLst>
              <a:ext uri="{FF2B5EF4-FFF2-40B4-BE49-F238E27FC236}">
                <a16:creationId xmlns:a16="http://schemas.microsoft.com/office/drawing/2014/main" id="{17CBE6E9-4D36-EA21-77E6-ADEB1CF20A2E}"/>
              </a:ext>
            </a:extLst>
          </p:cNvPr>
          <p:cNvSpPr txBox="1"/>
          <p:nvPr/>
        </p:nvSpPr>
        <p:spPr>
          <a:xfrm>
            <a:off x="7588250" y="2903606"/>
            <a:ext cx="4603750" cy="738664"/>
          </a:xfrm>
          <a:prstGeom prst="rect">
            <a:avLst/>
          </a:prstGeom>
          <a:noFill/>
        </p:spPr>
        <p:txBody>
          <a:bodyPr wrap="square">
            <a:spAutoFit/>
          </a:bodyPr>
          <a:lstStyle/>
          <a:p>
            <a:pPr>
              <a:lnSpc>
                <a:spcPct val="100000"/>
              </a:lnSpc>
            </a:pPr>
            <a:r>
              <a:rPr lang="en-US" sz="1400" dirty="0">
                <a:latin typeface="Times New Roman" panose="02020603050405020304" pitchFamily="18" charset="0"/>
                <a:cs typeface="Times New Roman" panose="02020603050405020304" pitchFamily="18" charset="0"/>
              </a:rPr>
              <a:t>However, when we went to break down the number of breweries per State, we found that there were 7 breweries that had duplicate IDs.  </a:t>
            </a:r>
          </a:p>
        </p:txBody>
      </p:sp>
    </p:spTree>
    <p:extLst>
      <p:ext uri="{BB962C8B-B14F-4D97-AF65-F5344CB8AC3E}">
        <p14:creationId xmlns:p14="http://schemas.microsoft.com/office/powerpoint/2010/main" val="2268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7" grpId="0" build="p"/>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D23B7B6-E4FE-82BC-1644-30604AE3AFFF}"/>
              </a:ext>
            </a:extLst>
          </p:cNvPr>
          <p:cNvSpPr>
            <a:spLocks noGrp="1"/>
          </p:cNvSpPr>
          <p:nvPr>
            <p:ph type="title"/>
          </p:nvPr>
        </p:nvSpPr>
        <p:spPr>
          <a:xfrm>
            <a:off x="78158" y="339162"/>
            <a:ext cx="11542342" cy="823070"/>
          </a:xfrm>
        </p:spPr>
        <p:txBody>
          <a:bodyPr anchor="ctr">
            <a:normAutofit/>
          </a:bodyPr>
          <a:lstStyle/>
          <a:p>
            <a:pPr algn="ctr"/>
            <a:r>
              <a:rPr lang="en-US" dirty="0"/>
              <a:t>Number of Breweries In Each State</a:t>
            </a:r>
          </a:p>
        </p:txBody>
      </p:sp>
      <p:pic>
        <p:nvPicPr>
          <p:cNvPr id="14" name="Picture 13">
            <a:extLst>
              <a:ext uri="{FF2B5EF4-FFF2-40B4-BE49-F238E27FC236}">
                <a16:creationId xmlns:a16="http://schemas.microsoft.com/office/drawing/2014/main" id="{3095A490-FC13-FBF5-C044-1C0D54912766}"/>
              </a:ext>
            </a:extLst>
          </p:cNvPr>
          <p:cNvPicPr>
            <a:picLocks noChangeAspect="1"/>
          </p:cNvPicPr>
          <p:nvPr/>
        </p:nvPicPr>
        <p:blipFill>
          <a:blip r:embed="rId3"/>
          <a:stretch>
            <a:fillRect/>
          </a:stretch>
        </p:blipFill>
        <p:spPr>
          <a:xfrm>
            <a:off x="5955487" y="1256688"/>
            <a:ext cx="5421525" cy="3801449"/>
          </a:xfrm>
          <a:prstGeom prst="rect">
            <a:avLst/>
          </a:prstGeom>
        </p:spPr>
      </p:pic>
      <p:pic>
        <p:nvPicPr>
          <p:cNvPr id="13" name="Picture 12">
            <a:extLst>
              <a:ext uri="{FF2B5EF4-FFF2-40B4-BE49-F238E27FC236}">
                <a16:creationId xmlns:a16="http://schemas.microsoft.com/office/drawing/2014/main" id="{004AA0FD-6962-EAB0-FDE9-971605A1B6B5}"/>
              </a:ext>
            </a:extLst>
          </p:cNvPr>
          <p:cNvPicPr>
            <a:picLocks noChangeAspect="1"/>
          </p:cNvPicPr>
          <p:nvPr/>
        </p:nvPicPr>
        <p:blipFill>
          <a:blip r:embed="rId4"/>
          <a:stretch>
            <a:fillRect/>
          </a:stretch>
        </p:blipFill>
        <p:spPr>
          <a:xfrm>
            <a:off x="78157" y="1260020"/>
            <a:ext cx="5716465" cy="3801449"/>
          </a:xfrm>
          <a:prstGeom prst="rect">
            <a:avLst/>
          </a:prstGeom>
          <a:noFill/>
        </p:spPr>
      </p:pic>
      <p:sp>
        <p:nvSpPr>
          <p:cNvPr id="20" name="5-Point Star 19">
            <a:extLst>
              <a:ext uri="{FF2B5EF4-FFF2-40B4-BE49-F238E27FC236}">
                <a16:creationId xmlns:a16="http://schemas.microsoft.com/office/drawing/2014/main" id="{0EA6B0EC-5328-DF0C-07B5-9862112C1F3A}"/>
              </a:ext>
            </a:extLst>
          </p:cNvPr>
          <p:cNvSpPr/>
          <p:nvPr/>
        </p:nvSpPr>
        <p:spPr>
          <a:xfrm>
            <a:off x="814987" y="3429000"/>
            <a:ext cx="145134" cy="8588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5-Point Star 21">
            <a:extLst>
              <a:ext uri="{FF2B5EF4-FFF2-40B4-BE49-F238E27FC236}">
                <a16:creationId xmlns:a16="http://schemas.microsoft.com/office/drawing/2014/main" id="{669681EA-C3E6-ED6D-4CFB-123F90CE555F}"/>
              </a:ext>
            </a:extLst>
          </p:cNvPr>
          <p:cNvSpPr/>
          <p:nvPr/>
        </p:nvSpPr>
        <p:spPr>
          <a:xfrm>
            <a:off x="4129992" y="3750053"/>
            <a:ext cx="193005" cy="125390"/>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5-Point Star 24">
            <a:extLst>
              <a:ext uri="{FF2B5EF4-FFF2-40B4-BE49-F238E27FC236}">
                <a16:creationId xmlns:a16="http://schemas.microsoft.com/office/drawing/2014/main" id="{1A265EB4-2F36-D632-C900-65227A29D83A}"/>
              </a:ext>
            </a:extLst>
          </p:cNvPr>
          <p:cNvSpPr/>
          <p:nvPr/>
        </p:nvSpPr>
        <p:spPr>
          <a:xfrm>
            <a:off x="545674" y="2866414"/>
            <a:ext cx="163521" cy="10081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5-Point Star 25">
            <a:extLst>
              <a:ext uri="{FF2B5EF4-FFF2-40B4-BE49-F238E27FC236}">
                <a16:creationId xmlns:a16="http://schemas.microsoft.com/office/drawing/2014/main" id="{A4A36E64-DBCA-86E6-C2F8-C4DA0282A44E}"/>
              </a:ext>
            </a:extLst>
          </p:cNvPr>
          <p:cNvSpPr/>
          <p:nvPr/>
        </p:nvSpPr>
        <p:spPr>
          <a:xfrm>
            <a:off x="3175655" y="2939479"/>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5-Point Star 26">
            <a:extLst>
              <a:ext uri="{FF2B5EF4-FFF2-40B4-BE49-F238E27FC236}">
                <a16:creationId xmlns:a16="http://schemas.microsoft.com/office/drawing/2014/main" id="{564F9670-5FBD-F13E-5E66-E3C1B853C135}"/>
              </a:ext>
            </a:extLst>
          </p:cNvPr>
          <p:cNvSpPr/>
          <p:nvPr/>
        </p:nvSpPr>
        <p:spPr>
          <a:xfrm>
            <a:off x="4619533" y="204616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5-Point Star 27">
            <a:extLst>
              <a:ext uri="{FF2B5EF4-FFF2-40B4-BE49-F238E27FC236}">
                <a16:creationId xmlns:a16="http://schemas.microsoft.com/office/drawing/2014/main" id="{A6E9B52E-6DCA-AED8-B1F6-ECE674974B0C}"/>
              </a:ext>
            </a:extLst>
          </p:cNvPr>
          <p:cNvSpPr/>
          <p:nvPr/>
        </p:nvSpPr>
        <p:spPr>
          <a:xfrm>
            <a:off x="2006739" y="2844262"/>
            <a:ext cx="174081" cy="106461"/>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5-Point Star 35">
            <a:extLst>
              <a:ext uri="{FF2B5EF4-FFF2-40B4-BE49-F238E27FC236}">
                <a16:creationId xmlns:a16="http://schemas.microsoft.com/office/drawing/2014/main" id="{AC28B13B-28FA-E434-A8CE-478933DD5BB5}"/>
              </a:ext>
            </a:extLst>
          </p:cNvPr>
          <p:cNvSpPr/>
          <p:nvPr/>
        </p:nvSpPr>
        <p:spPr>
          <a:xfrm>
            <a:off x="2849349" y="3992951"/>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5-Point Star 36">
            <a:extLst>
              <a:ext uri="{FF2B5EF4-FFF2-40B4-BE49-F238E27FC236}">
                <a16:creationId xmlns:a16="http://schemas.microsoft.com/office/drawing/2014/main" id="{5241860D-1A39-0AF1-4023-2191EA0C51CD}"/>
              </a:ext>
            </a:extLst>
          </p:cNvPr>
          <p:cNvSpPr/>
          <p:nvPr/>
        </p:nvSpPr>
        <p:spPr>
          <a:xfrm>
            <a:off x="4368395" y="2829132"/>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5-Point Star 37">
            <a:extLst>
              <a:ext uri="{FF2B5EF4-FFF2-40B4-BE49-F238E27FC236}">
                <a16:creationId xmlns:a16="http://schemas.microsoft.com/office/drawing/2014/main" id="{3075D24A-21A3-297D-A2A9-4443ECAF3A63}"/>
              </a:ext>
            </a:extLst>
          </p:cNvPr>
          <p:cNvSpPr/>
          <p:nvPr/>
        </p:nvSpPr>
        <p:spPr>
          <a:xfrm>
            <a:off x="3801530" y="345885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5-Point Star 38">
            <a:extLst>
              <a:ext uri="{FF2B5EF4-FFF2-40B4-BE49-F238E27FC236}">
                <a16:creationId xmlns:a16="http://schemas.microsoft.com/office/drawing/2014/main" id="{8F8608E2-AE04-D4F5-7EC7-8872114EB175}"/>
              </a:ext>
            </a:extLst>
          </p:cNvPr>
          <p:cNvSpPr/>
          <p:nvPr/>
        </p:nvSpPr>
        <p:spPr>
          <a:xfrm>
            <a:off x="4286504" y="2157317"/>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5-Point Star 39">
            <a:extLst>
              <a:ext uri="{FF2B5EF4-FFF2-40B4-BE49-F238E27FC236}">
                <a16:creationId xmlns:a16="http://schemas.microsoft.com/office/drawing/2014/main" id="{6895E67A-CF17-93DF-B64E-32F30E2E7ED8}"/>
              </a:ext>
            </a:extLst>
          </p:cNvPr>
          <p:cNvSpPr/>
          <p:nvPr/>
        </p:nvSpPr>
        <p:spPr>
          <a:xfrm>
            <a:off x="3801530" y="2660734"/>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5-Point Star 40">
            <a:extLst>
              <a:ext uri="{FF2B5EF4-FFF2-40B4-BE49-F238E27FC236}">
                <a16:creationId xmlns:a16="http://schemas.microsoft.com/office/drawing/2014/main" id="{3B28E472-503E-659A-1958-E59416821582}"/>
              </a:ext>
            </a:extLst>
          </p:cNvPr>
          <p:cNvSpPr/>
          <p:nvPr/>
        </p:nvSpPr>
        <p:spPr>
          <a:xfrm>
            <a:off x="4619533" y="2408664"/>
            <a:ext cx="14222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12DF988-1497-265C-DE63-6B4C21629854}"/>
              </a:ext>
            </a:extLst>
          </p:cNvPr>
          <p:cNvSpPr txBox="1"/>
          <p:nvPr/>
        </p:nvSpPr>
        <p:spPr>
          <a:xfrm>
            <a:off x="3175655" y="5059242"/>
            <a:ext cx="3416756" cy="2031325"/>
          </a:xfrm>
          <a:prstGeom prst="rect">
            <a:avLst/>
          </a:prstGeom>
          <a:noFill/>
        </p:spPr>
        <p:txBody>
          <a:bodyPr wrap="square" rtlCol="0">
            <a:spAutoFit/>
          </a:bodyPr>
          <a:lstStyle/>
          <a:p>
            <a:r>
              <a:rPr lang="en-US" dirty="0"/>
              <a:t>Top 5 States</a:t>
            </a:r>
          </a:p>
          <a:p>
            <a:pPr marL="285750" indent="-285750">
              <a:buFont typeface="Arial" panose="020B0604020202020204" pitchFamily="34" charset="0"/>
              <a:buChar char="•"/>
            </a:pPr>
            <a:r>
              <a:rPr lang="en-US" dirty="0"/>
              <a:t>Colorado (46)</a:t>
            </a:r>
          </a:p>
          <a:p>
            <a:pPr marL="285750" indent="-285750">
              <a:buFont typeface="Arial" panose="020B0604020202020204" pitchFamily="34" charset="0"/>
              <a:buChar char="•"/>
            </a:pPr>
            <a:r>
              <a:rPr lang="en-US" dirty="0"/>
              <a:t>California (39)</a:t>
            </a:r>
          </a:p>
          <a:p>
            <a:pPr marL="285750" indent="-285750">
              <a:buFont typeface="Arial" panose="020B0604020202020204" pitchFamily="34" charset="0"/>
              <a:buChar char="•"/>
            </a:pPr>
            <a:r>
              <a:rPr lang="en-US" dirty="0"/>
              <a:t>Michigan (32)</a:t>
            </a:r>
          </a:p>
          <a:p>
            <a:pPr marL="285750" indent="-285750">
              <a:buFont typeface="Arial" panose="020B0604020202020204" pitchFamily="34" charset="0"/>
              <a:buChar char="•"/>
            </a:pPr>
            <a:r>
              <a:rPr lang="en-US" dirty="0"/>
              <a:t>Oregon (29)</a:t>
            </a:r>
          </a:p>
          <a:p>
            <a:pPr marL="285750" indent="-285750">
              <a:buFont typeface="Arial" panose="020B0604020202020204" pitchFamily="34" charset="0"/>
              <a:buChar char="•"/>
            </a:pPr>
            <a:r>
              <a:rPr lang="en-US" dirty="0"/>
              <a:t>Texas (28)</a:t>
            </a:r>
          </a:p>
          <a:p>
            <a:pPr marL="285750" indent="-285750">
              <a:buFont typeface="Arial" panose="020B0604020202020204" pitchFamily="34" charset="0"/>
              <a:buChar char="•"/>
            </a:pPr>
            <a:endParaRPr lang="en-US" dirty="0"/>
          </a:p>
        </p:txBody>
      </p:sp>
      <p:sp>
        <p:nvSpPr>
          <p:cNvPr id="44" name="TextBox 43">
            <a:extLst>
              <a:ext uri="{FF2B5EF4-FFF2-40B4-BE49-F238E27FC236}">
                <a16:creationId xmlns:a16="http://schemas.microsoft.com/office/drawing/2014/main" id="{7E97C970-559D-0A2C-D1F6-ABF4CC00580E}"/>
              </a:ext>
            </a:extLst>
          </p:cNvPr>
          <p:cNvSpPr txBox="1"/>
          <p:nvPr/>
        </p:nvSpPr>
        <p:spPr>
          <a:xfrm>
            <a:off x="6067180" y="5048974"/>
            <a:ext cx="3825583" cy="2031325"/>
          </a:xfrm>
          <a:prstGeom prst="rect">
            <a:avLst/>
          </a:prstGeom>
          <a:noFill/>
        </p:spPr>
        <p:txBody>
          <a:bodyPr wrap="square" rtlCol="0">
            <a:spAutoFit/>
          </a:bodyPr>
          <a:lstStyle/>
          <a:p>
            <a:r>
              <a:rPr lang="en-US" dirty="0"/>
              <a:t>Bottom 5 States</a:t>
            </a:r>
          </a:p>
          <a:p>
            <a:pPr marL="285750" indent="-285750">
              <a:buFont typeface="Arial" panose="020B0604020202020204" pitchFamily="34" charset="0"/>
              <a:buChar char="•"/>
            </a:pPr>
            <a:r>
              <a:rPr lang="en-US" dirty="0"/>
              <a:t>North and South Dakota (1 ea.)</a:t>
            </a:r>
          </a:p>
          <a:p>
            <a:pPr marL="285750" indent="-285750">
              <a:buFont typeface="Arial" panose="020B0604020202020204" pitchFamily="34" charset="0"/>
              <a:buChar char="•"/>
            </a:pPr>
            <a:r>
              <a:rPr lang="en-US" dirty="0"/>
              <a:t>West Virginia (1)</a:t>
            </a:r>
          </a:p>
          <a:p>
            <a:pPr marL="285750" indent="-285750">
              <a:buFont typeface="Arial" panose="020B0604020202020204" pitchFamily="34" charset="0"/>
              <a:buChar char="•"/>
            </a:pPr>
            <a:r>
              <a:rPr lang="en-US" dirty="0"/>
              <a:t>Mississippi (2)</a:t>
            </a:r>
          </a:p>
          <a:p>
            <a:pPr marL="285750" indent="-285750">
              <a:buFont typeface="Arial" panose="020B0604020202020204" pitchFamily="34" charset="0"/>
              <a:buChar char="•"/>
            </a:pPr>
            <a:r>
              <a:rPr lang="en-US" dirty="0"/>
              <a:t>Nevada (2)</a:t>
            </a:r>
          </a:p>
          <a:p>
            <a:pPr marL="285750" indent="-285750">
              <a:buFont typeface="Arial" panose="020B0604020202020204" pitchFamily="34" charset="0"/>
              <a:buChar char="•"/>
            </a:pPr>
            <a:r>
              <a:rPr lang="en-US" dirty="0"/>
              <a:t>Arkansas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43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5" grpId="0" animBg="1"/>
      <p:bldP spid="26" grpId="0" animBg="1"/>
      <p:bldP spid="27" grpId="0" animBg="1"/>
      <p:bldP spid="28" grpId="0" animBg="1"/>
      <p:bldP spid="36" grpId="0" animBg="1"/>
      <p:bldP spid="37" grpId="0" animBg="1"/>
      <p:bldP spid="38" grpId="0" animBg="1"/>
      <p:bldP spid="39" grpId="0" animBg="1"/>
      <p:bldP spid="40" grpId="0" animBg="1"/>
      <p:bldP spid="41" grpId="0" animBg="1"/>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999C1-20C6-782F-0D58-8949786B1B3C}"/>
              </a:ext>
            </a:extLst>
          </p:cNvPr>
          <p:cNvSpPr>
            <a:spLocks noGrp="1"/>
          </p:cNvSpPr>
          <p:nvPr>
            <p:ph type="title"/>
          </p:nvPr>
        </p:nvSpPr>
        <p:spPr/>
        <p:txBody>
          <a:bodyPr/>
          <a:lstStyle/>
          <a:p>
            <a:pPr algn="ctr"/>
            <a:r>
              <a:rPr lang="en-US" dirty="0"/>
              <a:t>Wrangling the Missing Data</a:t>
            </a:r>
          </a:p>
        </p:txBody>
      </p:sp>
      <p:sp>
        <p:nvSpPr>
          <p:cNvPr id="6" name="TextBox 5">
            <a:extLst>
              <a:ext uri="{FF2B5EF4-FFF2-40B4-BE49-F238E27FC236}">
                <a16:creationId xmlns:a16="http://schemas.microsoft.com/office/drawing/2014/main" id="{4D934593-956C-D16F-F98E-702AB643551E}"/>
              </a:ext>
            </a:extLst>
          </p:cNvPr>
          <p:cNvSpPr txBox="1"/>
          <p:nvPr/>
        </p:nvSpPr>
        <p:spPr>
          <a:xfrm>
            <a:off x="361708" y="1291480"/>
            <a:ext cx="6166092" cy="646331"/>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62 have missing ABV values ~ 3%</a:t>
            </a:r>
          </a:p>
        </p:txBody>
      </p:sp>
      <p:sp>
        <p:nvSpPr>
          <p:cNvPr id="7" name="TextBox 6">
            <a:extLst>
              <a:ext uri="{FF2B5EF4-FFF2-40B4-BE49-F238E27FC236}">
                <a16:creationId xmlns:a16="http://schemas.microsoft.com/office/drawing/2014/main" id="{CE6C50CD-7EE0-FA96-1C14-7CFB6B08C7CC}"/>
              </a:ext>
            </a:extLst>
          </p:cNvPr>
          <p:cNvSpPr txBox="1"/>
          <p:nvPr/>
        </p:nvSpPr>
        <p:spPr>
          <a:xfrm>
            <a:off x="5886208" y="1162232"/>
            <a:ext cx="5531092" cy="954107"/>
          </a:xfrm>
          <a:prstGeom prst="rect">
            <a:avLst/>
          </a:prstGeom>
          <a:noFill/>
        </p:spPr>
        <p:txBody>
          <a:bodyPr wrap="square" rtlCol="0">
            <a:spAutoFit/>
          </a:bodyPr>
          <a:lstStyle/>
          <a:p>
            <a:r>
              <a:rPr lang="en-US" sz="1400" dirty="0"/>
              <a:t>With only a few missing ABV values, it was more efficient to simply search for the data online and replace those that were available.  In doing so, we were able to find 47 values and an additional 2 that were misrepresented as beers.</a:t>
            </a:r>
          </a:p>
        </p:txBody>
      </p:sp>
      <p:sp>
        <p:nvSpPr>
          <p:cNvPr id="8" name="TextBox 7">
            <a:extLst>
              <a:ext uri="{FF2B5EF4-FFF2-40B4-BE49-F238E27FC236}">
                <a16:creationId xmlns:a16="http://schemas.microsoft.com/office/drawing/2014/main" id="{E8C9A586-AF57-9D3B-5EC2-B2A7305466A0}"/>
              </a:ext>
            </a:extLst>
          </p:cNvPr>
          <p:cNvSpPr txBox="1"/>
          <p:nvPr/>
        </p:nvSpPr>
        <p:spPr>
          <a:xfrm>
            <a:off x="361708" y="1937811"/>
            <a:ext cx="5315192" cy="369332"/>
          </a:xfrm>
          <a:prstGeom prst="rect">
            <a:avLst/>
          </a:prstGeom>
          <a:noFill/>
        </p:spPr>
        <p:txBody>
          <a:bodyPr wrap="square" rtlCol="0">
            <a:spAutoFit/>
          </a:bodyPr>
          <a:lstStyle/>
          <a:p>
            <a:pPr marL="742950" lvl="1" indent="-285750">
              <a:buFont typeface="Arial" panose="020B0604020202020204" pitchFamily="34" charset="0"/>
              <a:buChar char="•"/>
            </a:pPr>
            <a:r>
              <a:rPr lang="en-US" b="1" dirty="0"/>
              <a:t>After: 13 missing ABV values ~ 0.5%</a:t>
            </a:r>
          </a:p>
        </p:txBody>
      </p:sp>
      <p:sp>
        <p:nvSpPr>
          <p:cNvPr id="9" name="TextBox 8">
            <a:extLst>
              <a:ext uri="{FF2B5EF4-FFF2-40B4-BE49-F238E27FC236}">
                <a16:creationId xmlns:a16="http://schemas.microsoft.com/office/drawing/2014/main" id="{219FE0A1-40B8-00C7-8BE5-085982B53E1E}"/>
              </a:ext>
            </a:extLst>
          </p:cNvPr>
          <p:cNvSpPr txBox="1"/>
          <p:nvPr/>
        </p:nvSpPr>
        <p:spPr>
          <a:xfrm flipH="1">
            <a:off x="254000" y="2639560"/>
            <a:ext cx="5842000" cy="923330"/>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1005 have missing IBU values ~ 42%</a:t>
            </a:r>
          </a:p>
          <a:p>
            <a:endParaRPr lang="en-US" dirty="0"/>
          </a:p>
        </p:txBody>
      </p:sp>
      <p:sp>
        <p:nvSpPr>
          <p:cNvPr id="10" name="TextBox 9">
            <a:extLst>
              <a:ext uri="{FF2B5EF4-FFF2-40B4-BE49-F238E27FC236}">
                <a16:creationId xmlns:a16="http://schemas.microsoft.com/office/drawing/2014/main" id="{D87D19B0-6C83-7CF1-D28E-6B08B017FD4C}"/>
              </a:ext>
            </a:extLst>
          </p:cNvPr>
          <p:cNvSpPr txBox="1"/>
          <p:nvPr/>
        </p:nvSpPr>
        <p:spPr>
          <a:xfrm>
            <a:off x="6095998" y="2543453"/>
            <a:ext cx="4445000" cy="646331"/>
          </a:xfrm>
          <a:prstGeom prst="rect">
            <a:avLst/>
          </a:prstGeom>
          <a:noFill/>
        </p:spPr>
        <p:txBody>
          <a:bodyPr wrap="square" rtlCol="0">
            <a:spAutoFit/>
          </a:bodyPr>
          <a:lstStyle/>
          <a:p>
            <a:pPr marL="285750" indent="-285750">
              <a:buFont typeface="Wingdings" pitchFamily="2" charset="2"/>
              <a:buChar char="v"/>
            </a:pPr>
            <a:r>
              <a:rPr lang="en-US" dirty="0"/>
              <a:t>This is much more significant and requires further investigation.</a:t>
            </a:r>
          </a:p>
        </p:txBody>
      </p:sp>
      <p:pic>
        <p:nvPicPr>
          <p:cNvPr id="11" name="Picture 10">
            <a:extLst>
              <a:ext uri="{FF2B5EF4-FFF2-40B4-BE49-F238E27FC236}">
                <a16:creationId xmlns:a16="http://schemas.microsoft.com/office/drawing/2014/main" id="{E687E6E6-0EC4-D68E-E43E-D2784B3E3D6C}"/>
              </a:ext>
            </a:extLst>
          </p:cNvPr>
          <p:cNvPicPr>
            <a:picLocks noChangeAspect="1"/>
          </p:cNvPicPr>
          <p:nvPr/>
        </p:nvPicPr>
        <p:blipFill>
          <a:blip r:embed="rId3"/>
          <a:stretch>
            <a:fillRect/>
          </a:stretch>
        </p:blipFill>
        <p:spPr>
          <a:xfrm>
            <a:off x="254000" y="3355993"/>
            <a:ext cx="7289800" cy="3259757"/>
          </a:xfrm>
          <a:prstGeom prst="rect">
            <a:avLst/>
          </a:prstGeom>
        </p:spPr>
      </p:pic>
      <p:sp>
        <p:nvSpPr>
          <p:cNvPr id="12" name="TextBox 11">
            <a:extLst>
              <a:ext uri="{FF2B5EF4-FFF2-40B4-BE49-F238E27FC236}">
                <a16:creationId xmlns:a16="http://schemas.microsoft.com/office/drawing/2014/main" id="{1F61086A-68A8-AE14-B51F-60F3908766AD}"/>
              </a:ext>
            </a:extLst>
          </p:cNvPr>
          <p:cNvSpPr txBox="1"/>
          <p:nvPr/>
        </p:nvSpPr>
        <p:spPr>
          <a:xfrm>
            <a:off x="7797800" y="3429000"/>
            <a:ext cx="3416300" cy="2031325"/>
          </a:xfrm>
          <a:prstGeom prst="rect">
            <a:avLst/>
          </a:prstGeom>
          <a:noFill/>
        </p:spPr>
        <p:txBody>
          <a:bodyPr wrap="square" rtlCol="0">
            <a:spAutoFit/>
          </a:bodyPr>
          <a:lstStyle/>
          <a:p>
            <a:r>
              <a:rPr lang="en-US" sz="1400" dirty="0"/>
              <a:t>IBU values appear to be missing at random. The amount differs by style of beer, but we have no reason to believe it differs base on the actual value of IBU. American IPA’s have the highest number of missing IBU values but, as we will see later, they have a unique range of IBU values, so the imputation should be accurate.</a:t>
            </a:r>
          </a:p>
        </p:txBody>
      </p:sp>
      <p:sp>
        <p:nvSpPr>
          <p:cNvPr id="13" name="TextBox 12">
            <a:extLst>
              <a:ext uri="{FF2B5EF4-FFF2-40B4-BE49-F238E27FC236}">
                <a16:creationId xmlns:a16="http://schemas.microsoft.com/office/drawing/2014/main" id="{D0D5CFE4-B5A6-FA1A-F859-F7E61BFFFCE1}"/>
              </a:ext>
            </a:extLst>
          </p:cNvPr>
          <p:cNvSpPr txBox="1"/>
          <p:nvPr/>
        </p:nvSpPr>
        <p:spPr>
          <a:xfrm>
            <a:off x="7797800" y="5460325"/>
            <a:ext cx="3416300" cy="1200329"/>
          </a:xfrm>
          <a:prstGeom prst="rect">
            <a:avLst/>
          </a:prstGeom>
          <a:noFill/>
        </p:spPr>
        <p:txBody>
          <a:bodyPr wrap="square" rtlCol="0">
            <a:spAutoFit/>
          </a:bodyPr>
          <a:lstStyle/>
          <a:p>
            <a:r>
              <a:rPr lang="en-US" b="1" dirty="0"/>
              <a:t>After performing imputation with the mean value IBU by style, we reduced our missing IBUs to 2%</a:t>
            </a:r>
          </a:p>
        </p:txBody>
      </p:sp>
    </p:spTree>
    <p:extLst>
      <p:ext uri="{BB962C8B-B14F-4D97-AF65-F5344CB8AC3E}">
        <p14:creationId xmlns:p14="http://schemas.microsoft.com/office/powerpoint/2010/main" val="385562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993CC0D-EF5A-5917-3084-86B71BBD6E8F}"/>
              </a:ext>
            </a:extLst>
          </p:cNvPr>
          <p:cNvSpPr>
            <a:spLocks noGrp="1"/>
          </p:cNvSpPr>
          <p:nvPr>
            <p:ph type="title"/>
          </p:nvPr>
        </p:nvSpPr>
        <p:spPr>
          <a:xfrm>
            <a:off x="671500" y="120797"/>
            <a:ext cx="11380800" cy="876335"/>
          </a:xfrm>
        </p:spPr>
        <p:txBody>
          <a:bodyPr anchor="t"/>
          <a:lstStyle/>
          <a:p>
            <a:pPr algn="ctr"/>
            <a:r>
              <a:rPr lang="en-US" dirty="0"/>
              <a:t>Median ABV and IBU Value by State</a:t>
            </a:r>
          </a:p>
        </p:txBody>
      </p:sp>
      <p:pic>
        <p:nvPicPr>
          <p:cNvPr id="22" name="Picture Placeholder 21" descr="Map&#10;&#10;Description automatically generated">
            <a:extLst>
              <a:ext uri="{FF2B5EF4-FFF2-40B4-BE49-F238E27FC236}">
                <a16:creationId xmlns:a16="http://schemas.microsoft.com/office/drawing/2014/main" id="{D026E106-037F-E9F9-9ED9-B2166DAFF4CF}"/>
              </a:ext>
            </a:extLst>
          </p:cNvPr>
          <p:cNvPicPr>
            <a:picLocks noGrp="1" noChangeAspect="1"/>
          </p:cNvPicPr>
          <p:nvPr>
            <p:ph type="pic" sz="quarter" idx="10"/>
          </p:nvPr>
        </p:nvPicPr>
        <p:blipFill>
          <a:blip r:embed="rId3"/>
          <a:stretch>
            <a:fillRect/>
          </a:stretch>
        </p:blipFill>
        <p:spPr>
          <a:xfrm>
            <a:off x="307000" y="880930"/>
            <a:ext cx="5659800" cy="3612968"/>
          </a:xfrm>
        </p:spPr>
      </p:pic>
      <p:sp>
        <p:nvSpPr>
          <p:cNvPr id="23" name="5-Point Star 22">
            <a:extLst>
              <a:ext uri="{FF2B5EF4-FFF2-40B4-BE49-F238E27FC236}">
                <a16:creationId xmlns:a16="http://schemas.microsoft.com/office/drawing/2014/main" id="{FCA6505D-20D7-5015-86BE-A8929A960A44}"/>
              </a:ext>
            </a:extLst>
          </p:cNvPr>
          <p:cNvSpPr/>
          <p:nvPr/>
        </p:nvSpPr>
        <p:spPr>
          <a:xfrm>
            <a:off x="2057400" y="2389915"/>
            <a:ext cx="292100" cy="241300"/>
          </a:xfrm>
          <a:prstGeom prst="star5">
            <a:avLst>
              <a:gd name="adj" fmla="val 22448"/>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0BAE97A-299B-A5BC-C162-B2818B355A02}"/>
              </a:ext>
            </a:extLst>
          </p:cNvPr>
          <p:cNvSpPr txBox="1"/>
          <p:nvPr/>
        </p:nvSpPr>
        <p:spPr>
          <a:xfrm>
            <a:off x="307000" y="4792366"/>
            <a:ext cx="5664200" cy="923330"/>
          </a:xfrm>
          <a:prstGeom prst="rect">
            <a:avLst/>
          </a:prstGeom>
          <a:noFill/>
        </p:spPr>
        <p:txBody>
          <a:bodyPr wrap="square" rtlCol="0">
            <a:spAutoFit/>
          </a:bodyPr>
          <a:lstStyle/>
          <a:p>
            <a:r>
              <a:rPr lang="en-US" b="1" dirty="0"/>
              <a:t>The most alcoholic beer in the dataset is from Colorado. It is a Belgian </a:t>
            </a:r>
            <a:r>
              <a:rPr lang="en-US" b="1" dirty="0" err="1"/>
              <a:t>Quadrupel</a:t>
            </a:r>
            <a:r>
              <a:rPr lang="en-US" b="1" dirty="0"/>
              <a:t> with a 12.8% ABV </a:t>
            </a:r>
            <a:endParaRPr lang="en-US" dirty="0"/>
          </a:p>
        </p:txBody>
      </p:sp>
      <p:sp>
        <p:nvSpPr>
          <p:cNvPr id="25" name="TextBox 24">
            <a:extLst>
              <a:ext uri="{FF2B5EF4-FFF2-40B4-BE49-F238E27FC236}">
                <a16:creationId xmlns:a16="http://schemas.microsoft.com/office/drawing/2014/main" id="{E3776241-9601-4323-9746-6A8E0AEB86F2}"/>
              </a:ext>
            </a:extLst>
          </p:cNvPr>
          <p:cNvSpPr txBox="1"/>
          <p:nvPr/>
        </p:nvSpPr>
        <p:spPr>
          <a:xfrm>
            <a:off x="6096000" y="880930"/>
            <a:ext cx="5122504" cy="2585323"/>
          </a:xfrm>
          <a:prstGeom prst="rect">
            <a:avLst/>
          </a:prstGeom>
          <a:noFill/>
        </p:spPr>
        <p:txBody>
          <a:bodyPr wrap="square" rtlCol="0">
            <a:spAutoFit/>
          </a:bodyPr>
          <a:lstStyle/>
          <a:p>
            <a:r>
              <a:rPr lang="en-US" sz="1800" dirty="0"/>
              <a:t>There is not an excessive variation in median ABV across the states. The notable exception to this is the much lower median ABV for Utah, which may be an artifact of the state laws. ABV of all beer sold in Utah was previously limited to 3.2%. That law has been repealed and one of the authors, who lives in Utah, can confirm that the beer situation is slowly improving.</a:t>
            </a:r>
          </a:p>
          <a:p>
            <a:endParaRPr lang="en-US" dirty="0"/>
          </a:p>
        </p:txBody>
      </p:sp>
      <p:pic>
        <p:nvPicPr>
          <p:cNvPr id="27" name="Picture 26">
            <a:extLst>
              <a:ext uri="{FF2B5EF4-FFF2-40B4-BE49-F238E27FC236}">
                <a16:creationId xmlns:a16="http://schemas.microsoft.com/office/drawing/2014/main" id="{B136E2BB-9621-AE7B-9829-F3B9D6AE5800}"/>
              </a:ext>
            </a:extLst>
          </p:cNvPr>
          <p:cNvPicPr>
            <a:picLocks noChangeAspect="1"/>
          </p:cNvPicPr>
          <p:nvPr/>
        </p:nvPicPr>
        <p:blipFill>
          <a:blip r:embed="rId4"/>
          <a:stretch>
            <a:fillRect/>
          </a:stretch>
        </p:blipFill>
        <p:spPr>
          <a:xfrm>
            <a:off x="5966800" y="880930"/>
            <a:ext cx="5659800" cy="3612968"/>
          </a:xfrm>
          <a:prstGeom prst="rect">
            <a:avLst/>
          </a:prstGeom>
        </p:spPr>
      </p:pic>
      <p:sp>
        <p:nvSpPr>
          <p:cNvPr id="28" name="TextBox 27">
            <a:extLst>
              <a:ext uri="{FF2B5EF4-FFF2-40B4-BE49-F238E27FC236}">
                <a16:creationId xmlns:a16="http://schemas.microsoft.com/office/drawing/2014/main" id="{45B306BB-7395-CE48-7CD6-E05449D49DBB}"/>
              </a:ext>
            </a:extLst>
          </p:cNvPr>
          <p:cNvSpPr txBox="1"/>
          <p:nvPr/>
        </p:nvSpPr>
        <p:spPr>
          <a:xfrm>
            <a:off x="6220802" y="4734775"/>
            <a:ext cx="4764698" cy="923330"/>
          </a:xfrm>
          <a:prstGeom prst="rect">
            <a:avLst/>
          </a:prstGeom>
          <a:noFill/>
        </p:spPr>
        <p:txBody>
          <a:bodyPr wrap="square" rtlCol="0">
            <a:spAutoFit/>
          </a:bodyPr>
          <a:lstStyle/>
          <a:p>
            <a:r>
              <a:rPr lang="en-US" b="1" dirty="0"/>
              <a:t>The most bitter beer is called “Bitter Bitch Imperial IPA”, which is from Oregon and has 138 IBU.</a:t>
            </a:r>
            <a:endParaRPr lang="en-US" dirty="0"/>
          </a:p>
        </p:txBody>
      </p:sp>
      <p:sp>
        <p:nvSpPr>
          <p:cNvPr id="29" name="5-Point Star 28">
            <a:extLst>
              <a:ext uri="{FF2B5EF4-FFF2-40B4-BE49-F238E27FC236}">
                <a16:creationId xmlns:a16="http://schemas.microsoft.com/office/drawing/2014/main" id="{71856EAB-6CB8-0174-5EEF-B62EB483F216}"/>
              </a:ext>
            </a:extLst>
          </p:cNvPr>
          <p:cNvSpPr/>
          <p:nvPr/>
        </p:nvSpPr>
        <p:spPr>
          <a:xfrm>
            <a:off x="6680200" y="1755442"/>
            <a:ext cx="228600" cy="23845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AC5B41B-188B-3B14-B382-396EC33E3588}"/>
              </a:ext>
            </a:extLst>
          </p:cNvPr>
          <p:cNvSpPr txBox="1"/>
          <p:nvPr/>
        </p:nvSpPr>
        <p:spPr>
          <a:xfrm>
            <a:off x="177800" y="5977070"/>
            <a:ext cx="10299700" cy="646331"/>
          </a:xfrm>
          <a:prstGeom prst="rect">
            <a:avLst/>
          </a:prstGeom>
          <a:noFill/>
        </p:spPr>
        <p:txBody>
          <a:bodyPr wrap="square" rtlCol="0">
            <a:spAutoFit/>
          </a:bodyPr>
          <a:lstStyle/>
          <a:p>
            <a:r>
              <a:rPr lang="en-US" dirty="0"/>
              <a:t>Though the heat maps provide a great visualization of ABV and IBU medians, we must recognize that some states like West Virginia and Delaware only had 2 observations. </a:t>
            </a:r>
          </a:p>
        </p:txBody>
      </p:sp>
    </p:spTree>
    <p:extLst>
      <p:ext uri="{BB962C8B-B14F-4D97-AF65-F5344CB8AC3E}">
        <p14:creationId xmlns:p14="http://schemas.microsoft.com/office/powerpoint/2010/main" val="17217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5" grpId="1"/>
      <p:bldP spid="28" grpId="0"/>
      <p:bldP spid="29"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E35679F-63D8-52CC-8101-BFAB4BEB8899}"/>
              </a:ext>
            </a:extLst>
          </p:cNvPr>
          <p:cNvPicPr>
            <a:picLocks noGrp="1" noChangeAspect="1"/>
          </p:cNvPicPr>
          <p:nvPr>
            <p:ph type="pic" sz="quarter" idx="10"/>
          </p:nvPr>
        </p:nvPicPr>
        <p:blipFill>
          <a:blip r:embed="rId2"/>
          <a:stretch>
            <a:fillRect/>
          </a:stretch>
        </p:blipFill>
        <p:spPr>
          <a:xfrm>
            <a:off x="728773" y="1447798"/>
            <a:ext cx="8137815" cy="5194825"/>
          </a:xfrm>
          <a:prstGeom prst="rect">
            <a:avLst/>
          </a:prstGeom>
        </p:spPr>
      </p:pic>
      <p:sp>
        <p:nvSpPr>
          <p:cNvPr id="4" name="Title 3">
            <a:extLst>
              <a:ext uri="{FF2B5EF4-FFF2-40B4-BE49-F238E27FC236}">
                <a16:creationId xmlns:a16="http://schemas.microsoft.com/office/drawing/2014/main" id="{7194412D-F8B8-00D8-A0B3-C986C64670A5}"/>
              </a:ext>
            </a:extLst>
          </p:cNvPr>
          <p:cNvSpPr>
            <a:spLocks noGrp="1"/>
          </p:cNvSpPr>
          <p:nvPr>
            <p:ph type="title"/>
          </p:nvPr>
        </p:nvSpPr>
        <p:spPr>
          <a:xfrm>
            <a:off x="728773" y="56809"/>
            <a:ext cx="11272727" cy="1251291"/>
          </a:xfrm>
          <a:noFill/>
        </p:spPr>
        <p:txBody>
          <a:bodyPr anchor="ctr"/>
          <a:lstStyle/>
          <a:p>
            <a:pPr algn="ctr"/>
            <a:r>
              <a:rPr lang="en-US" dirty="0"/>
              <a:t>Alcohol by Volume (ABV) Statistics</a:t>
            </a:r>
          </a:p>
        </p:txBody>
      </p:sp>
      <p:sp>
        <p:nvSpPr>
          <p:cNvPr id="7" name="TextBox 6">
            <a:extLst>
              <a:ext uri="{FF2B5EF4-FFF2-40B4-BE49-F238E27FC236}">
                <a16:creationId xmlns:a16="http://schemas.microsoft.com/office/drawing/2014/main" id="{71BF70B1-C1C1-495B-5488-3F45F154CF1D}"/>
              </a:ext>
            </a:extLst>
          </p:cNvPr>
          <p:cNvSpPr txBox="1"/>
          <p:nvPr/>
        </p:nvSpPr>
        <p:spPr>
          <a:xfrm>
            <a:off x="8866588" y="1587500"/>
            <a:ext cx="275391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Mean ~ 6.0%</a:t>
            </a:r>
          </a:p>
          <a:p>
            <a:pPr marL="285750" indent="-285750">
              <a:buFont typeface="Arial" panose="020B0604020202020204" pitchFamily="34" charset="0"/>
              <a:buChar char="•"/>
            </a:pPr>
            <a:r>
              <a:rPr lang="en-US" sz="2400" dirty="0"/>
              <a:t>Median ~ 5.6%</a:t>
            </a:r>
          </a:p>
          <a:p>
            <a:pPr marL="285750" indent="-285750">
              <a:buFont typeface="Arial" panose="020B0604020202020204" pitchFamily="34" charset="0"/>
              <a:buChar char="•"/>
            </a:pPr>
            <a:r>
              <a:rPr lang="en-US" sz="2400" dirty="0"/>
              <a:t>Std. Dev ~ 1.0%</a:t>
            </a:r>
          </a:p>
          <a:p>
            <a:pPr marL="285750" indent="-285750">
              <a:buFont typeface="Arial" panose="020B0604020202020204" pitchFamily="34" charset="0"/>
              <a:buChar char="•"/>
            </a:pPr>
            <a:r>
              <a:rPr lang="en-US" sz="2400" dirty="0"/>
              <a:t>Min ~  0.1%</a:t>
            </a:r>
          </a:p>
          <a:p>
            <a:pPr marL="285750" indent="-285750">
              <a:buFont typeface="Arial" panose="020B0604020202020204" pitchFamily="34" charset="0"/>
              <a:buChar char="•"/>
            </a:pPr>
            <a:r>
              <a:rPr lang="en-US" sz="2400" dirty="0"/>
              <a:t>Max ~ 12.8%</a:t>
            </a:r>
          </a:p>
        </p:txBody>
      </p:sp>
      <p:sp>
        <p:nvSpPr>
          <p:cNvPr id="8" name="TextBox 7">
            <a:extLst>
              <a:ext uri="{FF2B5EF4-FFF2-40B4-BE49-F238E27FC236}">
                <a16:creationId xmlns:a16="http://schemas.microsoft.com/office/drawing/2014/main" id="{F43DB58D-EC21-4EA9-CE95-784BC0C25505}"/>
              </a:ext>
            </a:extLst>
          </p:cNvPr>
          <p:cNvSpPr txBox="1"/>
          <p:nvPr/>
        </p:nvSpPr>
        <p:spPr>
          <a:xfrm>
            <a:off x="9029700" y="4089400"/>
            <a:ext cx="2324100" cy="1477328"/>
          </a:xfrm>
          <a:prstGeom prst="rect">
            <a:avLst/>
          </a:prstGeom>
          <a:noFill/>
        </p:spPr>
        <p:txBody>
          <a:bodyPr wrap="square" rtlCol="0">
            <a:spAutoFit/>
          </a:bodyPr>
          <a:lstStyle/>
          <a:p>
            <a:r>
              <a:rPr lang="en-US" b="1" i="1" dirty="0"/>
              <a:t>For comparison, Bud Light has an ABV of 4.2% while Budweiser has around a 5.0%</a:t>
            </a:r>
          </a:p>
        </p:txBody>
      </p:sp>
    </p:spTree>
    <p:extLst>
      <p:ext uri="{BB962C8B-B14F-4D97-AF65-F5344CB8AC3E}">
        <p14:creationId xmlns:p14="http://schemas.microsoft.com/office/powerpoint/2010/main" val="34278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CAC61-AE14-E282-5C51-E4272F6B2BAF}"/>
              </a:ext>
            </a:extLst>
          </p:cNvPr>
          <p:cNvPicPr>
            <a:picLocks noChangeAspect="1"/>
          </p:cNvPicPr>
          <p:nvPr/>
        </p:nvPicPr>
        <p:blipFill>
          <a:blip r:embed="rId2"/>
          <a:stretch>
            <a:fillRect/>
          </a:stretch>
        </p:blipFill>
        <p:spPr>
          <a:xfrm>
            <a:off x="4051314" y="1177925"/>
            <a:ext cx="7052724" cy="4502150"/>
          </a:xfrm>
          <a:prstGeom prst="rect">
            <a:avLst/>
          </a:prstGeom>
        </p:spPr>
      </p:pic>
      <p:sp>
        <p:nvSpPr>
          <p:cNvPr id="4" name="TextBox 3">
            <a:extLst>
              <a:ext uri="{FF2B5EF4-FFF2-40B4-BE49-F238E27FC236}">
                <a16:creationId xmlns:a16="http://schemas.microsoft.com/office/drawing/2014/main" id="{2241DF3C-FF95-4C89-F799-86D5C9DBF5F2}"/>
              </a:ext>
            </a:extLst>
          </p:cNvPr>
          <p:cNvSpPr txBox="1"/>
          <p:nvPr/>
        </p:nvSpPr>
        <p:spPr>
          <a:xfrm>
            <a:off x="719847" y="241300"/>
            <a:ext cx="11307053" cy="369332"/>
          </a:xfrm>
          <a:prstGeom prst="rect">
            <a:avLst/>
          </a:prstGeom>
          <a:noFill/>
        </p:spPr>
        <p:txBody>
          <a:bodyPr wrap="square" rtlCol="0">
            <a:spAutoFit/>
          </a:bodyPr>
          <a:lstStyle/>
          <a:p>
            <a:pPr algn="ctr"/>
            <a:r>
              <a:rPr lang="en-US" b="1" dirty="0"/>
              <a:t>Relationship Between ABV and IBU</a:t>
            </a:r>
          </a:p>
        </p:txBody>
      </p:sp>
      <p:sp>
        <p:nvSpPr>
          <p:cNvPr id="5" name="TextBox 4">
            <a:extLst>
              <a:ext uri="{FF2B5EF4-FFF2-40B4-BE49-F238E27FC236}">
                <a16:creationId xmlns:a16="http://schemas.microsoft.com/office/drawing/2014/main" id="{C65637B1-F506-C25C-F910-4831A2E5F692}"/>
              </a:ext>
            </a:extLst>
          </p:cNvPr>
          <p:cNvSpPr txBox="1"/>
          <p:nvPr/>
        </p:nvSpPr>
        <p:spPr>
          <a:xfrm>
            <a:off x="543974" y="1250602"/>
            <a:ext cx="3225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3333"/>
                </a:solidFill>
                <a:effectLst/>
              </a:rPr>
              <a:t>The positive slope depicts that there is a direct correlation between the bitterness of the beer vs. the alcohol content by volume.  </a:t>
            </a:r>
            <a:endParaRPr lang="en-US" dirty="0"/>
          </a:p>
        </p:txBody>
      </p:sp>
      <p:sp>
        <p:nvSpPr>
          <p:cNvPr id="6" name="TextBox 5">
            <a:extLst>
              <a:ext uri="{FF2B5EF4-FFF2-40B4-BE49-F238E27FC236}">
                <a16:creationId xmlns:a16="http://schemas.microsoft.com/office/drawing/2014/main" id="{E97A3E98-5BF1-BB4B-796B-7C312606DC52}"/>
              </a:ext>
            </a:extLst>
          </p:cNvPr>
          <p:cNvSpPr txBox="1"/>
          <p:nvPr/>
        </p:nvSpPr>
        <p:spPr>
          <a:xfrm>
            <a:off x="465662" y="3619499"/>
            <a:ext cx="338242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 is also very apparent that IPAs are considerably more bitter than the other types of Ales when comparing with the alcohol content. </a:t>
            </a:r>
          </a:p>
        </p:txBody>
      </p:sp>
    </p:spTree>
    <p:extLst>
      <p:ext uri="{BB962C8B-B14F-4D97-AF65-F5344CB8AC3E}">
        <p14:creationId xmlns:p14="http://schemas.microsoft.com/office/powerpoint/2010/main" val="356922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Placeholder 1" descr="Chart, scatter chart&#10;&#10;Description automatically generated">
            <a:extLst>
              <a:ext uri="{FF2B5EF4-FFF2-40B4-BE49-F238E27FC236}">
                <a16:creationId xmlns:a16="http://schemas.microsoft.com/office/drawing/2014/main" id="{14F1F659-8836-0E61-19EB-E7A21A3C2751}"/>
              </a:ext>
            </a:extLst>
          </p:cNvPr>
          <p:cNvPicPr>
            <a:picLocks noGrp="1" noChangeAspect="1"/>
          </p:cNvPicPr>
          <p:nvPr>
            <p:ph type="pic" sz="quarter" idx="10"/>
          </p:nvPr>
        </p:nvPicPr>
        <p:blipFill rotWithShape="1">
          <a:blip r:embed="rId3"/>
          <a:stretch/>
        </p:blipFill>
        <p:spPr>
          <a:xfrm>
            <a:off x="508000" y="1652825"/>
            <a:ext cx="6983341" cy="4457858"/>
          </a:xfrm>
          <a:prstGeom prst="rect">
            <a:avLst/>
          </a:prstGeom>
          <a:noFill/>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177800" y="339162"/>
            <a:ext cx="11087100" cy="823070"/>
          </a:xfrm>
        </p:spPr>
        <p:txBody>
          <a:bodyPr anchor="ctr">
            <a:normAutofit/>
          </a:bodyPr>
          <a:lstStyle/>
          <a:p>
            <a:pPr algn="ctr"/>
            <a:r>
              <a:rPr lang="en-US" dirty="0"/>
              <a:t>KNN Classification with Only Ales</a:t>
            </a:r>
          </a:p>
        </p:txBody>
      </p:sp>
      <p:pic>
        <p:nvPicPr>
          <p:cNvPr id="7" name="Picture 6" descr="Table&#10;&#10;Description automatically generated">
            <a:extLst>
              <a:ext uri="{FF2B5EF4-FFF2-40B4-BE49-F238E27FC236}">
                <a16:creationId xmlns:a16="http://schemas.microsoft.com/office/drawing/2014/main" id="{99B9E07A-4685-B23A-83B8-FDB23F6B84E3}"/>
              </a:ext>
            </a:extLst>
          </p:cNvPr>
          <p:cNvPicPr>
            <a:picLocks noChangeAspect="1"/>
          </p:cNvPicPr>
          <p:nvPr/>
        </p:nvPicPr>
        <p:blipFill>
          <a:blip r:embed="rId4"/>
          <a:stretch>
            <a:fillRect/>
          </a:stretch>
        </p:blipFill>
        <p:spPr>
          <a:xfrm>
            <a:off x="8006715" y="1652825"/>
            <a:ext cx="2947667" cy="4311650"/>
          </a:xfrm>
          <a:prstGeom prst="rect">
            <a:avLst/>
          </a:prstGeom>
        </p:spPr>
      </p:pic>
    </p:spTree>
    <p:extLst>
      <p:ext uri="{BB962C8B-B14F-4D97-AF65-F5344CB8AC3E}">
        <p14:creationId xmlns:p14="http://schemas.microsoft.com/office/powerpoint/2010/main" val="2798387336"/>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1192</TotalTime>
  <Words>1228</Words>
  <Application>Microsoft Macintosh PowerPoint</Application>
  <PresentationFormat>Widescreen</PresentationFormat>
  <Paragraphs>85</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Constantia</vt:lpstr>
      <vt:lpstr>Helvetica Light</vt:lpstr>
      <vt:lpstr>IBM Plex Sans</vt:lpstr>
      <vt:lpstr>Times New Roman</vt:lpstr>
      <vt:lpstr>Wingdings</vt:lpstr>
      <vt:lpstr>Office Theme</vt:lpstr>
      <vt:lpstr>MSDS 6306 Case Study 1</vt:lpstr>
      <vt:lpstr>Topics Covered in this Case Study</vt:lpstr>
      <vt:lpstr>How many breweries are in the US and each State?</vt:lpstr>
      <vt:lpstr>Number of Breweries In Each State</vt:lpstr>
      <vt:lpstr>Wrangling the Missing Data</vt:lpstr>
      <vt:lpstr>Median ABV and IBU Value by State</vt:lpstr>
      <vt:lpstr>Alcohol by Volume (ABV) Statistics</vt:lpstr>
      <vt:lpstr>PowerPoint Presentation</vt:lpstr>
      <vt:lpstr>KNN Classification with Only Ales</vt:lpstr>
      <vt:lpstr>Expanding Beer Classifications</vt:lpstr>
      <vt:lpstr>PowerPoint Presentation</vt:lpstr>
      <vt:lpstr>PowerPoint Presentation</vt:lpstr>
      <vt:lpstr>PowerPoint Presentation</vt:lpstr>
      <vt:lpstr>Team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Case Study 1</dc:title>
  <dc:creator>Cox, Steven</dc:creator>
  <cp:lastModifiedBy>Cox, Steven</cp:lastModifiedBy>
  <cp:revision>3</cp:revision>
  <dcterms:created xsi:type="dcterms:W3CDTF">2023-02-25T23:39:09Z</dcterms:created>
  <dcterms:modified xsi:type="dcterms:W3CDTF">2023-02-26T19:58:37Z</dcterms:modified>
</cp:coreProperties>
</file>