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18"/>
  </p:notesMasterIdLst>
  <p:handoutMasterIdLst>
    <p:handoutMasterId r:id="rId19"/>
  </p:handoutMasterIdLst>
  <p:sldIdLst>
    <p:sldId id="2524" r:id="rId4"/>
    <p:sldId id="2542" r:id="rId5"/>
    <p:sldId id="2554" r:id="rId6"/>
    <p:sldId id="2575" r:id="rId7"/>
    <p:sldId id="2576" r:id="rId8"/>
    <p:sldId id="2578" r:id="rId9"/>
    <p:sldId id="2577" r:id="rId10"/>
    <p:sldId id="2579" r:id="rId11"/>
    <p:sldId id="2580" r:id="rId12"/>
    <p:sldId id="2581" r:id="rId13"/>
    <p:sldId id="2582" r:id="rId14"/>
    <p:sldId id="2583" r:id="rId15"/>
    <p:sldId id="2584" r:id="rId16"/>
    <p:sldId id="25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D3D6"/>
    <a:srgbClr val="1E17AB"/>
    <a:srgbClr val="5DAAB0"/>
    <a:srgbClr val="3B7579"/>
    <a:srgbClr val="418287"/>
    <a:srgbClr val="DFE3E9"/>
    <a:srgbClr val="1F1F26"/>
    <a:srgbClr val="D6DBE2"/>
    <a:srgbClr val="CCD2DA"/>
    <a:srgbClr val="BBC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1C8413-048E-6348-8840-96068DEAACA4}" v="395" dt="2023-02-26T19:17:12.034"/>
    <p1510:client id="{95A7744D-8E6F-0444-BE1D-0193AF195432}" v="106" dt="2023-02-26T19:54:32.79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82921" autoAdjust="0"/>
  </p:normalViewPr>
  <p:slideViewPr>
    <p:cSldViewPr snapToGrid="0" snapToObjects="1" showGuides="1">
      <p:cViewPr varScale="1">
        <p:scale>
          <a:sx n="44" d="100"/>
          <a:sy n="44" d="100"/>
        </p:scale>
        <p:origin x="936" y="42"/>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89" d="100"/>
          <a:sy n="89" d="100"/>
        </p:scale>
        <p:origin x="231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x, Steven" userId="d4828730-847f-4569-a521-753674d89216" providerId="ADAL" clId="{95A7744D-8E6F-0444-BE1D-0193AF195432}"/>
    <pc:docChg chg="undo custSel modSld">
      <pc:chgData name="Cox, Steven" userId="d4828730-847f-4569-a521-753674d89216" providerId="ADAL" clId="{95A7744D-8E6F-0444-BE1D-0193AF195432}" dt="2023-02-27T03:54:57.617" v="312" actId="20577"/>
      <pc:docMkLst>
        <pc:docMk/>
      </pc:docMkLst>
      <pc:sldChg chg="addSp delSp modSp mod">
        <pc:chgData name="Cox, Steven" userId="d4828730-847f-4569-a521-753674d89216" providerId="ADAL" clId="{95A7744D-8E6F-0444-BE1D-0193AF195432}" dt="2023-02-27T03:54:57.617" v="312" actId="20577"/>
        <pc:sldMkLst>
          <pc:docMk/>
          <pc:sldMk cId="2439656135" sldId="2524"/>
        </pc:sldMkLst>
        <pc:spChg chg="mod">
          <ac:chgData name="Cox, Steven" userId="d4828730-847f-4569-a521-753674d89216" providerId="ADAL" clId="{95A7744D-8E6F-0444-BE1D-0193AF195432}" dt="2023-02-27T03:53:33.321" v="294" actId="122"/>
          <ac:spMkLst>
            <pc:docMk/>
            <pc:sldMk cId="2439656135" sldId="2524"/>
            <ac:spMk id="2" creationId="{14801ABD-7339-4C70-82A3-696BE8EF14DF}"/>
          </ac:spMkLst>
        </pc:spChg>
        <pc:spChg chg="add del mod">
          <ac:chgData name="Cox, Steven" userId="d4828730-847f-4569-a521-753674d89216" providerId="ADAL" clId="{95A7744D-8E6F-0444-BE1D-0193AF195432}" dt="2023-02-27T03:47:35.125" v="274"/>
          <ac:spMkLst>
            <pc:docMk/>
            <pc:sldMk cId="2439656135" sldId="2524"/>
            <ac:spMk id="3" creationId="{97DCDB93-B5B4-8640-3BEF-C76C78A8F392}"/>
          </ac:spMkLst>
        </pc:spChg>
        <pc:spChg chg="add mod">
          <ac:chgData name="Cox, Steven" userId="d4828730-847f-4569-a521-753674d89216" providerId="ADAL" clId="{95A7744D-8E6F-0444-BE1D-0193AF195432}" dt="2023-02-27T03:53:08.029" v="288" actId="1076"/>
          <ac:spMkLst>
            <pc:docMk/>
            <pc:sldMk cId="2439656135" sldId="2524"/>
            <ac:spMk id="4" creationId="{6A78641E-39FF-F721-A62E-BCB326B8BAA4}"/>
          </ac:spMkLst>
        </pc:spChg>
        <pc:spChg chg="add mod">
          <ac:chgData name="Cox, Steven" userId="d4828730-847f-4569-a521-753674d89216" providerId="ADAL" clId="{95A7744D-8E6F-0444-BE1D-0193AF195432}" dt="2023-02-27T03:54:57.617" v="312" actId="20577"/>
          <ac:spMkLst>
            <pc:docMk/>
            <pc:sldMk cId="2439656135" sldId="2524"/>
            <ac:spMk id="5" creationId="{DB614937-49B4-B01C-5CB8-D4A2BB38AA18}"/>
          </ac:spMkLst>
        </pc:spChg>
        <pc:picChg chg="mod">
          <ac:chgData name="Cox, Steven" userId="d4828730-847f-4569-a521-753674d89216" providerId="ADAL" clId="{95A7744D-8E6F-0444-BE1D-0193AF195432}" dt="2023-02-27T03:54:14.237" v="302" actId="1076"/>
          <ac:picMkLst>
            <pc:docMk/>
            <pc:sldMk cId="2439656135" sldId="2524"/>
            <ac:picMk id="1028" creationId="{86DC9455-EE21-BD51-7AB2-A1DE148075DA}"/>
          </ac:picMkLst>
        </pc:picChg>
      </pc:sldChg>
      <pc:sldChg chg="addSp delSp modSp mod delAnim modAnim">
        <pc:chgData name="Cox, Steven" userId="d4828730-847f-4569-a521-753674d89216" providerId="ADAL" clId="{95A7744D-8E6F-0444-BE1D-0193AF195432}" dt="2023-02-26T19:50:01.626" v="169"/>
        <pc:sldMkLst>
          <pc:docMk/>
          <pc:sldMk cId="2993181200" sldId="2581"/>
        </pc:sldMkLst>
        <pc:spChg chg="add del mod">
          <ac:chgData name="Cox, Steven" userId="d4828730-847f-4569-a521-753674d89216" providerId="ADAL" clId="{95A7744D-8E6F-0444-BE1D-0193AF195432}" dt="2023-02-26T19:50:01.626" v="169"/>
          <ac:spMkLst>
            <pc:docMk/>
            <pc:sldMk cId="2993181200" sldId="2581"/>
            <ac:spMk id="3" creationId="{C8E9A096-3A28-C4B1-E7D3-9104EF35CDE0}"/>
          </ac:spMkLst>
        </pc:spChg>
        <pc:spChg chg="mod">
          <ac:chgData name="Cox, Steven" userId="d4828730-847f-4569-a521-753674d89216" providerId="ADAL" clId="{95A7744D-8E6F-0444-BE1D-0193AF195432}" dt="2023-02-26T19:48:56.187" v="76" actId="20577"/>
          <ac:spMkLst>
            <pc:docMk/>
            <pc:sldMk cId="2993181200" sldId="2581"/>
            <ac:spMk id="6" creationId="{1044D83D-C6D1-011B-B6B7-4FB2B0DB3747}"/>
          </ac:spMkLst>
        </pc:spChg>
        <pc:spChg chg="mod">
          <ac:chgData name="Cox, Steven" userId="d4828730-847f-4569-a521-753674d89216" providerId="ADAL" clId="{95A7744D-8E6F-0444-BE1D-0193AF195432}" dt="2023-02-26T19:49:38.593" v="163" actId="20577"/>
          <ac:spMkLst>
            <pc:docMk/>
            <pc:sldMk cId="2993181200" sldId="2581"/>
            <ac:spMk id="7" creationId="{8BD0DB13-E229-CDF1-11CD-D7D93D9FEF39}"/>
          </ac:spMkLst>
        </pc:spChg>
        <pc:spChg chg="del">
          <ac:chgData name="Cox, Steven" userId="d4828730-847f-4569-a521-753674d89216" providerId="ADAL" clId="{95A7744D-8E6F-0444-BE1D-0193AF195432}" dt="2023-02-26T19:48:22.128" v="10" actId="21"/>
          <ac:spMkLst>
            <pc:docMk/>
            <pc:sldMk cId="2993181200" sldId="2581"/>
            <ac:spMk id="8" creationId="{7804ECD1-99C5-9142-5AA2-F40F0989C450}"/>
          </ac:spMkLst>
        </pc:spChg>
        <pc:picChg chg="add mod">
          <ac:chgData name="Cox, Steven" userId="d4828730-847f-4569-a521-753674d89216" providerId="ADAL" clId="{95A7744D-8E6F-0444-BE1D-0193AF195432}" dt="2023-02-26T19:48:04.450" v="6" actId="1076"/>
          <ac:picMkLst>
            <pc:docMk/>
            <pc:sldMk cId="2993181200" sldId="2581"/>
            <ac:picMk id="2" creationId="{6B1A469D-033A-0FC7-59F1-319E81118579}"/>
          </ac:picMkLst>
        </pc:picChg>
        <pc:picChg chg="del">
          <ac:chgData name="Cox, Steven" userId="d4828730-847f-4569-a521-753674d89216" providerId="ADAL" clId="{95A7744D-8E6F-0444-BE1D-0193AF195432}" dt="2023-02-26T19:48:01.885" v="5" actId="21"/>
          <ac:picMkLst>
            <pc:docMk/>
            <pc:sldMk cId="2993181200" sldId="2581"/>
            <ac:picMk id="9" creationId="{279FB6D2-DDE2-26CA-5A39-15E2A8FDC358}"/>
          </ac:picMkLst>
        </pc:picChg>
      </pc:sldChg>
      <pc:sldChg chg="addSp delSp modSp mod delAnim modAnim">
        <pc:chgData name="Cox, Steven" userId="d4828730-847f-4569-a521-753674d89216" providerId="ADAL" clId="{95A7744D-8E6F-0444-BE1D-0193AF195432}" dt="2023-02-26T19:58:22.436" v="219" actId="20577"/>
        <pc:sldMkLst>
          <pc:docMk/>
          <pc:sldMk cId="3312396601" sldId="2583"/>
        </pc:sldMkLst>
        <pc:spChg chg="add mod">
          <ac:chgData name="Cox, Steven" userId="d4828730-847f-4569-a521-753674d89216" providerId="ADAL" clId="{95A7744D-8E6F-0444-BE1D-0193AF195432}" dt="2023-02-26T19:52:49.900" v="197" actId="1076"/>
          <ac:spMkLst>
            <pc:docMk/>
            <pc:sldMk cId="3312396601" sldId="2583"/>
            <ac:spMk id="4" creationId="{E9A80576-7D0B-5866-65F5-2F8574D0A188}"/>
          </ac:spMkLst>
        </pc:spChg>
        <pc:spChg chg="mod">
          <ac:chgData name="Cox, Steven" userId="d4828730-847f-4569-a521-753674d89216" providerId="ADAL" clId="{95A7744D-8E6F-0444-BE1D-0193AF195432}" dt="2023-02-26T19:48:38.435" v="35" actId="20577"/>
          <ac:spMkLst>
            <pc:docMk/>
            <pc:sldMk cId="3312396601" sldId="2583"/>
            <ac:spMk id="6" creationId="{1044D83D-C6D1-011B-B6B7-4FB2B0DB3747}"/>
          </ac:spMkLst>
        </pc:spChg>
        <pc:spChg chg="del">
          <ac:chgData name="Cox, Steven" userId="d4828730-847f-4569-a521-753674d89216" providerId="ADAL" clId="{95A7744D-8E6F-0444-BE1D-0193AF195432}" dt="2023-02-26T19:48:12.876" v="7" actId="21"/>
          <ac:spMkLst>
            <pc:docMk/>
            <pc:sldMk cId="3312396601" sldId="2583"/>
            <ac:spMk id="7" creationId="{8BD0DB13-E229-CDF1-11CD-D7D93D9FEF39}"/>
          </ac:spMkLst>
        </pc:spChg>
        <pc:spChg chg="mod">
          <ac:chgData name="Cox, Steven" userId="d4828730-847f-4569-a521-753674d89216" providerId="ADAL" clId="{95A7744D-8E6F-0444-BE1D-0193AF195432}" dt="2023-02-26T19:52:46.233" v="196" actId="1076"/>
          <ac:spMkLst>
            <pc:docMk/>
            <pc:sldMk cId="3312396601" sldId="2583"/>
            <ac:spMk id="8" creationId="{7804ECD1-99C5-9142-5AA2-F40F0989C450}"/>
          </ac:spMkLst>
        </pc:spChg>
        <pc:spChg chg="add del mod">
          <ac:chgData name="Cox, Steven" userId="d4828730-847f-4569-a521-753674d89216" providerId="ADAL" clId="{95A7744D-8E6F-0444-BE1D-0193AF195432}" dt="2023-02-26T19:52:01.747" v="186"/>
          <ac:spMkLst>
            <pc:docMk/>
            <pc:sldMk cId="3312396601" sldId="2583"/>
            <ac:spMk id="9" creationId="{160C509F-A178-3287-2551-B2AD202D3A43}"/>
          </ac:spMkLst>
        </pc:spChg>
        <pc:spChg chg="add mod">
          <ac:chgData name="Cox, Steven" userId="d4828730-847f-4569-a521-753674d89216" providerId="ADAL" clId="{95A7744D-8E6F-0444-BE1D-0193AF195432}" dt="2023-02-26T19:58:22.436" v="219" actId="20577"/>
          <ac:spMkLst>
            <pc:docMk/>
            <pc:sldMk cId="3312396601" sldId="2583"/>
            <ac:spMk id="12" creationId="{653FB081-8D31-2BDC-9D87-ACE2026F74FF}"/>
          </ac:spMkLst>
        </pc:spChg>
        <pc:picChg chg="add mod">
          <ac:chgData name="Cox, Steven" userId="d4828730-847f-4569-a521-753674d89216" providerId="ADAL" clId="{95A7744D-8E6F-0444-BE1D-0193AF195432}" dt="2023-02-26T19:50:30.272" v="176" actId="14100"/>
          <ac:picMkLst>
            <pc:docMk/>
            <pc:sldMk cId="3312396601" sldId="2583"/>
            <ac:picMk id="2" creationId="{77D67A25-040A-CD6C-E320-2BB7AEA266A2}"/>
          </ac:picMkLst>
        </pc:picChg>
        <pc:picChg chg="mod">
          <ac:chgData name="Cox, Steven" userId="d4828730-847f-4569-a521-753674d89216" providerId="ADAL" clId="{95A7744D-8E6F-0444-BE1D-0193AF195432}" dt="2023-02-26T19:50:35.212" v="178" actId="1076"/>
          <ac:picMkLst>
            <pc:docMk/>
            <pc:sldMk cId="3312396601" sldId="2583"/>
            <ac:picMk id="3" creationId="{9F9E42E0-363A-3168-87B9-03FE4CDBC334}"/>
          </ac:picMkLst>
        </pc:picChg>
        <pc:picChg chg="del mod">
          <ac:chgData name="Cox, Steven" userId="d4828730-847f-4569-a521-753674d89216" providerId="ADAL" clId="{95A7744D-8E6F-0444-BE1D-0193AF195432}" dt="2023-02-26T19:47:55.692" v="3" actId="21"/>
          <ac:picMkLst>
            <pc:docMk/>
            <pc:sldMk cId="3312396601" sldId="2583"/>
            <ac:picMk id="5" creationId="{BFBE3718-3BD8-16EA-F283-B444B032C914}"/>
          </ac:picMkLst>
        </pc:picChg>
        <pc:picChg chg="add mod">
          <ac:chgData name="Cox, Steven" userId="d4828730-847f-4569-a521-753674d89216" providerId="ADAL" clId="{95A7744D-8E6F-0444-BE1D-0193AF195432}" dt="2023-02-26T19:52:36.206" v="195" actId="14100"/>
          <ac:picMkLst>
            <pc:docMk/>
            <pc:sldMk cId="3312396601" sldId="2583"/>
            <ac:picMk id="11" creationId="{0D03068F-D6C7-F755-FAE7-57A54A9AD17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2/28/2023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en-US" dirty="0"/>
              <a:t>Hello and welcome to Team 4 Presentation on US Craft Beer and Brewery Analysis.  My name is Steven Cox and currently a student in the Data Science program at SMU.  </a:t>
            </a:r>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slightly different visualization, we can see that the mean ABV of IPA's is significantly higher than the mean ABV of Ales.</a:t>
            </a:r>
          </a:p>
          <a:p>
            <a:endParaRPr lang="en-US" dirty="0"/>
          </a:p>
          <a:p>
            <a:r>
              <a:rPr lang="en-US" dirty="0"/>
              <a:t>The error bars indicate that we can be 95% confidence interval and clearly their ranges are not close to overlapping.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488637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33"/>
                </a:solidFill>
                <a:effectLst/>
              </a:rPr>
              <a:t>Starting with such a solid model, we ventured off and decided to investigate this even further by breaking up the beers into seven categories as shown.  We have a great number of observations, so modeling further modeling proved to be worthwhile.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333333"/>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33"/>
                </a:solidFill>
                <a:effectLst/>
              </a:rPr>
              <a:t> We believe this modeling may help in classifying new beers, or possibly even the reclassification of current beers. </a:t>
            </a:r>
          </a:p>
          <a:p>
            <a:endParaRPr lang="en-US" sz="1200" dirty="0">
              <a:solidFill>
                <a:srgbClr val="333333"/>
              </a:solidFill>
              <a:effectLst/>
            </a:endParaRPr>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2620726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observed earlier with Ales and IPAs, </a:t>
            </a:r>
          </a:p>
          <a:p>
            <a:r>
              <a:rPr lang="en-US" dirty="0"/>
              <a:t>*now we can take a look after breaking it into the seven styles. </a:t>
            </a:r>
          </a:p>
          <a:p>
            <a:r>
              <a:rPr lang="en-US" dirty="0"/>
              <a:t>Statistically, Ales align with Others, while Lagers and Pilsners are relatively identical when only utilizing ABV values.  </a:t>
            </a:r>
          </a:p>
          <a:p>
            <a:endParaRPr lang="en-US" dirty="0"/>
          </a:p>
          <a:p>
            <a:r>
              <a:rPr lang="en-US" dirty="0"/>
              <a:t>*When observing the IBU values, we can see the bitterness is more in line with Ales rather than IPAs.  </a:t>
            </a:r>
          </a:p>
          <a:p>
            <a:endParaRPr lang="en-US" dirty="0"/>
          </a:p>
          <a:p>
            <a:r>
              <a:rPr lang="en-US" dirty="0"/>
              <a:t>* However when we use both ABV and IBU attributes to model this all together, we find that the KNN model does very well with a 71% overall accuracy.</a:t>
            </a:r>
          </a:p>
          <a:p>
            <a:endParaRPr lang="en-US" dirty="0"/>
          </a:p>
          <a:p>
            <a:r>
              <a:rPr lang="en-US" dirty="0"/>
              <a:t>and correctly categorizing Ales 80%  and  87% of the time for IPAs.  This is a slight decrease from our previous model, however it is understandable since we’re now categorizing 7 different styles instead of 2.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4137922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Bringing this all full circle and graphing all the styles together as we did with Ales and IPAs, we can better visualize how all the styles relate.  As expected, the many styles are similar with that of the Ales, while the IPAs are very much predominate in the higher areas of ABV and IPUs.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found it Interesting to note that Budweiser’s 6 top offerings are all in the lower range of ABV and IBUs, even when compared to similar style beers.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Further investigation and analysis on how these styles are brewed in each State may prove to be very enlightening.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13</a:t>
            </a:fld>
            <a:endParaRPr lang="en-US" dirty="0"/>
          </a:p>
        </p:txBody>
      </p:sp>
    </p:spTree>
    <p:extLst>
      <p:ext uri="{BB962C8B-B14F-4D97-AF65-F5344CB8AC3E}">
        <p14:creationId xmlns:p14="http://schemas.microsoft.com/office/powerpoint/2010/main" val="1055719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thank you for the opportunity in presenting our analysis and we hope to have shed some insight into your questions.  For any additional questions about this analysis or proposals for more research, please feel free to contact Nick or myself. </a:t>
            </a:r>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be addressing questions in regards to the Beers and Breweries data set.  The questions asked of us are …</a:t>
            </a:r>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When addressing the question of how many breweries there are in each state, the data initially indicated that there are 558 breweries spread across the country.  </a:t>
            </a:r>
          </a:p>
          <a:p>
            <a:r>
              <a:rPr lang="en-US" dirty="0"/>
              <a:t>*</a:t>
            </a:r>
          </a:p>
          <a:p>
            <a:r>
              <a:rPr lang="en-US" sz="1200" dirty="0">
                <a:latin typeface="Times New Roman" panose="02020603050405020304" pitchFamily="18" charset="0"/>
                <a:cs typeface="Times New Roman" panose="02020603050405020304" pitchFamily="18" charset="0"/>
              </a:rPr>
              <a:t>However, when we went to break down the number of breweries per State, we discovered that there were 7 breweries that had duplicate IDs</a:t>
            </a:r>
          </a:p>
          <a:p>
            <a:r>
              <a:rPr lang="en-US" sz="120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So…with the duplicates merged, we can confidently break down the </a:t>
            </a:r>
            <a:r>
              <a:rPr lang="en-US" sz="1400" b="1" dirty="0">
                <a:latin typeface="Times New Roman" panose="02020603050405020304" pitchFamily="18" charset="0"/>
                <a:cs typeface="Times New Roman" panose="02020603050405020304" pitchFamily="18" charset="0"/>
              </a:rPr>
              <a:t>551 breweries </a:t>
            </a:r>
            <a:r>
              <a:rPr lang="en-US" sz="1400" dirty="0">
                <a:latin typeface="Times New Roman" panose="02020603050405020304" pitchFamily="18" charset="0"/>
                <a:cs typeface="Times New Roman" panose="02020603050405020304" pitchFamily="18" charset="0"/>
              </a:rPr>
              <a:t> by State.  </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BM Plex Sans" panose="020F0502020204030204" pitchFamily="34" charset="0"/>
              </a:rPr>
              <a:t>*Here we have a heatmap and a bar chart of the number of breweries per State.</a:t>
            </a:r>
          </a:p>
          <a:p>
            <a:r>
              <a:rPr lang="en-US" b="0" i="0" dirty="0">
                <a:effectLst/>
                <a:latin typeface="IBM Plex Sans" panose="020F0502020204030204" pitchFamily="34" charset="0"/>
              </a:rPr>
              <a:t>*The top 5 States are</a:t>
            </a:r>
          </a:p>
          <a:p>
            <a:r>
              <a:rPr lang="en-US" b="0" i="0" dirty="0">
                <a:effectLst/>
                <a:latin typeface="IBM Plex Sans" panose="020F0502020204030204" pitchFamily="34" charset="0"/>
              </a:rPr>
              <a:t>*The bottom 5 States are.</a:t>
            </a:r>
          </a:p>
          <a:p>
            <a:r>
              <a:rPr lang="en-US" b="0" i="0" dirty="0">
                <a:effectLst/>
                <a:latin typeface="IBM Plex Sans" panose="020F0502020204030204" pitchFamily="34" charset="0"/>
              </a:rPr>
              <a:t>*Here are all the Budweiser Breweries laid out over the heatmap.</a:t>
            </a:r>
          </a:p>
          <a:p>
            <a:r>
              <a:rPr lang="en-US" b="0" i="0" dirty="0">
                <a:effectLst/>
                <a:latin typeface="IBM Plex Sans" panose="020F0502020204030204" pitchFamily="34" charset="0"/>
              </a:rPr>
              <a:t>*Further analysis may prove beneficial if Budweiser is looking to add additional breweries into the north west.  </a:t>
            </a:r>
          </a:p>
          <a:p>
            <a:endParaRPr lang="en-US" b="0" i="0" dirty="0">
              <a:effectLst/>
              <a:latin typeface="IBM Plex Sans" panose="020F0502020204030204" pitchFamily="34" charset="0"/>
            </a:endParaRPr>
          </a:p>
          <a:p>
            <a:r>
              <a:rPr lang="en-US" b="0" i="0" dirty="0">
                <a:effectLst/>
                <a:latin typeface="IBM Plex Sans" panose="020F0502020204030204" pitchFamily="34" charset="0"/>
              </a:rPr>
              <a:t>In the United States, A-B owns 12 breweries: St Louis; Newark, New Jersey; Los Angeles; Houston; Columbus, Ohio; Jacksonville, Florida; Merrimack, New Hampshire; Williamsburg, Virginia; Fairfield, California; Baldwinsville, New York; Fort Collins, Colorado; and Cartersville, Georgia.</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93011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Out of the 2410 beers from our data: we found that 62 of them had missing ABV values, which is approx. 3% of the observations.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With only a few missing ABV values, it was more efficient to simply search for the data online and replace those that were available.  In doing so, we were able to find 47 values and an additional 2 that were misrepresented as beers.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terms of IBU values, we found that 1005 had missing values equating to 42% of the observations.  </a:t>
            </a:r>
          </a:p>
          <a:p>
            <a:r>
              <a:rPr lang="en-US" dirty="0"/>
              <a:t> It is understandable that the IBU values had so many missing values. As  IBUs are often hard to measure and not required by law.  </a:t>
            </a:r>
          </a:p>
          <a:p>
            <a:endParaRPr lang="en-US" dirty="0"/>
          </a:p>
          <a:p>
            <a:r>
              <a:rPr lang="en-US" dirty="0"/>
              <a:t>*However, This is much more significant and requires further investigation</a:t>
            </a:r>
          </a:p>
          <a:p>
            <a:pPr marL="171450" indent="-171450">
              <a:buFont typeface="Arial" panose="020B0604020202020204" pitchFamily="34" charset="0"/>
              <a:buChar char="•"/>
            </a:pPr>
            <a:r>
              <a:rPr lang="en-US" sz="1200" dirty="0"/>
              <a:t>IBU values appear to be missing at random. The amount differs by style of beer, but we have no reason to believe it differs based on the actual value of IBU.</a:t>
            </a:r>
          </a:p>
          <a:p>
            <a:pPr marL="0" indent="0">
              <a:buFont typeface="Arial" panose="020B0604020202020204" pitchFamily="34" charset="0"/>
              <a:buNone/>
            </a:pPr>
            <a:r>
              <a:rPr lang="en-US" sz="1200" dirty="0"/>
              <a:t>So in handling this, we imputed the mean IBU by style to those with missing IBUs.</a:t>
            </a:r>
            <a:endParaRPr lang="en-US" dirty="0"/>
          </a:p>
          <a:p>
            <a:endParaRPr lang="en-US" dirty="0"/>
          </a:p>
          <a:p>
            <a:r>
              <a:rPr lang="en-US" dirty="0"/>
              <a:t>52 of the beers were unique, and therefore we could not impute the average IBU.  </a:t>
            </a:r>
            <a:r>
              <a:rPr lang="en-US" dirty="0" err="1"/>
              <a:t>Tthose</a:t>
            </a:r>
            <a:r>
              <a:rPr lang="en-US" dirty="0"/>
              <a:t> only accounted for 2% of the observations, and only 1 of which was an Ale or IPA  which is where our main focus lied. </a:t>
            </a:r>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136030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questions posed to our team was specifically in regards to Alcohol content by volume.  </a:t>
            </a:r>
          </a:p>
          <a:p>
            <a:r>
              <a:rPr lang="en-US" dirty="0"/>
              <a:t>What we found was that our of the 2400+ beers, </a:t>
            </a:r>
          </a:p>
          <a:p>
            <a:r>
              <a:rPr lang="en-US" dirty="0"/>
              <a:t>*the Average (or Mean) is right at 6% and right skewed </a:t>
            </a:r>
          </a:p>
          <a:p>
            <a:r>
              <a:rPr lang="en-US" dirty="0"/>
              <a:t>*with a median of 5.6% and </a:t>
            </a:r>
          </a:p>
          <a:p>
            <a:r>
              <a:rPr lang="en-US" dirty="0"/>
              <a:t>*The standard deviation is right at 1%.</a:t>
            </a:r>
          </a:p>
          <a:p>
            <a:r>
              <a:rPr lang="en-US" dirty="0"/>
              <a:t>*The non alcoholic beers showed to be the minimum at .1% and the highest ABV value reaching 12.8%.</a:t>
            </a:r>
          </a:p>
          <a:p>
            <a:endParaRPr lang="en-US" dirty="0"/>
          </a:p>
          <a:p>
            <a:r>
              <a:rPr lang="en-US" dirty="0"/>
              <a:t>*For comparison, Bud Light has an ABV value of 4.2% which is 2 std dev away from the average, and Budweiser at 1 standard dev away at 5%</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99756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the Median ABV by State, we can see that the relative ABV values are pretty close </a:t>
            </a:r>
          </a:p>
          <a:p>
            <a:r>
              <a:rPr lang="en-US" dirty="0"/>
              <a:t>*</a:t>
            </a:r>
          </a:p>
          <a:p>
            <a:r>
              <a:rPr lang="en-US" dirty="0"/>
              <a:t>with only one notable exception… Utah.  *</a:t>
            </a:r>
          </a:p>
          <a:p>
            <a:endParaRPr lang="en-US" dirty="0"/>
          </a:p>
          <a:p>
            <a:r>
              <a:rPr lang="en-US" dirty="0"/>
              <a:t>* Here we have the Bitterness heatmap, again we can see that there really isn’t any extreme instances.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*Though the heat maps provide a great visualization of ABV and IBU medians, we must recognize that some states like West Virginia and Delaware only had 2 observations. </a:t>
            </a:r>
          </a:p>
          <a:p>
            <a:endParaRPr lang="en-US" dirty="0"/>
          </a:p>
          <a:p>
            <a:r>
              <a:rPr lang="en-US" dirty="0"/>
              <a:t>This begs the question of which state had the highest ABV…</a:t>
            </a:r>
          </a:p>
          <a:p>
            <a:r>
              <a:rPr lang="en-US" dirty="0"/>
              <a:t>*.That would be Colorado with a Belgian at 12.8%.</a:t>
            </a:r>
          </a:p>
          <a:p>
            <a:r>
              <a:rPr lang="en-US" dirty="0"/>
              <a:t>*And Oregon claims the most bitter beer at 138 IBUs.</a:t>
            </a:r>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383288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we were asked to investigate the relationship between Alcohol Content and Bitterness. </a:t>
            </a:r>
          </a:p>
          <a:p>
            <a:endParaRPr lang="en-US" dirty="0"/>
          </a:p>
          <a:p>
            <a:r>
              <a:rPr lang="en-US" dirty="0"/>
              <a:t>*When the two are plotted against each other, we can see a positive correlation between ABV and IBU, meaning that the higher the ABV, the more bitter the beer.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also very apparent that IPAs are considerably more bitter than the other types of Ales when comparing with the alcohol content.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1708132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33"/>
                </a:solidFill>
                <a:effectLst/>
              </a:rPr>
              <a:t>Addressing this relationship, we created a KNN model as to be able to predict what style of beer we would have given both the ABV and IBU. </a:t>
            </a:r>
          </a:p>
          <a:p>
            <a:endParaRPr lang="en-US" sz="1200" dirty="0">
              <a:solidFill>
                <a:srgbClr val="333333"/>
              </a:solidFill>
              <a:effectLst/>
            </a:endParaRPr>
          </a:p>
          <a:p>
            <a:r>
              <a:rPr lang="en-US" sz="1200" dirty="0">
                <a:solidFill>
                  <a:srgbClr val="333333"/>
                </a:solidFill>
                <a:effectLst/>
              </a:rPr>
              <a:t>*The KNN model using only Ales (IPAs and other Ales) has more than a </a:t>
            </a:r>
          </a:p>
          <a:p>
            <a:r>
              <a:rPr lang="en-US" sz="1200" dirty="0">
                <a:solidFill>
                  <a:srgbClr val="333333"/>
                </a:solidFill>
                <a:effectLst/>
              </a:rPr>
              <a:t>*91% accuracy rate.</a:t>
            </a:r>
          </a:p>
          <a:p>
            <a:pPr marL="171450" indent="-171450">
              <a:buFont typeface="Arial" panose="020B0604020202020204" pitchFamily="34" charset="0"/>
              <a:buChar char="•"/>
            </a:pPr>
            <a:r>
              <a:rPr lang="en-US" sz="1200" dirty="0">
                <a:solidFill>
                  <a:srgbClr val="333333"/>
                </a:solidFill>
                <a:effectLst/>
              </a:rPr>
              <a:t>Where 888 Ales were identified correctly giving us a sensitivity of 93% and </a:t>
            </a:r>
          </a:p>
          <a:p>
            <a:pPr marL="171450" indent="-171450">
              <a:buFont typeface="Arial" panose="020B0604020202020204" pitchFamily="34" charset="0"/>
              <a:buChar char="•"/>
            </a:pPr>
            <a:r>
              <a:rPr lang="en-US" sz="1200" dirty="0">
                <a:solidFill>
                  <a:srgbClr val="333333"/>
                </a:solidFill>
                <a:effectLst/>
              </a:rPr>
              <a:t>*503 IPAs were also correctly identified, leading to a specificity of 88%. </a:t>
            </a:r>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811435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725" r:id="rId46"/>
    <p:sldLayoutId id="2147483726" r:id="rId47"/>
    <p:sldLayoutId id="2147483675" r:id="rId48"/>
    <p:sldLayoutId id="2147483677" r:id="rId49"/>
    <p:sldLayoutId id="2147483729" r:id="rId50"/>
    <p:sldLayoutId id="2147483728" r:id="rId51"/>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768" b="7768"/>
          <a:stretch>
            <a:fillRect/>
          </a:stretch>
        </p:blipFill>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0" y="1910213"/>
            <a:ext cx="8863779" cy="891250"/>
          </a:xfrm>
        </p:spPr>
        <p:txBody>
          <a:bodyPr/>
          <a:lstStyle/>
          <a:p>
            <a:pPr algn="ctr"/>
            <a:r>
              <a:rPr lang="en-US" dirty="0"/>
              <a:t>MSDS 6306 Case Study 1</a:t>
            </a:r>
          </a:p>
        </p:txBody>
      </p:sp>
      <p:pic>
        <p:nvPicPr>
          <p:cNvPr id="1028" name="Picture 4" descr="Southern Methodist University Online Masters in Data Science - home">
            <a:extLst>
              <a:ext uri="{FF2B5EF4-FFF2-40B4-BE49-F238E27FC236}">
                <a16:creationId xmlns:a16="http://schemas.microsoft.com/office/drawing/2014/main" id="{86DC9455-EE21-BD51-7AB2-A1DE14807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99" y="6478032"/>
            <a:ext cx="2655553" cy="2344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78641E-39FF-F721-A62E-BCB326B8BAA4}"/>
              </a:ext>
            </a:extLst>
          </p:cNvPr>
          <p:cNvSpPr txBox="1"/>
          <p:nvPr/>
        </p:nvSpPr>
        <p:spPr>
          <a:xfrm>
            <a:off x="3507657" y="5186859"/>
            <a:ext cx="2954655" cy="369332"/>
          </a:xfrm>
          <a:prstGeom prst="rect">
            <a:avLst/>
          </a:prstGeom>
          <a:noFill/>
        </p:spPr>
        <p:txBody>
          <a:bodyPr wrap="none" rtlCol="0">
            <a:spAutoFit/>
          </a:bodyPr>
          <a:lstStyle/>
          <a:p>
            <a:r>
              <a:rPr lang="en-US" dirty="0"/>
              <a:t>Presented By: Steven Cox</a:t>
            </a:r>
          </a:p>
        </p:txBody>
      </p:sp>
      <p:sp>
        <p:nvSpPr>
          <p:cNvPr id="5" name="TextBox 4">
            <a:extLst>
              <a:ext uri="{FF2B5EF4-FFF2-40B4-BE49-F238E27FC236}">
                <a16:creationId xmlns:a16="http://schemas.microsoft.com/office/drawing/2014/main" id="{DB614937-49B4-B01C-5CB8-D4A2BB38AA18}"/>
              </a:ext>
            </a:extLst>
          </p:cNvPr>
          <p:cNvSpPr txBox="1"/>
          <p:nvPr/>
        </p:nvSpPr>
        <p:spPr>
          <a:xfrm>
            <a:off x="1" y="3170795"/>
            <a:ext cx="8863780" cy="584775"/>
          </a:xfrm>
          <a:prstGeom prst="rect">
            <a:avLst/>
          </a:prstGeom>
          <a:noFill/>
        </p:spPr>
        <p:txBody>
          <a:bodyPr wrap="square" rtlCol="0">
            <a:spAutoFit/>
          </a:bodyPr>
          <a:lstStyle/>
          <a:p>
            <a:pPr algn="ctr"/>
            <a:r>
              <a:rPr lang="en-US" sz="3200" b="1" i="1" dirty="0"/>
              <a:t>US Craft Beer and Brewery Analysis</a:t>
            </a:r>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Between Ales and IPAs</a:t>
            </a:r>
          </a:p>
        </p:txBody>
      </p:sp>
      <p:pic>
        <p:nvPicPr>
          <p:cNvPr id="10" name="Picture 9">
            <a:extLst>
              <a:ext uri="{FF2B5EF4-FFF2-40B4-BE49-F238E27FC236}">
                <a16:creationId xmlns:a16="http://schemas.microsoft.com/office/drawing/2014/main" id="{884891EF-E476-41E4-67BA-0E325B3DB0C8}"/>
              </a:ext>
            </a:extLst>
          </p:cNvPr>
          <p:cNvPicPr>
            <a:picLocks noChangeAspect="1"/>
          </p:cNvPicPr>
          <p:nvPr/>
        </p:nvPicPr>
        <p:blipFill>
          <a:blip r:embed="rId3"/>
          <a:stretch>
            <a:fillRect/>
          </a:stretch>
        </p:blipFill>
        <p:spPr>
          <a:xfrm>
            <a:off x="126999" y="1200150"/>
            <a:ext cx="5341767" cy="3409950"/>
          </a:xfrm>
          <a:prstGeom prst="rect">
            <a:avLst/>
          </a:prstGeom>
        </p:spPr>
      </p:pic>
      <p:pic>
        <p:nvPicPr>
          <p:cNvPr id="2" name="Picture 1">
            <a:extLst>
              <a:ext uri="{FF2B5EF4-FFF2-40B4-BE49-F238E27FC236}">
                <a16:creationId xmlns:a16="http://schemas.microsoft.com/office/drawing/2014/main" id="{6B1A469D-033A-0FC7-59F1-319E81118579}"/>
              </a:ext>
            </a:extLst>
          </p:cNvPr>
          <p:cNvPicPr>
            <a:picLocks noChangeAspect="1"/>
          </p:cNvPicPr>
          <p:nvPr/>
        </p:nvPicPr>
        <p:blipFill>
          <a:blip r:embed="rId4"/>
          <a:stretch>
            <a:fillRect/>
          </a:stretch>
        </p:blipFill>
        <p:spPr>
          <a:xfrm>
            <a:off x="5848350" y="1200150"/>
            <a:ext cx="5341767" cy="3409950"/>
          </a:xfrm>
          <a:prstGeom prst="rect">
            <a:avLst/>
          </a:prstGeom>
        </p:spPr>
      </p:pic>
    </p:spTree>
    <p:extLst>
      <p:ext uri="{BB962C8B-B14F-4D97-AF65-F5344CB8AC3E}">
        <p14:creationId xmlns:p14="http://schemas.microsoft.com/office/powerpoint/2010/main" val="2993181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8F0628C-A617-40A3-CD12-294884766271}"/>
              </a:ext>
            </a:extLst>
          </p:cNvPr>
          <p:cNvPicPr>
            <a:picLocks noGrp="1" noChangeAspect="1"/>
          </p:cNvPicPr>
          <p:nvPr>
            <p:ph type="pic" sz="quarter" idx="10"/>
          </p:nvPr>
        </p:nvPicPr>
        <p:blipFill>
          <a:blip r:embed="rId3"/>
          <a:stretch>
            <a:fillRect/>
          </a:stretch>
        </p:blipFill>
        <p:spPr>
          <a:xfrm>
            <a:off x="205739" y="1428686"/>
            <a:ext cx="7510407" cy="4794314"/>
          </a:xfrm>
          <a:prstGeom prst="rect">
            <a:avLst/>
          </a:prstGeom>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205740" y="167744"/>
            <a:ext cx="11122660" cy="708556"/>
          </a:xfrm>
        </p:spPr>
        <p:txBody>
          <a:bodyPr anchor="ctr">
            <a:normAutofit/>
          </a:bodyPr>
          <a:lstStyle/>
          <a:p>
            <a:pPr algn="ctr"/>
            <a:r>
              <a:rPr lang="en-US" dirty="0"/>
              <a:t>Expanding Beer Classifications</a:t>
            </a:r>
          </a:p>
        </p:txBody>
      </p:sp>
      <p:sp>
        <p:nvSpPr>
          <p:cNvPr id="9" name="TextBox 8">
            <a:extLst>
              <a:ext uri="{FF2B5EF4-FFF2-40B4-BE49-F238E27FC236}">
                <a16:creationId xmlns:a16="http://schemas.microsoft.com/office/drawing/2014/main" id="{1FF2422F-E6DD-EB96-9B5E-9E1FFA5C5334}"/>
              </a:ext>
            </a:extLst>
          </p:cNvPr>
          <p:cNvSpPr txBox="1"/>
          <p:nvPr/>
        </p:nvSpPr>
        <p:spPr>
          <a:xfrm>
            <a:off x="8255000" y="1173182"/>
            <a:ext cx="3200400"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333333"/>
                </a:solidFill>
                <a:effectLst/>
              </a:rPr>
              <a:t>Since the analysis of Ales vs IPAs, was so effective, we decided to investigate the difference between the other styles of beer. </a:t>
            </a:r>
          </a:p>
          <a:p>
            <a:pPr marL="285750" indent="-285750">
              <a:buFont typeface="Arial" panose="020B0604020202020204" pitchFamily="34" charset="0"/>
              <a:buChar char="•"/>
            </a:pPr>
            <a:endParaRPr lang="en-US" dirty="0">
              <a:solidFill>
                <a:srgbClr val="333333"/>
              </a:solidFill>
            </a:endParaRPr>
          </a:p>
          <a:p>
            <a:pPr marL="285750" indent="-285750">
              <a:buFont typeface="Arial" panose="020B0604020202020204" pitchFamily="34" charset="0"/>
              <a:buChar char="•"/>
            </a:pPr>
            <a:r>
              <a:rPr lang="en-US" sz="1800" dirty="0">
                <a:solidFill>
                  <a:srgbClr val="333333"/>
                </a:solidFill>
                <a:effectLst/>
              </a:rPr>
              <a:t>This may be useful for Budweiser to determine what specific profiles of ABV and IBU are associated with each style of beer.</a:t>
            </a:r>
            <a:endParaRPr lang="en-US" dirty="0"/>
          </a:p>
        </p:txBody>
      </p:sp>
    </p:spTree>
    <p:extLst>
      <p:ext uri="{BB962C8B-B14F-4D97-AF65-F5344CB8AC3E}">
        <p14:creationId xmlns:p14="http://schemas.microsoft.com/office/powerpoint/2010/main" val="223303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E42E0-363A-3168-87B9-03FE4CDBC334}"/>
              </a:ext>
            </a:extLst>
          </p:cNvPr>
          <p:cNvPicPr>
            <a:picLocks noChangeAspect="1"/>
          </p:cNvPicPr>
          <p:nvPr/>
        </p:nvPicPr>
        <p:blipFill>
          <a:blip r:embed="rId3"/>
          <a:stretch>
            <a:fillRect/>
          </a:stretch>
        </p:blipFill>
        <p:spPr>
          <a:xfrm>
            <a:off x="4228932" y="1200150"/>
            <a:ext cx="3734135" cy="2383708"/>
          </a:xfrm>
          <a:prstGeom prst="rect">
            <a:avLst/>
          </a:prstGeom>
        </p:spPr>
      </p:pic>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Different Styles of Beer</a:t>
            </a:r>
          </a:p>
        </p:txBody>
      </p:sp>
      <p:sp>
        <p:nvSpPr>
          <p:cNvPr id="8" name="TextBox 7">
            <a:extLst>
              <a:ext uri="{FF2B5EF4-FFF2-40B4-BE49-F238E27FC236}">
                <a16:creationId xmlns:a16="http://schemas.microsoft.com/office/drawing/2014/main" id="{7804ECD1-99C5-9142-5AA2-F40F0989C450}"/>
              </a:ext>
            </a:extLst>
          </p:cNvPr>
          <p:cNvSpPr txBox="1"/>
          <p:nvPr/>
        </p:nvSpPr>
        <p:spPr>
          <a:xfrm>
            <a:off x="4228932" y="3725638"/>
            <a:ext cx="3734135" cy="954107"/>
          </a:xfrm>
          <a:prstGeom prst="rect">
            <a:avLst/>
          </a:prstGeom>
          <a:noFill/>
        </p:spPr>
        <p:txBody>
          <a:bodyPr wrap="square" rtlCol="0">
            <a:spAutoFit/>
          </a:bodyPr>
          <a:lstStyle/>
          <a:p>
            <a:r>
              <a:rPr lang="en-US" sz="1400" dirty="0"/>
              <a:t>Expanding the beer styles, we can see that other styles of beer are more closely aligned with Ales than IPAs.  With Ales, Pilsners, and Porters statistically the same. </a:t>
            </a:r>
          </a:p>
        </p:txBody>
      </p:sp>
      <p:pic>
        <p:nvPicPr>
          <p:cNvPr id="2" name="Picture 1">
            <a:extLst>
              <a:ext uri="{FF2B5EF4-FFF2-40B4-BE49-F238E27FC236}">
                <a16:creationId xmlns:a16="http://schemas.microsoft.com/office/drawing/2014/main" id="{77D67A25-040A-CD6C-E320-2BB7AEA266A2}"/>
              </a:ext>
            </a:extLst>
          </p:cNvPr>
          <p:cNvPicPr>
            <a:picLocks noChangeAspect="1"/>
          </p:cNvPicPr>
          <p:nvPr/>
        </p:nvPicPr>
        <p:blipFill>
          <a:blip r:embed="rId4"/>
          <a:stretch>
            <a:fillRect/>
          </a:stretch>
        </p:blipFill>
        <p:spPr>
          <a:xfrm>
            <a:off x="311150" y="1200150"/>
            <a:ext cx="3734135" cy="2383708"/>
          </a:xfrm>
          <a:prstGeom prst="rect">
            <a:avLst/>
          </a:prstGeom>
        </p:spPr>
      </p:pic>
      <p:sp>
        <p:nvSpPr>
          <p:cNvPr id="4" name="TextBox 3">
            <a:extLst>
              <a:ext uri="{FF2B5EF4-FFF2-40B4-BE49-F238E27FC236}">
                <a16:creationId xmlns:a16="http://schemas.microsoft.com/office/drawing/2014/main" id="{E9A80576-7D0B-5866-65F5-2F8574D0A188}"/>
              </a:ext>
            </a:extLst>
          </p:cNvPr>
          <p:cNvSpPr txBox="1"/>
          <p:nvPr/>
        </p:nvSpPr>
        <p:spPr>
          <a:xfrm>
            <a:off x="215732" y="3725638"/>
            <a:ext cx="4013200" cy="738664"/>
          </a:xfrm>
          <a:prstGeom prst="rect">
            <a:avLst/>
          </a:prstGeom>
          <a:noFill/>
        </p:spPr>
        <p:txBody>
          <a:bodyPr wrap="square" rtlCol="0">
            <a:spAutoFit/>
          </a:bodyPr>
          <a:lstStyle/>
          <a:p>
            <a:r>
              <a:rPr lang="en-US" sz="1400" dirty="0"/>
              <a:t>After expanding the ABV’s over the different beer styles, we can better visualize the similarities and differences in relation to ABV. </a:t>
            </a:r>
          </a:p>
        </p:txBody>
      </p:sp>
      <p:sp>
        <p:nvSpPr>
          <p:cNvPr id="12" name="TextBox 11">
            <a:extLst>
              <a:ext uri="{FF2B5EF4-FFF2-40B4-BE49-F238E27FC236}">
                <a16:creationId xmlns:a16="http://schemas.microsoft.com/office/drawing/2014/main" id="{653FB081-8D31-2BDC-9D87-ACE2026F74FF}"/>
              </a:ext>
            </a:extLst>
          </p:cNvPr>
          <p:cNvSpPr txBox="1"/>
          <p:nvPr/>
        </p:nvSpPr>
        <p:spPr>
          <a:xfrm>
            <a:off x="8397277" y="3692076"/>
            <a:ext cx="3423843" cy="738664"/>
          </a:xfrm>
          <a:prstGeom prst="rect">
            <a:avLst/>
          </a:prstGeom>
          <a:noFill/>
        </p:spPr>
        <p:txBody>
          <a:bodyPr wrap="square" rtlCol="0">
            <a:spAutoFit/>
          </a:bodyPr>
          <a:lstStyle/>
          <a:p>
            <a:r>
              <a:rPr lang="en-US" sz="1400" dirty="0"/>
              <a:t>This KNN model does very well, allowing us to classify the beers with a 71% accuracy. </a:t>
            </a:r>
          </a:p>
        </p:txBody>
      </p:sp>
      <p:pic>
        <p:nvPicPr>
          <p:cNvPr id="13" name="Picture 12">
            <a:extLst>
              <a:ext uri="{FF2B5EF4-FFF2-40B4-BE49-F238E27FC236}">
                <a16:creationId xmlns:a16="http://schemas.microsoft.com/office/drawing/2014/main" id="{1989BA91-4A11-1140-4277-BFBB2780F9D3}"/>
              </a:ext>
            </a:extLst>
          </p:cNvPr>
          <p:cNvPicPr>
            <a:picLocks noChangeAspect="1"/>
          </p:cNvPicPr>
          <p:nvPr/>
        </p:nvPicPr>
        <p:blipFill>
          <a:blip r:embed="rId5"/>
          <a:stretch>
            <a:fillRect/>
          </a:stretch>
        </p:blipFill>
        <p:spPr>
          <a:xfrm>
            <a:off x="8242132" y="1193476"/>
            <a:ext cx="3734135" cy="2377034"/>
          </a:xfrm>
          <a:prstGeom prst="rect">
            <a:avLst/>
          </a:prstGeom>
        </p:spPr>
      </p:pic>
      <p:sp>
        <p:nvSpPr>
          <p:cNvPr id="7" name="Oval 6">
            <a:extLst>
              <a:ext uri="{FF2B5EF4-FFF2-40B4-BE49-F238E27FC236}">
                <a16:creationId xmlns:a16="http://schemas.microsoft.com/office/drawing/2014/main" id="{C31A410C-FBF7-1564-EBC6-59E427C1D0E7}"/>
              </a:ext>
            </a:extLst>
          </p:cNvPr>
          <p:cNvSpPr/>
          <p:nvPr/>
        </p:nvSpPr>
        <p:spPr>
          <a:xfrm>
            <a:off x="9281031" y="3296940"/>
            <a:ext cx="1196340" cy="334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3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89994-DF1F-BBAA-4DAC-3740A2770BBF}"/>
              </a:ext>
            </a:extLst>
          </p:cNvPr>
          <p:cNvSpPr txBox="1"/>
          <p:nvPr/>
        </p:nvSpPr>
        <p:spPr>
          <a:xfrm>
            <a:off x="0" y="-2"/>
            <a:ext cx="10947400" cy="584775"/>
          </a:xfrm>
          <a:prstGeom prst="rect">
            <a:avLst/>
          </a:prstGeom>
          <a:noFill/>
        </p:spPr>
        <p:txBody>
          <a:bodyPr wrap="square" rtlCol="0">
            <a:spAutoFit/>
          </a:bodyPr>
          <a:lstStyle/>
          <a:p>
            <a:pPr algn="ctr"/>
            <a:r>
              <a:rPr lang="en-US" sz="3200" b="1" i="1"/>
              <a:t>Additional Areas for Exploration</a:t>
            </a:r>
            <a:endParaRPr lang="en-US" sz="3200" b="1" i="1" dirty="0"/>
          </a:p>
        </p:txBody>
      </p:sp>
      <p:sp>
        <p:nvSpPr>
          <p:cNvPr id="7" name="TextBox 6">
            <a:extLst>
              <a:ext uri="{FF2B5EF4-FFF2-40B4-BE49-F238E27FC236}">
                <a16:creationId xmlns:a16="http://schemas.microsoft.com/office/drawing/2014/main" id="{9AECBE4B-00A4-E2FD-153C-49DE5025B692}"/>
              </a:ext>
            </a:extLst>
          </p:cNvPr>
          <p:cNvSpPr txBox="1"/>
          <p:nvPr/>
        </p:nvSpPr>
        <p:spPr>
          <a:xfrm>
            <a:off x="104140" y="5380672"/>
            <a:ext cx="930402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Visualizing the relationship between the ABV and IBU for the different styles of beer, we can see the industry norms and use this to help classify newly created beers.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Interesting to note that Budweiser's top offerings are all in the lower range of ABV and IBU for the market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E9472CCE-4660-BBF4-5E9D-FE530D16F25F}"/>
              </a:ext>
            </a:extLst>
          </p:cNvPr>
          <p:cNvPicPr>
            <a:picLocks noChangeAspect="1"/>
          </p:cNvPicPr>
          <p:nvPr/>
        </p:nvPicPr>
        <p:blipFill>
          <a:blip r:embed="rId3"/>
          <a:stretch>
            <a:fillRect/>
          </a:stretch>
        </p:blipFill>
        <p:spPr>
          <a:xfrm>
            <a:off x="104140" y="711200"/>
            <a:ext cx="11249660" cy="4396663"/>
          </a:xfrm>
          <a:prstGeom prst="rect">
            <a:avLst/>
          </a:prstGeom>
        </p:spPr>
      </p:pic>
      <p:sp>
        <p:nvSpPr>
          <p:cNvPr id="2" name="Isosceles Triangle 1">
            <a:extLst>
              <a:ext uri="{FF2B5EF4-FFF2-40B4-BE49-F238E27FC236}">
                <a16:creationId xmlns:a16="http://schemas.microsoft.com/office/drawing/2014/main" id="{622E65F3-51CF-0096-DE5F-37AF57D8806B}"/>
              </a:ext>
            </a:extLst>
          </p:cNvPr>
          <p:cNvSpPr/>
          <p:nvPr/>
        </p:nvSpPr>
        <p:spPr>
          <a:xfrm>
            <a:off x="9761220" y="4255930"/>
            <a:ext cx="243840" cy="205740"/>
          </a:xfrm>
          <a:prstGeom prst="triangle">
            <a:avLst/>
          </a:prstGeom>
          <a:solidFill>
            <a:srgbClr val="1E17AB"/>
          </a:solidFill>
          <a:ln>
            <a:solidFill>
              <a:srgbClr val="1E17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CA082A0-BB2A-B483-4BA0-BBDC5F3BCA07}"/>
              </a:ext>
            </a:extLst>
          </p:cNvPr>
          <p:cNvSpPr txBox="1"/>
          <p:nvPr/>
        </p:nvSpPr>
        <p:spPr>
          <a:xfrm>
            <a:off x="10066019" y="4174134"/>
            <a:ext cx="1287781" cy="369332"/>
          </a:xfrm>
          <a:prstGeom prst="rect">
            <a:avLst/>
          </a:prstGeom>
          <a:noFill/>
        </p:spPr>
        <p:txBody>
          <a:bodyPr wrap="square" rtlCol="0">
            <a:spAutoFit/>
          </a:bodyPr>
          <a:lstStyle/>
          <a:p>
            <a:r>
              <a:rPr lang="en-US" dirty="0"/>
              <a:t>Budweiser</a:t>
            </a:r>
          </a:p>
        </p:txBody>
      </p:sp>
    </p:spTree>
    <p:extLst>
      <p:ext uri="{BB962C8B-B14F-4D97-AF65-F5344CB8AC3E}">
        <p14:creationId xmlns:p14="http://schemas.microsoft.com/office/powerpoint/2010/main" val="6830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155883" y="-53259"/>
            <a:ext cx="3235018" cy="783085"/>
          </a:xfrm>
        </p:spPr>
        <p:txBody>
          <a:bodyPr>
            <a:normAutofit fontScale="90000"/>
          </a:bodyPr>
          <a:lstStyle/>
          <a:p>
            <a:r>
              <a:rPr lang="en-US" sz="5400" dirty="0"/>
              <a:t>Team 4</a:t>
            </a:r>
          </a:p>
        </p:txBody>
      </p:sp>
      <p:pic>
        <p:nvPicPr>
          <p:cNvPr id="25" name="Picture Placeholder 23">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srcRect/>
          <a:stretch/>
        </p:blipFill>
        <p:spPr>
          <a:xfrm>
            <a:off x="2526847" y="2098618"/>
            <a:ext cx="3015601" cy="3015601"/>
          </a:xfrm>
        </p:spPr>
      </p:pic>
      <p:pic>
        <p:nvPicPr>
          <p:cNvPr id="29" name="Picture Placeholder 25">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srcRect l="368" r="368"/>
          <a:stretch/>
        </p:blipFill>
        <p:spPr>
          <a:xfrm>
            <a:off x="6649552" y="2098619"/>
            <a:ext cx="3015601" cy="3015601"/>
          </a:xfrm>
        </p:spPr>
      </p:pic>
      <p:sp>
        <p:nvSpPr>
          <p:cNvPr id="39" name="TextBox 38">
            <a:extLst>
              <a:ext uri="{FF2B5EF4-FFF2-40B4-BE49-F238E27FC236}">
                <a16:creationId xmlns:a16="http://schemas.microsoft.com/office/drawing/2014/main" id="{6A75A3E2-6F18-E241-7307-402F3047BCE8}"/>
              </a:ext>
            </a:extLst>
          </p:cNvPr>
          <p:cNvSpPr txBox="1"/>
          <p:nvPr/>
        </p:nvSpPr>
        <p:spPr>
          <a:xfrm>
            <a:off x="6919997" y="5381840"/>
            <a:ext cx="2474710" cy="584774"/>
          </a:xfrm>
          <a:prstGeom prst="rect">
            <a:avLst/>
          </a:prstGeom>
          <a:noFill/>
        </p:spPr>
        <p:txBody>
          <a:bodyPr wrap="square">
            <a:spAutoFit/>
          </a:bodyPr>
          <a:lstStyle/>
          <a:p>
            <a:pPr algn="ctr"/>
            <a:r>
              <a:rPr lang="en-US" sz="1600" b="1" dirty="0">
                <a:latin typeface="Cambria" panose="02040503050406030204" pitchFamily="18" charset="0"/>
              </a:rPr>
              <a:t>Steven Cox</a:t>
            </a:r>
          </a:p>
          <a:p>
            <a:pPr algn="ctr"/>
            <a:r>
              <a:rPr lang="en-US" sz="1600" b="1" dirty="0" err="1">
                <a:latin typeface="Cambria" panose="02040503050406030204" pitchFamily="18" charset="0"/>
              </a:rPr>
              <a:t>sacox@mail.smu.edu</a:t>
            </a:r>
            <a:endParaRPr lang="en-US" sz="1600" b="1" dirty="0">
              <a:latin typeface="Cambria" panose="02040503050406030204" pitchFamily="18" charset="0"/>
            </a:endParaRPr>
          </a:p>
        </p:txBody>
      </p:sp>
      <p:sp>
        <p:nvSpPr>
          <p:cNvPr id="41" name="Text Placeholder 40">
            <a:extLst>
              <a:ext uri="{FF2B5EF4-FFF2-40B4-BE49-F238E27FC236}">
                <a16:creationId xmlns:a16="http://schemas.microsoft.com/office/drawing/2014/main" id="{B0C0C535-92A9-4C14-3C07-987ABF18C00B}"/>
              </a:ext>
            </a:extLst>
          </p:cNvPr>
          <p:cNvSpPr>
            <a:spLocks noGrp="1"/>
          </p:cNvSpPr>
          <p:nvPr>
            <p:ph type="body" sz="quarter" idx="15"/>
          </p:nvPr>
        </p:nvSpPr>
        <p:spPr>
          <a:xfrm>
            <a:off x="2797292" y="5415069"/>
            <a:ext cx="2474710" cy="697927"/>
          </a:xfrm>
        </p:spPr>
        <p:txBody>
          <a:bodyPr>
            <a:normAutofit/>
          </a:bodyPr>
          <a:lstStyle/>
          <a:p>
            <a:pPr>
              <a:lnSpc>
                <a:spcPct val="110000"/>
              </a:lnSpc>
            </a:pPr>
            <a:r>
              <a:rPr lang="en-US" b="1" dirty="0">
                <a:latin typeface="Cambria" panose="02040503050406030204" pitchFamily="18" charset="0"/>
              </a:rPr>
              <a:t>Nicholas Sager</a:t>
            </a:r>
          </a:p>
          <a:p>
            <a:r>
              <a:rPr lang="en-US" b="1" dirty="0" err="1">
                <a:latin typeface="Cambria" panose="02040503050406030204" pitchFamily="18" charset="0"/>
              </a:rPr>
              <a:t>nsager@mail.smu.edu</a:t>
            </a:r>
            <a:endParaRPr lang="en-US" b="1" dirty="0">
              <a:latin typeface="Cambria" panose="02040503050406030204" pitchFamily="18" charset="0"/>
            </a:endParaRPr>
          </a:p>
          <a:p>
            <a:endParaRPr lang="en-US" dirty="0"/>
          </a:p>
        </p:txBody>
      </p:sp>
      <p:sp>
        <p:nvSpPr>
          <p:cNvPr id="2" name="TextBox 1">
            <a:extLst>
              <a:ext uri="{FF2B5EF4-FFF2-40B4-BE49-F238E27FC236}">
                <a16:creationId xmlns:a16="http://schemas.microsoft.com/office/drawing/2014/main" id="{32BFB8B9-D232-64CA-04E3-C69D6F37880D}"/>
              </a:ext>
            </a:extLst>
          </p:cNvPr>
          <p:cNvSpPr txBox="1"/>
          <p:nvPr/>
        </p:nvSpPr>
        <p:spPr>
          <a:xfrm>
            <a:off x="0" y="338283"/>
            <a:ext cx="12192000" cy="1200329"/>
          </a:xfrm>
          <a:prstGeom prst="rect">
            <a:avLst/>
          </a:prstGeom>
          <a:noFill/>
        </p:spPr>
        <p:txBody>
          <a:bodyPr wrap="square" rtlCol="0">
            <a:spAutoFit/>
          </a:bodyPr>
          <a:lstStyle/>
          <a:p>
            <a:pPr algn="ctr"/>
            <a:r>
              <a:rPr lang="en-US" sz="7200" dirty="0"/>
              <a:t>Thank You</a:t>
            </a:r>
          </a:p>
        </p:txBody>
      </p:sp>
    </p:spTree>
    <p:extLst>
      <p:ext uri="{BB962C8B-B14F-4D97-AF65-F5344CB8AC3E}">
        <p14:creationId xmlns:p14="http://schemas.microsoft.com/office/powerpoint/2010/main" val="168469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257229" y="261298"/>
            <a:ext cx="2727803" cy="3837729"/>
          </a:xfrm>
        </p:spPr>
        <p:txBody>
          <a:bodyPr/>
          <a:lstStyle/>
          <a:p>
            <a:r>
              <a:rPr lang="en-US" dirty="0"/>
              <a:t>Topics Covered in this Case Study</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3189480" y="2938775"/>
            <a:ext cx="4294206" cy="755650"/>
          </a:xfrm>
        </p:spPr>
        <p:txBody>
          <a:bodyPr/>
          <a:lstStyle/>
          <a:p>
            <a:pPr marL="285750" indent="-285750">
              <a:buFont typeface="Wingdings" pitchFamily="2" charset="2"/>
              <a:buChar char="v"/>
            </a:pPr>
            <a:r>
              <a:rPr lang="en-US" dirty="0"/>
              <a:t>Wrangling the data – How we handled missing values and unknows</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a:xfrm>
            <a:off x="3165695" y="2180162"/>
            <a:ext cx="4294206" cy="755650"/>
          </a:xfrm>
        </p:spPr>
        <p:txBody>
          <a:bodyPr/>
          <a:lstStyle/>
          <a:p>
            <a:pPr marL="285750" indent="-285750">
              <a:buFont typeface="Wingdings" pitchFamily="2" charset="2"/>
              <a:buChar char="v"/>
            </a:pPr>
            <a:r>
              <a:rPr lang="en-US" dirty="0"/>
              <a:t>How many Breweries are there in the US?</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a:xfrm>
            <a:off x="3189480" y="3677793"/>
            <a:ext cx="4294206" cy="755650"/>
          </a:xfrm>
        </p:spPr>
        <p:txBody>
          <a:bodyPr/>
          <a:lstStyle/>
          <a:p>
            <a:pPr marL="285750" indent="-285750">
              <a:buFont typeface="Wingdings" pitchFamily="2" charset="2"/>
              <a:buChar char="v"/>
            </a:pPr>
            <a:r>
              <a:rPr lang="en-US" dirty="0">
                <a:effectLst/>
              </a:rPr>
              <a:t>Analysis of Alcohol content by Volume (ABV)</a:t>
            </a:r>
            <a:endParaRPr lang="en-US" dirty="0"/>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a:xfrm>
            <a:off x="7436116" y="2265799"/>
            <a:ext cx="4294206" cy="755650"/>
          </a:xfrm>
        </p:spPr>
        <p:txBody>
          <a:bodyPr/>
          <a:lstStyle/>
          <a:p>
            <a:pPr marL="285750" indent="-285750">
              <a:buFont typeface="Wingdings" pitchFamily="2" charset="2"/>
              <a:buChar char="v"/>
            </a:pPr>
            <a:r>
              <a:rPr lang="en-US" dirty="0">
                <a:effectLst/>
              </a:rPr>
              <a:t>How does each State rank when comparing Alcohol Content and Bitterness?  </a:t>
            </a:r>
            <a:endParaRPr lang="en-US" dirty="0"/>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a:xfrm>
            <a:off x="7459901" y="2939233"/>
            <a:ext cx="4294206" cy="755650"/>
          </a:xfrm>
        </p:spPr>
        <p:txBody>
          <a:bodyPr/>
          <a:lstStyle/>
          <a:p>
            <a:pPr marL="285750" indent="-285750">
              <a:buFont typeface="Wingdings" pitchFamily="2" charset="2"/>
              <a:buChar char="v"/>
            </a:pPr>
            <a:r>
              <a:rPr lang="en-US" dirty="0"/>
              <a:t>Is there a relationship between ABV and Bitterness?</a:t>
            </a:r>
          </a:p>
        </p:txBody>
      </p:sp>
      <p:sp>
        <p:nvSpPr>
          <p:cNvPr id="6" name="Text Placeholder 11">
            <a:extLst>
              <a:ext uri="{FF2B5EF4-FFF2-40B4-BE49-F238E27FC236}">
                <a16:creationId xmlns:a16="http://schemas.microsoft.com/office/drawing/2014/main" id="{EC12F060-A0BB-0B12-EF74-C6D2BE46D93B}"/>
              </a:ext>
            </a:extLst>
          </p:cNvPr>
          <p:cNvSpPr txBox="1">
            <a:spLocks/>
          </p:cNvSpPr>
          <p:nvPr/>
        </p:nvSpPr>
        <p:spPr>
          <a:xfrm>
            <a:off x="7459901" y="3681214"/>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Modeling analysis of ABV and IBU focusing on Ales and IPAs</a:t>
            </a:r>
          </a:p>
        </p:txBody>
      </p:sp>
      <p:sp>
        <p:nvSpPr>
          <p:cNvPr id="2" name="Text Placeholder 13">
            <a:extLst>
              <a:ext uri="{FF2B5EF4-FFF2-40B4-BE49-F238E27FC236}">
                <a16:creationId xmlns:a16="http://schemas.microsoft.com/office/drawing/2014/main" id="{7A0FFBC0-648E-C0AA-84B7-425281A0D9B7}"/>
              </a:ext>
            </a:extLst>
          </p:cNvPr>
          <p:cNvSpPr txBox="1">
            <a:spLocks/>
          </p:cNvSpPr>
          <p:nvPr/>
        </p:nvSpPr>
        <p:spPr>
          <a:xfrm>
            <a:off x="4852368" y="4511833"/>
            <a:ext cx="521506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Lastly, additional modeling that we found to be useful and exciting. </a:t>
            </a:r>
          </a:p>
        </p:txBody>
      </p:sp>
    </p:spTree>
    <p:custDataLst>
      <p:tags r:id="rId1"/>
    </p:custDataLst>
    <p:extLst>
      <p:ext uri="{BB962C8B-B14F-4D97-AF65-F5344CB8AC3E}">
        <p14:creationId xmlns:p14="http://schemas.microsoft.com/office/powerpoint/2010/main" val="307395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13" grpId="0" build="p"/>
      <p:bldP spid="14" grpId="0" build="p"/>
      <p:bldP spid="15" grpId="0" build="p"/>
      <p:bldP spid="6"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41057" y="1100289"/>
            <a:ext cx="3977649" cy="3287669"/>
          </a:xfrm>
        </p:spPr>
        <p:txBody>
          <a:bodyPr>
            <a:normAutofit/>
          </a:bodyPr>
          <a:lstStyle/>
          <a:p>
            <a:r>
              <a:rPr lang="en-US" dirty="0"/>
              <a:t>How many breweries are in the US and each State?</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568535" y="4738053"/>
            <a:ext cx="804759" cy="804759"/>
          </a:xfrm>
        </p:spPr>
      </p:pic>
      <p:pic>
        <p:nvPicPr>
          <p:cNvPr id="50" name="Picture Placeholder 49" descr="Help with solid fill">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a:blip r:embed="rId5">
            <a:extLst>
              <a:ext uri="{96DAC541-7B7A-43D3-8B79-37D633B846F1}">
                <asvg:svgBlip xmlns:asvg="http://schemas.microsoft.com/office/drawing/2016/SVG/main" r:embed="rId6"/>
              </a:ext>
            </a:extLst>
          </a:blip>
          <a:srcRect l="99" r="99"/>
          <a:stretch/>
        </p:blipFill>
        <p:spPr>
          <a:xfrm>
            <a:off x="6568537" y="2881408"/>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568536" y="1143716"/>
            <a:ext cx="804759" cy="804759"/>
          </a:xfrm>
        </p:spPr>
      </p:pic>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7"/>
          </p:nvPr>
        </p:nvSpPr>
        <p:spPr>
          <a:xfrm>
            <a:off x="7615031" y="4774585"/>
            <a:ext cx="3977648" cy="731694"/>
          </a:xfrm>
        </p:spPr>
        <p:txBody>
          <a:bodyPr/>
          <a:lstStyle/>
          <a:p>
            <a:r>
              <a:rPr lang="en-US" dirty="0">
                <a:latin typeface="Times New Roman" panose="02020603050405020304" pitchFamily="18" charset="0"/>
                <a:cs typeface="Times New Roman" panose="02020603050405020304" pitchFamily="18" charset="0"/>
              </a:rPr>
              <a:t>So…with the duplicates merged, we can confidently break down all </a:t>
            </a:r>
            <a:r>
              <a:rPr lang="en-US" sz="1600" b="1" dirty="0">
                <a:latin typeface="Times New Roman" panose="02020603050405020304" pitchFamily="18" charset="0"/>
                <a:cs typeface="Times New Roman" panose="02020603050405020304" pitchFamily="18" charset="0"/>
              </a:rPr>
              <a:t>551 breweries </a:t>
            </a:r>
            <a:r>
              <a:rPr lang="en-US" sz="1600" dirty="0">
                <a:latin typeface="Times New Roman" panose="02020603050405020304" pitchFamily="18" charset="0"/>
                <a:cs typeface="Times New Roman" panose="02020603050405020304" pitchFamily="18" charset="0"/>
              </a:rPr>
              <a:t>down by State.  </a:t>
            </a:r>
            <a:endParaRPr lang="en-US"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1"/>
          </p:nvPr>
        </p:nvSpPr>
        <p:spPr>
          <a:xfrm>
            <a:off x="7718322" y="1100289"/>
            <a:ext cx="3977648" cy="731694"/>
          </a:xfrm>
        </p:spPr>
        <p:txBody>
          <a:bodyPr>
            <a:normAutofit lnSpcReduction="10000"/>
          </a:bodyPr>
          <a:lstStyle/>
          <a:p>
            <a:r>
              <a:rPr lang="en-US" dirty="0">
                <a:latin typeface="Times New Roman" panose="02020603050405020304" pitchFamily="18" charset="0"/>
                <a:cs typeface="Times New Roman" panose="02020603050405020304" pitchFamily="18" charset="0"/>
              </a:rPr>
              <a:t>On initial investigation, it appeared that the data represented </a:t>
            </a:r>
            <a:r>
              <a:rPr lang="en-US" sz="1600" b="1" dirty="0">
                <a:latin typeface="Times New Roman" panose="02020603050405020304" pitchFamily="18" charset="0"/>
                <a:cs typeface="Times New Roman" panose="02020603050405020304" pitchFamily="18" charset="0"/>
              </a:rPr>
              <a:t>approximately 558 breweries </a:t>
            </a:r>
            <a:r>
              <a:rPr lang="en-US" dirty="0">
                <a:latin typeface="Times New Roman" panose="02020603050405020304" pitchFamily="18" charset="0"/>
                <a:cs typeface="Times New Roman" panose="02020603050405020304" pitchFamily="18" charset="0"/>
              </a:rPr>
              <a:t>in the US.</a:t>
            </a:r>
          </a:p>
        </p:txBody>
      </p:sp>
      <p:sp>
        <p:nvSpPr>
          <p:cNvPr id="19" name="TextBox 18">
            <a:extLst>
              <a:ext uri="{FF2B5EF4-FFF2-40B4-BE49-F238E27FC236}">
                <a16:creationId xmlns:a16="http://schemas.microsoft.com/office/drawing/2014/main" id="{17CBE6E9-4D36-EA21-77E6-ADEB1CF20A2E}"/>
              </a:ext>
            </a:extLst>
          </p:cNvPr>
          <p:cNvSpPr txBox="1"/>
          <p:nvPr/>
        </p:nvSpPr>
        <p:spPr>
          <a:xfrm>
            <a:off x="7588250" y="2903606"/>
            <a:ext cx="4603750" cy="738664"/>
          </a:xfrm>
          <a:prstGeom prst="rect">
            <a:avLst/>
          </a:prstGeom>
          <a:noFill/>
        </p:spPr>
        <p:txBody>
          <a:bodyPr wrap="square">
            <a:spAutoFit/>
          </a:bodyPr>
          <a:lstStyle/>
          <a:p>
            <a:pPr>
              <a:lnSpc>
                <a:spcPct val="100000"/>
              </a:lnSpc>
            </a:pPr>
            <a:r>
              <a:rPr lang="en-US" sz="1400" dirty="0">
                <a:latin typeface="Times New Roman" panose="02020603050405020304" pitchFamily="18" charset="0"/>
                <a:cs typeface="Times New Roman" panose="02020603050405020304" pitchFamily="18" charset="0"/>
              </a:rPr>
              <a:t>However, when we went to break down the number of breweries per State, we discovered that there were 7 breweries that had duplicate IDs.  </a:t>
            </a:r>
          </a:p>
        </p:txBody>
      </p:sp>
    </p:spTree>
    <p:extLst>
      <p:ext uri="{BB962C8B-B14F-4D97-AF65-F5344CB8AC3E}">
        <p14:creationId xmlns:p14="http://schemas.microsoft.com/office/powerpoint/2010/main" val="2268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7" grpId="0" build="p"/>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D23B7B6-E4FE-82BC-1644-30604AE3AFFF}"/>
              </a:ext>
            </a:extLst>
          </p:cNvPr>
          <p:cNvSpPr>
            <a:spLocks noGrp="1"/>
          </p:cNvSpPr>
          <p:nvPr>
            <p:ph type="title"/>
          </p:nvPr>
        </p:nvSpPr>
        <p:spPr>
          <a:xfrm>
            <a:off x="78158" y="339162"/>
            <a:ext cx="11542342" cy="823070"/>
          </a:xfrm>
        </p:spPr>
        <p:txBody>
          <a:bodyPr anchor="ctr">
            <a:normAutofit/>
          </a:bodyPr>
          <a:lstStyle/>
          <a:p>
            <a:pPr algn="ctr"/>
            <a:r>
              <a:rPr lang="en-US" dirty="0"/>
              <a:t>Number of Breweries In Each State</a:t>
            </a:r>
          </a:p>
        </p:txBody>
      </p:sp>
      <p:pic>
        <p:nvPicPr>
          <p:cNvPr id="14" name="Picture 13">
            <a:extLst>
              <a:ext uri="{FF2B5EF4-FFF2-40B4-BE49-F238E27FC236}">
                <a16:creationId xmlns:a16="http://schemas.microsoft.com/office/drawing/2014/main" id="{3095A490-FC13-FBF5-C044-1C0D54912766}"/>
              </a:ext>
            </a:extLst>
          </p:cNvPr>
          <p:cNvPicPr>
            <a:picLocks noChangeAspect="1"/>
          </p:cNvPicPr>
          <p:nvPr/>
        </p:nvPicPr>
        <p:blipFill>
          <a:blip r:embed="rId3"/>
          <a:stretch>
            <a:fillRect/>
          </a:stretch>
        </p:blipFill>
        <p:spPr>
          <a:xfrm>
            <a:off x="5955487" y="1256688"/>
            <a:ext cx="5421525" cy="3801449"/>
          </a:xfrm>
          <a:prstGeom prst="rect">
            <a:avLst/>
          </a:prstGeom>
        </p:spPr>
      </p:pic>
      <p:pic>
        <p:nvPicPr>
          <p:cNvPr id="13" name="Picture 12">
            <a:extLst>
              <a:ext uri="{FF2B5EF4-FFF2-40B4-BE49-F238E27FC236}">
                <a16:creationId xmlns:a16="http://schemas.microsoft.com/office/drawing/2014/main" id="{004AA0FD-6962-EAB0-FDE9-971605A1B6B5}"/>
              </a:ext>
            </a:extLst>
          </p:cNvPr>
          <p:cNvPicPr>
            <a:picLocks noChangeAspect="1"/>
          </p:cNvPicPr>
          <p:nvPr/>
        </p:nvPicPr>
        <p:blipFill>
          <a:blip r:embed="rId4"/>
          <a:stretch>
            <a:fillRect/>
          </a:stretch>
        </p:blipFill>
        <p:spPr>
          <a:xfrm>
            <a:off x="78157" y="1260020"/>
            <a:ext cx="5716465" cy="3801449"/>
          </a:xfrm>
          <a:prstGeom prst="rect">
            <a:avLst/>
          </a:prstGeom>
          <a:noFill/>
        </p:spPr>
      </p:pic>
      <p:sp>
        <p:nvSpPr>
          <p:cNvPr id="20" name="5-Point Star 19">
            <a:extLst>
              <a:ext uri="{FF2B5EF4-FFF2-40B4-BE49-F238E27FC236}">
                <a16:creationId xmlns:a16="http://schemas.microsoft.com/office/drawing/2014/main" id="{0EA6B0EC-5328-DF0C-07B5-9862112C1F3A}"/>
              </a:ext>
            </a:extLst>
          </p:cNvPr>
          <p:cNvSpPr/>
          <p:nvPr/>
        </p:nvSpPr>
        <p:spPr>
          <a:xfrm>
            <a:off x="814987" y="3429000"/>
            <a:ext cx="145134" cy="8588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5-Point Star 21">
            <a:extLst>
              <a:ext uri="{FF2B5EF4-FFF2-40B4-BE49-F238E27FC236}">
                <a16:creationId xmlns:a16="http://schemas.microsoft.com/office/drawing/2014/main" id="{669681EA-C3E6-ED6D-4CFB-123F90CE555F}"/>
              </a:ext>
            </a:extLst>
          </p:cNvPr>
          <p:cNvSpPr/>
          <p:nvPr/>
        </p:nvSpPr>
        <p:spPr>
          <a:xfrm>
            <a:off x="4129992" y="3750053"/>
            <a:ext cx="193005" cy="125390"/>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5-Point Star 24">
            <a:extLst>
              <a:ext uri="{FF2B5EF4-FFF2-40B4-BE49-F238E27FC236}">
                <a16:creationId xmlns:a16="http://schemas.microsoft.com/office/drawing/2014/main" id="{1A265EB4-2F36-D632-C900-65227A29D83A}"/>
              </a:ext>
            </a:extLst>
          </p:cNvPr>
          <p:cNvSpPr/>
          <p:nvPr/>
        </p:nvSpPr>
        <p:spPr>
          <a:xfrm>
            <a:off x="545674" y="2866414"/>
            <a:ext cx="163521" cy="10081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5-Point Star 25">
            <a:extLst>
              <a:ext uri="{FF2B5EF4-FFF2-40B4-BE49-F238E27FC236}">
                <a16:creationId xmlns:a16="http://schemas.microsoft.com/office/drawing/2014/main" id="{A4A36E64-DBCA-86E6-C2F8-C4DA0282A44E}"/>
              </a:ext>
            </a:extLst>
          </p:cNvPr>
          <p:cNvSpPr/>
          <p:nvPr/>
        </p:nvSpPr>
        <p:spPr>
          <a:xfrm>
            <a:off x="3175655" y="2939479"/>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5-Point Star 26">
            <a:extLst>
              <a:ext uri="{FF2B5EF4-FFF2-40B4-BE49-F238E27FC236}">
                <a16:creationId xmlns:a16="http://schemas.microsoft.com/office/drawing/2014/main" id="{564F9670-5FBD-F13E-5E66-E3C1B853C135}"/>
              </a:ext>
            </a:extLst>
          </p:cNvPr>
          <p:cNvSpPr/>
          <p:nvPr/>
        </p:nvSpPr>
        <p:spPr>
          <a:xfrm>
            <a:off x="4619533" y="204616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5-Point Star 27">
            <a:extLst>
              <a:ext uri="{FF2B5EF4-FFF2-40B4-BE49-F238E27FC236}">
                <a16:creationId xmlns:a16="http://schemas.microsoft.com/office/drawing/2014/main" id="{A6E9B52E-6DCA-AED8-B1F6-ECE674974B0C}"/>
              </a:ext>
            </a:extLst>
          </p:cNvPr>
          <p:cNvSpPr/>
          <p:nvPr/>
        </p:nvSpPr>
        <p:spPr>
          <a:xfrm>
            <a:off x="2006739" y="2844262"/>
            <a:ext cx="174081" cy="106461"/>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5-Point Star 35">
            <a:extLst>
              <a:ext uri="{FF2B5EF4-FFF2-40B4-BE49-F238E27FC236}">
                <a16:creationId xmlns:a16="http://schemas.microsoft.com/office/drawing/2014/main" id="{AC28B13B-28FA-E434-A8CE-478933DD5BB5}"/>
              </a:ext>
            </a:extLst>
          </p:cNvPr>
          <p:cNvSpPr/>
          <p:nvPr/>
        </p:nvSpPr>
        <p:spPr>
          <a:xfrm>
            <a:off x="2849349" y="3992951"/>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5-Point Star 36">
            <a:extLst>
              <a:ext uri="{FF2B5EF4-FFF2-40B4-BE49-F238E27FC236}">
                <a16:creationId xmlns:a16="http://schemas.microsoft.com/office/drawing/2014/main" id="{5241860D-1A39-0AF1-4023-2191EA0C51CD}"/>
              </a:ext>
            </a:extLst>
          </p:cNvPr>
          <p:cNvSpPr/>
          <p:nvPr/>
        </p:nvSpPr>
        <p:spPr>
          <a:xfrm>
            <a:off x="4368395" y="2829132"/>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5-Point Star 37">
            <a:extLst>
              <a:ext uri="{FF2B5EF4-FFF2-40B4-BE49-F238E27FC236}">
                <a16:creationId xmlns:a16="http://schemas.microsoft.com/office/drawing/2014/main" id="{3075D24A-21A3-297D-A2A9-4443ECAF3A63}"/>
              </a:ext>
            </a:extLst>
          </p:cNvPr>
          <p:cNvSpPr/>
          <p:nvPr/>
        </p:nvSpPr>
        <p:spPr>
          <a:xfrm>
            <a:off x="3801530" y="345885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5-Point Star 38">
            <a:extLst>
              <a:ext uri="{FF2B5EF4-FFF2-40B4-BE49-F238E27FC236}">
                <a16:creationId xmlns:a16="http://schemas.microsoft.com/office/drawing/2014/main" id="{8F8608E2-AE04-D4F5-7EC7-8872114EB175}"/>
              </a:ext>
            </a:extLst>
          </p:cNvPr>
          <p:cNvSpPr/>
          <p:nvPr/>
        </p:nvSpPr>
        <p:spPr>
          <a:xfrm>
            <a:off x="4286504" y="2157317"/>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5-Point Star 39">
            <a:extLst>
              <a:ext uri="{FF2B5EF4-FFF2-40B4-BE49-F238E27FC236}">
                <a16:creationId xmlns:a16="http://schemas.microsoft.com/office/drawing/2014/main" id="{6895E67A-CF17-93DF-B64E-32F30E2E7ED8}"/>
              </a:ext>
            </a:extLst>
          </p:cNvPr>
          <p:cNvSpPr/>
          <p:nvPr/>
        </p:nvSpPr>
        <p:spPr>
          <a:xfrm>
            <a:off x="3801530" y="2660734"/>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5-Point Star 40">
            <a:extLst>
              <a:ext uri="{FF2B5EF4-FFF2-40B4-BE49-F238E27FC236}">
                <a16:creationId xmlns:a16="http://schemas.microsoft.com/office/drawing/2014/main" id="{3B28E472-503E-659A-1958-E59416821582}"/>
              </a:ext>
            </a:extLst>
          </p:cNvPr>
          <p:cNvSpPr/>
          <p:nvPr/>
        </p:nvSpPr>
        <p:spPr>
          <a:xfrm>
            <a:off x="4619533" y="2408664"/>
            <a:ext cx="14222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12DF988-1497-265C-DE63-6B4C21629854}"/>
              </a:ext>
            </a:extLst>
          </p:cNvPr>
          <p:cNvSpPr txBox="1"/>
          <p:nvPr/>
        </p:nvSpPr>
        <p:spPr>
          <a:xfrm>
            <a:off x="3175655" y="5059242"/>
            <a:ext cx="3416756" cy="2031325"/>
          </a:xfrm>
          <a:prstGeom prst="rect">
            <a:avLst/>
          </a:prstGeom>
          <a:noFill/>
        </p:spPr>
        <p:txBody>
          <a:bodyPr wrap="square" rtlCol="0">
            <a:spAutoFit/>
          </a:bodyPr>
          <a:lstStyle/>
          <a:p>
            <a:r>
              <a:rPr lang="en-US" dirty="0"/>
              <a:t>Top 5 States</a:t>
            </a:r>
          </a:p>
          <a:p>
            <a:pPr marL="285750" indent="-285750">
              <a:buFont typeface="Arial" panose="020B0604020202020204" pitchFamily="34" charset="0"/>
              <a:buChar char="•"/>
            </a:pPr>
            <a:r>
              <a:rPr lang="en-US" dirty="0"/>
              <a:t>Colorado (46)</a:t>
            </a:r>
          </a:p>
          <a:p>
            <a:pPr marL="285750" indent="-285750">
              <a:buFont typeface="Arial" panose="020B0604020202020204" pitchFamily="34" charset="0"/>
              <a:buChar char="•"/>
            </a:pPr>
            <a:r>
              <a:rPr lang="en-US" dirty="0"/>
              <a:t>California (39)</a:t>
            </a:r>
          </a:p>
          <a:p>
            <a:pPr marL="285750" indent="-285750">
              <a:buFont typeface="Arial" panose="020B0604020202020204" pitchFamily="34" charset="0"/>
              <a:buChar char="•"/>
            </a:pPr>
            <a:r>
              <a:rPr lang="en-US" dirty="0"/>
              <a:t>Michigan (32)</a:t>
            </a:r>
          </a:p>
          <a:p>
            <a:pPr marL="285750" indent="-285750">
              <a:buFont typeface="Arial" panose="020B0604020202020204" pitchFamily="34" charset="0"/>
              <a:buChar char="•"/>
            </a:pPr>
            <a:r>
              <a:rPr lang="en-US" dirty="0"/>
              <a:t>Oregon (29)</a:t>
            </a:r>
          </a:p>
          <a:p>
            <a:pPr marL="285750" indent="-285750">
              <a:buFont typeface="Arial" panose="020B0604020202020204" pitchFamily="34" charset="0"/>
              <a:buChar char="•"/>
            </a:pPr>
            <a:r>
              <a:rPr lang="en-US" dirty="0"/>
              <a:t>Texas (28)</a:t>
            </a:r>
          </a:p>
          <a:p>
            <a:pPr marL="285750" indent="-285750">
              <a:buFont typeface="Arial" panose="020B0604020202020204" pitchFamily="34" charset="0"/>
              <a:buChar char="•"/>
            </a:pPr>
            <a:endParaRPr lang="en-US" dirty="0"/>
          </a:p>
        </p:txBody>
      </p:sp>
      <p:sp>
        <p:nvSpPr>
          <p:cNvPr id="44" name="TextBox 43">
            <a:extLst>
              <a:ext uri="{FF2B5EF4-FFF2-40B4-BE49-F238E27FC236}">
                <a16:creationId xmlns:a16="http://schemas.microsoft.com/office/drawing/2014/main" id="{7E97C970-559D-0A2C-D1F6-ABF4CC00580E}"/>
              </a:ext>
            </a:extLst>
          </p:cNvPr>
          <p:cNvSpPr txBox="1"/>
          <p:nvPr/>
        </p:nvSpPr>
        <p:spPr>
          <a:xfrm>
            <a:off x="6067180" y="5048974"/>
            <a:ext cx="3825583" cy="2031325"/>
          </a:xfrm>
          <a:prstGeom prst="rect">
            <a:avLst/>
          </a:prstGeom>
          <a:noFill/>
        </p:spPr>
        <p:txBody>
          <a:bodyPr wrap="square" rtlCol="0">
            <a:spAutoFit/>
          </a:bodyPr>
          <a:lstStyle/>
          <a:p>
            <a:r>
              <a:rPr lang="en-US" dirty="0"/>
              <a:t>Bottom 5 States</a:t>
            </a:r>
          </a:p>
          <a:p>
            <a:pPr marL="285750" indent="-285750">
              <a:buFont typeface="Arial" panose="020B0604020202020204" pitchFamily="34" charset="0"/>
              <a:buChar char="•"/>
            </a:pPr>
            <a:r>
              <a:rPr lang="en-US" dirty="0"/>
              <a:t>North and South Dakota (1 ea.)</a:t>
            </a:r>
          </a:p>
          <a:p>
            <a:pPr marL="285750" indent="-285750">
              <a:buFont typeface="Arial" panose="020B0604020202020204" pitchFamily="34" charset="0"/>
              <a:buChar char="•"/>
            </a:pPr>
            <a:r>
              <a:rPr lang="en-US" dirty="0"/>
              <a:t>West Virginia (1)</a:t>
            </a:r>
          </a:p>
          <a:p>
            <a:pPr marL="285750" indent="-285750">
              <a:buFont typeface="Arial" panose="020B0604020202020204" pitchFamily="34" charset="0"/>
              <a:buChar char="•"/>
            </a:pPr>
            <a:r>
              <a:rPr lang="en-US" dirty="0"/>
              <a:t>Mississippi (2)</a:t>
            </a:r>
          </a:p>
          <a:p>
            <a:pPr marL="285750" indent="-285750">
              <a:buFont typeface="Arial" panose="020B0604020202020204" pitchFamily="34" charset="0"/>
              <a:buChar char="•"/>
            </a:pPr>
            <a:r>
              <a:rPr lang="en-US" dirty="0"/>
              <a:t>Nevada (2)</a:t>
            </a:r>
          </a:p>
          <a:p>
            <a:pPr marL="285750" indent="-285750">
              <a:buFont typeface="Arial" panose="020B0604020202020204" pitchFamily="34" charset="0"/>
              <a:buChar char="•"/>
            </a:pPr>
            <a:r>
              <a:rPr lang="en-US" dirty="0"/>
              <a:t>Arkansas (2)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543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5" grpId="0" animBg="1"/>
      <p:bldP spid="26" grpId="0" animBg="1"/>
      <p:bldP spid="27" grpId="0" animBg="1"/>
      <p:bldP spid="28" grpId="0" animBg="1"/>
      <p:bldP spid="36" grpId="0" animBg="1"/>
      <p:bldP spid="37" grpId="0" animBg="1"/>
      <p:bldP spid="38" grpId="0" animBg="1"/>
      <p:bldP spid="39" grpId="0" animBg="1"/>
      <p:bldP spid="40" grpId="0" animBg="1"/>
      <p:bldP spid="41" grpId="0" animBg="1"/>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F999C1-20C6-782F-0D58-8949786B1B3C}"/>
              </a:ext>
            </a:extLst>
          </p:cNvPr>
          <p:cNvSpPr>
            <a:spLocks noGrp="1"/>
          </p:cNvSpPr>
          <p:nvPr>
            <p:ph type="title"/>
          </p:nvPr>
        </p:nvSpPr>
        <p:spPr/>
        <p:txBody>
          <a:bodyPr/>
          <a:lstStyle/>
          <a:p>
            <a:pPr algn="ctr"/>
            <a:r>
              <a:rPr lang="en-US" dirty="0"/>
              <a:t>Wrangling the Missing Data</a:t>
            </a:r>
          </a:p>
        </p:txBody>
      </p:sp>
      <p:sp>
        <p:nvSpPr>
          <p:cNvPr id="6" name="TextBox 5">
            <a:extLst>
              <a:ext uri="{FF2B5EF4-FFF2-40B4-BE49-F238E27FC236}">
                <a16:creationId xmlns:a16="http://schemas.microsoft.com/office/drawing/2014/main" id="{4D934593-956C-D16F-F98E-702AB643551E}"/>
              </a:ext>
            </a:extLst>
          </p:cNvPr>
          <p:cNvSpPr txBox="1"/>
          <p:nvPr/>
        </p:nvSpPr>
        <p:spPr>
          <a:xfrm>
            <a:off x="361708" y="1291480"/>
            <a:ext cx="6166092" cy="646331"/>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62 have missing ABV values ~ 3%</a:t>
            </a:r>
          </a:p>
        </p:txBody>
      </p:sp>
      <p:sp>
        <p:nvSpPr>
          <p:cNvPr id="7" name="TextBox 6">
            <a:extLst>
              <a:ext uri="{FF2B5EF4-FFF2-40B4-BE49-F238E27FC236}">
                <a16:creationId xmlns:a16="http://schemas.microsoft.com/office/drawing/2014/main" id="{CE6C50CD-7EE0-FA96-1C14-7CFB6B08C7CC}"/>
              </a:ext>
            </a:extLst>
          </p:cNvPr>
          <p:cNvSpPr txBox="1"/>
          <p:nvPr/>
        </p:nvSpPr>
        <p:spPr>
          <a:xfrm>
            <a:off x="5886208" y="1162232"/>
            <a:ext cx="5531092" cy="954107"/>
          </a:xfrm>
          <a:prstGeom prst="rect">
            <a:avLst/>
          </a:prstGeom>
          <a:noFill/>
        </p:spPr>
        <p:txBody>
          <a:bodyPr wrap="square" rtlCol="0">
            <a:spAutoFit/>
          </a:bodyPr>
          <a:lstStyle/>
          <a:p>
            <a:r>
              <a:rPr lang="en-US" sz="1400" dirty="0"/>
              <a:t>With only a few missing ABV values, it was more efficient to simply search for the data online and replace those that were available.  In doing so, we were able to find 47 values and an additional 2 that were misrepresented as beers.</a:t>
            </a:r>
          </a:p>
        </p:txBody>
      </p:sp>
      <p:sp>
        <p:nvSpPr>
          <p:cNvPr id="8" name="TextBox 7">
            <a:extLst>
              <a:ext uri="{FF2B5EF4-FFF2-40B4-BE49-F238E27FC236}">
                <a16:creationId xmlns:a16="http://schemas.microsoft.com/office/drawing/2014/main" id="{E8C9A586-AF57-9D3B-5EC2-B2A7305466A0}"/>
              </a:ext>
            </a:extLst>
          </p:cNvPr>
          <p:cNvSpPr txBox="1"/>
          <p:nvPr/>
        </p:nvSpPr>
        <p:spPr>
          <a:xfrm>
            <a:off x="361708" y="1937811"/>
            <a:ext cx="5315192" cy="369332"/>
          </a:xfrm>
          <a:prstGeom prst="rect">
            <a:avLst/>
          </a:prstGeom>
          <a:noFill/>
        </p:spPr>
        <p:txBody>
          <a:bodyPr wrap="square" rtlCol="0">
            <a:spAutoFit/>
          </a:bodyPr>
          <a:lstStyle/>
          <a:p>
            <a:pPr marL="742950" lvl="1" indent="-285750">
              <a:buFont typeface="Arial" panose="020B0604020202020204" pitchFamily="34" charset="0"/>
              <a:buChar char="•"/>
            </a:pPr>
            <a:r>
              <a:rPr lang="en-US" b="1" dirty="0"/>
              <a:t>After: 13 missing ABV values ~ 0.5%</a:t>
            </a:r>
          </a:p>
        </p:txBody>
      </p:sp>
      <p:sp>
        <p:nvSpPr>
          <p:cNvPr id="9" name="TextBox 8">
            <a:extLst>
              <a:ext uri="{FF2B5EF4-FFF2-40B4-BE49-F238E27FC236}">
                <a16:creationId xmlns:a16="http://schemas.microsoft.com/office/drawing/2014/main" id="{219FE0A1-40B8-00C7-8BE5-085982B53E1E}"/>
              </a:ext>
            </a:extLst>
          </p:cNvPr>
          <p:cNvSpPr txBox="1"/>
          <p:nvPr/>
        </p:nvSpPr>
        <p:spPr>
          <a:xfrm flipH="1">
            <a:off x="254000" y="2639560"/>
            <a:ext cx="5842000" cy="923330"/>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1005 have missing IBU values ~ 42%</a:t>
            </a:r>
          </a:p>
          <a:p>
            <a:endParaRPr lang="en-US" dirty="0"/>
          </a:p>
        </p:txBody>
      </p:sp>
      <p:sp>
        <p:nvSpPr>
          <p:cNvPr id="10" name="TextBox 9">
            <a:extLst>
              <a:ext uri="{FF2B5EF4-FFF2-40B4-BE49-F238E27FC236}">
                <a16:creationId xmlns:a16="http://schemas.microsoft.com/office/drawing/2014/main" id="{D87D19B0-6C83-7CF1-D28E-6B08B017FD4C}"/>
              </a:ext>
            </a:extLst>
          </p:cNvPr>
          <p:cNvSpPr txBox="1"/>
          <p:nvPr/>
        </p:nvSpPr>
        <p:spPr>
          <a:xfrm>
            <a:off x="6095998" y="2543453"/>
            <a:ext cx="4445000" cy="646331"/>
          </a:xfrm>
          <a:prstGeom prst="rect">
            <a:avLst/>
          </a:prstGeom>
          <a:noFill/>
        </p:spPr>
        <p:txBody>
          <a:bodyPr wrap="square" rtlCol="0">
            <a:spAutoFit/>
          </a:bodyPr>
          <a:lstStyle/>
          <a:p>
            <a:pPr marL="285750" indent="-285750">
              <a:buFont typeface="Wingdings" pitchFamily="2" charset="2"/>
              <a:buChar char="v"/>
            </a:pPr>
            <a:r>
              <a:rPr lang="en-US" dirty="0"/>
              <a:t>This is much more significant and requires further investigation.</a:t>
            </a:r>
          </a:p>
        </p:txBody>
      </p:sp>
      <p:pic>
        <p:nvPicPr>
          <p:cNvPr id="11" name="Picture 10">
            <a:extLst>
              <a:ext uri="{FF2B5EF4-FFF2-40B4-BE49-F238E27FC236}">
                <a16:creationId xmlns:a16="http://schemas.microsoft.com/office/drawing/2014/main" id="{E687E6E6-0EC4-D68E-E43E-D2784B3E3D6C}"/>
              </a:ext>
            </a:extLst>
          </p:cNvPr>
          <p:cNvPicPr>
            <a:picLocks noChangeAspect="1"/>
          </p:cNvPicPr>
          <p:nvPr/>
        </p:nvPicPr>
        <p:blipFill>
          <a:blip r:embed="rId3"/>
          <a:stretch>
            <a:fillRect/>
          </a:stretch>
        </p:blipFill>
        <p:spPr>
          <a:xfrm>
            <a:off x="153580" y="3355993"/>
            <a:ext cx="7390219" cy="3304661"/>
          </a:xfrm>
          <a:prstGeom prst="rect">
            <a:avLst/>
          </a:prstGeom>
        </p:spPr>
      </p:pic>
      <p:sp>
        <p:nvSpPr>
          <p:cNvPr id="12" name="TextBox 11">
            <a:extLst>
              <a:ext uri="{FF2B5EF4-FFF2-40B4-BE49-F238E27FC236}">
                <a16:creationId xmlns:a16="http://schemas.microsoft.com/office/drawing/2014/main" id="{1F61086A-68A8-AE14-B51F-60F3908766AD}"/>
              </a:ext>
            </a:extLst>
          </p:cNvPr>
          <p:cNvSpPr txBox="1"/>
          <p:nvPr/>
        </p:nvSpPr>
        <p:spPr>
          <a:xfrm>
            <a:off x="7797800" y="3429000"/>
            <a:ext cx="3416300" cy="2031325"/>
          </a:xfrm>
          <a:prstGeom prst="rect">
            <a:avLst/>
          </a:prstGeom>
          <a:noFill/>
        </p:spPr>
        <p:txBody>
          <a:bodyPr wrap="square" rtlCol="0">
            <a:spAutoFit/>
          </a:bodyPr>
          <a:lstStyle/>
          <a:p>
            <a:r>
              <a:rPr lang="en-US" sz="1400" dirty="0"/>
              <a:t>IBU values appear to be missing at random. The amount differs by style of beer, but we have no reason to believe it differs based on the actual value of IBU. American IPA’s have the highest number of missing IBU values but, as we will see later, they have a unique range of IBU values, so the imputation should be accurate.</a:t>
            </a:r>
          </a:p>
        </p:txBody>
      </p:sp>
      <p:sp>
        <p:nvSpPr>
          <p:cNvPr id="13" name="TextBox 12">
            <a:extLst>
              <a:ext uri="{FF2B5EF4-FFF2-40B4-BE49-F238E27FC236}">
                <a16:creationId xmlns:a16="http://schemas.microsoft.com/office/drawing/2014/main" id="{D0D5CFE4-B5A6-FA1A-F859-F7E61BFFFCE1}"/>
              </a:ext>
            </a:extLst>
          </p:cNvPr>
          <p:cNvSpPr txBox="1"/>
          <p:nvPr/>
        </p:nvSpPr>
        <p:spPr>
          <a:xfrm>
            <a:off x="7797800" y="5460325"/>
            <a:ext cx="3416300" cy="1200329"/>
          </a:xfrm>
          <a:prstGeom prst="rect">
            <a:avLst/>
          </a:prstGeom>
          <a:noFill/>
        </p:spPr>
        <p:txBody>
          <a:bodyPr wrap="square" rtlCol="0">
            <a:spAutoFit/>
          </a:bodyPr>
          <a:lstStyle/>
          <a:p>
            <a:r>
              <a:rPr lang="en-US" b="1" dirty="0"/>
              <a:t>After performing imputation with the mean value IBU by style, we reduced our missing IBUs to 2%</a:t>
            </a:r>
          </a:p>
        </p:txBody>
      </p:sp>
    </p:spTree>
    <p:extLst>
      <p:ext uri="{BB962C8B-B14F-4D97-AF65-F5344CB8AC3E}">
        <p14:creationId xmlns:p14="http://schemas.microsoft.com/office/powerpoint/2010/main" val="385562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E35679F-63D8-52CC-8101-BFAB4BEB8899}"/>
              </a:ext>
            </a:extLst>
          </p:cNvPr>
          <p:cNvPicPr>
            <a:picLocks noGrp="1" noChangeAspect="1"/>
          </p:cNvPicPr>
          <p:nvPr>
            <p:ph type="pic" sz="quarter" idx="10"/>
          </p:nvPr>
        </p:nvPicPr>
        <p:blipFill>
          <a:blip r:embed="rId3"/>
          <a:stretch>
            <a:fillRect/>
          </a:stretch>
        </p:blipFill>
        <p:spPr>
          <a:xfrm>
            <a:off x="728773" y="1447798"/>
            <a:ext cx="8137815" cy="5194825"/>
          </a:xfrm>
          <a:prstGeom prst="rect">
            <a:avLst/>
          </a:prstGeom>
        </p:spPr>
      </p:pic>
      <p:sp>
        <p:nvSpPr>
          <p:cNvPr id="4" name="Title 3">
            <a:extLst>
              <a:ext uri="{FF2B5EF4-FFF2-40B4-BE49-F238E27FC236}">
                <a16:creationId xmlns:a16="http://schemas.microsoft.com/office/drawing/2014/main" id="{7194412D-F8B8-00D8-A0B3-C986C64670A5}"/>
              </a:ext>
            </a:extLst>
          </p:cNvPr>
          <p:cNvSpPr>
            <a:spLocks noGrp="1"/>
          </p:cNvSpPr>
          <p:nvPr>
            <p:ph type="title"/>
          </p:nvPr>
        </p:nvSpPr>
        <p:spPr>
          <a:xfrm>
            <a:off x="728773" y="56809"/>
            <a:ext cx="11272727" cy="1251291"/>
          </a:xfrm>
          <a:noFill/>
        </p:spPr>
        <p:txBody>
          <a:bodyPr anchor="ctr"/>
          <a:lstStyle/>
          <a:p>
            <a:pPr algn="ctr"/>
            <a:r>
              <a:rPr lang="en-US" dirty="0"/>
              <a:t>Alcohol by Volume (ABV) Statistics</a:t>
            </a:r>
          </a:p>
        </p:txBody>
      </p:sp>
      <p:sp>
        <p:nvSpPr>
          <p:cNvPr id="7" name="TextBox 6">
            <a:extLst>
              <a:ext uri="{FF2B5EF4-FFF2-40B4-BE49-F238E27FC236}">
                <a16:creationId xmlns:a16="http://schemas.microsoft.com/office/drawing/2014/main" id="{71BF70B1-C1C1-495B-5488-3F45F154CF1D}"/>
              </a:ext>
            </a:extLst>
          </p:cNvPr>
          <p:cNvSpPr txBox="1"/>
          <p:nvPr/>
        </p:nvSpPr>
        <p:spPr>
          <a:xfrm>
            <a:off x="8866588" y="1587500"/>
            <a:ext cx="275391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Avg ~ 6.0%</a:t>
            </a:r>
          </a:p>
          <a:p>
            <a:pPr marL="285750" indent="-285750">
              <a:buFont typeface="Arial" panose="020B0604020202020204" pitchFamily="34" charset="0"/>
              <a:buChar char="•"/>
            </a:pPr>
            <a:r>
              <a:rPr lang="en-US" sz="2400" dirty="0"/>
              <a:t>Median ~ 5.6%</a:t>
            </a:r>
          </a:p>
          <a:p>
            <a:pPr marL="285750" indent="-285750">
              <a:buFont typeface="Arial" panose="020B0604020202020204" pitchFamily="34" charset="0"/>
              <a:buChar char="•"/>
            </a:pPr>
            <a:r>
              <a:rPr lang="en-US" sz="2400" dirty="0"/>
              <a:t>Std. Dev ~ 1.0%</a:t>
            </a:r>
          </a:p>
          <a:p>
            <a:pPr marL="285750" indent="-285750">
              <a:buFont typeface="Arial" panose="020B0604020202020204" pitchFamily="34" charset="0"/>
              <a:buChar char="•"/>
            </a:pPr>
            <a:r>
              <a:rPr lang="en-US" sz="2400" dirty="0"/>
              <a:t>Min ~  0.1%</a:t>
            </a:r>
          </a:p>
          <a:p>
            <a:pPr marL="285750" indent="-285750">
              <a:buFont typeface="Arial" panose="020B0604020202020204" pitchFamily="34" charset="0"/>
              <a:buChar char="•"/>
            </a:pPr>
            <a:r>
              <a:rPr lang="en-US" sz="2400" dirty="0"/>
              <a:t>Max ~ 12.8%</a:t>
            </a:r>
          </a:p>
        </p:txBody>
      </p:sp>
      <p:sp>
        <p:nvSpPr>
          <p:cNvPr id="8" name="TextBox 7">
            <a:extLst>
              <a:ext uri="{FF2B5EF4-FFF2-40B4-BE49-F238E27FC236}">
                <a16:creationId xmlns:a16="http://schemas.microsoft.com/office/drawing/2014/main" id="{F43DB58D-EC21-4EA9-CE95-784BC0C25505}"/>
              </a:ext>
            </a:extLst>
          </p:cNvPr>
          <p:cNvSpPr txBox="1"/>
          <p:nvPr/>
        </p:nvSpPr>
        <p:spPr>
          <a:xfrm>
            <a:off x="9029700" y="4089400"/>
            <a:ext cx="2324100" cy="1477328"/>
          </a:xfrm>
          <a:prstGeom prst="rect">
            <a:avLst/>
          </a:prstGeom>
          <a:noFill/>
        </p:spPr>
        <p:txBody>
          <a:bodyPr wrap="square" rtlCol="0">
            <a:spAutoFit/>
          </a:bodyPr>
          <a:lstStyle/>
          <a:p>
            <a:r>
              <a:rPr lang="en-US" b="1" i="1" dirty="0"/>
              <a:t>For comparison, Bud Light has an ABV of 4.2% while Budweiser has around a 5.0%</a:t>
            </a:r>
          </a:p>
        </p:txBody>
      </p:sp>
      <p:sp>
        <p:nvSpPr>
          <p:cNvPr id="9" name="Star: 5 Points 8">
            <a:extLst>
              <a:ext uri="{FF2B5EF4-FFF2-40B4-BE49-F238E27FC236}">
                <a16:creationId xmlns:a16="http://schemas.microsoft.com/office/drawing/2014/main" id="{7DD272CA-2026-6ACE-B207-0790B204C397}"/>
              </a:ext>
            </a:extLst>
          </p:cNvPr>
          <p:cNvSpPr/>
          <p:nvPr/>
        </p:nvSpPr>
        <p:spPr>
          <a:xfrm>
            <a:off x="3697224" y="4669568"/>
            <a:ext cx="525824" cy="31699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B8768B03-86F7-7DF4-6B4B-D07D3136E443}"/>
              </a:ext>
            </a:extLst>
          </p:cNvPr>
          <p:cNvCxnSpPr>
            <a:cxnSpLocks/>
          </p:cNvCxnSpPr>
          <p:nvPr/>
        </p:nvCxnSpPr>
        <p:spPr>
          <a:xfrm>
            <a:off x="4535424" y="1975104"/>
            <a:ext cx="0" cy="4229243"/>
          </a:xfrm>
          <a:prstGeom prst="line">
            <a:avLst/>
          </a:prstGeom>
          <a:ln w="57150" cap="flat" cmpd="sng" algn="ctr">
            <a:solidFill>
              <a:srgbClr val="00B0F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D6B99FED-E2A3-5166-88E8-6FEC0944A12D}"/>
              </a:ext>
            </a:extLst>
          </p:cNvPr>
          <p:cNvSpPr/>
          <p:nvPr/>
        </p:nvSpPr>
        <p:spPr>
          <a:xfrm>
            <a:off x="7888224" y="3681984"/>
            <a:ext cx="816862" cy="682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B3B1885-1AE5-D7E0-7B26-53FE276C8C00}"/>
              </a:ext>
            </a:extLst>
          </p:cNvPr>
          <p:cNvCxnSpPr>
            <a:cxnSpLocks/>
          </p:cNvCxnSpPr>
          <p:nvPr/>
        </p:nvCxnSpPr>
        <p:spPr>
          <a:xfrm>
            <a:off x="4243622" y="1975104"/>
            <a:ext cx="0" cy="4229243"/>
          </a:xfrm>
          <a:prstGeom prst="line">
            <a:avLst/>
          </a:prstGeom>
          <a:ln w="57150" cap="flat" cmpd="sng" algn="ctr">
            <a:solidFill>
              <a:srgbClr val="AAD3D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B13E2C87-EFEA-9987-DE67-629869214DA3}"/>
              </a:ext>
            </a:extLst>
          </p:cNvPr>
          <p:cNvCxnSpPr>
            <a:cxnSpLocks/>
          </p:cNvCxnSpPr>
          <p:nvPr/>
        </p:nvCxnSpPr>
        <p:spPr>
          <a:xfrm>
            <a:off x="1814747" y="1870329"/>
            <a:ext cx="0" cy="4229243"/>
          </a:xfrm>
          <a:prstGeom prst="line">
            <a:avLst/>
          </a:prstGeom>
          <a:ln w="57150"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C4963DA7-E495-D3DE-D573-93FE8E76DAFE}"/>
              </a:ext>
            </a:extLst>
          </p:cNvPr>
          <p:cNvCxnSpPr>
            <a:cxnSpLocks/>
          </p:cNvCxnSpPr>
          <p:nvPr/>
        </p:nvCxnSpPr>
        <p:spPr>
          <a:xfrm>
            <a:off x="7301147" y="1683004"/>
            <a:ext cx="0" cy="4229243"/>
          </a:xfrm>
          <a:prstGeom prst="line">
            <a:avLst/>
          </a:prstGeom>
          <a:ln w="57150"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2782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993CC0D-EF5A-5917-3084-86B71BBD6E8F}"/>
              </a:ext>
            </a:extLst>
          </p:cNvPr>
          <p:cNvSpPr>
            <a:spLocks noGrp="1"/>
          </p:cNvSpPr>
          <p:nvPr>
            <p:ph type="title"/>
          </p:nvPr>
        </p:nvSpPr>
        <p:spPr>
          <a:xfrm>
            <a:off x="671500" y="120797"/>
            <a:ext cx="11380800" cy="876335"/>
          </a:xfrm>
        </p:spPr>
        <p:txBody>
          <a:bodyPr anchor="t"/>
          <a:lstStyle/>
          <a:p>
            <a:pPr algn="ctr"/>
            <a:r>
              <a:rPr lang="en-US" dirty="0"/>
              <a:t>Median ABV and IBU Value by State</a:t>
            </a:r>
          </a:p>
        </p:txBody>
      </p:sp>
      <p:pic>
        <p:nvPicPr>
          <p:cNvPr id="22" name="Picture Placeholder 21" descr="Map&#10;&#10;Description automatically generated">
            <a:extLst>
              <a:ext uri="{FF2B5EF4-FFF2-40B4-BE49-F238E27FC236}">
                <a16:creationId xmlns:a16="http://schemas.microsoft.com/office/drawing/2014/main" id="{D026E106-037F-E9F9-9ED9-B2166DAFF4CF}"/>
              </a:ext>
            </a:extLst>
          </p:cNvPr>
          <p:cNvPicPr>
            <a:picLocks noGrp="1" noChangeAspect="1"/>
          </p:cNvPicPr>
          <p:nvPr>
            <p:ph type="pic" sz="quarter" idx="10"/>
          </p:nvPr>
        </p:nvPicPr>
        <p:blipFill>
          <a:blip r:embed="rId3"/>
          <a:stretch>
            <a:fillRect/>
          </a:stretch>
        </p:blipFill>
        <p:spPr>
          <a:xfrm>
            <a:off x="307000" y="880930"/>
            <a:ext cx="5659800" cy="3612968"/>
          </a:xfrm>
        </p:spPr>
      </p:pic>
      <p:sp>
        <p:nvSpPr>
          <p:cNvPr id="23" name="5-Point Star 22">
            <a:extLst>
              <a:ext uri="{FF2B5EF4-FFF2-40B4-BE49-F238E27FC236}">
                <a16:creationId xmlns:a16="http://schemas.microsoft.com/office/drawing/2014/main" id="{FCA6505D-20D7-5015-86BE-A8929A960A44}"/>
              </a:ext>
            </a:extLst>
          </p:cNvPr>
          <p:cNvSpPr/>
          <p:nvPr/>
        </p:nvSpPr>
        <p:spPr>
          <a:xfrm>
            <a:off x="2057400" y="2389915"/>
            <a:ext cx="292100" cy="241300"/>
          </a:xfrm>
          <a:prstGeom prst="star5">
            <a:avLst>
              <a:gd name="adj" fmla="val 22448"/>
              <a:gd name="hf" fmla="val 105146"/>
              <a:gd name="vf" fmla="val 1105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0BAE97A-299B-A5BC-C162-B2818B355A02}"/>
              </a:ext>
            </a:extLst>
          </p:cNvPr>
          <p:cNvSpPr txBox="1"/>
          <p:nvPr/>
        </p:nvSpPr>
        <p:spPr>
          <a:xfrm>
            <a:off x="307000" y="5196440"/>
            <a:ext cx="5664200" cy="923330"/>
          </a:xfrm>
          <a:prstGeom prst="rect">
            <a:avLst/>
          </a:prstGeom>
          <a:noFill/>
        </p:spPr>
        <p:txBody>
          <a:bodyPr wrap="square" rtlCol="0">
            <a:spAutoFit/>
          </a:bodyPr>
          <a:lstStyle/>
          <a:p>
            <a:r>
              <a:rPr lang="en-US" b="1" dirty="0"/>
              <a:t>The most alcoholic beer in the dataset is from Colorado. It is a Belgian </a:t>
            </a:r>
            <a:r>
              <a:rPr lang="en-US" b="1" dirty="0" err="1"/>
              <a:t>Quadrupel</a:t>
            </a:r>
            <a:r>
              <a:rPr lang="en-US" b="1" dirty="0"/>
              <a:t> with a 12.8% ABV </a:t>
            </a:r>
            <a:endParaRPr lang="en-US" dirty="0"/>
          </a:p>
        </p:txBody>
      </p:sp>
      <p:sp>
        <p:nvSpPr>
          <p:cNvPr id="25" name="TextBox 24">
            <a:extLst>
              <a:ext uri="{FF2B5EF4-FFF2-40B4-BE49-F238E27FC236}">
                <a16:creationId xmlns:a16="http://schemas.microsoft.com/office/drawing/2014/main" id="{E3776241-9601-4323-9746-6A8E0AEB86F2}"/>
              </a:ext>
            </a:extLst>
          </p:cNvPr>
          <p:cNvSpPr txBox="1"/>
          <p:nvPr/>
        </p:nvSpPr>
        <p:spPr>
          <a:xfrm>
            <a:off x="6239848" y="939090"/>
            <a:ext cx="512250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There is not an excessive variation in median ABV across the states.</a:t>
            </a:r>
          </a:p>
          <a:p>
            <a:pPr marL="285750" indent="-285750">
              <a:buFont typeface="Arial" panose="020B0604020202020204" pitchFamily="34" charset="0"/>
              <a:buChar char="•"/>
            </a:pPr>
            <a:r>
              <a:rPr lang="en-US" dirty="0"/>
              <a:t>The notable difference Utah.</a:t>
            </a:r>
          </a:p>
          <a:p>
            <a:pPr marL="742950" lvl="1" indent="-285750">
              <a:buFont typeface="Arial" panose="020B0604020202020204" pitchFamily="34" charset="0"/>
              <a:buChar char="•"/>
            </a:pPr>
            <a:r>
              <a:rPr lang="en-US" dirty="0"/>
              <a:t>This abnormality we believe is caused by a recently overturned law which limited beers to and ABV of 3.2%.</a:t>
            </a:r>
          </a:p>
        </p:txBody>
      </p:sp>
      <p:pic>
        <p:nvPicPr>
          <p:cNvPr id="27" name="Picture 26">
            <a:extLst>
              <a:ext uri="{FF2B5EF4-FFF2-40B4-BE49-F238E27FC236}">
                <a16:creationId xmlns:a16="http://schemas.microsoft.com/office/drawing/2014/main" id="{B136E2BB-9621-AE7B-9829-F3B9D6AE5800}"/>
              </a:ext>
            </a:extLst>
          </p:cNvPr>
          <p:cNvPicPr>
            <a:picLocks noChangeAspect="1"/>
          </p:cNvPicPr>
          <p:nvPr/>
        </p:nvPicPr>
        <p:blipFill>
          <a:blip r:embed="rId4"/>
          <a:stretch>
            <a:fillRect/>
          </a:stretch>
        </p:blipFill>
        <p:spPr>
          <a:xfrm>
            <a:off x="5971200" y="886932"/>
            <a:ext cx="5659800" cy="3612968"/>
          </a:xfrm>
          <a:prstGeom prst="rect">
            <a:avLst/>
          </a:prstGeom>
        </p:spPr>
      </p:pic>
      <p:sp>
        <p:nvSpPr>
          <p:cNvPr id="28" name="TextBox 27">
            <a:extLst>
              <a:ext uri="{FF2B5EF4-FFF2-40B4-BE49-F238E27FC236}">
                <a16:creationId xmlns:a16="http://schemas.microsoft.com/office/drawing/2014/main" id="{45B306BB-7395-CE48-7CD6-E05449D49DBB}"/>
              </a:ext>
            </a:extLst>
          </p:cNvPr>
          <p:cNvSpPr txBox="1"/>
          <p:nvPr/>
        </p:nvSpPr>
        <p:spPr>
          <a:xfrm>
            <a:off x="6220802" y="5196440"/>
            <a:ext cx="4764698" cy="923330"/>
          </a:xfrm>
          <a:prstGeom prst="rect">
            <a:avLst/>
          </a:prstGeom>
          <a:noFill/>
        </p:spPr>
        <p:txBody>
          <a:bodyPr wrap="square" rtlCol="0">
            <a:spAutoFit/>
          </a:bodyPr>
          <a:lstStyle/>
          <a:p>
            <a:r>
              <a:rPr lang="en-US" b="1" dirty="0"/>
              <a:t>The most bitter beer is called “Bitter Bitch Imperial IPA”, which is from Oregon and has 138 IBU.</a:t>
            </a:r>
            <a:endParaRPr lang="en-US" dirty="0"/>
          </a:p>
        </p:txBody>
      </p:sp>
      <p:sp>
        <p:nvSpPr>
          <p:cNvPr id="29" name="5-Point Star 28">
            <a:extLst>
              <a:ext uri="{FF2B5EF4-FFF2-40B4-BE49-F238E27FC236}">
                <a16:creationId xmlns:a16="http://schemas.microsoft.com/office/drawing/2014/main" id="{71856EAB-6CB8-0174-5EEF-B62EB483F216}"/>
              </a:ext>
            </a:extLst>
          </p:cNvPr>
          <p:cNvSpPr/>
          <p:nvPr/>
        </p:nvSpPr>
        <p:spPr>
          <a:xfrm>
            <a:off x="6680200" y="1755442"/>
            <a:ext cx="228600" cy="23845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AC5B41B-188B-3B14-B382-396EC33E3588}"/>
              </a:ext>
            </a:extLst>
          </p:cNvPr>
          <p:cNvSpPr txBox="1"/>
          <p:nvPr/>
        </p:nvSpPr>
        <p:spPr>
          <a:xfrm>
            <a:off x="307000" y="4605877"/>
            <a:ext cx="10299700" cy="646331"/>
          </a:xfrm>
          <a:prstGeom prst="rect">
            <a:avLst/>
          </a:prstGeom>
          <a:noFill/>
        </p:spPr>
        <p:txBody>
          <a:bodyPr wrap="square" rtlCol="0">
            <a:spAutoFit/>
          </a:bodyPr>
          <a:lstStyle/>
          <a:p>
            <a:r>
              <a:rPr lang="en-US" dirty="0"/>
              <a:t>Though the heat maps provide a great visualization of ABV and IBU medians, we must recognize that some states like West Virginia and Delaware only had 2 observations. </a:t>
            </a:r>
          </a:p>
        </p:txBody>
      </p:sp>
    </p:spTree>
    <p:extLst>
      <p:ext uri="{BB962C8B-B14F-4D97-AF65-F5344CB8AC3E}">
        <p14:creationId xmlns:p14="http://schemas.microsoft.com/office/powerpoint/2010/main" val="172173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5" grpId="1"/>
      <p:bldP spid="28" grpId="0"/>
      <p:bldP spid="29" grpId="0" animBg="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CAC61-AE14-E282-5C51-E4272F6B2BAF}"/>
              </a:ext>
            </a:extLst>
          </p:cNvPr>
          <p:cNvPicPr>
            <a:picLocks noChangeAspect="1"/>
          </p:cNvPicPr>
          <p:nvPr/>
        </p:nvPicPr>
        <p:blipFill>
          <a:blip r:embed="rId3"/>
          <a:stretch>
            <a:fillRect/>
          </a:stretch>
        </p:blipFill>
        <p:spPr>
          <a:xfrm>
            <a:off x="4051314" y="1177925"/>
            <a:ext cx="7052724" cy="4502150"/>
          </a:xfrm>
          <a:prstGeom prst="rect">
            <a:avLst/>
          </a:prstGeom>
        </p:spPr>
      </p:pic>
      <p:sp>
        <p:nvSpPr>
          <p:cNvPr id="4" name="TextBox 3">
            <a:extLst>
              <a:ext uri="{FF2B5EF4-FFF2-40B4-BE49-F238E27FC236}">
                <a16:creationId xmlns:a16="http://schemas.microsoft.com/office/drawing/2014/main" id="{2241DF3C-FF95-4C89-F799-86D5C9DBF5F2}"/>
              </a:ext>
            </a:extLst>
          </p:cNvPr>
          <p:cNvSpPr txBox="1"/>
          <p:nvPr/>
        </p:nvSpPr>
        <p:spPr>
          <a:xfrm>
            <a:off x="719847" y="241300"/>
            <a:ext cx="11307053" cy="369332"/>
          </a:xfrm>
          <a:prstGeom prst="rect">
            <a:avLst/>
          </a:prstGeom>
          <a:noFill/>
        </p:spPr>
        <p:txBody>
          <a:bodyPr wrap="square" rtlCol="0">
            <a:spAutoFit/>
          </a:bodyPr>
          <a:lstStyle/>
          <a:p>
            <a:pPr algn="ctr"/>
            <a:r>
              <a:rPr lang="en-US" b="1" dirty="0"/>
              <a:t>Relationship Between ABV and IBU</a:t>
            </a:r>
          </a:p>
        </p:txBody>
      </p:sp>
      <p:sp>
        <p:nvSpPr>
          <p:cNvPr id="5" name="TextBox 4">
            <a:extLst>
              <a:ext uri="{FF2B5EF4-FFF2-40B4-BE49-F238E27FC236}">
                <a16:creationId xmlns:a16="http://schemas.microsoft.com/office/drawing/2014/main" id="{C65637B1-F506-C25C-F910-4831A2E5F692}"/>
              </a:ext>
            </a:extLst>
          </p:cNvPr>
          <p:cNvSpPr txBox="1"/>
          <p:nvPr/>
        </p:nvSpPr>
        <p:spPr>
          <a:xfrm>
            <a:off x="543974" y="1250602"/>
            <a:ext cx="3225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33333"/>
                </a:solidFill>
                <a:effectLst/>
              </a:rPr>
              <a:t>The positive slope depicts that there is a direct correlation between the bitterness of the beer vs. the alcohol content by volume.  </a:t>
            </a:r>
            <a:endParaRPr lang="en-US" dirty="0"/>
          </a:p>
        </p:txBody>
      </p:sp>
      <p:sp>
        <p:nvSpPr>
          <p:cNvPr id="6" name="TextBox 5">
            <a:extLst>
              <a:ext uri="{FF2B5EF4-FFF2-40B4-BE49-F238E27FC236}">
                <a16:creationId xmlns:a16="http://schemas.microsoft.com/office/drawing/2014/main" id="{E97A3E98-5BF1-BB4B-796B-7C312606DC52}"/>
              </a:ext>
            </a:extLst>
          </p:cNvPr>
          <p:cNvSpPr txBox="1"/>
          <p:nvPr/>
        </p:nvSpPr>
        <p:spPr>
          <a:xfrm>
            <a:off x="465662" y="3619499"/>
            <a:ext cx="338242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It is also very apparent that IPAs are considerably more bitter than the other types of Ales when comparing with the alcohol content. </a:t>
            </a:r>
          </a:p>
        </p:txBody>
      </p:sp>
    </p:spTree>
    <p:extLst>
      <p:ext uri="{BB962C8B-B14F-4D97-AF65-F5344CB8AC3E}">
        <p14:creationId xmlns:p14="http://schemas.microsoft.com/office/powerpoint/2010/main" val="356922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Placeholder 1" descr="Chart, scatter chart&#10;&#10;Description automatically generated">
            <a:extLst>
              <a:ext uri="{FF2B5EF4-FFF2-40B4-BE49-F238E27FC236}">
                <a16:creationId xmlns:a16="http://schemas.microsoft.com/office/drawing/2014/main" id="{14F1F659-8836-0E61-19EB-E7A21A3C2751}"/>
              </a:ext>
            </a:extLst>
          </p:cNvPr>
          <p:cNvPicPr>
            <a:picLocks noGrp="1" noChangeAspect="1"/>
          </p:cNvPicPr>
          <p:nvPr>
            <p:ph type="pic" sz="quarter" idx="10"/>
          </p:nvPr>
        </p:nvPicPr>
        <p:blipFill rotWithShape="1">
          <a:blip r:embed="rId3"/>
          <a:stretch/>
        </p:blipFill>
        <p:spPr>
          <a:xfrm>
            <a:off x="271440" y="1652825"/>
            <a:ext cx="6983341" cy="4457858"/>
          </a:xfrm>
          <a:prstGeom prst="rect">
            <a:avLst/>
          </a:prstGeom>
          <a:noFill/>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177800" y="339162"/>
            <a:ext cx="11087100" cy="823070"/>
          </a:xfrm>
        </p:spPr>
        <p:txBody>
          <a:bodyPr anchor="ctr">
            <a:normAutofit/>
          </a:bodyPr>
          <a:lstStyle/>
          <a:p>
            <a:pPr algn="ctr"/>
            <a:r>
              <a:rPr lang="en-US" dirty="0"/>
              <a:t>KNN Classification with Only Ales</a:t>
            </a:r>
          </a:p>
        </p:txBody>
      </p:sp>
      <p:pic>
        <p:nvPicPr>
          <p:cNvPr id="7" name="Picture 6" descr="Table&#10;&#10;Description automatically generated">
            <a:extLst>
              <a:ext uri="{FF2B5EF4-FFF2-40B4-BE49-F238E27FC236}">
                <a16:creationId xmlns:a16="http://schemas.microsoft.com/office/drawing/2014/main" id="{99B9E07A-4685-B23A-83B8-FDB23F6B84E3}"/>
              </a:ext>
            </a:extLst>
          </p:cNvPr>
          <p:cNvPicPr>
            <a:picLocks noChangeAspect="1"/>
          </p:cNvPicPr>
          <p:nvPr/>
        </p:nvPicPr>
        <p:blipFill>
          <a:blip r:embed="rId4"/>
          <a:stretch>
            <a:fillRect/>
          </a:stretch>
        </p:blipFill>
        <p:spPr>
          <a:xfrm>
            <a:off x="8006715" y="1652825"/>
            <a:ext cx="2947667" cy="4311650"/>
          </a:xfrm>
          <a:prstGeom prst="rect">
            <a:avLst/>
          </a:prstGeom>
        </p:spPr>
      </p:pic>
      <p:sp>
        <p:nvSpPr>
          <p:cNvPr id="3" name="Oval 2">
            <a:extLst>
              <a:ext uri="{FF2B5EF4-FFF2-40B4-BE49-F238E27FC236}">
                <a16:creationId xmlns:a16="http://schemas.microsoft.com/office/drawing/2014/main" id="{7FBC2DDA-7096-BC10-79E5-EEB8016C739F}"/>
              </a:ext>
            </a:extLst>
          </p:cNvPr>
          <p:cNvSpPr/>
          <p:nvPr/>
        </p:nvSpPr>
        <p:spPr>
          <a:xfrm>
            <a:off x="8879840" y="2753360"/>
            <a:ext cx="1412240" cy="254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A605261-B90F-625C-FE39-C9B22BA8612B}"/>
              </a:ext>
            </a:extLst>
          </p:cNvPr>
          <p:cNvSpPr/>
          <p:nvPr/>
        </p:nvSpPr>
        <p:spPr>
          <a:xfrm>
            <a:off x="9056318" y="2295395"/>
            <a:ext cx="280722" cy="2213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10E36CC-EB06-3746-B028-0E5A059CD729}"/>
              </a:ext>
            </a:extLst>
          </p:cNvPr>
          <p:cNvSpPr/>
          <p:nvPr/>
        </p:nvSpPr>
        <p:spPr>
          <a:xfrm>
            <a:off x="9690899" y="4208744"/>
            <a:ext cx="511549" cy="1847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D583C4F-3B35-2A3E-58A4-F5B008C1316C}"/>
              </a:ext>
            </a:extLst>
          </p:cNvPr>
          <p:cNvSpPr/>
          <p:nvPr/>
        </p:nvSpPr>
        <p:spPr>
          <a:xfrm>
            <a:off x="9309970" y="2470759"/>
            <a:ext cx="307792" cy="2213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A6E1D34-68D5-C2F2-91FD-F09E9214041F}"/>
              </a:ext>
            </a:extLst>
          </p:cNvPr>
          <p:cNvSpPr/>
          <p:nvPr/>
        </p:nvSpPr>
        <p:spPr>
          <a:xfrm>
            <a:off x="9690899" y="4383582"/>
            <a:ext cx="539734" cy="18475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38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3|3.5|3.8|3.7|4.8"/>
</p:tagLst>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xFMjEwODE5NzQ8L1VzZXJOYW1lPjxEYXRlVGltZT4yLzI3LzIwMjMgODo0NzowNCBQTTwvRGF0ZVRpbWU+PExhYmVsU3RyaW5nPlRoaXMgYXJ0aWZhY3QgaGFzIG5vIGNsYXNzaWZpY2F0aW9uLjwvTGFiZWxTdHJpbmc+PC9pdGVtPjwvbGFiZWxIaXN0b3J5Pg==</Value>
</WrappedLabelHistory>
</file>

<file path=customXml/item2.xml><?xml version="1.0" encoding="utf-8"?>
<sisl xmlns:xsi="http://www.w3.org/2001/XMLSchema-instance" xmlns:xsd="http://www.w3.org/2001/XMLSchema" xmlns="http://www.boldonjames.com/2008/01/sie/internal/label" sislVersion="0" policy="cde53ac1-bf5f-4aae-9cf1-07509e23a4b0" origin="userSelected"/>
</file>

<file path=customXml/itemProps1.xml><?xml version="1.0" encoding="utf-8"?>
<ds:datastoreItem xmlns:ds="http://schemas.openxmlformats.org/officeDocument/2006/customXml" ds:itemID="{268F4889-2DA5-4C13-8C14-55F24C864F62}">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ED9B26E9-BA33-4B31-9C09-33D1BD8D9A80}">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1536</TotalTime>
  <Words>2168</Words>
  <Application>Microsoft Office PowerPoint</Application>
  <PresentationFormat>Widescreen</PresentationFormat>
  <Paragraphs>168</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Constantia</vt:lpstr>
      <vt:lpstr>Helvetica Light</vt:lpstr>
      <vt:lpstr>IBM Plex Sans</vt:lpstr>
      <vt:lpstr>Times New Roman</vt:lpstr>
      <vt:lpstr>Wingdings</vt:lpstr>
      <vt:lpstr>Office Theme</vt:lpstr>
      <vt:lpstr>MSDS 6306 Case Study 1</vt:lpstr>
      <vt:lpstr>Topics Covered in this Case Study</vt:lpstr>
      <vt:lpstr>How many breweries are in the US and each State?</vt:lpstr>
      <vt:lpstr>Number of Breweries In Each State</vt:lpstr>
      <vt:lpstr>Wrangling the Missing Data</vt:lpstr>
      <vt:lpstr>Alcohol by Volume (ABV) Statistics</vt:lpstr>
      <vt:lpstr>Median ABV and IBU Value by State</vt:lpstr>
      <vt:lpstr>PowerPoint Presentation</vt:lpstr>
      <vt:lpstr>KNN Classification with Only Ales</vt:lpstr>
      <vt:lpstr>PowerPoint Presentation</vt:lpstr>
      <vt:lpstr>Expanding Beer Classifications</vt:lpstr>
      <vt:lpstr>PowerPoint Presentation</vt:lpstr>
      <vt:lpstr>PowerPoint Presentation</vt:lpstr>
      <vt:lpstr>Team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Case Study 1</dc:title>
  <dc:creator>Cox, Steven</dc:creator>
  <cp:lastModifiedBy>Cox, Steven A.     RTX</cp:lastModifiedBy>
  <cp:revision>29</cp:revision>
  <dcterms:created xsi:type="dcterms:W3CDTF">2023-02-25T23:39:09Z</dcterms:created>
  <dcterms:modified xsi:type="dcterms:W3CDTF">2023-02-28T22:55:17Z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c8fd1583-793b-4d84-aea2-f2be697e69e6</vt:lpwstr>
  </property>
  <property fmtid="{D5CDD505-2E9C-101B-9397-08002B2CF9AE}" pid="3" name="bjDocumentSecurityLabel">
    <vt:lpwstr>This artifact has no classification.</vt:lpwstr>
  </property>
  <property fmtid="{D5CDD505-2E9C-101B-9397-08002B2CF9AE}" pid="4" name="bjClsUserRVM">
    <vt:lpwstr>[]</vt:lpwstr>
  </property>
  <property fmtid="{D5CDD505-2E9C-101B-9397-08002B2CF9AE}" pid="5" name="bjSaver">
    <vt:lpwstr>gTBLpAj3CSGw261oLom0VrNkl8JyVr8b</vt:lpwstr>
  </property>
  <property fmtid="{D5CDD505-2E9C-101B-9397-08002B2CF9AE}" pid="6" name="bjLabelHistoryID">
    <vt:lpwstr>{268F4889-2DA5-4C13-8C14-55F24C864F62}</vt:lpwstr>
  </property>
</Properties>
</file>