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534E-E7BD-49D1-B913-E268676AC5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212C-58F8-4ADE-A025-91F25308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84886" y="1400432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687859" y="4094205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program</a:t>
            </a:r>
          </a:p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7" name="מחבר ישר 6"/>
          <p:cNvCxnSpPr>
            <a:stCxn id="5" idx="0"/>
            <a:endCxn id="4" idx="2"/>
          </p:cNvCxnSpPr>
          <p:nvPr/>
        </p:nvCxnSpPr>
        <p:spPr>
          <a:xfrm flipH="1" flipV="1">
            <a:off x="2426043" y="2899719"/>
            <a:ext cx="102973" cy="119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97243" y="1293340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0" name="מלבן 9"/>
          <p:cNvSpPr/>
          <p:nvPr/>
        </p:nvSpPr>
        <p:spPr>
          <a:xfrm>
            <a:off x="7035113" y="1293340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2" name="מלבן 11"/>
          <p:cNvSpPr/>
          <p:nvPr/>
        </p:nvSpPr>
        <p:spPr>
          <a:xfrm>
            <a:off x="6969211" y="3269051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Virtual Machine</a:t>
            </a:r>
          </a:p>
          <a:p>
            <a:pPr algn="ctr"/>
            <a:r>
              <a:rPr lang="en-US" dirty="0" smtClean="0"/>
              <a:t>Java Runtime Environment </a:t>
            </a:r>
            <a:endParaRPr lang="en-US" dirty="0"/>
          </a:p>
        </p:txBody>
      </p:sp>
      <p:cxnSp>
        <p:nvCxnSpPr>
          <p:cNvPr id="14" name="מחבר חץ ישר 13"/>
          <p:cNvCxnSpPr>
            <a:stCxn id="12" idx="0"/>
            <a:endCxn id="10" idx="2"/>
          </p:cNvCxnSpPr>
          <p:nvPr/>
        </p:nvCxnSpPr>
        <p:spPr>
          <a:xfrm flipV="1">
            <a:off x="8810368" y="2792627"/>
            <a:ext cx="65902" cy="476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02811" y="2899719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dependent</a:t>
            </a:r>
            <a:endParaRPr lang="en-US" dirty="0"/>
          </a:p>
        </p:txBody>
      </p:sp>
      <p:sp>
        <p:nvSpPr>
          <p:cNvPr id="17" name="מלבן 16"/>
          <p:cNvSpPr/>
          <p:nvPr/>
        </p:nvSpPr>
        <p:spPr>
          <a:xfrm>
            <a:off x="7035113" y="5358713"/>
            <a:ext cx="3682314" cy="14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</a:t>
            </a:r>
            <a:endParaRPr lang="en-US" dirty="0"/>
          </a:p>
        </p:txBody>
      </p:sp>
      <p:cxnSp>
        <p:nvCxnSpPr>
          <p:cNvPr id="19" name="מחבר חץ ישר 18"/>
          <p:cNvCxnSpPr/>
          <p:nvPr/>
        </p:nvCxnSpPr>
        <p:spPr>
          <a:xfrm flipV="1">
            <a:off x="8641493" y="4799919"/>
            <a:ext cx="65902" cy="476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4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338944" y="1153886"/>
            <a:ext cx="1295400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2634344" y="1153885"/>
            <a:ext cx="1295400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929744" y="1153887"/>
            <a:ext cx="1295400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/>
          <p:cNvSpPr/>
          <p:nvPr/>
        </p:nvSpPr>
        <p:spPr>
          <a:xfrm>
            <a:off x="7032173" y="1153885"/>
            <a:ext cx="1295400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מחבר ישר 15"/>
          <p:cNvCxnSpPr>
            <a:stCxn id="6" idx="3"/>
            <a:endCxn id="14" idx="1"/>
          </p:cNvCxnSpPr>
          <p:nvPr/>
        </p:nvCxnSpPr>
        <p:spPr>
          <a:xfrm flipV="1">
            <a:off x="5225144" y="1665514"/>
            <a:ext cx="1807029" cy="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4" idx="2"/>
          </p:cNvCxnSpPr>
          <p:nvPr/>
        </p:nvCxnSpPr>
        <p:spPr>
          <a:xfrm>
            <a:off x="1986644" y="2177143"/>
            <a:ext cx="1295400" cy="150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2634344" y="3679371"/>
            <a:ext cx="2220686" cy="1186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186543" y="838200"/>
            <a:ext cx="1447800" cy="119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2607129" y="4158343"/>
            <a:ext cx="1447800" cy="119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4463144" y="522514"/>
            <a:ext cx="1447800" cy="119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6683828" y="1959428"/>
            <a:ext cx="1447800" cy="119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חץ ישר 8"/>
          <p:cNvCxnSpPr>
            <a:stCxn id="4" idx="3"/>
            <a:endCxn id="6" idx="1"/>
          </p:cNvCxnSpPr>
          <p:nvPr/>
        </p:nvCxnSpPr>
        <p:spPr>
          <a:xfrm flipV="1">
            <a:off x="2634343" y="1121229"/>
            <a:ext cx="1828801" cy="31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>
            <a:off x="3233057" y="1583872"/>
            <a:ext cx="1953987" cy="275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4054929" y="4863193"/>
            <a:ext cx="3277991" cy="7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1453243" y="979714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4631872" y="669472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6950528" y="2111828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2841172" y="4299857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8089477" y="2796363"/>
            <a:ext cx="457200" cy="181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קבוצה 12"/>
          <p:cNvGrpSpPr/>
          <p:nvPr/>
        </p:nvGrpSpPr>
        <p:grpSpPr>
          <a:xfrm>
            <a:off x="7365577" y="4615542"/>
            <a:ext cx="1447800" cy="1197429"/>
            <a:chOff x="6836228" y="4727442"/>
            <a:chExt cx="1447800" cy="1197429"/>
          </a:xfrm>
        </p:grpSpPr>
        <p:sp>
          <p:nvSpPr>
            <p:cNvPr id="19" name="מלבן 18"/>
            <p:cNvSpPr/>
            <p:nvPr/>
          </p:nvSpPr>
          <p:spPr>
            <a:xfrm>
              <a:off x="6836228" y="4727442"/>
              <a:ext cx="1447800" cy="119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מלבן 19"/>
            <p:cNvSpPr/>
            <p:nvPr/>
          </p:nvSpPr>
          <p:spPr>
            <a:xfrm>
              <a:off x="7102928" y="4898572"/>
              <a:ext cx="914400" cy="91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חץ ישר 20"/>
          <p:cNvCxnSpPr>
            <a:stCxn id="19" idx="0"/>
          </p:cNvCxnSpPr>
          <p:nvPr/>
        </p:nvCxnSpPr>
        <p:spPr>
          <a:xfrm flipH="1" flipV="1">
            <a:off x="7632277" y="3156857"/>
            <a:ext cx="457200" cy="145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stCxn id="19" idx="1"/>
          </p:cNvCxnSpPr>
          <p:nvPr/>
        </p:nvCxnSpPr>
        <p:spPr>
          <a:xfrm flipH="1" flipV="1">
            <a:off x="4022272" y="5103628"/>
            <a:ext cx="3343305" cy="1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7926" y="808074"/>
            <a:ext cx="10100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Object -&gt; </a:t>
            </a:r>
            <a:r>
              <a:rPr lang="en-US" sz="3600" dirty="0" err="1" smtClean="0"/>
              <a:t>hashCode</a:t>
            </a:r>
            <a:r>
              <a:rPr lang="en-US" sz="3600" dirty="0" smtClean="0"/>
              <a:t> function -&gt; integer number identifying object</a:t>
            </a:r>
          </a:p>
          <a:p>
            <a:r>
              <a:rPr lang="en-US" sz="3600" dirty="0" smtClean="0"/>
              <a:t>Statement 1: two equaled objects should have the same hash code</a:t>
            </a:r>
          </a:p>
          <a:p>
            <a:r>
              <a:rPr lang="en-US" sz="3600" dirty="0" smtClean="0"/>
              <a:t>Statement 2: two different objects may have the same hash code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7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312" y="1116418"/>
            <a:ext cx="84635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Hash Table: array as a memory block. Let’s assume we have hash table as the array with 16 elements.</a:t>
            </a:r>
          </a:p>
          <a:p>
            <a:r>
              <a:rPr lang="en-US" sz="3600" dirty="0" smtClean="0"/>
              <a:t>Algorithm: add object into </a:t>
            </a:r>
            <a:r>
              <a:rPr lang="en-US" sz="3600" dirty="0" err="1" smtClean="0"/>
              <a:t>HashTable</a:t>
            </a:r>
            <a:r>
              <a:rPr lang="en-US" sz="3600" dirty="0" smtClean="0"/>
              <a:t> – 1. Getting </a:t>
            </a:r>
            <a:r>
              <a:rPr lang="en-US" sz="3600" dirty="0" err="1" smtClean="0"/>
              <a:t>hashCode</a:t>
            </a:r>
            <a:r>
              <a:rPr lang="en-US" sz="3600" dirty="0" smtClean="0"/>
              <a:t> from the object; 2: getting index of the </a:t>
            </a:r>
            <a:r>
              <a:rPr lang="en-US" sz="3600" dirty="0" err="1" smtClean="0"/>
              <a:t>HashTable</a:t>
            </a:r>
            <a:r>
              <a:rPr lang="en-US" sz="3600" dirty="0" smtClean="0"/>
              <a:t> – </a:t>
            </a:r>
            <a:r>
              <a:rPr lang="en-US" sz="3600" dirty="0" err="1" smtClean="0"/>
              <a:t>hashCode</a:t>
            </a:r>
            <a:r>
              <a:rPr lang="en-US" sz="3600" dirty="0" smtClean="0"/>
              <a:t> % 16; 3: adding object into </a:t>
            </a:r>
            <a:r>
              <a:rPr lang="en-US" sz="3600" dirty="0" err="1" smtClean="0"/>
              <a:t>HashTable</a:t>
            </a:r>
            <a:r>
              <a:rPr lang="en-US" sz="3600" dirty="0" smtClean="0"/>
              <a:t> at the proper index – problem of putting two objects at the same index of </a:t>
            </a:r>
            <a:r>
              <a:rPr lang="en-US" sz="3600" dirty="0" err="1" smtClean="0"/>
              <a:t>HashTable</a:t>
            </a:r>
            <a:r>
              <a:rPr lang="en-US" sz="3600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0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493" y="595423"/>
            <a:ext cx="90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binarySearch</a:t>
            </a:r>
            <a:r>
              <a:rPr lang="en-US" dirty="0" smtClean="0"/>
              <a:t> -&gt; O[</a:t>
            </a:r>
            <a:r>
              <a:rPr lang="en-US" dirty="0" err="1" smtClean="0"/>
              <a:t>LogN</a:t>
            </a:r>
            <a:r>
              <a:rPr lang="en-US" dirty="0" smtClean="0"/>
              <a:t>] Sorted data</a:t>
            </a:r>
            <a:endParaRPr lang="en-US" dirty="0"/>
          </a:p>
          <a:p>
            <a:r>
              <a:rPr lang="en-US" dirty="0" err="1" smtClean="0"/>
              <a:t>hashSet</a:t>
            </a:r>
            <a:r>
              <a:rPr lang="en-US" dirty="0" smtClean="0"/>
              <a:t> -&gt; O[1] –unsorted data</a:t>
            </a:r>
            <a:endParaRPr lang="en-US" dirty="0"/>
          </a:p>
        </p:txBody>
      </p:sp>
      <p:sp>
        <p:nvSpPr>
          <p:cNvPr id="5" name="מלבן מעוגל 4"/>
          <p:cNvSpPr/>
          <p:nvPr/>
        </p:nvSpPr>
        <p:spPr>
          <a:xfrm>
            <a:off x="3615070" y="2796363"/>
            <a:ext cx="4316818" cy="3136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6735725" y="32935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7" name="אליפסה 6"/>
          <p:cNvSpPr/>
          <p:nvPr/>
        </p:nvSpPr>
        <p:spPr>
          <a:xfrm>
            <a:off x="8612372" y="1241754"/>
            <a:ext cx="12971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9" name="מחבר חץ ישר 8"/>
          <p:cNvCxnSpPr/>
          <p:nvPr/>
        </p:nvCxnSpPr>
        <p:spPr>
          <a:xfrm flipV="1">
            <a:off x="7256721" y="1903229"/>
            <a:ext cx="1472609" cy="1496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6299789" y="4308441"/>
            <a:ext cx="1196163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right</a:t>
            </a:r>
            <a:endParaRPr lang="en-US" dirty="0"/>
          </a:p>
        </p:txBody>
      </p:sp>
      <p:cxnSp>
        <p:nvCxnSpPr>
          <p:cNvPr id="11" name="מחבר חץ ישר 10"/>
          <p:cNvCxnSpPr>
            <a:stCxn id="10" idx="3"/>
          </p:cNvCxnSpPr>
          <p:nvPr/>
        </p:nvCxnSpPr>
        <p:spPr>
          <a:xfrm flipV="1">
            <a:off x="7495952" y="3402419"/>
            <a:ext cx="3646969" cy="1363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3750634" y="4392374"/>
            <a:ext cx="1196163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left</a:t>
            </a:r>
            <a:endParaRPr lang="en-US" dirty="0"/>
          </a:p>
        </p:txBody>
      </p:sp>
      <p:cxnSp>
        <p:nvCxnSpPr>
          <p:cNvPr id="15" name="מחבר חץ ישר 14"/>
          <p:cNvCxnSpPr/>
          <p:nvPr/>
        </p:nvCxnSpPr>
        <p:spPr>
          <a:xfrm flipH="1" flipV="1">
            <a:off x="2105247" y="3137733"/>
            <a:ext cx="2137144" cy="1711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5" y="2653099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than the current node 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54362" y="2981052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Greater than the current node object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4459026" y="3022431"/>
            <a:ext cx="1196163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parent</a:t>
            </a:r>
            <a:endParaRPr lang="en-US" dirty="0"/>
          </a:p>
        </p:txBody>
      </p:sp>
      <p:cxnSp>
        <p:nvCxnSpPr>
          <p:cNvPr id="21" name="מחבר חץ ישר 20"/>
          <p:cNvCxnSpPr>
            <a:stCxn id="20" idx="0"/>
          </p:cNvCxnSpPr>
          <p:nvPr/>
        </p:nvCxnSpPr>
        <p:spPr>
          <a:xfrm flipV="1">
            <a:off x="5057108" y="510365"/>
            <a:ext cx="1370274" cy="2512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מעוגל 25"/>
          <p:cNvSpPr/>
          <p:nvPr/>
        </p:nvSpPr>
        <p:spPr>
          <a:xfrm>
            <a:off x="6448646" y="34696"/>
            <a:ext cx="16161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20986" y="5411972"/>
            <a:ext cx="321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Tree Node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3867315" y="1669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אליפסה 4"/>
          <p:cNvSpPr/>
          <p:nvPr/>
        </p:nvSpPr>
        <p:spPr>
          <a:xfrm>
            <a:off x="7583556" y="9127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אליפסה 5"/>
          <p:cNvSpPr/>
          <p:nvPr/>
        </p:nvSpPr>
        <p:spPr>
          <a:xfrm>
            <a:off x="4921856" y="2226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אליפסה 7"/>
          <p:cNvSpPr/>
          <p:nvPr/>
        </p:nvSpPr>
        <p:spPr>
          <a:xfrm>
            <a:off x="184866" y="13119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" name="אליפסה 8"/>
          <p:cNvSpPr/>
          <p:nvPr/>
        </p:nvSpPr>
        <p:spPr>
          <a:xfrm>
            <a:off x="2003728" y="24171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אליפסה 9"/>
          <p:cNvSpPr/>
          <p:nvPr/>
        </p:nvSpPr>
        <p:spPr>
          <a:xfrm>
            <a:off x="6078772" y="35701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אליפסה 10"/>
          <p:cNvSpPr/>
          <p:nvPr/>
        </p:nvSpPr>
        <p:spPr>
          <a:xfrm>
            <a:off x="2812774" y="374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אליפסה 11"/>
          <p:cNvSpPr/>
          <p:nvPr/>
        </p:nvSpPr>
        <p:spPr>
          <a:xfrm>
            <a:off x="9658846" y="20673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1089328" y="37887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אליפסה 13"/>
          <p:cNvSpPr/>
          <p:nvPr/>
        </p:nvSpPr>
        <p:spPr>
          <a:xfrm>
            <a:off x="8955156" y="33315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" name="אליפסה 14"/>
          <p:cNvSpPr/>
          <p:nvPr/>
        </p:nvSpPr>
        <p:spPr>
          <a:xfrm>
            <a:off x="6993172" y="46833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אליפסה 15"/>
          <p:cNvSpPr/>
          <p:nvPr/>
        </p:nvSpPr>
        <p:spPr>
          <a:xfrm>
            <a:off x="8497956" y="45958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7" name="אליפסה 16"/>
          <p:cNvSpPr/>
          <p:nvPr/>
        </p:nvSpPr>
        <p:spPr>
          <a:xfrm>
            <a:off x="10422171" y="33315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121</a:t>
            </a:r>
            <a:endParaRPr lang="en-US" dirty="0"/>
          </a:p>
        </p:txBody>
      </p:sp>
      <p:sp>
        <p:nvSpPr>
          <p:cNvPr id="18" name="אליפסה 17"/>
          <p:cNvSpPr/>
          <p:nvPr/>
        </p:nvSpPr>
        <p:spPr>
          <a:xfrm>
            <a:off x="11185497" y="45958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</a:t>
            </a:r>
            <a:endParaRPr lang="en-US" dirty="0"/>
          </a:p>
        </p:txBody>
      </p:sp>
      <p:cxnSp>
        <p:nvCxnSpPr>
          <p:cNvPr id="20" name="מחבר ישר 19"/>
          <p:cNvCxnSpPr>
            <a:endCxn id="5" idx="2"/>
          </p:cNvCxnSpPr>
          <p:nvPr/>
        </p:nvCxnSpPr>
        <p:spPr>
          <a:xfrm>
            <a:off x="4889720" y="814014"/>
            <a:ext cx="2693836" cy="55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/>
          <p:nvPr/>
        </p:nvCxnSpPr>
        <p:spPr>
          <a:xfrm flipV="1">
            <a:off x="1160890" y="776578"/>
            <a:ext cx="2749495" cy="88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/>
          <p:cNvCxnSpPr>
            <a:stCxn id="6" idx="6"/>
            <a:endCxn id="5" idx="3"/>
          </p:cNvCxnSpPr>
          <p:nvPr/>
        </p:nvCxnSpPr>
        <p:spPr>
          <a:xfrm flipV="1">
            <a:off x="5836256" y="1693231"/>
            <a:ext cx="1881211" cy="99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019424" y="2009691"/>
            <a:ext cx="1426265" cy="83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stCxn id="9" idx="5"/>
            <a:endCxn id="11" idx="0"/>
          </p:cNvCxnSpPr>
          <p:nvPr/>
        </p:nvCxnSpPr>
        <p:spPr>
          <a:xfrm>
            <a:off x="2784217" y="3197685"/>
            <a:ext cx="485757" cy="54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8242023" y="1594235"/>
            <a:ext cx="1426265" cy="83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>
            <a:stCxn id="6" idx="5"/>
          </p:cNvCxnSpPr>
          <p:nvPr/>
        </p:nvCxnSpPr>
        <p:spPr>
          <a:xfrm>
            <a:off x="5702345" y="3006854"/>
            <a:ext cx="854002" cy="73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13" idx="7"/>
            <a:endCxn id="9" idx="3"/>
          </p:cNvCxnSpPr>
          <p:nvPr/>
        </p:nvCxnSpPr>
        <p:spPr>
          <a:xfrm flipV="1">
            <a:off x="1869817" y="3197685"/>
            <a:ext cx="267822" cy="72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10" idx="5"/>
            <a:endCxn id="15" idx="0"/>
          </p:cNvCxnSpPr>
          <p:nvPr/>
        </p:nvCxnSpPr>
        <p:spPr>
          <a:xfrm>
            <a:off x="6859261" y="4350624"/>
            <a:ext cx="591111" cy="332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14" idx="0"/>
          </p:cNvCxnSpPr>
          <p:nvPr/>
        </p:nvCxnSpPr>
        <p:spPr>
          <a:xfrm flipV="1">
            <a:off x="9412356" y="2910524"/>
            <a:ext cx="440468" cy="42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7" idx="5"/>
            <a:endCxn id="18" idx="0"/>
          </p:cNvCxnSpPr>
          <p:nvPr/>
        </p:nvCxnSpPr>
        <p:spPr>
          <a:xfrm>
            <a:off x="11202660" y="4112085"/>
            <a:ext cx="440037" cy="48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>
            <a:endCxn id="17" idx="0"/>
          </p:cNvCxnSpPr>
          <p:nvPr/>
        </p:nvCxnSpPr>
        <p:spPr>
          <a:xfrm>
            <a:off x="10310024" y="2916139"/>
            <a:ext cx="569347" cy="41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14" idx="4"/>
            <a:endCxn id="16" idx="0"/>
          </p:cNvCxnSpPr>
          <p:nvPr/>
        </p:nvCxnSpPr>
        <p:spPr>
          <a:xfrm flipH="1">
            <a:off x="8955156" y="4245996"/>
            <a:ext cx="457200" cy="34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4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706094" y="673208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807596" y="673208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592664" y="673209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1133060" y="2071309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4163834" y="2150826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מלבן 11"/>
          <p:cNvSpPr/>
          <p:nvPr/>
        </p:nvSpPr>
        <p:spPr>
          <a:xfrm>
            <a:off x="2706094" y="2060704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מלבן 12"/>
          <p:cNvSpPr/>
          <p:nvPr/>
        </p:nvSpPr>
        <p:spPr>
          <a:xfrm>
            <a:off x="1133060" y="2747170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4163834" y="2826687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מלבן 14"/>
          <p:cNvSpPr/>
          <p:nvPr/>
        </p:nvSpPr>
        <p:spPr>
          <a:xfrm>
            <a:off x="4163834" y="3502548"/>
            <a:ext cx="89849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7" name="מחבר חץ ישר 16"/>
          <p:cNvCxnSpPr>
            <a:stCxn id="5" idx="2"/>
            <a:endCxn id="10" idx="0"/>
          </p:cNvCxnSpPr>
          <p:nvPr/>
        </p:nvCxnSpPr>
        <p:spPr>
          <a:xfrm flipH="1">
            <a:off x="1582309" y="1349069"/>
            <a:ext cx="674536" cy="7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endCxn id="12" idx="0"/>
          </p:cNvCxnSpPr>
          <p:nvPr/>
        </p:nvCxnSpPr>
        <p:spPr>
          <a:xfrm flipH="1">
            <a:off x="3155343" y="1349069"/>
            <a:ext cx="100053" cy="7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>
            <a:stCxn id="6" idx="2"/>
            <a:endCxn id="11" idx="0"/>
          </p:cNvCxnSpPr>
          <p:nvPr/>
        </p:nvCxnSpPr>
        <p:spPr>
          <a:xfrm>
            <a:off x="4041913" y="1349070"/>
            <a:ext cx="571170" cy="80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3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134678" y="3641697"/>
            <a:ext cx="914400" cy="64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4134678" y="2997642"/>
            <a:ext cx="914400" cy="64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f(5)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134678" y="2353587"/>
            <a:ext cx="914400" cy="64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f(4)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134678" y="1709532"/>
            <a:ext cx="914400" cy="64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7148" y="1152939"/>
            <a:ext cx="4579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 recursion function should have at least two exits and at least one should be non-recursive</a:t>
            </a:r>
          </a:p>
          <a:p>
            <a:pPr marL="342900" indent="-342900">
              <a:buAutoNum type="arabicPeriod"/>
            </a:pPr>
            <a:r>
              <a:rPr lang="en-US" dirty="0" smtClean="0"/>
              <a:t>Any recursive should move closer to condition of a non-recursive  exit</a:t>
            </a:r>
          </a:p>
          <a:p>
            <a:pPr marL="342900" indent="-342900">
              <a:buAutoNum type="arabicPeriod"/>
            </a:pPr>
            <a:r>
              <a:rPr lang="en-US" dirty="0" smtClean="0"/>
              <a:t>Recursive rule/formula for achieving a some purpose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4134678" y="1080572"/>
            <a:ext cx="914400" cy="64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685677" y="1812897"/>
            <a:ext cx="1367624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1685677" y="3093056"/>
            <a:ext cx="1367624" cy="104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אליפסה 5"/>
          <p:cNvSpPr/>
          <p:nvPr/>
        </p:nvSpPr>
        <p:spPr>
          <a:xfrm>
            <a:off x="1924216" y="3299791"/>
            <a:ext cx="429370" cy="2146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אליפסה 6"/>
          <p:cNvSpPr/>
          <p:nvPr/>
        </p:nvSpPr>
        <p:spPr>
          <a:xfrm>
            <a:off x="2592125" y="3291838"/>
            <a:ext cx="429370" cy="2146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אליפסה 7"/>
          <p:cNvSpPr/>
          <p:nvPr/>
        </p:nvSpPr>
        <p:spPr>
          <a:xfrm>
            <a:off x="1765190" y="2003727"/>
            <a:ext cx="429370" cy="2146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אליפסה 8"/>
          <p:cNvSpPr/>
          <p:nvPr/>
        </p:nvSpPr>
        <p:spPr>
          <a:xfrm>
            <a:off x="2592125" y="2071313"/>
            <a:ext cx="429370" cy="2146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אליפסה 10"/>
          <p:cNvSpPr/>
          <p:nvPr/>
        </p:nvSpPr>
        <p:spPr>
          <a:xfrm>
            <a:off x="1777116" y="2693688"/>
            <a:ext cx="1152939" cy="310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cxnSp>
        <p:nvCxnSpPr>
          <p:cNvPr id="13" name="מחבר חץ ישר 12"/>
          <p:cNvCxnSpPr>
            <a:stCxn id="8" idx="4"/>
          </p:cNvCxnSpPr>
          <p:nvPr/>
        </p:nvCxnSpPr>
        <p:spPr>
          <a:xfrm flipH="1">
            <a:off x="970059" y="2218413"/>
            <a:ext cx="1009816" cy="71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9" idx="3"/>
          </p:cNvCxnSpPr>
          <p:nvPr/>
        </p:nvCxnSpPr>
        <p:spPr>
          <a:xfrm>
            <a:off x="2655005" y="2254559"/>
            <a:ext cx="1272939" cy="631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7" idx="5"/>
          </p:cNvCxnSpPr>
          <p:nvPr/>
        </p:nvCxnSpPr>
        <p:spPr>
          <a:xfrm flipV="1">
            <a:off x="2958615" y="3327985"/>
            <a:ext cx="825474" cy="147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/>
          <p:cNvSpPr/>
          <p:nvPr/>
        </p:nvSpPr>
        <p:spPr>
          <a:xfrm>
            <a:off x="3784088" y="2782957"/>
            <a:ext cx="1614847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  <a:p>
            <a:pPr algn="ctr"/>
            <a:r>
              <a:rPr lang="en-US"/>
              <a:t>content</a:t>
            </a:r>
            <a:endParaRPr lang="en-US" dirty="0"/>
          </a:p>
        </p:txBody>
      </p:sp>
      <p:sp>
        <p:nvSpPr>
          <p:cNvPr id="25" name="אליפסה 24"/>
          <p:cNvSpPr/>
          <p:nvPr/>
        </p:nvSpPr>
        <p:spPr>
          <a:xfrm>
            <a:off x="-71562" y="2926080"/>
            <a:ext cx="139184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26" name="מחבר חץ ישר 25"/>
          <p:cNvCxnSpPr>
            <a:stCxn id="6" idx="3"/>
            <a:endCxn id="25" idx="6"/>
          </p:cNvCxnSpPr>
          <p:nvPr/>
        </p:nvCxnSpPr>
        <p:spPr>
          <a:xfrm flipH="1" flipV="1">
            <a:off x="1320283" y="3383280"/>
            <a:ext cx="666813" cy="99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8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אליפסה 11"/>
          <p:cNvSpPr/>
          <p:nvPr/>
        </p:nvSpPr>
        <p:spPr>
          <a:xfrm>
            <a:off x="1656663" y="252657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2482935" y="1125346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אליפסה 13"/>
          <p:cNvSpPr/>
          <p:nvPr/>
        </p:nvSpPr>
        <p:spPr>
          <a:xfrm>
            <a:off x="2806666" y="1880293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אליפסה 14"/>
          <p:cNvSpPr/>
          <p:nvPr/>
        </p:nvSpPr>
        <p:spPr>
          <a:xfrm>
            <a:off x="3346749" y="2774545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אליפסה 15"/>
          <p:cNvSpPr/>
          <p:nvPr/>
        </p:nvSpPr>
        <p:spPr>
          <a:xfrm>
            <a:off x="3978429" y="3784404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אליפסה 17"/>
          <p:cNvSpPr/>
          <p:nvPr/>
        </p:nvSpPr>
        <p:spPr>
          <a:xfrm>
            <a:off x="4220193" y="4716030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אליפסה 18"/>
          <p:cNvSpPr/>
          <p:nvPr/>
        </p:nvSpPr>
        <p:spPr>
          <a:xfrm>
            <a:off x="4528769" y="5808080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1" name="מחבר חץ ישר 20"/>
          <p:cNvCxnSpPr>
            <a:stCxn id="12" idx="5"/>
            <a:endCxn id="13" idx="1"/>
          </p:cNvCxnSpPr>
          <p:nvPr/>
        </p:nvCxnSpPr>
        <p:spPr>
          <a:xfrm>
            <a:off x="2240333" y="802393"/>
            <a:ext cx="342744" cy="41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>
            <a:off x="2824841" y="1598405"/>
            <a:ext cx="236065" cy="40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endCxn id="15" idx="1"/>
          </p:cNvCxnSpPr>
          <p:nvPr/>
        </p:nvCxnSpPr>
        <p:spPr>
          <a:xfrm>
            <a:off x="3207601" y="2218818"/>
            <a:ext cx="239290" cy="6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endCxn id="16" idx="1"/>
          </p:cNvCxnSpPr>
          <p:nvPr/>
        </p:nvCxnSpPr>
        <p:spPr>
          <a:xfrm>
            <a:off x="3747090" y="3126406"/>
            <a:ext cx="331481" cy="75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stCxn id="16" idx="5"/>
            <a:endCxn id="18" idx="0"/>
          </p:cNvCxnSpPr>
          <p:nvPr/>
        </p:nvCxnSpPr>
        <p:spPr>
          <a:xfrm>
            <a:off x="4562099" y="4334140"/>
            <a:ext cx="0" cy="3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>
            <a:endCxn id="19" idx="0"/>
          </p:cNvCxnSpPr>
          <p:nvPr/>
        </p:nvCxnSpPr>
        <p:spPr>
          <a:xfrm>
            <a:off x="4629667" y="5265766"/>
            <a:ext cx="241008" cy="54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אליפסה 29"/>
          <p:cNvSpPr/>
          <p:nvPr/>
        </p:nvSpPr>
        <p:spPr>
          <a:xfrm>
            <a:off x="9132074" y="346977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אליפסה 34"/>
          <p:cNvSpPr/>
          <p:nvPr/>
        </p:nvSpPr>
        <p:spPr>
          <a:xfrm>
            <a:off x="7903736" y="1395930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אליפסה 35"/>
          <p:cNvSpPr/>
          <p:nvPr/>
        </p:nvSpPr>
        <p:spPr>
          <a:xfrm>
            <a:off x="10599228" y="1371140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אליפסה 36"/>
          <p:cNvSpPr/>
          <p:nvPr/>
        </p:nvSpPr>
        <p:spPr>
          <a:xfrm>
            <a:off x="13068319" y="-2181309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אליפסה 37"/>
          <p:cNvSpPr/>
          <p:nvPr/>
        </p:nvSpPr>
        <p:spPr>
          <a:xfrm>
            <a:off x="8528010" y="2595136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אליפסה 38"/>
          <p:cNvSpPr/>
          <p:nvPr/>
        </p:nvSpPr>
        <p:spPr>
          <a:xfrm>
            <a:off x="15612385" y="2130489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אליפסה 40"/>
          <p:cNvSpPr/>
          <p:nvPr/>
        </p:nvSpPr>
        <p:spPr>
          <a:xfrm>
            <a:off x="6906817" y="2717373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אליפסה 43"/>
          <p:cNvSpPr/>
          <p:nvPr/>
        </p:nvSpPr>
        <p:spPr>
          <a:xfrm>
            <a:off x="9835205" y="2700104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אליפסה 44"/>
          <p:cNvSpPr/>
          <p:nvPr/>
        </p:nvSpPr>
        <p:spPr>
          <a:xfrm>
            <a:off x="11508188" y="2700104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6" name="מחבר חץ ישר 45"/>
          <p:cNvCxnSpPr>
            <a:stCxn id="30" idx="3"/>
          </p:cNvCxnSpPr>
          <p:nvPr/>
        </p:nvCxnSpPr>
        <p:spPr>
          <a:xfrm flipH="1">
            <a:off x="8245642" y="896713"/>
            <a:ext cx="986574" cy="47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>
            <a:stCxn id="35" idx="3"/>
            <a:endCxn id="41" idx="0"/>
          </p:cNvCxnSpPr>
          <p:nvPr/>
        </p:nvCxnSpPr>
        <p:spPr>
          <a:xfrm flipH="1">
            <a:off x="7248723" y="1945666"/>
            <a:ext cx="755155" cy="7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/>
          <p:cNvCxnSpPr/>
          <p:nvPr/>
        </p:nvCxnSpPr>
        <p:spPr>
          <a:xfrm>
            <a:off x="8547513" y="1926290"/>
            <a:ext cx="382832" cy="65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/>
          <p:cNvCxnSpPr>
            <a:endCxn id="36" idx="1"/>
          </p:cNvCxnSpPr>
          <p:nvPr/>
        </p:nvCxnSpPr>
        <p:spPr>
          <a:xfrm>
            <a:off x="9724306" y="763325"/>
            <a:ext cx="975064" cy="70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>
            <a:stCxn id="36" idx="3"/>
            <a:endCxn id="44" idx="0"/>
          </p:cNvCxnSpPr>
          <p:nvPr/>
        </p:nvCxnSpPr>
        <p:spPr>
          <a:xfrm flipH="1">
            <a:off x="10177111" y="1920876"/>
            <a:ext cx="522259" cy="77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>
            <a:stCxn id="36" idx="5"/>
            <a:endCxn id="45" idx="0"/>
          </p:cNvCxnSpPr>
          <p:nvPr/>
        </p:nvCxnSpPr>
        <p:spPr>
          <a:xfrm>
            <a:off x="11182898" y="1920876"/>
            <a:ext cx="667196" cy="77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אליפסה 69"/>
          <p:cNvSpPr/>
          <p:nvPr/>
        </p:nvSpPr>
        <p:spPr>
          <a:xfrm>
            <a:off x="8385418" y="3338998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אליפסה 73"/>
          <p:cNvSpPr/>
          <p:nvPr/>
        </p:nvSpPr>
        <p:spPr>
          <a:xfrm>
            <a:off x="7028214" y="4167507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5" name="מחבר ישר 74"/>
          <p:cNvCxnSpPr/>
          <p:nvPr/>
        </p:nvCxnSpPr>
        <p:spPr>
          <a:xfrm flipV="1">
            <a:off x="4612797" y="8461181"/>
            <a:ext cx="5231277" cy="4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8385418" y="4385569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אליפסה 78"/>
          <p:cNvSpPr/>
          <p:nvPr/>
        </p:nvSpPr>
        <p:spPr>
          <a:xfrm>
            <a:off x="6032723" y="4847113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אליפסה 81"/>
          <p:cNvSpPr/>
          <p:nvPr/>
        </p:nvSpPr>
        <p:spPr>
          <a:xfrm>
            <a:off x="7168590" y="5670116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אליפסה 83"/>
          <p:cNvSpPr/>
          <p:nvPr/>
        </p:nvSpPr>
        <p:spPr>
          <a:xfrm>
            <a:off x="6906817" y="2694987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אליפסה 84"/>
          <p:cNvSpPr/>
          <p:nvPr/>
        </p:nvSpPr>
        <p:spPr>
          <a:xfrm>
            <a:off x="8485560" y="5318661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אליפסה 85"/>
          <p:cNvSpPr/>
          <p:nvPr/>
        </p:nvSpPr>
        <p:spPr>
          <a:xfrm>
            <a:off x="8474958" y="6251753"/>
            <a:ext cx="683812" cy="6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8" name="מחבר ישר 87"/>
          <p:cNvCxnSpPr/>
          <p:nvPr/>
        </p:nvCxnSpPr>
        <p:spPr>
          <a:xfrm>
            <a:off x="5614737" y="3661026"/>
            <a:ext cx="291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5634240" y="4798947"/>
            <a:ext cx="291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/>
          <p:cNvCxnSpPr/>
          <p:nvPr/>
        </p:nvCxnSpPr>
        <p:spPr>
          <a:xfrm>
            <a:off x="5674275" y="5640689"/>
            <a:ext cx="291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90"/>
          <p:cNvCxnSpPr/>
          <p:nvPr/>
        </p:nvCxnSpPr>
        <p:spPr>
          <a:xfrm>
            <a:off x="5693778" y="6778610"/>
            <a:ext cx="291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>
            <a:endCxn id="84" idx="0"/>
          </p:cNvCxnSpPr>
          <p:nvPr/>
        </p:nvCxnSpPr>
        <p:spPr>
          <a:xfrm>
            <a:off x="7168590" y="346977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8202972" y="221925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>
            <a:off x="8805896" y="224883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95"/>
          <p:cNvCxnSpPr/>
          <p:nvPr/>
        </p:nvCxnSpPr>
        <p:spPr>
          <a:xfrm>
            <a:off x="9392572" y="233952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96"/>
          <p:cNvCxnSpPr/>
          <p:nvPr/>
        </p:nvCxnSpPr>
        <p:spPr>
          <a:xfrm>
            <a:off x="10107138" y="220867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97"/>
          <p:cNvCxnSpPr/>
          <p:nvPr/>
        </p:nvCxnSpPr>
        <p:spPr>
          <a:xfrm>
            <a:off x="10829404" y="207963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/>
          <p:nvPr/>
        </p:nvCxnSpPr>
        <p:spPr>
          <a:xfrm>
            <a:off x="11738448" y="331401"/>
            <a:ext cx="80133" cy="234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 flipH="1">
            <a:off x="7370121" y="1562184"/>
            <a:ext cx="3539416" cy="2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33535" y="2293552"/>
            <a:ext cx="72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O[1]</a:t>
            </a:r>
            <a:endParaRPr lang="en-US" dirty="0"/>
          </a:p>
        </p:txBody>
      </p:sp>
      <p:cxnSp>
        <p:nvCxnSpPr>
          <p:cNvPr id="7" name="מחבר ישר 6"/>
          <p:cNvCxnSpPr/>
          <p:nvPr/>
        </p:nvCxnSpPr>
        <p:spPr>
          <a:xfrm flipH="1">
            <a:off x="2520778" y="2207741"/>
            <a:ext cx="24714" cy="299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H="1">
            <a:off x="2516656" y="5173359"/>
            <a:ext cx="2772033" cy="3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43849" y="5395784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25824" y="2108886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4" name="מחבר ישר 13"/>
          <p:cNvCxnSpPr/>
          <p:nvPr/>
        </p:nvCxnSpPr>
        <p:spPr>
          <a:xfrm>
            <a:off x="2516656" y="2478218"/>
            <a:ext cx="2961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1392195"/>
            <a:ext cx="523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 = 0; </a:t>
            </a:r>
            <a:r>
              <a:rPr lang="en-US" dirty="0" err="1" smtClean="0"/>
              <a:t>i</a:t>
            </a:r>
            <a:r>
              <a:rPr lang="en-US" dirty="0" smtClean="0"/>
              <a:t>&lt;10000; </a:t>
            </a:r>
            <a:r>
              <a:rPr lang="en-US" dirty="0" err="1" smtClean="0"/>
              <a:t>i</a:t>
            </a:r>
            <a:r>
              <a:rPr lang="en-US" dirty="0" smtClean="0"/>
              <a:t>++) {…..}</a:t>
            </a:r>
            <a:endParaRPr lang="en-US" dirty="0"/>
          </a:p>
        </p:txBody>
      </p:sp>
      <p:cxnSp>
        <p:nvCxnSpPr>
          <p:cNvPr id="17" name="מחבר ישר 16"/>
          <p:cNvCxnSpPr/>
          <p:nvPr/>
        </p:nvCxnSpPr>
        <p:spPr>
          <a:xfrm flipV="1">
            <a:off x="2586681" y="3006811"/>
            <a:ext cx="2594919" cy="219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1070" y="2752129"/>
            <a:ext cx="72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O[N]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13686" y="6021859"/>
            <a:ext cx="65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N^2 + N^3 + N^5</a:t>
            </a:r>
            <a:endParaRPr lang="en-US" dirty="0"/>
          </a:p>
        </p:txBody>
      </p:sp>
      <p:sp>
        <p:nvSpPr>
          <p:cNvPr id="22" name="צורה חופשית 21"/>
          <p:cNvSpPr/>
          <p:nvPr/>
        </p:nvSpPr>
        <p:spPr>
          <a:xfrm>
            <a:off x="2537254" y="2553730"/>
            <a:ext cx="988541" cy="2636108"/>
          </a:xfrm>
          <a:custGeom>
            <a:avLst/>
            <a:gdLst>
              <a:gd name="connsiteX0" fmla="*/ 0 w 988541"/>
              <a:gd name="connsiteY0" fmla="*/ 2636108 h 2636108"/>
              <a:gd name="connsiteX1" fmla="*/ 823784 w 988541"/>
              <a:gd name="connsiteY1" fmla="*/ 1713470 h 2636108"/>
              <a:gd name="connsiteX2" fmla="*/ 988541 w 988541"/>
              <a:gd name="connsiteY2" fmla="*/ 0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541" h="2636108">
                <a:moveTo>
                  <a:pt x="0" y="2636108"/>
                </a:moveTo>
                <a:cubicBezTo>
                  <a:pt x="329513" y="2394464"/>
                  <a:pt x="659027" y="2152821"/>
                  <a:pt x="823784" y="1713470"/>
                </a:cubicBezTo>
                <a:cubicBezTo>
                  <a:pt x="988541" y="1274119"/>
                  <a:pt x="988541" y="637059"/>
                  <a:pt x="9885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5838" y="2410939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O[N^2]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9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4373217" y="1105231"/>
            <a:ext cx="1184745" cy="707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2409244" y="2711394"/>
            <a:ext cx="1844703" cy="93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Tree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6408751" y="2711395"/>
            <a:ext cx="1836752" cy="83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Tree</a:t>
            </a:r>
            <a:endParaRPr lang="en-US" dirty="0"/>
          </a:p>
        </p:txBody>
      </p:sp>
      <p:cxnSp>
        <p:nvCxnSpPr>
          <p:cNvPr id="8" name="מחבר ישר 7"/>
          <p:cNvCxnSpPr/>
          <p:nvPr/>
        </p:nvCxnSpPr>
        <p:spPr>
          <a:xfrm>
            <a:off x="1733384" y="1459064"/>
            <a:ext cx="704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1868556" y="3180521"/>
            <a:ext cx="704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1081377" y="437322"/>
            <a:ext cx="9541566" cy="4110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76090" y="1105231"/>
            <a:ext cx="16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78240" y="2995855"/>
            <a:ext cx="16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N+1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482916" y="707666"/>
            <a:ext cx="7871792" cy="41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מחבר ישר 5"/>
          <p:cNvCxnSpPr/>
          <p:nvPr/>
        </p:nvCxnSpPr>
        <p:spPr>
          <a:xfrm flipV="1">
            <a:off x="1073426" y="1470991"/>
            <a:ext cx="8857753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 flipV="1">
            <a:off x="1073425" y="2323105"/>
            <a:ext cx="8857753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989936" y="3230880"/>
            <a:ext cx="8857753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V="1">
            <a:off x="989937" y="3923969"/>
            <a:ext cx="8857753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4277801" y="1367624"/>
            <a:ext cx="1176793" cy="3419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סוגר מסולסל כפול 10"/>
          <p:cNvSpPr/>
          <p:nvPr/>
        </p:nvSpPr>
        <p:spPr>
          <a:xfrm>
            <a:off x="3625795" y="2043485"/>
            <a:ext cx="1069848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סוגר מסולסל שמאלי 11"/>
          <p:cNvSpPr/>
          <p:nvPr/>
        </p:nvSpPr>
        <p:spPr>
          <a:xfrm rot="16200000">
            <a:off x="3097034" y="275640"/>
            <a:ext cx="381663" cy="3077157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382" y="2242108"/>
            <a:ext cx="4110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Proportional to the sequence number of each object starting from minimal ending on maximal</a:t>
            </a:r>
            <a:endParaRPr lang="en-US" sz="2000" dirty="0"/>
          </a:p>
        </p:txBody>
      </p:sp>
      <p:sp>
        <p:nvSpPr>
          <p:cNvPr id="14" name="אליפסה 13"/>
          <p:cNvSpPr/>
          <p:nvPr/>
        </p:nvSpPr>
        <p:spPr>
          <a:xfrm>
            <a:off x="6758608" y="3115586"/>
            <a:ext cx="1176793" cy="3419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5" name="סוגר מסולסל שמאלי 14"/>
          <p:cNvSpPr/>
          <p:nvPr/>
        </p:nvSpPr>
        <p:spPr>
          <a:xfrm rot="5400000">
            <a:off x="4110825" y="813666"/>
            <a:ext cx="381663" cy="5311468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81377" y="2846566"/>
            <a:ext cx="1812898" cy="85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Node&lt;T&gt;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2894275" y="2846566"/>
            <a:ext cx="1812898" cy="85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Node&lt;T&gt;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707173" y="2846566"/>
            <a:ext cx="1812898" cy="85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Node&lt;T&gt;</a:t>
            </a:r>
            <a:endParaRPr lang="en-US" dirty="0"/>
          </a:p>
        </p:txBody>
      </p:sp>
      <p:cxnSp>
        <p:nvCxnSpPr>
          <p:cNvPr id="8" name="מחבר ישר 7"/>
          <p:cNvCxnSpPr/>
          <p:nvPr/>
        </p:nvCxnSpPr>
        <p:spPr>
          <a:xfrm>
            <a:off x="6766560" y="3275936"/>
            <a:ext cx="231383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9247368" y="2902226"/>
            <a:ext cx="1812898" cy="85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Node&lt;T&gt;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8010" y="119270"/>
            <a:ext cx="9629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Creation of the tree nodes array sorted according to the comparator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Finding root node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Root.left</a:t>
            </a:r>
            <a:r>
              <a:rPr lang="en-US" dirty="0" smtClean="0"/>
              <a:t> = balancing of left part; left part -&gt; same left index and right is root index - 1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Root.right</a:t>
            </a:r>
            <a:r>
              <a:rPr lang="en-US" dirty="0" smtClean="0"/>
              <a:t> = balancing of right part; right part -&gt; left index is the root index + 1 and same right index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2452" y="2029772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Node</a:t>
            </a:r>
          </a:p>
          <a:p>
            <a:r>
              <a:rPr lang="en-US" dirty="0" smtClean="0"/>
              <a:t>Index=0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98443" y="1937524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Node</a:t>
            </a:r>
          </a:p>
          <a:p>
            <a:r>
              <a:rPr lang="en-US" dirty="0" smtClean="0"/>
              <a:t>Index = size-1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5308" y="4309607"/>
            <a:ext cx="48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for index of balanced tree root</a:t>
            </a:r>
          </a:p>
          <a:p>
            <a:r>
              <a:rPr lang="en-US" dirty="0" err="1" smtClean="0"/>
              <a:t>indexRoot</a:t>
            </a:r>
            <a:r>
              <a:rPr lang="en-US" dirty="0" smtClean="0"/>
              <a:t> = (</a:t>
            </a:r>
            <a:r>
              <a:rPr lang="en-US" dirty="0" err="1" smtClean="0"/>
              <a:t>leftIndex</a:t>
            </a:r>
            <a:r>
              <a:rPr lang="en-US" dirty="0" smtClean="0"/>
              <a:t> + </a:t>
            </a:r>
            <a:r>
              <a:rPr lang="en-US" dirty="0" err="1" smtClean="0"/>
              <a:t>rightIndex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8010" y="4955938"/>
            <a:ext cx="96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return null for the case when </a:t>
            </a:r>
            <a:r>
              <a:rPr lang="en-US" dirty="0" err="1" smtClean="0"/>
              <a:t>leftIndex</a:t>
            </a:r>
            <a:r>
              <a:rPr lang="en-US" dirty="0" smtClean="0"/>
              <a:t> &gt; </a:t>
            </a:r>
            <a:r>
              <a:rPr lang="en-US" dirty="0" err="1" smtClean="0"/>
              <a:t>rightIndex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174" y="133004"/>
            <a:ext cx="83626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Class as a placeholder of static public methods</a:t>
            </a:r>
          </a:p>
          <a:p>
            <a:r>
              <a:rPr lang="en-US" sz="4400" dirty="0" smtClean="0"/>
              <a:t>Static void X() {…}</a:t>
            </a:r>
          </a:p>
          <a:p>
            <a:r>
              <a:rPr lang="en-US" sz="4400" dirty="0" smtClean="0"/>
              <a:t>&lt;class name&gt;.X()</a:t>
            </a:r>
          </a:p>
          <a:p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734907" y="600887"/>
            <a:ext cx="1049075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Class as a objects factory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Class Person</a:t>
            </a:r>
          </a:p>
          <a:p>
            <a:r>
              <a:rPr lang="en-US" sz="4000" dirty="0" smtClean="0"/>
              <a:t>Public/private/protected/default Person Data</a:t>
            </a:r>
          </a:p>
          <a:p>
            <a:r>
              <a:rPr lang="en-US" sz="4000" dirty="0"/>
              <a:t>Public/private/protected/default </a:t>
            </a:r>
            <a:r>
              <a:rPr lang="en-US" sz="4000" dirty="0" smtClean="0"/>
              <a:t>Person methods</a:t>
            </a:r>
            <a:endParaRPr lang="en-US" sz="4000" dirty="0"/>
          </a:p>
        </p:txBody>
      </p:sp>
      <p:sp>
        <p:nvSpPr>
          <p:cNvPr id="5" name="אליפסה 4"/>
          <p:cNvSpPr/>
          <p:nvPr/>
        </p:nvSpPr>
        <p:spPr>
          <a:xfrm>
            <a:off x="3616037" y="40829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3075710" y="3740727"/>
            <a:ext cx="1995054" cy="1598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מחבר ישר 7"/>
          <p:cNvCxnSpPr>
            <a:stCxn id="5" idx="7"/>
          </p:cNvCxnSpPr>
          <p:nvPr/>
        </p:nvCxnSpPr>
        <p:spPr>
          <a:xfrm flipV="1">
            <a:off x="4396526" y="2161309"/>
            <a:ext cx="4597845" cy="205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V="1">
            <a:off x="4733645" y="2941798"/>
            <a:ext cx="4934964" cy="177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556" y="1163782"/>
            <a:ext cx="751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Void fun (</a:t>
            </a:r>
            <a:r>
              <a:rPr lang="en-US" sz="4400" dirty="0" err="1" smtClean="0"/>
              <a:t>int</a:t>
            </a:r>
            <a:r>
              <a:rPr lang="en-US" sz="4400" dirty="0" smtClean="0"/>
              <a:t> a, </a:t>
            </a:r>
            <a:r>
              <a:rPr lang="en-US" sz="4400" dirty="0" err="1" smtClean="0"/>
              <a:t>int</a:t>
            </a:r>
            <a:r>
              <a:rPr lang="en-US" sz="4400" dirty="0" smtClean="0"/>
              <a:t> b)</a:t>
            </a:r>
            <a:endParaRPr lang="en-US" sz="4400" dirty="0"/>
          </a:p>
        </p:txBody>
      </p:sp>
      <p:sp>
        <p:nvSpPr>
          <p:cNvPr id="2" name="מלבן 1"/>
          <p:cNvSpPr/>
          <p:nvPr/>
        </p:nvSpPr>
        <p:spPr>
          <a:xfrm>
            <a:off x="2061556" y="2634343"/>
            <a:ext cx="2107673" cy="31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Heap</a:t>
            </a:r>
            <a:endParaRPr lang="en-US" dirty="0"/>
          </a:p>
        </p:txBody>
      </p:sp>
      <p:sp>
        <p:nvSpPr>
          <p:cNvPr id="3" name="אליפסה 2"/>
          <p:cNvSpPr/>
          <p:nvPr/>
        </p:nvSpPr>
        <p:spPr>
          <a:xfrm>
            <a:off x="3037113" y="3067595"/>
            <a:ext cx="718457" cy="753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מעוגל 4"/>
          <p:cNvSpPr/>
          <p:nvPr/>
        </p:nvSpPr>
        <p:spPr>
          <a:xfrm>
            <a:off x="6030686" y="2318657"/>
            <a:ext cx="2340428" cy="1730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JAVA</a:t>
            </a:r>
            <a:endParaRPr lang="en-US" sz="4400" dirty="0"/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3592287" y="2974563"/>
            <a:ext cx="2841170" cy="44300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>
            <a:off x="8268985" y="4890404"/>
            <a:ext cx="2405744" cy="24384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3392182" y="4949191"/>
            <a:ext cx="718457" cy="753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אליפסה 9"/>
          <p:cNvSpPr/>
          <p:nvPr/>
        </p:nvSpPr>
        <p:spPr>
          <a:xfrm>
            <a:off x="2677883" y="4347754"/>
            <a:ext cx="718457" cy="753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2209797" y="3417570"/>
            <a:ext cx="718457" cy="753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9668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Interface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1556657" y="2307771"/>
            <a:ext cx="9633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 of function names with the parameter’s types</a:t>
            </a:r>
          </a:p>
          <a:p>
            <a:r>
              <a:rPr lang="en-US" sz="3600" dirty="0" smtClean="0"/>
              <a:t>Class implementing interface must have implementations of the interface functions</a:t>
            </a:r>
          </a:p>
          <a:p>
            <a:r>
              <a:rPr lang="en-US" sz="3600" dirty="0" smtClean="0"/>
              <a:t>Interfaces for sorting:</a:t>
            </a:r>
          </a:p>
          <a:p>
            <a:r>
              <a:rPr lang="en-US" sz="3600" dirty="0" smtClean="0"/>
              <a:t>Comparable – natural order of any objects</a:t>
            </a:r>
          </a:p>
          <a:p>
            <a:r>
              <a:rPr lang="en-US" sz="3600" dirty="0" smtClean="0"/>
              <a:t>Comparator – order different </a:t>
            </a:r>
            <a:r>
              <a:rPr lang="en-US" sz="3600" smtClean="0"/>
              <a:t>from natural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76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6143" y="685800"/>
            <a:ext cx="9252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Down cast – from superclass (for example Object) to subclass (for example Person) done only explicitly  </a:t>
            </a:r>
          </a:p>
          <a:p>
            <a:r>
              <a:rPr lang="en-US" sz="4400" dirty="0" smtClean="0"/>
              <a:t>Upper cast – from subclass </a:t>
            </a:r>
            <a:r>
              <a:rPr lang="en-US" sz="4400" dirty="0"/>
              <a:t>(for example Person) </a:t>
            </a:r>
            <a:r>
              <a:rPr lang="en-US" sz="4400" dirty="0" smtClean="0"/>
              <a:t>to </a:t>
            </a:r>
            <a:r>
              <a:rPr lang="en-US" sz="4400" dirty="0"/>
              <a:t>superclass (for example Object) </a:t>
            </a:r>
          </a:p>
        </p:txBody>
      </p:sp>
    </p:spTree>
    <p:extLst>
      <p:ext uri="{BB962C8B-B14F-4D97-AF65-F5344CB8AC3E}">
        <p14:creationId xmlns:p14="http://schemas.microsoft.com/office/powerpoint/2010/main" val="33005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114" y="816429"/>
            <a:ext cx="937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Interface Predicate&lt;T&gt; {</a:t>
            </a:r>
          </a:p>
          <a:p>
            <a:r>
              <a:rPr lang="en-US" sz="4800" dirty="0" err="1" smtClean="0"/>
              <a:t>boolean</a:t>
            </a:r>
            <a:r>
              <a:rPr lang="en-US" sz="4800" dirty="0" smtClean="0"/>
              <a:t> test(T </a:t>
            </a:r>
            <a:r>
              <a:rPr lang="en-US" sz="4800" dirty="0" err="1" smtClean="0"/>
              <a:t>obj</a:t>
            </a:r>
            <a:r>
              <a:rPr lang="en-US" sz="4800" dirty="0" smtClean="0"/>
              <a:t>) ;</a:t>
            </a:r>
          </a:p>
          <a:p>
            <a:r>
              <a:rPr lang="en-US" sz="4800" dirty="0" smtClean="0"/>
              <a:t>default </a:t>
            </a:r>
            <a:r>
              <a:rPr lang="en-US" sz="4800" dirty="0" err="1" smtClean="0"/>
              <a:t>boolean</a:t>
            </a:r>
            <a:r>
              <a:rPr lang="en-US" sz="4800" dirty="0" smtClean="0"/>
              <a:t> negate(T </a:t>
            </a:r>
            <a:r>
              <a:rPr lang="en-US" sz="4800" dirty="0" err="1" smtClean="0"/>
              <a:t>obj</a:t>
            </a:r>
            <a:r>
              <a:rPr lang="en-US" sz="4800" dirty="0" smtClean="0"/>
              <a:t>) {</a:t>
            </a:r>
          </a:p>
          <a:p>
            <a:r>
              <a:rPr lang="en-US" sz="4800" dirty="0"/>
              <a:t>r</a:t>
            </a:r>
            <a:r>
              <a:rPr lang="en-US" sz="4800" dirty="0" smtClean="0"/>
              <a:t>eturn !test(</a:t>
            </a:r>
            <a:r>
              <a:rPr lang="en-US" sz="4800" dirty="0" err="1" smtClean="0"/>
              <a:t>obj</a:t>
            </a:r>
            <a:r>
              <a:rPr lang="en-US" sz="4800" dirty="0" smtClean="0"/>
              <a:t>);</a:t>
            </a:r>
          </a:p>
          <a:p>
            <a:r>
              <a:rPr lang="en-US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7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3" y="2449286"/>
            <a:ext cx="11103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for(T </a:t>
            </a:r>
            <a:r>
              <a:rPr lang="en-US" sz="6000" dirty="0" err="1" smtClean="0"/>
              <a:t>obj</a:t>
            </a:r>
            <a:r>
              <a:rPr lang="en-US" sz="6000" dirty="0" smtClean="0"/>
              <a:t>: array) {</a:t>
            </a:r>
          </a:p>
          <a:p>
            <a:r>
              <a:rPr lang="en-US" sz="6000" dirty="0"/>
              <a:t>	</a:t>
            </a:r>
            <a:r>
              <a:rPr lang="en-US" sz="6000" dirty="0" smtClean="0"/>
              <a:t>&lt;working with </a:t>
            </a:r>
            <a:r>
              <a:rPr lang="en-US" sz="6000" dirty="0" err="1" smtClean="0"/>
              <a:t>obj</a:t>
            </a:r>
            <a:r>
              <a:rPr lang="en-US" sz="6000" dirty="0" smtClean="0"/>
              <a:t>&gt;</a:t>
            </a:r>
          </a:p>
          <a:p>
            <a:r>
              <a:rPr lang="en-US" sz="6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4715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66326</TotalTime>
  <Words>555</Words>
  <Application>Microsoft Office PowerPoint</Application>
  <PresentationFormat>מסך רחב</PresentationFormat>
  <Paragraphs>144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62</cp:revision>
  <dcterms:created xsi:type="dcterms:W3CDTF">2020-02-04T12:39:59Z</dcterms:created>
  <dcterms:modified xsi:type="dcterms:W3CDTF">2020-04-03T12:48:00Z</dcterms:modified>
</cp:coreProperties>
</file>