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1" r:id="rId4"/>
  </p:sldMasterIdLst>
  <p:sldIdLst>
    <p:sldId id="257" r:id="rId5"/>
    <p:sldId id="258" r:id="rId6"/>
    <p:sldId id="260" r:id="rId7"/>
    <p:sldId id="261" r:id="rId8"/>
    <p:sldId id="262" r:id="rId9"/>
    <p:sldId id="264" r:id="rId10"/>
    <p:sldId id="266" r:id="rId11"/>
    <p:sldId id="267" r:id="rId12"/>
    <p:sldId id="269" r:id="rId13"/>
    <p:sldId id="275" r:id="rId14"/>
    <p:sldId id="273" r:id="rId15"/>
    <p:sldId id="274" r:id="rId16"/>
    <p:sldId id="277" r:id="rId17"/>
    <p:sldId id="278" r:id="rId18"/>
    <p:sldId id="276" r:id="rId19"/>
    <p:sldId id="279" r:id="rId20"/>
    <p:sldId id="280" r:id="rId21"/>
    <p:sldId id="281" r:id="rId22"/>
    <p:sldId id="282" r:id="rId23"/>
    <p:sldId id="283" r:id="rId24"/>
    <p:sldId id="284" r:id="rId25"/>
    <p:sldId id="285" r:id="rId26"/>
    <p:sldId id="287" r:id="rId27"/>
    <p:sldId id="286" r:id="rId28"/>
    <p:sldId id="271" r:id="rId29"/>
    <p:sldId id="268" r:id="rId30"/>
    <p:sldId id="288" r:id="rId31"/>
    <p:sldId id="289" r:id="rId32"/>
    <p:sldId id="25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5" autoAdjust="0"/>
    <p:restoredTop sz="94619" autoAdjust="0"/>
  </p:normalViewPr>
  <p:slideViewPr>
    <p:cSldViewPr snapToGrid="0">
      <p:cViewPr varScale="1">
        <p:scale>
          <a:sx n="82" d="100"/>
          <a:sy n="82" d="100"/>
        </p:scale>
        <p:origin x="61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C988F8-E162-4585-B872-057474D6A36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6E5B6F4-63B8-422B-99F1-DB67E31803D8}">
      <dgm:prSet phldrT="[Text]" custT="1"/>
      <dgm:spPr/>
      <dgm:t>
        <a:bodyPr/>
        <a:lstStyle/>
        <a:p>
          <a:r>
            <a:rPr lang="en-US" sz="3200" dirty="0"/>
            <a:t>Example:</a:t>
          </a:r>
        </a:p>
        <a:p>
          <a:r>
            <a:rPr lang="en-US" sz="2400" dirty="0"/>
            <a:t>Professional religious education teachers like Marjorie B Clark (Points of View, today) are doing </a:t>
          </a:r>
          <a:r>
            <a:rPr lang="en-US" sz="2400" i="1" dirty="0">
              <a:solidFill>
                <a:schemeClr val="bg2">
                  <a:lumMod val="50000"/>
                </a:schemeClr>
              </a:solidFill>
            </a:rPr>
            <a:t>valuable</a:t>
          </a:r>
          <a:r>
            <a:rPr lang="en-US" sz="2400" dirty="0"/>
            <a:t> work in many secondary schools.</a:t>
          </a:r>
        </a:p>
      </dgm:t>
    </dgm:pt>
    <dgm:pt modelId="{8E39BA1D-7112-4113-9570-3FEDBEECCB6C}" type="parTrans" cxnId="{144C878C-8122-45D2-B153-20BEA3281CA2}">
      <dgm:prSet/>
      <dgm:spPr/>
      <dgm:t>
        <a:bodyPr/>
        <a:lstStyle/>
        <a:p>
          <a:endParaRPr lang="en-US"/>
        </a:p>
      </dgm:t>
    </dgm:pt>
    <dgm:pt modelId="{69A45556-B99F-4FCE-B44A-A28EEE8C0D09}" type="sibTrans" cxnId="{144C878C-8122-45D2-B153-20BEA3281CA2}">
      <dgm:prSet/>
      <dgm:spPr/>
      <dgm:t>
        <a:bodyPr/>
        <a:lstStyle/>
        <a:p>
          <a:endParaRPr lang="en-US"/>
        </a:p>
      </dgm:t>
    </dgm:pt>
    <dgm:pt modelId="{FBC9F844-1149-4A4F-AF28-802094D50030}" type="pres">
      <dgm:prSet presAssocID="{1EC988F8-E162-4585-B872-057474D6A360}" presName="linear" presStyleCnt="0">
        <dgm:presLayoutVars>
          <dgm:animLvl val="lvl"/>
          <dgm:resizeHandles val="exact"/>
        </dgm:presLayoutVars>
      </dgm:prSet>
      <dgm:spPr/>
    </dgm:pt>
    <dgm:pt modelId="{C2B74793-C199-4CB7-BBB5-3FC641D9D401}" type="pres">
      <dgm:prSet presAssocID="{96E5B6F4-63B8-422B-99F1-DB67E31803D8}" presName="parentText" presStyleLbl="node1" presStyleIdx="0" presStyleCnt="1">
        <dgm:presLayoutVars>
          <dgm:chMax val="0"/>
          <dgm:bulletEnabled val="1"/>
        </dgm:presLayoutVars>
      </dgm:prSet>
      <dgm:spPr/>
    </dgm:pt>
  </dgm:ptLst>
  <dgm:cxnLst>
    <dgm:cxn modelId="{09BE3632-EF80-47E0-A628-D4E0D095EB3F}" type="presOf" srcId="{96E5B6F4-63B8-422B-99F1-DB67E31803D8}" destId="{C2B74793-C199-4CB7-BBB5-3FC641D9D401}" srcOrd="0" destOrd="0" presId="urn:microsoft.com/office/officeart/2005/8/layout/vList2"/>
    <dgm:cxn modelId="{144C878C-8122-45D2-B153-20BEA3281CA2}" srcId="{1EC988F8-E162-4585-B872-057474D6A360}" destId="{96E5B6F4-63B8-422B-99F1-DB67E31803D8}" srcOrd="0" destOrd="0" parTransId="{8E39BA1D-7112-4113-9570-3FEDBEECCB6C}" sibTransId="{69A45556-B99F-4FCE-B44A-A28EEE8C0D09}"/>
    <dgm:cxn modelId="{1A75A99E-5086-4EE9-91EC-875A539D93D6}" type="presOf" srcId="{1EC988F8-E162-4585-B872-057474D6A360}" destId="{FBC9F844-1149-4A4F-AF28-802094D50030}" srcOrd="0" destOrd="0" presId="urn:microsoft.com/office/officeart/2005/8/layout/vList2"/>
    <dgm:cxn modelId="{C59A1C80-D5AF-4429-A757-F10C6485B525}" type="presParOf" srcId="{FBC9F844-1149-4A4F-AF28-802094D50030}" destId="{C2B74793-C199-4CB7-BBB5-3FC641D9D40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C988F8-E162-4585-B872-057474D6A36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6E5B6F4-63B8-422B-99F1-DB67E31803D8}">
      <dgm:prSet phldrT="[Text]" custT="1"/>
      <dgm:spPr/>
      <dgm:t>
        <a:bodyPr/>
        <a:lstStyle/>
        <a:p>
          <a:r>
            <a:rPr lang="en-US" sz="3200" dirty="0"/>
            <a:t>Example:</a:t>
          </a:r>
        </a:p>
        <a:p>
          <a:r>
            <a:rPr lang="en-US" sz="2400" dirty="0"/>
            <a:t>He’s like a </a:t>
          </a:r>
          <a:r>
            <a:rPr lang="en-US" sz="2400" i="1" dirty="0">
              <a:solidFill>
                <a:schemeClr val="bg2">
                  <a:lumMod val="50000"/>
                </a:schemeClr>
              </a:solidFill>
            </a:rPr>
            <a:t>ferret</a:t>
          </a:r>
          <a:r>
            <a:rPr lang="en-US" sz="2400" dirty="0"/>
            <a:t>.</a:t>
          </a:r>
        </a:p>
      </dgm:t>
    </dgm:pt>
    <dgm:pt modelId="{8E39BA1D-7112-4113-9570-3FEDBEECCB6C}" type="parTrans" cxnId="{144C878C-8122-45D2-B153-20BEA3281CA2}">
      <dgm:prSet/>
      <dgm:spPr/>
      <dgm:t>
        <a:bodyPr/>
        <a:lstStyle/>
        <a:p>
          <a:endParaRPr lang="en-US"/>
        </a:p>
      </dgm:t>
    </dgm:pt>
    <dgm:pt modelId="{69A45556-B99F-4FCE-B44A-A28EEE8C0D09}" type="sibTrans" cxnId="{144C878C-8122-45D2-B153-20BEA3281CA2}">
      <dgm:prSet/>
      <dgm:spPr/>
      <dgm:t>
        <a:bodyPr/>
        <a:lstStyle/>
        <a:p>
          <a:endParaRPr lang="en-US"/>
        </a:p>
      </dgm:t>
    </dgm:pt>
    <dgm:pt modelId="{FBC9F844-1149-4A4F-AF28-802094D50030}" type="pres">
      <dgm:prSet presAssocID="{1EC988F8-E162-4585-B872-057474D6A360}" presName="linear" presStyleCnt="0">
        <dgm:presLayoutVars>
          <dgm:animLvl val="lvl"/>
          <dgm:resizeHandles val="exact"/>
        </dgm:presLayoutVars>
      </dgm:prSet>
      <dgm:spPr/>
    </dgm:pt>
    <dgm:pt modelId="{C2B74793-C199-4CB7-BBB5-3FC641D9D401}" type="pres">
      <dgm:prSet presAssocID="{96E5B6F4-63B8-422B-99F1-DB67E31803D8}" presName="parentText" presStyleLbl="node1" presStyleIdx="0" presStyleCnt="1">
        <dgm:presLayoutVars>
          <dgm:chMax val="0"/>
          <dgm:bulletEnabled val="1"/>
        </dgm:presLayoutVars>
      </dgm:prSet>
      <dgm:spPr/>
    </dgm:pt>
  </dgm:ptLst>
  <dgm:cxnLst>
    <dgm:cxn modelId="{09BE3632-EF80-47E0-A628-D4E0D095EB3F}" type="presOf" srcId="{96E5B6F4-63B8-422B-99F1-DB67E31803D8}" destId="{C2B74793-C199-4CB7-BBB5-3FC641D9D401}" srcOrd="0" destOrd="0" presId="urn:microsoft.com/office/officeart/2005/8/layout/vList2"/>
    <dgm:cxn modelId="{144C878C-8122-45D2-B153-20BEA3281CA2}" srcId="{1EC988F8-E162-4585-B872-057474D6A360}" destId="{96E5B6F4-63B8-422B-99F1-DB67E31803D8}" srcOrd="0" destOrd="0" parTransId="{8E39BA1D-7112-4113-9570-3FEDBEECCB6C}" sibTransId="{69A45556-B99F-4FCE-B44A-A28EEE8C0D09}"/>
    <dgm:cxn modelId="{1A75A99E-5086-4EE9-91EC-875A539D93D6}" type="presOf" srcId="{1EC988F8-E162-4585-B872-057474D6A360}" destId="{FBC9F844-1149-4A4F-AF28-802094D50030}" srcOrd="0" destOrd="0" presId="urn:microsoft.com/office/officeart/2005/8/layout/vList2"/>
    <dgm:cxn modelId="{C59A1C80-D5AF-4429-A757-F10C6485B525}" type="presParOf" srcId="{FBC9F844-1149-4A4F-AF28-802094D50030}" destId="{C2B74793-C199-4CB7-BBB5-3FC641D9D40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C988F8-E162-4585-B872-057474D6A36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6E5B6F4-63B8-422B-99F1-DB67E31803D8}">
      <dgm:prSet phldrT="[Text]" custT="1"/>
      <dgm:spPr/>
      <dgm:t>
        <a:bodyPr/>
        <a:lstStyle/>
        <a:p>
          <a:r>
            <a:rPr lang="en-US" sz="3200" dirty="0"/>
            <a:t>Example:</a:t>
          </a:r>
        </a:p>
        <a:p>
          <a:r>
            <a:rPr lang="en-US" sz="2400" dirty="0"/>
            <a:t>Naturally, to embark on such as </a:t>
          </a:r>
          <a:r>
            <a:rPr lang="en-US" sz="2400" i="1" dirty="0"/>
            <a:t>step</a:t>
          </a:r>
          <a:r>
            <a:rPr lang="en-US" sz="2400" dirty="0"/>
            <a:t> is not necessarily to succeed in realizing </a:t>
          </a:r>
          <a:r>
            <a:rPr lang="en-US" sz="2400" i="1" dirty="0">
              <a:solidFill>
                <a:schemeClr val="bg2">
                  <a:lumMod val="50000"/>
                </a:schemeClr>
              </a:solidFill>
            </a:rPr>
            <a:t>it</a:t>
          </a:r>
          <a:r>
            <a:rPr lang="en-US" sz="2400" dirty="0"/>
            <a:t>.</a:t>
          </a:r>
        </a:p>
      </dgm:t>
    </dgm:pt>
    <dgm:pt modelId="{8E39BA1D-7112-4113-9570-3FEDBEECCB6C}" type="parTrans" cxnId="{144C878C-8122-45D2-B153-20BEA3281CA2}">
      <dgm:prSet/>
      <dgm:spPr/>
      <dgm:t>
        <a:bodyPr/>
        <a:lstStyle/>
        <a:p>
          <a:endParaRPr lang="en-US"/>
        </a:p>
      </dgm:t>
    </dgm:pt>
    <dgm:pt modelId="{69A45556-B99F-4FCE-B44A-A28EEE8C0D09}" type="sibTrans" cxnId="{144C878C-8122-45D2-B153-20BEA3281CA2}">
      <dgm:prSet/>
      <dgm:spPr/>
      <dgm:t>
        <a:bodyPr/>
        <a:lstStyle/>
        <a:p>
          <a:endParaRPr lang="en-US"/>
        </a:p>
      </dgm:t>
    </dgm:pt>
    <dgm:pt modelId="{FBC9F844-1149-4A4F-AF28-802094D50030}" type="pres">
      <dgm:prSet presAssocID="{1EC988F8-E162-4585-B872-057474D6A360}" presName="linear" presStyleCnt="0">
        <dgm:presLayoutVars>
          <dgm:animLvl val="lvl"/>
          <dgm:resizeHandles val="exact"/>
        </dgm:presLayoutVars>
      </dgm:prSet>
      <dgm:spPr/>
    </dgm:pt>
    <dgm:pt modelId="{C2B74793-C199-4CB7-BBB5-3FC641D9D401}" type="pres">
      <dgm:prSet presAssocID="{96E5B6F4-63B8-422B-99F1-DB67E31803D8}" presName="parentText" presStyleLbl="node1" presStyleIdx="0" presStyleCnt="1">
        <dgm:presLayoutVars>
          <dgm:chMax val="0"/>
          <dgm:bulletEnabled val="1"/>
        </dgm:presLayoutVars>
      </dgm:prSet>
      <dgm:spPr/>
    </dgm:pt>
  </dgm:ptLst>
  <dgm:cxnLst>
    <dgm:cxn modelId="{09BE3632-EF80-47E0-A628-D4E0D095EB3F}" type="presOf" srcId="{96E5B6F4-63B8-422B-99F1-DB67E31803D8}" destId="{C2B74793-C199-4CB7-BBB5-3FC641D9D401}" srcOrd="0" destOrd="0" presId="urn:microsoft.com/office/officeart/2005/8/layout/vList2"/>
    <dgm:cxn modelId="{144C878C-8122-45D2-B153-20BEA3281CA2}" srcId="{1EC988F8-E162-4585-B872-057474D6A360}" destId="{96E5B6F4-63B8-422B-99F1-DB67E31803D8}" srcOrd="0" destOrd="0" parTransId="{8E39BA1D-7112-4113-9570-3FEDBEECCB6C}" sibTransId="{69A45556-B99F-4FCE-B44A-A28EEE8C0D09}"/>
    <dgm:cxn modelId="{1A75A99E-5086-4EE9-91EC-875A539D93D6}" type="presOf" srcId="{1EC988F8-E162-4585-B872-057474D6A360}" destId="{FBC9F844-1149-4A4F-AF28-802094D50030}" srcOrd="0" destOrd="0" presId="urn:microsoft.com/office/officeart/2005/8/layout/vList2"/>
    <dgm:cxn modelId="{C59A1C80-D5AF-4429-A757-F10C6485B525}" type="presParOf" srcId="{FBC9F844-1149-4A4F-AF28-802094D50030}" destId="{C2B74793-C199-4CB7-BBB5-3FC641D9D40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B74793-C199-4CB7-BBB5-3FC641D9D401}">
      <dsp:nvSpPr>
        <dsp:cNvPr id="0" name=""/>
        <dsp:cNvSpPr/>
      </dsp:nvSpPr>
      <dsp:spPr>
        <a:xfrm>
          <a:off x="0" y="1155800"/>
          <a:ext cx="10058399" cy="17111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Example:</a:t>
          </a:r>
        </a:p>
        <a:p>
          <a:pPr marL="0" lvl="0" indent="0" algn="l" defTabSz="1422400">
            <a:lnSpc>
              <a:spcPct val="90000"/>
            </a:lnSpc>
            <a:spcBef>
              <a:spcPct val="0"/>
            </a:spcBef>
            <a:spcAft>
              <a:spcPct val="35000"/>
            </a:spcAft>
            <a:buNone/>
          </a:pPr>
          <a:r>
            <a:rPr lang="en-US" sz="2400" kern="1200" dirty="0"/>
            <a:t>Professional religious education teachers like Marjorie B Clark (Points of View, today) are doing </a:t>
          </a:r>
          <a:r>
            <a:rPr lang="en-US" sz="2400" i="1" kern="1200" dirty="0">
              <a:solidFill>
                <a:schemeClr val="bg2">
                  <a:lumMod val="50000"/>
                </a:schemeClr>
              </a:solidFill>
            </a:rPr>
            <a:t>valuable</a:t>
          </a:r>
          <a:r>
            <a:rPr lang="en-US" sz="2400" kern="1200" dirty="0"/>
            <a:t> work in many secondary schools.</a:t>
          </a:r>
        </a:p>
      </dsp:txBody>
      <dsp:txXfrm>
        <a:off x="83530" y="1239330"/>
        <a:ext cx="9891339" cy="15440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B74793-C199-4CB7-BBB5-3FC641D9D401}">
      <dsp:nvSpPr>
        <dsp:cNvPr id="0" name=""/>
        <dsp:cNvSpPr/>
      </dsp:nvSpPr>
      <dsp:spPr>
        <a:xfrm>
          <a:off x="0" y="1345925"/>
          <a:ext cx="10058399" cy="13308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Example:</a:t>
          </a:r>
        </a:p>
        <a:p>
          <a:pPr marL="0" lvl="0" indent="0" algn="l" defTabSz="1422400">
            <a:lnSpc>
              <a:spcPct val="90000"/>
            </a:lnSpc>
            <a:spcBef>
              <a:spcPct val="0"/>
            </a:spcBef>
            <a:spcAft>
              <a:spcPct val="35000"/>
            </a:spcAft>
            <a:buNone/>
          </a:pPr>
          <a:r>
            <a:rPr lang="en-US" sz="2400" kern="1200" dirty="0"/>
            <a:t>He’s like a </a:t>
          </a:r>
          <a:r>
            <a:rPr lang="en-US" sz="2400" i="1" kern="1200" dirty="0">
              <a:solidFill>
                <a:schemeClr val="bg2">
                  <a:lumMod val="50000"/>
                </a:schemeClr>
              </a:solidFill>
            </a:rPr>
            <a:t>ferret</a:t>
          </a:r>
          <a:r>
            <a:rPr lang="en-US" sz="2400" kern="1200" dirty="0"/>
            <a:t>.</a:t>
          </a:r>
        </a:p>
      </dsp:txBody>
      <dsp:txXfrm>
        <a:off x="64968" y="1410893"/>
        <a:ext cx="9928463" cy="12009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B74793-C199-4CB7-BBB5-3FC641D9D401}">
      <dsp:nvSpPr>
        <dsp:cNvPr id="0" name=""/>
        <dsp:cNvSpPr/>
      </dsp:nvSpPr>
      <dsp:spPr>
        <a:xfrm>
          <a:off x="0" y="1155800"/>
          <a:ext cx="10058399" cy="17111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Example:</a:t>
          </a:r>
        </a:p>
        <a:p>
          <a:pPr marL="0" lvl="0" indent="0" algn="l" defTabSz="1422400">
            <a:lnSpc>
              <a:spcPct val="90000"/>
            </a:lnSpc>
            <a:spcBef>
              <a:spcPct val="0"/>
            </a:spcBef>
            <a:spcAft>
              <a:spcPct val="35000"/>
            </a:spcAft>
            <a:buNone/>
          </a:pPr>
          <a:r>
            <a:rPr lang="en-US" sz="2400" kern="1200" dirty="0"/>
            <a:t>Naturally, to embark on such as </a:t>
          </a:r>
          <a:r>
            <a:rPr lang="en-US" sz="2400" i="1" kern="1200" dirty="0"/>
            <a:t>step</a:t>
          </a:r>
          <a:r>
            <a:rPr lang="en-US" sz="2400" kern="1200" dirty="0"/>
            <a:t> is not necessarily to succeed in realizing </a:t>
          </a:r>
          <a:r>
            <a:rPr lang="en-US" sz="2400" i="1" kern="1200" dirty="0">
              <a:solidFill>
                <a:schemeClr val="bg2">
                  <a:lumMod val="50000"/>
                </a:schemeClr>
              </a:solidFill>
            </a:rPr>
            <a:t>it</a:t>
          </a:r>
          <a:r>
            <a:rPr lang="en-US" sz="2400" kern="1200" dirty="0"/>
            <a:t>.</a:t>
          </a:r>
        </a:p>
      </dsp:txBody>
      <dsp:txXfrm>
        <a:off x="83530" y="1239330"/>
        <a:ext cx="9891339" cy="154406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685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31429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4408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0461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67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44274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96266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2139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12/6/2021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8508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12/6/2021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51502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12/6/2021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8530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12/6/2021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985441"/>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keras.io/api/layers/attention_layers/atten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052001"/>
            <a:ext cx="4775075" cy="1630906"/>
          </a:xfrm>
        </p:spPr>
        <p:txBody>
          <a:bodyPr>
            <a:normAutofit/>
          </a:bodyPr>
          <a:lstStyle/>
          <a:p>
            <a:r>
              <a:rPr lang="en-US" sz="4400" dirty="0">
                <a:solidFill>
                  <a:schemeClr val="tx1"/>
                </a:solidFill>
              </a:rPr>
              <a:t>Neural Metaphor Detection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4" y="3794603"/>
            <a:ext cx="4775075" cy="559656"/>
          </a:xfrm>
        </p:spPr>
        <p:txBody>
          <a:bodyPr>
            <a:normAutofit fontScale="55000" lnSpcReduction="20000"/>
          </a:bodyPr>
          <a:lstStyle/>
          <a:p>
            <a:r>
              <a:rPr lang="en-US" dirty="0">
                <a:solidFill>
                  <a:schemeClr val="tx1"/>
                </a:solidFill>
              </a:rPr>
              <a:t>Nick Saulnier</a:t>
            </a:r>
          </a:p>
          <a:p>
            <a:r>
              <a:rPr lang="en-US" dirty="0">
                <a:solidFill>
                  <a:schemeClr val="tx1"/>
                </a:solidFill>
              </a:rPr>
              <a:t>CS 6120, Fall 2021, NEU Seattle</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39F4B-8871-400B-8BD7-B20CC89AE2DA}"/>
              </a:ext>
            </a:extLst>
          </p:cNvPr>
          <p:cNvSpPr>
            <a:spLocks noGrp="1"/>
          </p:cNvSpPr>
          <p:nvPr>
            <p:ph type="title"/>
          </p:nvPr>
        </p:nvSpPr>
        <p:spPr/>
        <p:txBody>
          <a:bodyPr/>
          <a:lstStyle/>
          <a:p>
            <a:pPr algn="ctr"/>
            <a:r>
              <a:rPr lang="en-US" dirty="0"/>
              <a:t>My Approach – First Attempt Preprocessing Pipeline</a:t>
            </a:r>
          </a:p>
        </p:txBody>
      </p:sp>
      <p:sp>
        <p:nvSpPr>
          <p:cNvPr id="3" name="Content Placeholder 2">
            <a:extLst>
              <a:ext uri="{FF2B5EF4-FFF2-40B4-BE49-F238E27FC236}">
                <a16:creationId xmlns:a16="http://schemas.microsoft.com/office/drawing/2014/main" id="{DC5EC42B-7077-4C24-BE46-0C8456FE31DE}"/>
              </a:ext>
            </a:extLst>
          </p:cNvPr>
          <p:cNvSpPr>
            <a:spLocks noGrp="1"/>
          </p:cNvSpPr>
          <p:nvPr>
            <p:ph idx="1"/>
          </p:nvPr>
        </p:nvSpPr>
        <p:spPr/>
        <p:txBody>
          <a:bodyPr/>
          <a:lstStyle/>
          <a:p>
            <a:pPr marL="0" indent="0">
              <a:buNone/>
            </a:pPr>
            <a:r>
              <a:rPr lang="en-US" dirty="0"/>
              <a:t> </a:t>
            </a:r>
          </a:p>
        </p:txBody>
      </p:sp>
      <p:sp>
        <p:nvSpPr>
          <p:cNvPr id="4" name="Flowchart: Process 3">
            <a:extLst>
              <a:ext uri="{FF2B5EF4-FFF2-40B4-BE49-F238E27FC236}">
                <a16:creationId xmlns:a16="http://schemas.microsoft.com/office/drawing/2014/main" id="{A5B0563C-CF5B-4774-AE43-9D30DEBD6C53}"/>
              </a:ext>
            </a:extLst>
          </p:cNvPr>
          <p:cNvSpPr/>
          <p:nvPr/>
        </p:nvSpPr>
        <p:spPr>
          <a:xfrm>
            <a:off x="1110494" y="2350851"/>
            <a:ext cx="4799667" cy="6175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a:p>
            <a:pPr algn="ctr"/>
            <a:r>
              <a:rPr lang="en-US" sz="1800" dirty="0"/>
              <a:t>Load 840B token, 300d </a:t>
            </a:r>
            <a:r>
              <a:rPr lang="en-US" sz="1800" dirty="0" err="1"/>
              <a:t>GloVe</a:t>
            </a:r>
            <a:r>
              <a:rPr lang="en-US" sz="1800" dirty="0"/>
              <a:t> embeddings into dictionary</a:t>
            </a:r>
          </a:p>
          <a:p>
            <a:pPr algn="ctr"/>
            <a:endParaRPr lang="en-US" dirty="0"/>
          </a:p>
        </p:txBody>
      </p:sp>
      <p:sp>
        <p:nvSpPr>
          <p:cNvPr id="5" name="Arrow: Down 4">
            <a:extLst>
              <a:ext uri="{FF2B5EF4-FFF2-40B4-BE49-F238E27FC236}">
                <a16:creationId xmlns:a16="http://schemas.microsoft.com/office/drawing/2014/main" id="{C7E1BE5A-9A60-47A1-B46C-9866FEF8C249}"/>
              </a:ext>
            </a:extLst>
          </p:cNvPr>
          <p:cNvSpPr/>
          <p:nvPr/>
        </p:nvSpPr>
        <p:spPr>
          <a:xfrm>
            <a:off x="3324494" y="3094566"/>
            <a:ext cx="345233" cy="3825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Process 5">
            <a:extLst>
              <a:ext uri="{FF2B5EF4-FFF2-40B4-BE49-F238E27FC236}">
                <a16:creationId xmlns:a16="http://schemas.microsoft.com/office/drawing/2014/main" id="{549A3241-D899-4AB9-8565-D8E83EB817E9}"/>
              </a:ext>
            </a:extLst>
          </p:cNvPr>
          <p:cNvSpPr/>
          <p:nvPr/>
        </p:nvSpPr>
        <p:spPr>
          <a:xfrm>
            <a:off x="1096965" y="3614744"/>
            <a:ext cx="4799667" cy="6175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a:p>
            <a:pPr algn="ctr"/>
            <a:r>
              <a:rPr lang="en-US" sz="1800" dirty="0"/>
              <a:t>Load ELMo3 module via TensorFlow hub</a:t>
            </a:r>
          </a:p>
          <a:p>
            <a:pPr algn="ctr"/>
            <a:endParaRPr lang="en-US" dirty="0"/>
          </a:p>
        </p:txBody>
      </p:sp>
      <p:sp>
        <p:nvSpPr>
          <p:cNvPr id="7" name="Arrow: Down 6">
            <a:extLst>
              <a:ext uri="{FF2B5EF4-FFF2-40B4-BE49-F238E27FC236}">
                <a16:creationId xmlns:a16="http://schemas.microsoft.com/office/drawing/2014/main" id="{4643FC08-338E-4953-A9DC-FE1DF2746653}"/>
              </a:ext>
            </a:extLst>
          </p:cNvPr>
          <p:cNvSpPr/>
          <p:nvPr/>
        </p:nvSpPr>
        <p:spPr>
          <a:xfrm>
            <a:off x="3324494" y="4364793"/>
            <a:ext cx="345233" cy="3825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a:extLst>
              <a:ext uri="{FF2B5EF4-FFF2-40B4-BE49-F238E27FC236}">
                <a16:creationId xmlns:a16="http://schemas.microsoft.com/office/drawing/2014/main" id="{D0469190-2215-4237-A16D-E084660F50FB}"/>
              </a:ext>
            </a:extLst>
          </p:cNvPr>
          <p:cNvSpPr/>
          <p:nvPr/>
        </p:nvSpPr>
        <p:spPr>
          <a:xfrm>
            <a:off x="1096965" y="4873515"/>
            <a:ext cx="4799667" cy="6175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a:p>
            <a:pPr algn="ctr"/>
            <a:r>
              <a:rPr lang="en-US" sz="1800" dirty="0"/>
              <a:t>Basic Preprocessing: to lower case, &lt;UNK&gt; for words not in Glove </a:t>
            </a:r>
            <a:r>
              <a:rPr lang="en-US" sz="1800" dirty="0" err="1"/>
              <a:t>dict</a:t>
            </a:r>
            <a:endParaRPr lang="en-US" sz="1800" dirty="0"/>
          </a:p>
          <a:p>
            <a:pPr algn="ctr"/>
            <a:endParaRPr lang="en-US" dirty="0"/>
          </a:p>
        </p:txBody>
      </p:sp>
      <p:sp>
        <p:nvSpPr>
          <p:cNvPr id="12" name="Flowchart: Process 11">
            <a:extLst>
              <a:ext uri="{FF2B5EF4-FFF2-40B4-BE49-F238E27FC236}">
                <a16:creationId xmlns:a16="http://schemas.microsoft.com/office/drawing/2014/main" id="{9FADA8E9-E7CB-4632-B1DC-F5D95909CC95}"/>
              </a:ext>
            </a:extLst>
          </p:cNvPr>
          <p:cNvSpPr/>
          <p:nvPr/>
        </p:nvSpPr>
        <p:spPr>
          <a:xfrm>
            <a:off x="6372806" y="4879213"/>
            <a:ext cx="4799667" cy="6175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a:p>
            <a:pPr algn="ctr"/>
            <a:r>
              <a:rPr lang="en-US" sz="1800" dirty="0"/>
              <a:t>Generate POS tags for each sample with </a:t>
            </a:r>
            <a:r>
              <a:rPr lang="en-US" sz="1800" dirty="0" err="1"/>
              <a:t>spaCy</a:t>
            </a:r>
            <a:endParaRPr lang="en-US" sz="1800" dirty="0"/>
          </a:p>
          <a:p>
            <a:pPr algn="ctr"/>
            <a:endParaRPr lang="en-US" dirty="0"/>
          </a:p>
        </p:txBody>
      </p:sp>
      <p:sp>
        <p:nvSpPr>
          <p:cNvPr id="14" name="Flowchart: Process 13">
            <a:extLst>
              <a:ext uri="{FF2B5EF4-FFF2-40B4-BE49-F238E27FC236}">
                <a16:creationId xmlns:a16="http://schemas.microsoft.com/office/drawing/2014/main" id="{A259248E-0867-4326-85C7-8F56567FE869}"/>
              </a:ext>
            </a:extLst>
          </p:cNvPr>
          <p:cNvSpPr/>
          <p:nvPr/>
        </p:nvSpPr>
        <p:spPr>
          <a:xfrm>
            <a:off x="6356012" y="3614744"/>
            <a:ext cx="4799667" cy="6175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a:p>
            <a:pPr algn="ctr"/>
            <a:r>
              <a:rPr lang="en-US" sz="1800" dirty="0"/>
              <a:t>Create 11-gram windows for each sample with target verb at center index  </a:t>
            </a:r>
          </a:p>
          <a:p>
            <a:pPr algn="ctr"/>
            <a:endParaRPr lang="en-US" dirty="0"/>
          </a:p>
        </p:txBody>
      </p:sp>
      <p:sp>
        <p:nvSpPr>
          <p:cNvPr id="15" name="Flowchart: Process 14">
            <a:extLst>
              <a:ext uri="{FF2B5EF4-FFF2-40B4-BE49-F238E27FC236}">
                <a16:creationId xmlns:a16="http://schemas.microsoft.com/office/drawing/2014/main" id="{5FF3F384-C1D9-4B07-B09A-C8BFD0FC6982}"/>
              </a:ext>
            </a:extLst>
          </p:cNvPr>
          <p:cNvSpPr/>
          <p:nvPr/>
        </p:nvSpPr>
        <p:spPr>
          <a:xfrm>
            <a:off x="6356008" y="2364831"/>
            <a:ext cx="4799667" cy="6175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a:p>
            <a:pPr algn="ctr"/>
            <a:r>
              <a:rPr lang="en-US" dirty="0"/>
              <a:t>Replace remaining words with concatenated </a:t>
            </a:r>
            <a:r>
              <a:rPr lang="en-US" dirty="0" err="1"/>
              <a:t>GloVe</a:t>
            </a:r>
            <a:r>
              <a:rPr lang="en-US" dirty="0"/>
              <a:t>, </a:t>
            </a:r>
            <a:r>
              <a:rPr lang="en-US" dirty="0" err="1"/>
              <a:t>ELMo</a:t>
            </a:r>
            <a:r>
              <a:rPr lang="en-US" dirty="0"/>
              <a:t>,  and one-hot POS array</a:t>
            </a:r>
          </a:p>
          <a:p>
            <a:pPr algn="ctr"/>
            <a:endParaRPr lang="en-US" dirty="0"/>
          </a:p>
        </p:txBody>
      </p:sp>
      <p:sp>
        <p:nvSpPr>
          <p:cNvPr id="18" name="Arrow: Right 17">
            <a:extLst>
              <a:ext uri="{FF2B5EF4-FFF2-40B4-BE49-F238E27FC236}">
                <a16:creationId xmlns:a16="http://schemas.microsoft.com/office/drawing/2014/main" id="{ED929BC7-C587-4E73-8EA3-EACAB47618E8}"/>
              </a:ext>
            </a:extLst>
          </p:cNvPr>
          <p:cNvSpPr/>
          <p:nvPr/>
        </p:nvSpPr>
        <p:spPr>
          <a:xfrm>
            <a:off x="5637276" y="564765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Up 18">
            <a:extLst>
              <a:ext uri="{FF2B5EF4-FFF2-40B4-BE49-F238E27FC236}">
                <a16:creationId xmlns:a16="http://schemas.microsoft.com/office/drawing/2014/main" id="{DDDFCA7F-4A3B-4AFC-AE43-FD32A82F984F}"/>
              </a:ext>
            </a:extLst>
          </p:cNvPr>
          <p:cNvSpPr/>
          <p:nvPr/>
        </p:nvSpPr>
        <p:spPr>
          <a:xfrm>
            <a:off x="8583226" y="4348283"/>
            <a:ext cx="378828" cy="40924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Up 19">
            <a:extLst>
              <a:ext uri="{FF2B5EF4-FFF2-40B4-BE49-F238E27FC236}">
                <a16:creationId xmlns:a16="http://schemas.microsoft.com/office/drawing/2014/main" id="{BDCFC5FE-390C-44B0-9A90-0C3CF929490A}"/>
              </a:ext>
            </a:extLst>
          </p:cNvPr>
          <p:cNvSpPr/>
          <p:nvPr/>
        </p:nvSpPr>
        <p:spPr>
          <a:xfrm>
            <a:off x="8563324" y="3068629"/>
            <a:ext cx="378828" cy="40924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142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7BDE-AC4A-4F10-8969-26839C2392A8}"/>
              </a:ext>
            </a:extLst>
          </p:cNvPr>
          <p:cNvSpPr>
            <a:spLocks noGrp="1"/>
          </p:cNvSpPr>
          <p:nvPr>
            <p:ph type="title"/>
          </p:nvPr>
        </p:nvSpPr>
        <p:spPr/>
        <p:txBody>
          <a:bodyPr/>
          <a:lstStyle/>
          <a:p>
            <a:pPr algn="ctr"/>
            <a:r>
              <a:rPr lang="en-US" dirty="0"/>
              <a:t>My Approach – First Attempt Problems</a:t>
            </a:r>
          </a:p>
        </p:txBody>
      </p:sp>
      <p:sp>
        <p:nvSpPr>
          <p:cNvPr id="3" name="Content Placeholder 2">
            <a:extLst>
              <a:ext uri="{FF2B5EF4-FFF2-40B4-BE49-F238E27FC236}">
                <a16:creationId xmlns:a16="http://schemas.microsoft.com/office/drawing/2014/main" id="{7B461FE4-2A39-4E25-9E6E-5654CD4B70AE}"/>
              </a:ext>
            </a:extLst>
          </p:cNvPr>
          <p:cNvSpPr>
            <a:spLocks noGrp="1"/>
          </p:cNvSpPr>
          <p:nvPr>
            <p:ph idx="1"/>
          </p:nvPr>
        </p:nvSpPr>
        <p:spPr/>
        <p:txBody>
          <a:bodyPr/>
          <a:lstStyle/>
          <a:p>
            <a:pPr>
              <a:buFont typeface="Arial" panose="020B0604020202020204" pitchFamily="34" charset="0"/>
              <a:buChar char="•"/>
            </a:pPr>
            <a:r>
              <a:rPr lang="en-US" sz="2400" dirty="0"/>
              <a:t> Gao et al. code available online – they use this approach, but with </a:t>
            </a:r>
            <a:r>
              <a:rPr lang="en-US" sz="2400" dirty="0" err="1"/>
              <a:t>PyTorch</a:t>
            </a:r>
            <a:endParaRPr lang="en-US" sz="2400" dirty="0"/>
          </a:p>
          <a:p>
            <a:pPr>
              <a:buFont typeface="Arial" panose="020B0604020202020204" pitchFamily="34" charset="0"/>
              <a:buChar char="•"/>
            </a:pPr>
            <a:r>
              <a:rPr lang="en-US" sz="2400" dirty="0"/>
              <a:t> Each input sample is 11 arrays, with each token represented by a 1341d concatenated embedding array</a:t>
            </a:r>
          </a:p>
          <a:p>
            <a:pPr>
              <a:buFont typeface="Arial" panose="020B0604020202020204" pitchFamily="34" charset="0"/>
              <a:buChar char="•"/>
            </a:pPr>
            <a:r>
              <a:rPr lang="en-US" sz="2400" dirty="0"/>
              <a:t> TensorFlow does not play nicely with ragged tensors</a:t>
            </a:r>
          </a:p>
          <a:p>
            <a:pPr>
              <a:buFont typeface="Arial" panose="020B0604020202020204" pitchFamily="34" charset="0"/>
              <a:buChar char="•"/>
            </a:pPr>
            <a:endParaRPr lang="en-US" sz="2400" dirty="0"/>
          </a:p>
          <a:p>
            <a:pPr lvl="1">
              <a:buFont typeface="Arial" panose="020B0604020202020204" pitchFamily="34" charset="0"/>
              <a:buChar char="•"/>
            </a:pPr>
            <a:endParaRPr lang="en-US" sz="2400" dirty="0"/>
          </a:p>
          <a:p>
            <a:pPr lvl="1">
              <a:buFont typeface="Arial" panose="020B0604020202020204" pitchFamily="34" charset="0"/>
              <a:buChar char="•"/>
            </a:pPr>
            <a:r>
              <a:rPr lang="en-US" sz="2000" dirty="0"/>
              <a:t>Various other input size errors, shape mismatches between input and LSTM layers</a:t>
            </a:r>
          </a:p>
          <a:p>
            <a:pPr lvl="1">
              <a:buFont typeface="Arial" panose="020B0604020202020204" pitchFamily="34" charset="0"/>
              <a:buChar char="•"/>
            </a:pPr>
            <a:r>
              <a:rPr lang="en-US" sz="2000" dirty="0"/>
              <a:t>Memory errors when converting with </a:t>
            </a:r>
            <a:r>
              <a:rPr lang="en-US" sz="2000" dirty="0" err="1"/>
              <a:t>tf.ragged.constant</a:t>
            </a:r>
            <a:endParaRPr lang="en-US" sz="2000" dirty="0"/>
          </a:p>
          <a:p>
            <a:pPr lvl="2">
              <a:buFont typeface="Arial" panose="020B0604020202020204" pitchFamily="34" charset="0"/>
              <a:buChar char="•"/>
            </a:pPr>
            <a:r>
              <a:rPr lang="en-US" sz="1600" dirty="0"/>
              <a:t>Ragged tensors are allegedly not well supported</a:t>
            </a:r>
            <a:endParaRPr lang="en-US" dirty="0"/>
          </a:p>
        </p:txBody>
      </p:sp>
      <p:pic>
        <p:nvPicPr>
          <p:cNvPr id="5" name="Picture 4">
            <a:extLst>
              <a:ext uri="{FF2B5EF4-FFF2-40B4-BE49-F238E27FC236}">
                <a16:creationId xmlns:a16="http://schemas.microsoft.com/office/drawing/2014/main" id="{1CEF4736-D930-40C4-A8E0-5672EB7E7756}"/>
              </a:ext>
            </a:extLst>
          </p:cNvPr>
          <p:cNvPicPr>
            <a:picLocks noChangeAspect="1"/>
          </p:cNvPicPr>
          <p:nvPr/>
        </p:nvPicPr>
        <p:blipFill>
          <a:blip r:embed="rId2"/>
          <a:stretch>
            <a:fillRect/>
          </a:stretch>
        </p:blipFill>
        <p:spPr>
          <a:xfrm>
            <a:off x="2413363" y="3857414"/>
            <a:ext cx="7178662" cy="320068"/>
          </a:xfrm>
          <a:prstGeom prst="rect">
            <a:avLst/>
          </a:prstGeom>
        </p:spPr>
      </p:pic>
    </p:spTree>
    <p:extLst>
      <p:ext uri="{BB962C8B-B14F-4D97-AF65-F5344CB8AC3E}">
        <p14:creationId xmlns:p14="http://schemas.microsoft.com/office/powerpoint/2010/main" val="2180313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1F4BF-6916-4CBA-ACF9-0091404E0F29}"/>
              </a:ext>
            </a:extLst>
          </p:cNvPr>
          <p:cNvSpPr>
            <a:spLocks noGrp="1"/>
          </p:cNvSpPr>
          <p:nvPr>
            <p:ph type="title"/>
          </p:nvPr>
        </p:nvSpPr>
        <p:spPr/>
        <p:txBody>
          <a:bodyPr/>
          <a:lstStyle/>
          <a:p>
            <a:pPr algn="ctr"/>
            <a:r>
              <a:rPr lang="en-US" dirty="0"/>
              <a:t>Approach – Second Attempt</a:t>
            </a:r>
          </a:p>
        </p:txBody>
      </p:sp>
      <p:sp>
        <p:nvSpPr>
          <p:cNvPr id="3" name="Content Placeholder 2">
            <a:extLst>
              <a:ext uri="{FF2B5EF4-FFF2-40B4-BE49-F238E27FC236}">
                <a16:creationId xmlns:a16="http://schemas.microsoft.com/office/drawing/2014/main" id="{3FDF32A6-5130-4E21-BD11-6563495201AC}"/>
              </a:ext>
            </a:extLst>
          </p:cNvPr>
          <p:cNvSpPr>
            <a:spLocks noGrp="1"/>
          </p:cNvSpPr>
          <p:nvPr>
            <p:ph idx="1"/>
          </p:nvPr>
        </p:nvSpPr>
        <p:spPr/>
        <p:txBody>
          <a:bodyPr/>
          <a:lstStyle/>
          <a:p>
            <a:pPr>
              <a:buFont typeface="Arial" panose="020B0604020202020204" pitchFamily="34" charset="0"/>
              <a:buChar char="•"/>
            </a:pPr>
            <a:r>
              <a:rPr lang="en-US" dirty="0"/>
              <a:t> </a:t>
            </a:r>
            <a:r>
              <a:rPr lang="en-US" sz="2400" dirty="0"/>
              <a:t>It’s trivial to create a non-trainable </a:t>
            </a:r>
            <a:r>
              <a:rPr lang="en-US" sz="2400" dirty="0" err="1"/>
              <a:t>GloVe</a:t>
            </a:r>
            <a:r>
              <a:rPr lang="en-US" sz="2400" dirty="0"/>
              <a:t> embedding layer</a:t>
            </a:r>
          </a:p>
          <a:p>
            <a:pPr lvl="1">
              <a:buFont typeface="Arial" panose="020B0604020202020204" pitchFamily="34" charset="0"/>
              <a:buChar char="•"/>
            </a:pPr>
            <a:r>
              <a:rPr lang="en-US" sz="2000" dirty="0"/>
              <a:t>Load </a:t>
            </a:r>
            <a:r>
              <a:rPr lang="en-US" sz="2000" dirty="0" err="1"/>
              <a:t>GloVe</a:t>
            </a:r>
            <a:r>
              <a:rPr lang="en-US" sz="2000" dirty="0"/>
              <a:t> embedding </a:t>
            </a:r>
            <a:r>
              <a:rPr lang="en-US" sz="2000" dirty="0" err="1"/>
              <a:t>dict</a:t>
            </a:r>
            <a:endParaRPr lang="en-US" sz="2000" dirty="0"/>
          </a:p>
          <a:p>
            <a:pPr lvl="1">
              <a:buFont typeface="Arial" panose="020B0604020202020204" pitchFamily="34" charset="0"/>
              <a:buChar char="•"/>
            </a:pPr>
            <a:r>
              <a:rPr lang="en-US" sz="2000" dirty="0"/>
              <a:t>Use </a:t>
            </a:r>
            <a:r>
              <a:rPr lang="en-US" sz="2000" dirty="0" err="1"/>
              <a:t>keras.preprocessing.text</a:t>
            </a:r>
            <a:r>
              <a:rPr lang="en-US" sz="2000" dirty="0"/>
              <a:t> Tokenizer to create a vocab and integer mapping</a:t>
            </a:r>
          </a:p>
          <a:p>
            <a:pPr lvl="1">
              <a:buFont typeface="Arial" panose="020B0604020202020204" pitchFamily="34" charset="0"/>
              <a:buChar char="•"/>
            </a:pPr>
            <a:r>
              <a:rPr lang="en-US" sz="2000" dirty="0"/>
              <a:t>Create embedding matrix - 300d </a:t>
            </a:r>
            <a:r>
              <a:rPr lang="en-US" sz="2000" dirty="0" err="1"/>
              <a:t>GloVe</a:t>
            </a:r>
            <a:r>
              <a:rPr lang="en-US" sz="2000" dirty="0"/>
              <a:t> vector for each word in vocab</a:t>
            </a:r>
          </a:p>
          <a:p>
            <a:pPr lvl="2">
              <a:buFont typeface="Arial" panose="020B0604020202020204" pitchFamily="34" charset="0"/>
              <a:buChar char="•"/>
            </a:pPr>
            <a:r>
              <a:rPr lang="en-US" sz="1600" dirty="0"/>
              <a:t>Left-right window padding – use &lt;UNK&gt;</a:t>
            </a:r>
          </a:p>
          <a:p>
            <a:pPr lvl="1">
              <a:buFont typeface="Arial" panose="020B0604020202020204" pitchFamily="34" charset="0"/>
              <a:buChar char="•"/>
            </a:pPr>
            <a:r>
              <a:rPr lang="en-US" sz="2000" dirty="0"/>
              <a:t>Set the embedding layer weights to the </a:t>
            </a:r>
            <a:r>
              <a:rPr lang="en-US" sz="2000" dirty="0" err="1"/>
              <a:t>GloVe</a:t>
            </a:r>
            <a:r>
              <a:rPr lang="en-US" sz="2000" dirty="0"/>
              <a:t> embedding matrix</a:t>
            </a:r>
          </a:p>
          <a:p>
            <a:pPr lvl="1">
              <a:buFont typeface="Arial" panose="020B0604020202020204" pitchFamily="34" charset="0"/>
              <a:buChar char="•"/>
            </a:pPr>
            <a:r>
              <a:rPr lang="en-US" sz="2000" dirty="0"/>
              <a:t>Reused window creation code</a:t>
            </a:r>
          </a:p>
          <a:p>
            <a:pPr lvl="1">
              <a:buFont typeface="Arial" panose="020B0604020202020204" pitchFamily="34" charset="0"/>
              <a:buChar char="•"/>
            </a:pPr>
            <a:endParaRPr lang="en-US" sz="2000" dirty="0"/>
          </a:p>
          <a:p>
            <a:pPr>
              <a:buFont typeface="Arial" panose="020B0604020202020204" pitchFamily="34" charset="0"/>
              <a:buChar char="•"/>
            </a:pPr>
            <a:r>
              <a:rPr lang="en-US" sz="2200" dirty="0"/>
              <a:t> </a:t>
            </a:r>
            <a:r>
              <a:rPr lang="en-US" sz="2400" dirty="0"/>
              <a:t>Downsides</a:t>
            </a:r>
          </a:p>
          <a:p>
            <a:pPr lvl="1">
              <a:buFont typeface="Arial" panose="020B0604020202020204" pitchFamily="34" charset="0"/>
              <a:buChar char="•"/>
            </a:pPr>
            <a:r>
              <a:rPr lang="en-US" sz="2000" dirty="0" err="1"/>
              <a:t>ELMo</a:t>
            </a:r>
            <a:r>
              <a:rPr lang="en-US" sz="2000" dirty="0"/>
              <a:t> embedding layer doesn’t work (or is difficult to get working) with TensorFlow 2.0+</a:t>
            </a:r>
          </a:p>
          <a:p>
            <a:pPr lvl="2">
              <a:buFont typeface="Arial" panose="020B0604020202020204" pitchFamily="34" charset="0"/>
              <a:buChar char="•"/>
            </a:pPr>
            <a:r>
              <a:rPr lang="en-US" sz="1600" dirty="0"/>
              <a:t>TensorFlow Hub API changes</a:t>
            </a:r>
          </a:p>
        </p:txBody>
      </p:sp>
    </p:spTree>
    <p:extLst>
      <p:ext uri="{BB962C8B-B14F-4D97-AF65-F5344CB8AC3E}">
        <p14:creationId xmlns:p14="http://schemas.microsoft.com/office/powerpoint/2010/main" val="2337351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48CA-5297-445D-B784-F833D42B978D}"/>
              </a:ext>
            </a:extLst>
          </p:cNvPr>
          <p:cNvSpPr>
            <a:spLocks noGrp="1"/>
          </p:cNvSpPr>
          <p:nvPr>
            <p:ph type="title"/>
          </p:nvPr>
        </p:nvSpPr>
        <p:spPr/>
        <p:txBody>
          <a:bodyPr/>
          <a:lstStyle/>
          <a:p>
            <a:pPr algn="ctr"/>
            <a:r>
              <a:rPr lang="en-US" dirty="0"/>
              <a:t>Creating a </a:t>
            </a:r>
            <a:r>
              <a:rPr lang="en-US" dirty="0" err="1"/>
              <a:t>GloVe</a:t>
            </a:r>
            <a:r>
              <a:rPr lang="en-US" dirty="0"/>
              <a:t> Embedding Matrix</a:t>
            </a:r>
          </a:p>
        </p:txBody>
      </p:sp>
      <p:pic>
        <p:nvPicPr>
          <p:cNvPr id="5" name="Content Placeholder 4">
            <a:extLst>
              <a:ext uri="{FF2B5EF4-FFF2-40B4-BE49-F238E27FC236}">
                <a16:creationId xmlns:a16="http://schemas.microsoft.com/office/drawing/2014/main" id="{860978A6-FCFE-41DE-9321-2264B6EFAEA4}"/>
              </a:ext>
            </a:extLst>
          </p:cNvPr>
          <p:cNvPicPr>
            <a:picLocks noGrp="1" noChangeAspect="1"/>
          </p:cNvPicPr>
          <p:nvPr>
            <p:ph idx="1"/>
          </p:nvPr>
        </p:nvPicPr>
        <p:blipFill>
          <a:blip r:embed="rId2"/>
          <a:stretch>
            <a:fillRect/>
          </a:stretch>
        </p:blipFill>
        <p:spPr>
          <a:xfrm>
            <a:off x="2721508" y="2383858"/>
            <a:ext cx="6748983" cy="2837040"/>
          </a:xfrm>
        </p:spPr>
      </p:pic>
    </p:spTree>
    <p:extLst>
      <p:ext uri="{BB962C8B-B14F-4D97-AF65-F5344CB8AC3E}">
        <p14:creationId xmlns:p14="http://schemas.microsoft.com/office/powerpoint/2010/main" val="120190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B7627-9357-44E8-9C37-A63D997144D3}"/>
              </a:ext>
            </a:extLst>
          </p:cNvPr>
          <p:cNvSpPr>
            <a:spLocks noGrp="1"/>
          </p:cNvSpPr>
          <p:nvPr>
            <p:ph type="title"/>
          </p:nvPr>
        </p:nvSpPr>
        <p:spPr/>
        <p:txBody>
          <a:bodyPr/>
          <a:lstStyle/>
          <a:p>
            <a:pPr algn="ctr"/>
            <a:r>
              <a:rPr lang="en-US" dirty="0"/>
              <a:t>Model Training Setup</a:t>
            </a:r>
          </a:p>
        </p:txBody>
      </p:sp>
      <p:sp>
        <p:nvSpPr>
          <p:cNvPr id="3" name="Content Placeholder 2">
            <a:extLst>
              <a:ext uri="{FF2B5EF4-FFF2-40B4-BE49-F238E27FC236}">
                <a16:creationId xmlns:a16="http://schemas.microsoft.com/office/drawing/2014/main" id="{8FC388E0-C094-4191-BE0D-72CAA4359D02}"/>
              </a:ext>
            </a:extLst>
          </p:cNvPr>
          <p:cNvSpPr>
            <a:spLocks noGrp="1"/>
          </p:cNvSpPr>
          <p:nvPr>
            <p:ph idx="1"/>
          </p:nvPr>
        </p:nvSpPr>
        <p:spPr/>
        <p:txBody>
          <a:bodyPr/>
          <a:lstStyle/>
          <a:p>
            <a:pPr>
              <a:buFont typeface="Arial" panose="020B0604020202020204" pitchFamily="34" charset="0"/>
              <a:buChar char="•"/>
            </a:pPr>
            <a:r>
              <a:rPr lang="en-US" dirty="0"/>
              <a:t> </a:t>
            </a:r>
            <a:r>
              <a:rPr lang="en-US" sz="2400" dirty="0"/>
              <a:t>Hyperparameters:</a:t>
            </a:r>
          </a:p>
          <a:p>
            <a:pPr lvl="1">
              <a:buFont typeface="Arial" panose="020B0604020202020204" pitchFamily="34" charset="0"/>
              <a:buChar char="•"/>
            </a:pPr>
            <a:r>
              <a:rPr lang="en-US" sz="2200" dirty="0"/>
              <a:t>Epochs: 5</a:t>
            </a:r>
          </a:p>
          <a:p>
            <a:pPr lvl="1">
              <a:buFont typeface="Arial" panose="020B0604020202020204" pitchFamily="34" charset="0"/>
              <a:buChar char="•"/>
            </a:pPr>
            <a:r>
              <a:rPr lang="en-US" sz="2200" dirty="0"/>
              <a:t>Cross-fold validation</a:t>
            </a:r>
          </a:p>
          <a:p>
            <a:pPr lvl="2">
              <a:buFont typeface="Arial" panose="020B0604020202020204" pitchFamily="34" charset="0"/>
              <a:buChar char="•"/>
            </a:pPr>
            <a:r>
              <a:rPr lang="en-US" sz="1800" dirty="0"/>
              <a:t>Training seems to be done after 7 or 8 folds</a:t>
            </a:r>
          </a:p>
          <a:p>
            <a:pPr lvl="1">
              <a:buFont typeface="Arial" panose="020B0604020202020204" pitchFamily="34" charset="0"/>
              <a:buChar char="•"/>
            </a:pPr>
            <a:r>
              <a:rPr lang="en-US" sz="2200" dirty="0"/>
              <a:t>LSTM layer dropout of 0.3, recurrent dropout of 0.2</a:t>
            </a:r>
          </a:p>
          <a:p>
            <a:pPr lvl="1">
              <a:buFont typeface="Arial" panose="020B0604020202020204" pitchFamily="34" charset="0"/>
              <a:buChar char="•"/>
            </a:pPr>
            <a:r>
              <a:rPr lang="en-US" sz="2200" dirty="0"/>
              <a:t>Batch size: 128</a:t>
            </a:r>
          </a:p>
          <a:p>
            <a:pPr lvl="1">
              <a:buFont typeface="Arial" panose="020B0604020202020204" pitchFamily="34" charset="0"/>
              <a:buChar char="•"/>
            </a:pPr>
            <a:r>
              <a:rPr lang="en-US" sz="2200" dirty="0"/>
              <a:t>Learning rate: 0.001</a:t>
            </a:r>
          </a:p>
        </p:txBody>
      </p:sp>
    </p:spTree>
    <p:extLst>
      <p:ext uri="{BB962C8B-B14F-4D97-AF65-F5344CB8AC3E}">
        <p14:creationId xmlns:p14="http://schemas.microsoft.com/office/powerpoint/2010/main" val="750173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8BAB-BCA6-4717-9362-7F7A94D7F0CB}"/>
              </a:ext>
            </a:extLst>
          </p:cNvPr>
          <p:cNvSpPr>
            <a:spLocks noGrp="1"/>
          </p:cNvSpPr>
          <p:nvPr>
            <p:ph type="title"/>
          </p:nvPr>
        </p:nvSpPr>
        <p:spPr/>
        <p:txBody>
          <a:bodyPr/>
          <a:lstStyle/>
          <a:p>
            <a:pPr algn="ctr"/>
            <a:r>
              <a:rPr lang="en-US" dirty="0"/>
              <a:t>Experiments – Input Data</a:t>
            </a:r>
          </a:p>
        </p:txBody>
      </p:sp>
      <p:sp>
        <p:nvSpPr>
          <p:cNvPr id="3" name="Content Placeholder 2">
            <a:extLst>
              <a:ext uri="{FF2B5EF4-FFF2-40B4-BE49-F238E27FC236}">
                <a16:creationId xmlns:a16="http://schemas.microsoft.com/office/drawing/2014/main" id="{ED2F1FAC-F848-485F-A08D-707A3B87B8D5}"/>
              </a:ext>
            </a:extLst>
          </p:cNvPr>
          <p:cNvSpPr>
            <a:spLocks noGrp="1"/>
          </p:cNvSpPr>
          <p:nvPr>
            <p:ph idx="1"/>
          </p:nvPr>
        </p:nvSpPr>
        <p:spPr/>
        <p:txBody>
          <a:bodyPr/>
          <a:lstStyle/>
          <a:p>
            <a:pPr>
              <a:buFont typeface="Arial" panose="020B0604020202020204" pitchFamily="34" charset="0"/>
              <a:buChar char="•"/>
            </a:pPr>
            <a:r>
              <a:rPr lang="en-US" dirty="0"/>
              <a:t> </a:t>
            </a:r>
            <a:r>
              <a:rPr lang="en-US" sz="2400" dirty="0"/>
              <a:t>Basic Model </a:t>
            </a:r>
          </a:p>
          <a:p>
            <a:pPr lvl="1">
              <a:buFont typeface="Arial" panose="020B0604020202020204" pitchFamily="34" charset="0"/>
              <a:buChar char="•"/>
            </a:pPr>
            <a:r>
              <a:rPr lang="en-US" sz="2000" dirty="0"/>
              <a:t>Single hidden LSTM Layer</a:t>
            </a:r>
          </a:p>
          <a:p>
            <a:pPr lvl="2">
              <a:buFont typeface="Arial" panose="020B0604020202020204" pitchFamily="34" charset="0"/>
              <a:buChar char="•"/>
            </a:pPr>
            <a:r>
              <a:rPr lang="en-US" sz="1600" dirty="0"/>
              <a:t>300 Nodes per layer</a:t>
            </a:r>
          </a:p>
          <a:p>
            <a:pPr lvl="2">
              <a:buFont typeface="Arial" panose="020B0604020202020204" pitchFamily="34" charset="0"/>
              <a:buChar char="•"/>
            </a:pPr>
            <a:r>
              <a:rPr lang="en-US" sz="1600" dirty="0"/>
              <a:t>Glove embedding layer</a:t>
            </a:r>
          </a:p>
          <a:p>
            <a:pPr lvl="1">
              <a:buFont typeface="Arial" panose="020B0604020202020204" pitchFamily="34" charset="0"/>
              <a:buChar char="•"/>
            </a:pPr>
            <a:r>
              <a:rPr lang="en-US" sz="2000" dirty="0"/>
              <a:t>Two inputs:</a:t>
            </a:r>
          </a:p>
          <a:p>
            <a:pPr lvl="2">
              <a:buFont typeface="Arial" panose="020B0604020202020204" pitchFamily="34" charset="0"/>
              <a:buChar char="•"/>
            </a:pPr>
            <a:r>
              <a:rPr lang="en-US" sz="1600" dirty="0"/>
              <a:t>‘Raw’ input – vectorized input containing full sample and label</a:t>
            </a:r>
          </a:p>
          <a:p>
            <a:pPr lvl="2">
              <a:buFont typeface="Arial" panose="020B0604020202020204" pitchFamily="34" charset="0"/>
              <a:buChar char="•"/>
            </a:pPr>
            <a:r>
              <a:rPr lang="en-US" sz="1600" dirty="0"/>
              <a:t>Windowed input – 11-gram windows</a:t>
            </a:r>
          </a:p>
        </p:txBody>
      </p:sp>
      <p:graphicFrame>
        <p:nvGraphicFramePr>
          <p:cNvPr id="4" name="Table 4">
            <a:extLst>
              <a:ext uri="{FF2B5EF4-FFF2-40B4-BE49-F238E27FC236}">
                <a16:creationId xmlns:a16="http://schemas.microsoft.com/office/drawing/2014/main" id="{09B4FFC6-4789-4E11-BD55-AF62121626B3}"/>
              </a:ext>
            </a:extLst>
          </p:cNvPr>
          <p:cNvGraphicFramePr>
            <a:graphicFrameLocks noGrp="1"/>
          </p:cNvGraphicFramePr>
          <p:nvPr>
            <p:extLst>
              <p:ext uri="{D42A27DB-BD31-4B8C-83A1-F6EECF244321}">
                <p14:modId xmlns:p14="http://schemas.microsoft.com/office/powerpoint/2010/main" val="3850421031"/>
              </p:ext>
            </p:extLst>
          </p:nvPr>
        </p:nvGraphicFramePr>
        <p:xfrm>
          <a:off x="1097280" y="4377266"/>
          <a:ext cx="10058400" cy="1188341"/>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3009974489"/>
                    </a:ext>
                  </a:extLst>
                </a:gridCol>
                <a:gridCol w="2011680">
                  <a:extLst>
                    <a:ext uri="{9D8B030D-6E8A-4147-A177-3AD203B41FA5}">
                      <a16:colId xmlns:a16="http://schemas.microsoft.com/office/drawing/2014/main" val="3868092577"/>
                    </a:ext>
                  </a:extLst>
                </a:gridCol>
                <a:gridCol w="2011680">
                  <a:extLst>
                    <a:ext uri="{9D8B030D-6E8A-4147-A177-3AD203B41FA5}">
                      <a16:colId xmlns:a16="http://schemas.microsoft.com/office/drawing/2014/main" val="2775877308"/>
                    </a:ext>
                  </a:extLst>
                </a:gridCol>
                <a:gridCol w="2011680">
                  <a:extLst>
                    <a:ext uri="{9D8B030D-6E8A-4147-A177-3AD203B41FA5}">
                      <a16:colId xmlns:a16="http://schemas.microsoft.com/office/drawing/2014/main" val="897661548"/>
                    </a:ext>
                  </a:extLst>
                </a:gridCol>
                <a:gridCol w="2011680">
                  <a:extLst>
                    <a:ext uri="{9D8B030D-6E8A-4147-A177-3AD203B41FA5}">
                      <a16:colId xmlns:a16="http://schemas.microsoft.com/office/drawing/2014/main" val="3640113316"/>
                    </a:ext>
                  </a:extLst>
                </a:gridCol>
              </a:tblGrid>
              <a:tr h="446661">
                <a:tc>
                  <a:txBody>
                    <a:bodyPr/>
                    <a:lstStyle/>
                    <a:p>
                      <a:r>
                        <a:rPr lang="en-US" dirty="0"/>
                        <a:t>Input</a:t>
                      </a:r>
                    </a:p>
                  </a:txBody>
                  <a:tcPr/>
                </a:tc>
                <a:tc>
                  <a:txBody>
                    <a:bodyPr/>
                    <a:lstStyle/>
                    <a:p>
                      <a:r>
                        <a:rPr lang="en-US" dirty="0"/>
                        <a:t>F1</a:t>
                      </a:r>
                    </a:p>
                  </a:txBody>
                  <a:tcPr/>
                </a:tc>
                <a:tc>
                  <a:txBody>
                    <a:bodyPr/>
                    <a:lstStyle/>
                    <a:p>
                      <a:r>
                        <a:rPr lang="en-US" dirty="0"/>
                        <a:t>Precision</a:t>
                      </a:r>
                    </a:p>
                  </a:txBody>
                  <a:tcPr/>
                </a:tc>
                <a:tc>
                  <a:txBody>
                    <a:bodyPr/>
                    <a:lstStyle/>
                    <a:p>
                      <a:r>
                        <a:rPr lang="en-US" dirty="0"/>
                        <a:t>Recall</a:t>
                      </a:r>
                    </a:p>
                  </a:txBody>
                  <a:tcPr/>
                </a:tc>
                <a:tc>
                  <a:txBody>
                    <a:bodyPr/>
                    <a:lstStyle/>
                    <a:p>
                      <a:r>
                        <a:rPr lang="en-US" dirty="0"/>
                        <a:t>Accuracy</a:t>
                      </a:r>
                    </a:p>
                  </a:txBody>
                  <a:tcPr/>
                </a:tc>
                <a:extLst>
                  <a:ext uri="{0D108BD9-81ED-4DB2-BD59-A6C34878D82A}">
                    <a16:rowId xmlns:a16="http://schemas.microsoft.com/office/drawing/2014/main" val="3093223145"/>
                  </a:ext>
                </a:extLst>
              </a:tr>
              <a:tr h="370840">
                <a:tc>
                  <a:txBody>
                    <a:bodyPr/>
                    <a:lstStyle/>
                    <a:p>
                      <a:r>
                        <a:rPr lang="en-US" dirty="0"/>
                        <a:t>Windowed</a:t>
                      </a:r>
                    </a:p>
                  </a:txBody>
                  <a:tcPr/>
                </a:tc>
                <a:tc>
                  <a:txBody>
                    <a:bodyPr/>
                    <a:lstStyle/>
                    <a:p>
                      <a:r>
                        <a:rPr lang="en-US" dirty="0"/>
                        <a:t>52.04</a:t>
                      </a:r>
                    </a:p>
                  </a:txBody>
                  <a:tcPr/>
                </a:tc>
                <a:tc>
                  <a:txBody>
                    <a:bodyPr/>
                    <a:lstStyle/>
                    <a:p>
                      <a:r>
                        <a:rPr lang="en-US" dirty="0"/>
                        <a:t>56.68</a:t>
                      </a:r>
                    </a:p>
                  </a:txBody>
                  <a:tcPr/>
                </a:tc>
                <a:tc>
                  <a:txBody>
                    <a:bodyPr/>
                    <a:lstStyle/>
                    <a:p>
                      <a:r>
                        <a:rPr lang="en-US" dirty="0"/>
                        <a:t>50.90</a:t>
                      </a:r>
                    </a:p>
                  </a:txBody>
                  <a:tcPr/>
                </a:tc>
                <a:tc>
                  <a:txBody>
                    <a:bodyPr/>
                    <a:lstStyle/>
                    <a:p>
                      <a:r>
                        <a:rPr lang="en-US" dirty="0"/>
                        <a:t>75.41</a:t>
                      </a:r>
                    </a:p>
                  </a:txBody>
                  <a:tcPr/>
                </a:tc>
                <a:extLst>
                  <a:ext uri="{0D108BD9-81ED-4DB2-BD59-A6C34878D82A}">
                    <a16:rowId xmlns:a16="http://schemas.microsoft.com/office/drawing/2014/main" val="3430212456"/>
                  </a:ext>
                </a:extLst>
              </a:tr>
              <a:tr h="370840">
                <a:tc>
                  <a:txBody>
                    <a:bodyPr/>
                    <a:lstStyle/>
                    <a:p>
                      <a:r>
                        <a:rPr lang="en-US" dirty="0"/>
                        <a:t>Raw</a:t>
                      </a:r>
                    </a:p>
                  </a:txBody>
                  <a:tcPr/>
                </a:tc>
                <a:tc>
                  <a:txBody>
                    <a:bodyPr/>
                    <a:lstStyle/>
                    <a:p>
                      <a:r>
                        <a:rPr lang="en-US" dirty="0"/>
                        <a:t>38.55</a:t>
                      </a:r>
                    </a:p>
                  </a:txBody>
                  <a:tcPr/>
                </a:tc>
                <a:tc>
                  <a:txBody>
                    <a:bodyPr/>
                    <a:lstStyle/>
                    <a:p>
                      <a:r>
                        <a:rPr lang="en-US" dirty="0"/>
                        <a:t>44.41</a:t>
                      </a:r>
                    </a:p>
                  </a:txBody>
                  <a:tcPr/>
                </a:tc>
                <a:tc>
                  <a:txBody>
                    <a:bodyPr/>
                    <a:lstStyle/>
                    <a:p>
                      <a:r>
                        <a:rPr lang="en-US" dirty="0"/>
                        <a:t>37.11</a:t>
                      </a:r>
                    </a:p>
                  </a:txBody>
                  <a:tcPr/>
                </a:tc>
                <a:tc>
                  <a:txBody>
                    <a:bodyPr/>
                    <a:lstStyle/>
                    <a:p>
                      <a:r>
                        <a:rPr lang="en-US" dirty="0"/>
                        <a:t>69.50</a:t>
                      </a:r>
                    </a:p>
                  </a:txBody>
                  <a:tcPr/>
                </a:tc>
                <a:extLst>
                  <a:ext uri="{0D108BD9-81ED-4DB2-BD59-A6C34878D82A}">
                    <a16:rowId xmlns:a16="http://schemas.microsoft.com/office/drawing/2014/main" val="3913868966"/>
                  </a:ext>
                </a:extLst>
              </a:tr>
            </a:tbl>
          </a:graphicData>
        </a:graphic>
      </p:graphicFrame>
    </p:spTree>
    <p:extLst>
      <p:ext uri="{BB962C8B-B14F-4D97-AF65-F5344CB8AC3E}">
        <p14:creationId xmlns:p14="http://schemas.microsoft.com/office/powerpoint/2010/main" val="4173396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DBFDE-95BA-44AF-A4E7-DA151BC53778}"/>
              </a:ext>
            </a:extLst>
          </p:cNvPr>
          <p:cNvSpPr>
            <a:spLocks noGrp="1"/>
          </p:cNvSpPr>
          <p:nvPr>
            <p:ph type="title"/>
          </p:nvPr>
        </p:nvSpPr>
        <p:spPr/>
        <p:txBody>
          <a:bodyPr/>
          <a:lstStyle/>
          <a:p>
            <a:pPr algn="ctr"/>
            <a:r>
              <a:rPr lang="en-US" dirty="0"/>
              <a:t>Experiments – Model Architecture</a:t>
            </a:r>
          </a:p>
        </p:txBody>
      </p:sp>
      <p:sp>
        <p:nvSpPr>
          <p:cNvPr id="3" name="Content Placeholder 2">
            <a:extLst>
              <a:ext uri="{FF2B5EF4-FFF2-40B4-BE49-F238E27FC236}">
                <a16:creationId xmlns:a16="http://schemas.microsoft.com/office/drawing/2014/main" id="{8FD623E8-E08B-442D-B465-B58AFE4B99CA}"/>
              </a:ext>
            </a:extLst>
          </p:cNvPr>
          <p:cNvSpPr>
            <a:spLocks noGrp="1"/>
          </p:cNvSpPr>
          <p:nvPr>
            <p:ph idx="1"/>
          </p:nvPr>
        </p:nvSpPr>
        <p:spPr/>
        <p:txBody>
          <a:bodyPr/>
          <a:lstStyle/>
          <a:p>
            <a:pPr>
              <a:buFont typeface="Arial" panose="020B0604020202020204" pitchFamily="34" charset="0"/>
              <a:buChar char="•"/>
            </a:pPr>
            <a:r>
              <a:rPr lang="en-US" dirty="0"/>
              <a:t> </a:t>
            </a:r>
            <a:r>
              <a:rPr lang="en-US" sz="2400" dirty="0"/>
              <a:t>Experiments with Embedding Layers</a:t>
            </a:r>
          </a:p>
          <a:p>
            <a:pPr lvl="1">
              <a:buFont typeface="Arial" panose="020B0604020202020204" pitchFamily="34" charset="0"/>
              <a:buChar char="•"/>
            </a:pPr>
            <a:r>
              <a:rPr lang="en-US" sz="2200" dirty="0" err="1"/>
              <a:t>GloVe</a:t>
            </a:r>
            <a:endParaRPr lang="en-US" sz="2200" dirty="0"/>
          </a:p>
          <a:p>
            <a:pPr lvl="1">
              <a:buFont typeface="Arial" panose="020B0604020202020204" pitchFamily="34" charset="0"/>
              <a:buChar char="•"/>
            </a:pPr>
            <a:r>
              <a:rPr lang="en-US" sz="2200" dirty="0"/>
              <a:t>Custom 300d</a:t>
            </a:r>
          </a:p>
          <a:p>
            <a:pPr>
              <a:buFont typeface="Arial" panose="020B0604020202020204" pitchFamily="34" charset="0"/>
              <a:buChar char="•"/>
            </a:pPr>
            <a:r>
              <a:rPr lang="en-US" sz="2400" dirty="0"/>
              <a:t> Experiments with different attention layer configurations</a:t>
            </a:r>
          </a:p>
          <a:p>
            <a:pPr>
              <a:buFont typeface="Arial" panose="020B0604020202020204" pitchFamily="34" charset="0"/>
              <a:buChar char="•"/>
            </a:pPr>
            <a:r>
              <a:rPr lang="en-US" sz="2400" dirty="0"/>
              <a:t> Hyperparameters – chosen from research articles</a:t>
            </a:r>
          </a:p>
          <a:p>
            <a:pPr lvl="1">
              <a:buFont typeface="Arial" panose="020B0604020202020204" pitchFamily="34" charset="0"/>
              <a:buChar char="•"/>
            </a:pPr>
            <a:r>
              <a:rPr lang="en-US" sz="2200" dirty="0"/>
              <a:t>Slight deviations and tunings had little to no effect on the results</a:t>
            </a:r>
          </a:p>
          <a:p>
            <a:pPr>
              <a:buFont typeface="Arial" panose="020B0604020202020204" pitchFamily="34" charset="0"/>
              <a:buChar char="•"/>
            </a:pPr>
            <a:r>
              <a:rPr lang="en-US" sz="2400" dirty="0"/>
              <a:t> Output Layer: single node with sigmoid activation</a:t>
            </a:r>
          </a:p>
          <a:p>
            <a:pPr lvl="1">
              <a:buFont typeface="Arial" panose="020B0604020202020204" pitchFamily="34" charset="0"/>
              <a:buChar char="•"/>
            </a:pPr>
            <a:r>
              <a:rPr lang="en-US" sz="2200" dirty="0"/>
              <a:t>Results too good to be true using </a:t>
            </a:r>
            <a:r>
              <a:rPr lang="en-US" sz="2200" dirty="0" err="1"/>
              <a:t>softmax</a:t>
            </a:r>
            <a:r>
              <a:rPr lang="en-US" sz="2200" dirty="0"/>
              <a:t> and 2 node configuration</a:t>
            </a:r>
          </a:p>
        </p:txBody>
      </p:sp>
    </p:spTree>
    <p:extLst>
      <p:ext uri="{BB962C8B-B14F-4D97-AF65-F5344CB8AC3E}">
        <p14:creationId xmlns:p14="http://schemas.microsoft.com/office/powerpoint/2010/main" val="1492291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E829-2A3C-4E4B-915E-8822469D9DD0}"/>
              </a:ext>
            </a:extLst>
          </p:cNvPr>
          <p:cNvSpPr>
            <a:spLocks noGrp="1"/>
          </p:cNvSpPr>
          <p:nvPr>
            <p:ph type="title"/>
          </p:nvPr>
        </p:nvSpPr>
        <p:spPr/>
        <p:txBody>
          <a:bodyPr/>
          <a:lstStyle/>
          <a:p>
            <a:pPr algn="ctr"/>
            <a:r>
              <a:rPr lang="en-US" dirty="0"/>
              <a:t>Evaluation - Metrics</a:t>
            </a:r>
          </a:p>
        </p:txBody>
      </p:sp>
      <p:sp>
        <p:nvSpPr>
          <p:cNvPr id="3" name="Content Placeholder 2">
            <a:extLst>
              <a:ext uri="{FF2B5EF4-FFF2-40B4-BE49-F238E27FC236}">
                <a16:creationId xmlns:a16="http://schemas.microsoft.com/office/drawing/2014/main" id="{C25B34D4-04FD-4B89-BA5D-A3F8C6CAD5E0}"/>
              </a:ext>
            </a:extLst>
          </p:cNvPr>
          <p:cNvSpPr>
            <a:spLocks noGrp="1"/>
          </p:cNvSpPr>
          <p:nvPr>
            <p:ph idx="1"/>
          </p:nvPr>
        </p:nvSpPr>
        <p:spPr/>
        <p:txBody>
          <a:bodyPr/>
          <a:lstStyle/>
          <a:p>
            <a:pPr>
              <a:buFont typeface="Arial" panose="020B0604020202020204" pitchFamily="34" charset="0"/>
              <a:buChar char="•"/>
            </a:pPr>
            <a:r>
              <a:rPr lang="en-US" dirty="0"/>
              <a:t> </a:t>
            </a:r>
            <a:r>
              <a:rPr lang="en-US" sz="2400" dirty="0"/>
              <a:t>Standard Metrics</a:t>
            </a:r>
          </a:p>
          <a:p>
            <a:pPr lvl="1">
              <a:buFont typeface="Arial" panose="020B0604020202020204" pitchFamily="34" charset="0"/>
              <a:buChar char="•"/>
            </a:pPr>
            <a:r>
              <a:rPr lang="en-US" sz="2200" dirty="0"/>
              <a:t>Precision</a:t>
            </a:r>
          </a:p>
          <a:p>
            <a:pPr lvl="1">
              <a:buFont typeface="Arial" panose="020B0604020202020204" pitchFamily="34" charset="0"/>
              <a:buChar char="•"/>
            </a:pPr>
            <a:r>
              <a:rPr lang="en-US" sz="2200" dirty="0"/>
              <a:t>Recall</a:t>
            </a:r>
          </a:p>
          <a:p>
            <a:pPr lvl="1">
              <a:buFont typeface="Arial" panose="020B0604020202020204" pitchFamily="34" charset="0"/>
              <a:buChar char="•"/>
            </a:pPr>
            <a:r>
              <a:rPr lang="en-US" sz="2200" dirty="0"/>
              <a:t>Accuracy</a:t>
            </a:r>
          </a:p>
          <a:p>
            <a:pPr>
              <a:buFont typeface="Arial" panose="020B0604020202020204" pitchFamily="34" charset="0"/>
              <a:buChar char="•"/>
            </a:pPr>
            <a:r>
              <a:rPr lang="en-US" sz="2400" dirty="0"/>
              <a:t> Binary Classification, so researchers mainly use F1 score to compare models</a:t>
            </a:r>
          </a:p>
        </p:txBody>
      </p:sp>
    </p:spTree>
    <p:extLst>
      <p:ext uri="{BB962C8B-B14F-4D97-AF65-F5344CB8AC3E}">
        <p14:creationId xmlns:p14="http://schemas.microsoft.com/office/powerpoint/2010/main" val="1934984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C2AF-C1A9-44A4-8C8D-D48BEB6D2EDA}"/>
              </a:ext>
            </a:extLst>
          </p:cNvPr>
          <p:cNvSpPr>
            <a:spLocks noGrp="1"/>
          </p:cNvSpPr>
          <p:nvPr>
            <p:ph type="title"/>
          </p:nvPr>
        </p:nvSpPr>
        <p:spPr/>
        <p:txBody>
          <a:bodyPr/>
          <a:lstStyle/>
          <a:p>
            <a:pPr algn="ctr"/>
            <a:r>
              <a:rPr lang="en-US" dirty="0"/>
              <a:t>Two </a:t>
            </a:r>
            <a:r>
              <a:rPr lang="en-US" dirty="0" err="1"/>
              <a:t>biLSTM</a:t>
            </a:r>
            <a:r>
              <a:rPr lang="en-US" dirty="0"/>
              <a:t> model with </a:t>
            </a:r>
            <a:r>
              <a:rPr lang="en-US" dirty="0" err="1"/>
              <a:t>GloVe</a:t>
            </a:r>
            <a:r>
              <a:rPr lang="en-US" dirty="0"/>
              <a:t> embedding and attention layer</a:t>
            </a:r>
          </a:p>
        </p:txBody>
      </p:sp>
      <p:pic>
        <p:nvPicPr>
          <p:cNvPr id="5" name="Content Placeholder 4">
            <a:extLst>
              <a:ext uri="{FF2B5EF4-FFF2-40B4-BE49-F238E27FC236}">
                <a16:creationId xmlns:a16="http://schemas.microsoft.com/office/drawing/2014/main" id="{5251F91E-3675-408B-A616-7640F7AA417A}"/>
              </a:ext>
            </a:extLst>
          </p:cNvPr>
          <p:cNvPicPr>
            <a:picLocks noGrp="1" noChangeAspect="1"/>
          </p:cNvPicPr>
          <p:nvPr>
            <p:ph idx="1"/>
          </p:nvPr>
        </p:nvPicPr>
        <p:blipFill>
          <a:blip r:embed="rId2"/>
          <a:stretch>
            <a:fillRect/>
          </a:stretch>
        </p:blipFill>
        <p:spPr>
          <a:xfrm>
            <a:off x="1266020" y="2911888"/>
            <a:ext cx="9659959" cy="2915582"/>
          </a:xfrm>
        </p:spPr>
      </p:pic>
      <p:sp>
        <p:nvSpPr>
          <p:cNvPr id="6" name="TextBox 5">
            <a:extLst>
              <a:ext uri="{FF2B5EF4-FFF2-40B4-BE49-F238E27FC236}">
                <a16:creationId xmlns:a16="http://schemas.microsoft.com/office/drawing/2014/main" id="{08A61A90-CA73-4BF8-8D88-404257695A0F}"/>
              </a:ext>
            </a:extLst>
          </p:cNvPr>
          <p:cNvSpPr txBox="1"/>
          <p:nvPr/>
        </p:nvSpPr>
        <p:spPr>
          <a:xfrm>
            <a:off x="1266020" y="2164702"/>
            <a:ext cx="9889660" cy="369332"/>
          </a:xfrm>
          <a:prstGeom prst="rect">
            <a:avLst/>
          </a:prstGeom>
          <a:noFill/>
        </p:spPr>
        <p:txBody>
          <a:bodyPr wrap="square" rtlCol="0">
            <a:spAutoFit/>
          </a:bodyPr>
          <a:lstStyle/>
          <a:p>
            <a:r>
              <a:rPr lang="en-US" dirty="0"/>
              <a:t>Purpose: examine the affects of multiple </a:t>
            </a:r>
            <a:r>
              <a:rPr lang="en-US" dirty="0" err="1"/>
              <a:t>biLSTM</a:t>
            </a:r>
            <a:r>
              <a:rPr lang="en-US" dirty="0"/>
              <a:t> layers and an attention layer on performance.</a:t>
            </a:r>
          </a:p>
        </p:txBody>
      </p:sp>
    </p:spTree>
    <p:extLst>
      <p:ext uri="{BB962C8B-B14F-4D97-AF65-F5344CB8AC3E}">
        <p14:creationId xmlns:p14="http://schemas.microsoft.com/office/powerpoint/2010/main" val="3961269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88621-6A74-432F-B164-418C80BD96C1}"/>
              </a:ext>
            </a:extLst>
          </p:cNvPr>
          <p:cNvSpPr>
            <a:spLocks noGrp="1"/>
          </p:cNvSpPr>
          <p:nvPr>
            <p:ph type="title"/>
          </p:nvPr>
        </p:nvSpPr>
        <p:spPr/>
        <p:txBody>
          <a:bodyPr/>
          <a:lstStyle/>
          <a:p>
            <a:pPr algn="ctr"/>
            <a:r>
              <a:rPr lang="en-US" dirty="0"/>
              <a:t>Single </a:t>
            </a:r>
            <a:r>
              <a:rPr lang="en-US" dirty="0" err="1"/>
              <a:t>biLSTM</a:t>
            </a:r>
            <a:r>
              <a:rPr lang="en-US" dirty="0"/>
              <a:t> hidden layer with </a:t>
            </a:r>
            <a:r>
              <a:rPr lang="en-US" dirty="0" err="1"/>
              <a:t>GloVe</a:t>
            </a:r>
            <a:r>
              <a:rPr lang="en-US" dirty="0"/>
              <a:t> and custom 300d embedding layers</a:t>
            </a:r>
          </a:p>
        </p:txBody>
      </p:sp>
      <p:pic>
        <p:nvPicPr>
          <p:cNvPr id="5" name="Content Placeholder 4">
            <a:extLst>
              <a:ext uri="{FF2B5EF4-FFF2-40B4-BE49-F238E27FC236}">
                <a16:creationId xmlns:a16="http://schemas.microsoft.com/office/drawing/2014/main" id="{1E14FAD4-88FF-4265-924C-139C26B220FA}"/>
              </a:ext>
            </a:extLst>
          </p:cNvPr>
          <p:cNvPicPr>
            <a:picLocks noGrp="1" noChangeAspect="1"/>
          </p:cNvPicPr>
          <p:nvPr>
            <p:ph idx="1"/>
          </p:nvPr>
        </p:nvPicPr>
        <p:blipFill>
          <a:blip r:embed="rId2"/>
          <a:stretch>
            <a:fillRect/>
          </a:stretch>
        </p:blipFill>
        <p:spPr>
          <a:xfrm>
            <a:off x="1075197" y="2920480"/>
            <a:ext cx="10041606" cy="2544673"/>
          </a:xfrm>
        </p:spPr>
      </p:pic>
      <p:sp>
        <p:nvSpPr>
          <p:cNvPr id="6" name="TextBox 5">
            <a:extLst>
              <a:ext uri="{FF2B5EF4-FFF2-40B4-BE49-F238E27FC236}">
                <a16:creationId xmlns:a16="http://schemas.microsoft.com/office/drawing/2014/main" id="{AE2172BE-FF34-4BE8-BF81-CC24C1C54087}"/>
              </a:ext>
            </a:extLst>
          </p:cNvPr>
          <p:cNvSpPr txBox="1"/>
          <p:nvPr/>
        </p:nvSpPr>
        <p:spPr>
          <a:xfrm>
            <a:off x="1266020" y="2164702"/>
            <a:ext cx="9889660" cy="646331"/>
          </a:xfrm>
          <a:prstGeom prst="rect">
            <a:avLst/>
          </a:prstGeom>
          <a:noFill/>
        </p:spPr>
        <p:txBody>
          <a:bodyPr wrap="square" rtlCol="0">
            <a:spAutoFit/>
          </a:bodyPr>
          <a:lstStyle/>
          <a:p>
            <a:r>
              <a:rPr lang="en-US" dirty="0"/>
              <a:t>Purpose: examine the affects of adding a custom 300d embedding layer and combining it with a </a:t>
            </a:r>
            <a:r>
              <a:rPr lang="en-US" dirty="0" err="1"/>
              <a:t>GloVe</a:t>
            </a:r>
            <a:r>
              <a:rPr lang="en-US" dirty="0"/>
              <a:t> embedding layer</a:t>
            </a:r>
          </a:p>
        </p:txBody>
      </p:sp>
    </p:spTree>
    <p:extLst>
      <p:ext uri="{BB962C8B-B14F-4D97-AF65-F5344CB8AC3E}">
        <p14:creationId xmlns:p14="http://schemas.microsoft.com/office/powerpoint/2010/main" val="2806723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194318" y="989043"/>
            <a:ext cx="9974425" cy="756241"/>
          </a:xfrm>
        </p:spPr>
        <p:txBody>
          <a:bodyPr>
            <a:normAutofit/>
          </a:bodyPr>
          <a:lstStyle/>
          <a:p>
            <a:pPr algn="ctr"/>
            <a:r>
              <a:rPr lang="en-US" dirty="0">
                <a:solidFill>
                  <a:schemeClr val="tx1">
                    <a:lumMod val="75000"/>
                    <a:lumOff val="25000"/>
                  </a:schemeClr>
                </a:solidFill>
              </a:rPr>
              <a:t>Why Metaphor Detection?</a:t>
            </a:r>
          </a:p>
        </p:txBody>
      </p:sp>
      <p:sp>
        <p:nvSpPr>
          <p:cNvPr id="5" name="TextBox 4">
            <a:extLst>
              <a:ext uri="{FF2B5EF4-FFF2-40B4-BE49-F238E27FC236}">
                <a16:creationId xmlns:a16="http://schemas.microsoft.com/office/drawing/2014/main" id="{F30734AE-A485-41B7-8B1C-56B8B2920690}"/>
              </a:ext>
            </a:extLst>
          </p:cNvPr>
          <p:cNvSpPr txBox="1"/>
          <p:nvPr/>
        </p:nvSpPr>
        <p:spPr>
          <a:xfrm>
            <a:off x="2779170" y="2305615"/>
            <a:ext cx="6718433" cy="2800767"/>
          </a:xfrm>
          <a:prstGeom prst="rect">
            <a:avLst/>
          </a:prstGeom>
          <a:noFill/>
        </p:spPr>
        <p:txBody>
          <a:bodyPr wrap="square" rtlCol="0">
            <a:spAutoFit/>
          </a:bodyPr>
          <a:lstStyle/>
          <a:p>
            <a:r>
              <a:rPr lang="en-US" sz="2200" dirty="0"/>
              <a:t>“Humans use metaphors to conceptualize abstract and often difficult concepts by employing knowledge of more concrete domains. They are prevalent in speech and text, and allow us to communicate more effectively and more imaginatively. The fact that they are commonplace and easily understood by humans makes appropriate interpretation of them essential for high quality natural language processing applications.” </a:t>
            </a:r>
            <a:r>
              <a:rPr lang="en-US" sz="2200" baseline="30000" dirty="0"/>
              <a:t>[1]</a:t>
            </a:r>
            <a:endParaRPr lang="en-US" sz="2200" dirty="0"/>
          </a:p>
        </p:txBody>
      </p: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08CB-E771-4A43-A906-3C7CE2A97882}"/>
              </a:ext>
            </a:extLst>
          </p:cNvPr>
          <p:cNvSpPr>
            <a:spLocks noGrp="1"/>
          </p:cNvSpPr>
          <p:nvPr>
            <p:ph type="title"/>
          </p:nvPr>
        </p:nvSpPr>
        <p:spPr/>
        <p:txBody>
          <a:bodyPr/>
          <a:lstStyle/>
          <a:p>
            <a:pPr algn="ctr"/>
            <a:r>
              <a:rPr lang="en-US" dirty="0"/>
              <a:t>Single </a:t>
            </a:r>
            <a:r>
              <a:rPr lang="en-US" dirty="0" err="1"/>
              <a:t>biLSTM</a:t>
            </a:r>
            <a:r>
              <a:rPr lang="en-US" dirty="0"/>
              <a:t> layer model with a custom 300d embedding layer and no </a:t>
            </a:r>
            <a:r>
              <a:rPr lang="en-US" dirty="0" err="1"/>
              <a:t>GloVe</a:t>
            </a:r>
            <a:endParaRPr lang="en-US" dirty="0"/>
          </a:p>
        </p:txBody>
      </p:sp>
      <p:pic>
        <p:nvPicPr>
          <p:cNvPr id="5" name="Content Placeholder 4">
            <a:extLst>
              <a:ext uri="{FF2B5EF4-FFF2-40B4-BE49-F238E27FC236}">
                <a16:creationId xmlns:a16="http://schemas.microsoft.com/office/drawing/2014/main" id="{4595BB89-E6E9-4132-9682-277DCA8711A3}"/>
              </a:ext>
            </a:extLst>
          </p:cNvPr>
          <p:cNvPicPr>
            <a:picLocks noGrp="1" noChangeAspect="1"/>
          </p:cNvPicPr>
          <p:nvPr>
            <p:ph idx="1"/>
          </p:nvPr>
        </p:nvPicPr>
        <p:blipFill>
          <a:blip r:embed="rId2"/>
          <a:stretch>
            <a:fillRect/>
          </a:stretch>
        </p:blipFill>
        <p:spPr>
          <a:xfrm>
            <a:off x="2090761" y="3081460"/>
            <a:ext cx="8010478" cy="2159918"/>
          </a:xfrm>
        </p:spPr>
      </p:pic>
      <p:sp>
        <p:nvSpPr>
          <p:cNvPr id="6" name="TextBox 5">
            <a:extLst>
              <a:ext uri="{FF2B5EF4-FFF2-40B4-BE49-F238E27FC236}">
                <a16:creationId xmlns:a16="http://schemas.microsoft.com/office/drawing/2014/main" id="{8E56318E-EB03-4EDA-8829-AF026F6F4E59}"/>
              </a:ext>
            </a:extLst>
          </p:cNvPr>
          <p:cNvSpPr txBox="1"/>
          <p:nvPr/>
        </p:nvSpPr>
        <p:spPr>
          <a:xfrm>
            <a:off x="1266020" y="2164702"/>
            <a:ext cx="9889660" cy="646331"/>
          </a:xfrm>
          <a:prstGeom prst="rect">
            <a:avLst/>
          </a:prstGeom>
          <a:noFill/>
        </p:spPr>
        <p:txBody>
          <a:bodyPr wrap="square" rtlCol="0">
            <a:spAutoFit/>
          </a:bodyPr>
          <a:lstStyle/>
          <a:p>
            <a:r>
              <a:rPr lang="en-US" dirty="0"/>
              <a:t>Purpose: examine the difference in performance between custom 300d embedding layer and </a:t>
            </a:r>
            <a:r>
              <a:rPr lang="en-US" dirty="0" err="1"/>
              <a:t>GloVe</a:t>
            </a:r>
            <a:r>
              <a:rPr lang="en-US" dirty="0"/>
              <a:t> embedding layer</a:t>
            </a:r>
          </a:p>
        </p:txBody>
      </p:sp>
    </p:spTree>
    <p:extLst>
      <p:ext uri="{BB962C8B-B14F-4D97-AF65-F5344CB8AC3E}">
        <p14:creationId xmlns:p14="http://schemas.microsoft.com/office/powerpoint/2010/main" val="3535881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43011-D7D2-4A70-A36A-F37F5615D1D9}"/>
              </a:ext>
            </a:extLst>
          </p:cNvPr>
          <p:cNvSpPr>
            <a:spLocks noGrp="1"/>
          </p:cNvSpPr>
          <p:nvPr>
            <p:ph type="title"/>
          </p:nvPr>
        </p:nvSpPr>
        <p:spPr/>
        <p:txBody>
          <a:bodyPr/>
          <a:lstStyle/>
          <a:p>
            <a:pPr algn="ctr"/>
            <a:r>
              <a:rPr lang="en-US" dirty="0"/>
              <a:t>Two </a:t>
            </a:r>
            <a:r>
              <a:rPr lang="en-US" dirty="0" err="1"/>
              <a:t>biLSTM</a:t>
            </a:r>
            <a:r>
              <a:rPr lang="en-US" dirty="0"/>
              <a:t> layer model with single </a:t>
            </a:r>
            <a:r>
              <a:rPr lang="en-US" dirty="0" err="1"/>
              <a:t>GloVe</a:t>
            </a:r>
            <a:r>
              <a:rPr lang="en-US" dirty="0"/>
              <a:t> embedding layer</a:t>
            </a:r>
          </a:p>
        </p:txBody>
      </p:sp>
      <p:pic>
        <p:nvPicPr>
          <p:cNvPr id="5" name="Content Placeholder 4">
            <a:extLst>
              <a:ext uri="{FF2B5EF4-FFF2-40B4-BE49-F238E27FC236}">
                <a16:creationId xmlns:a16="http://schemas.microsoft.com/office/drawing/2014/main" id="{D22CD317-741C-4E00-96F6-CEC3F4AA4811}"/>
              </a:ext>
            </a:extLst>
          </p:cNvPr>
          <p:cNvPicPr>
            <a:picLocks noGrp="1" noChangeAspect="1"/>
          </p:cNvPicPr>
          <p:nvPr>
            <p:ph idx="1"/>
          </p:nvPr>
        </p:nvPicPr>
        <p:blipFill>
          <a:blip r:embed="rId2"/>
          <a:stretch>
            <a:fillRect/>
          </a:stretch>
        </p:blipFill>
        <p:spPr>
          <a:xfrm>
            <a:off x="1557321" y="2961376"/>
            <a:ext cx="9077358" cy="2359427"/>
          </a:xfrm>
        </p:spPr>
      </p:pic>
      <p:sp>
        <p:nvSpPr>
          <p:cNvPr id="6" name="TextBox 5">
            <a:extLst>
              <a:ext uri="{FF2B5EF4-FFF2-40B4-BE49-F238E27FC236}">
                <a16:creationId xmlns:a16="http://schemas.microsoft.com/office/drawing/2014/main" id="{E8FF9C6B-C0B9-45A1-89A9-FC92C16E74E4}"/>
              </a:ext>
            </a:extLst>
          </p:cNvPr>
          <p:cNvSpPr txBox="1"/>
          <p:nvPr/>
        </p:nvSpPr>
        <p:spPr>
          <a:xfrm>
            <a:off x="1266020" y="2164702"/>
            <a:ext cx="9889660" cy="369332"/>
          </a:xfrm>
          <a:prstGeom prst="rect">
            <a:avLst/>
          </a:prstGeom>
          <a:noFill/>
        </p:spPr>
        <p:txBody>
          <a:bodyPr wrap="square" rtlCol="0">
            <a:spAutoFit/>
          </a:bodyPr>
          <a:lstStyle/>
          <a:p>
            <a:r>
              <a:rPr lang="en-US" dirty="0"/>
              <a:t>Purpose: Compare this model’s performance against the same model with an attention layer</a:t>
            </a:r>
          </a:p>
        </p:txBody>
      </p:sp>
    </p:spTree>
    <p:extLst>
      <p:ext uri="{BB962C8B-B14F-4D97-AF65-F5344CB8AC3E}">
        <p14:creationId xmlns:p14="http://schemas.microsoft.com/office/powerpoint/2010/main" val="1554870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6AA3-01BB-42BF-A05B-6D43D089319A}"/>
              </a:ext>
            </a:extLst>
          </p:cNvPr>
          <p:cNvSpPr>
            <a:spLocks noGrp="1"/>
          </p:cNvSpPr>
          <p:nvPr>
            <p:ph type="title"/>
          </p:nvPr>
        </p:nvSpPr>
        <p:spPr/>
        <p:txBody>
          <a:bodyPr/>
          <a:lstStyle/>
          <a:p>
            <a:pPr algn="ctr"/>
            <a:r>
              <a:rPr lang="en-US" dirty="0"/>
              <a:t>Two </a:t>
            </a:r>
            <a:r>
              <a:rPr lang="en-US" dirty="0" err="1"/>
              <a:t>biLSTM</a:t>
            </a:r>
            <a:r>
              <a:rPr lang="en-US" dirty="0"/>
              <a:t> layers with custom 300d and </a:t>
            </a:r>
            <a:r>
              <a:rPr lang="en-US" dirty="0" err="1"/>
              <a:t>GloVe</a:t>
            </a:r>
            <a:r>
              <a:rPr lang="en-US" dirty="0"/>
              <a:t> embeddings and attention layer</a:t>
            </a:r>
          </a:p>
        </p:txBody>
      </p:sp>
      <p:pic>
        <p:nvPicPr>
          <p:cNvPr id="5" name="Content Placeholder 4">
            <a:extLst>
              <a:ext uri="{FF2B5EF4-FFF2-40B4-BE49-F238E27FC236}">
                <a16:creationId xmlns:a16="http://schemas.microsoft.com/office/drawing/2014/main" id="{81550F4A-F925-4432-B1BA-AD3245090BD0}"/>
              </a:ext>
            </a:extLst>
          </p:cNvPr>
          <p:cNvPicPr>
            <a:picLocks noGrp="1" noChangeAspect="1"/>
          </p:cNvPicPr>
          <p:nvPr>
            <p:ph idx="1"/>
          </p:nvPr>
        </p:nvPicPr>
        <p:blipFill>
          <a:blip r:embed="rId2"/>
          <a:stretch>
            <a:fillRect/>
          </a:stretch>
        </p:blipFill>
        <p:spPr>
          <a:xfrm>
            <a:off x="1710310" y="2921954"/>
            <a:ext cx="8771380" cy="2804403"/>
          </a:xfrm>
        </p:spPr>
      </p:pic>
      <p:sp>
        <p:nvSpPr>
          <p:cNvPr id="6" name="TextBox 5">
            <a:extLst>
              <a:ext uri="{FF2B5EF4-FFF2-40B4-BE49-F238E27FC236}">
                <a16:creationId xmlns:a16="http://schemas.microsoft.com/office/drawing/2014/main" id="{6C72A6A9-B3A4-4853-8F2B-133241D72A11}"/>
              </a:ext>
            </a:extLst>
          </p:cNvPr>
          <p:cNvSpPr txBox="1"/>
          <p:nvPr/>
        </p:nvSpPr>
        <p:spPr>
          <a:xfrm>
            <a:off x="1266020" y="2144991"/>
            <a:ext cx="9889660" cy="369332"/>
          </a:xfrm>
          <a:prstGeom prst="rect">
            <a:avLst/>
          </a:prstGeom>
          <a:noFill/>
        </p:spPr>
        <p:txBody>
          <a:bodyPr wrap="square" rtlCol="0">
            <a:spAutoFit/>
          </a:bodyPr>
          <a:lstStyle/>
          <a:p>
            <a:r>
              <a:rPr lang="en-US" dirty="0"/>
              <a:t>Purpose: combine all experimental variations to examine their combined affects on model performance.</a:t>
            </a:r>
          </a:p>
        </p:txBody>
      </p:sp>
    </p:spTree>
    <p:extLst>
      <p:ext uri="{BB962C8B-B14F-4D97-AF65-F5344CB8AC3E}">
        <p14:creationId xmlns:p14="http://schemas.microsoft.com/office/powerpoint/2010/main" val="157865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9205-AC14-4400-8989-6181A8ECC134}"/>
              </a:ext>
            </a:extLst>
          </p:cNvPr>
          <p:cNvSpPr>
            <a:spLocks noGrp="1"/>
          </p:cNvSpPr>
          <p:nvPr>
            <p:ph type="title"/>
          </p:nvPr>
        </p:nvSpPr>
        <p:spPr/>
        <p:txBody>
          <a:bodyPr/>
          <a:lstStyle/>
          <a:p>
            <a:pPr algn="ctr"/>
            <a:r>
              <a:rPr lang="en-US" dirty="0"/>
              <a:t>Model Performance – Table Key</a:t>
            </a:r>
          </a:p>
        </p:txBody>
      </p:sp>
      <p:graphicFrame>
        <p:nvGraphicFramePr>
          <p:cNvPr id="4" name="Table 4">
            <a:extLst>
              <a:ext uri="{FF2B5EF4-FFF2-40B4-BE49-F238E27FC236}">
                <a16:creationId xmlns:a16="http://schemas.microsoft.com/office/drawing/2014/main" id="{DEA70C78-146E-47E1-BE99-FC44256DECAF}"/>
              </a:ext>
            </a:extLst>
          </p:cNvPr>
          <p:cNvGraphicFramePr>
            <a:graphicFrameLocks noGrp="1"/>
          </p:cNvGraphicFramePr>
          <p:nvPr>
            <p:ph idx="1"/>
            <p:extLst>
              <p:ext uri="{D42A27DB-BD31-4B8C-83A1-F6EECF244321}">
                <p14:modId xmlns:p14="http://schemas.microsoft.com/office/powerpoint/2010/main" val="3071741321"/>
              </p:ext>
            </p:extLst>
          </p:nvPr>
        </p:nvGraphicFramePr>
        <p:xfrm>
          <a:off x="1097280" y="2303463"/>
          <a:ext cx="10058400" cy="2966720"/>
        </p:xfrm>
        <a:graphic>
          <a:graphicData uri="http://schemas.openxmlformats.org/drawingml/2006/table">
            <a:tbl>
              <a:tblPr firstRow="1" bandRow="1">
                <a:tableStyleId>{5C22544A-7EE6-4342-B048-85BDC9FD1C3A}</a:tableStyleId>
              </a:tblPr>
              <a:tblGrid>
                <a:gridCol w="1748874">
                  <a:extLst>
                    <a:ext uri="{9D8B030D-6E8A-4147-A177-3AD203B41FA5}">
                      <a16:colId xmlns:a16="http://schemas.microsoft.com/office/drawing/2014/main" val="2417601056"/>
                    </a:ext>
                  </a:extLst>
                </a:gridCol>
                <a:gridCol w="8309526">
                  <a:extLst>
                    <a:ext uri="{9D8B030D-6E8A-4147-A177-3AD203B41FA5}">
                      <a16:colId xmlns:a16="http://schemas.microsoft.com/office/drawing/2014/main" val="3712274238"/>
                    </a:ext>
                  </a:extLst>
                </a:gridCol>
              </a:tblGrid>
              <a:tr h="370840">
                <a:tc>
                  <a:txBody>
                    <a:bodyPr/>
                    <a:lstStyle/>
                    <a:p>
                      <a:r>
                        <a:rPr lang="en-US" dirty="0"/>
                        <a:t>Model #</a:t>
                      </a:r>
                    </a:p>
                  </a:txBody>
                  <a:tcPr/>
                </a:tc>
                <a:tc>
                  <a:txBody>
                    <a:bodyPr/>
                    <a:lstStyle/>
                    <a:p>
                      <a:r>
                        <a:rPr lang="en-US" dirty="0"/>
                        <a:t>Description</a:t>
                      </a:r>
                    </a:p>
                  </a:txBody>
                  <a:tcPr/>
                </a:tc>
                <a:extLst>
                  <a:ext uri="{0D108BD9-81ED-4DB2-BD59-A6C34878D82A}">
                    <a16:rowId xmlns:a16="http://schemas.microsoft.com/office/drawing/2014/main" val="288157543"/>
                  </a:ext>
                </a:extLst>
              </a:tr>
              <a:tr h="370840">
                <a:tc>
                  <a:txBody>
                    <a:bodyPr/>
                    <a:lstStyle/>
                    <a:p>
                      <a:r>
                        <a:rPr lang="en-US" dirty="0"/>
                        <a:t>Model 1</a:t>
                      </a:r>
                    </a:p>
                  </a:txBody>
                  <a:tcPr/>
                </a:tc>
                <a:tc>
                  <a:txBody>
                    <a:bodyPr/>
                    <a:lstStyle/>
                    <a:p>
                      <a:r>
                        <a:rPr lang="en-US" dirty="0"/>
                        <a:t>Single </a:t>
                      </a:r>
                      <a:r>
                        <a:rPr lang="en-US" dirty="0" err="1"/>
                        <a:t>biLSTM</a:t>
                      </a:r>
                      <a:r>
                        <a:rPr lang="en-US" dirty="0"/>
                        <a:t> with </a:t>
                      </a:r>
                      <a:r>
                        <a:rPr lang="en-US" dirty="0" err="1"/>
                        <a:t>GloVe</a:t>
                      </a:r>
                      <a:r>
                        <a:rPr lang="en-US" dirty="0"/>
                        <a:t> embedding layer and windowed (11-gram) input</a:t>
                      </a:r>
                    </a:p>
                  </a:txBody>
                  <a:tcPr/>
                </a:tc>
                <a:extLst>
                  <a:ext uri="{0D108BD9-81ED-4DB2-BD59-A6C34878D82A}">
                    <a16:rowId xmlns:a16="http://schemas.microsoft.com/office/drawing/2014/main" val="1221512689"/>
                  </a:ext>
                </a:extLst>
              </a:tr>
              <a:tr h="370840">
                <a:tc>
                  <a:txBody>
                    <a:bodyPr/>
                    <a:lstStyle/>
                    <a:p>
                      <a:r>
                        <a:rPr lang="en-US" dirty="0"/>
                        <a:t>Model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Single </a:t>
                      </a:r>
                      <a:r>
                        <a:rPr lang="en-US" dirty="0" err="1"/>
                        <a:t>biLSTM</a:t>
                      </a:r>
                      <a:r>
                        <a:rPr lang="en-US" dirty="0"/>
                        <a:t> with </a:t>
                      </a:r>
                      <a:r>
                        <a:rPr lang="en-US" dirty="0" err="1"/>
                        <a:t>GloVe</a:t>
                      </a:r>
                      <a:r>
                        <a:rPr lang="en-US" dirty="0"/>
                        <a:t> embedding layer and ‘raw’ non-windowed input</a:t>
                      </a:r>
                    </a:p>
                  </a:txBody>
                  <a:tcPr/>
                </a:tc>
                <a:extLst>
                  <a:ext uri="{0D108BD9-81ED-4DB2-BD59-A6C34878D82A}">
                    <a16:rowId xmlns:a16="http://schemas.microsoft.com/office/drawing/2014/main" val="4199103425"/>
                  </a:ext>
                </a:extLst>
              </a:tr>
              <a:tr h="370840">
                <a:tc>
                  <a:txBody>
                    <a:bodyPr/>
                    <a:lstStyle/>
                    <a:p>
                      <a:r>
                        <a:rPr lang="en-US" dirty="0"/>
                        <a:t>Model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Two </a:t>
                      </a:r>
                      <a:r>
                        <a:rPr lang="en-US" dirty="0" err="1"/>
                        <a:t>biLSTM</a:t>
                      </a:r>
                      <a:r>
                        <a:rPr lang="en-US" dirty="0"/>
                        <a:t> layers with </a:t>
                      </a:r>
                      <a:r>
                        <a:rPr lang="en-US" dirty="0" err="1"/>
                        <a:t>GloVe</a:t>
                      </a:r>
                      <a:r>
                        <a:rPr lang="en-US" dirty="0"/>
                        <a:t> embedding and attention layer</a:t>
                      </a:r>
                    </a:p>
                  </a:txBody>
                  <a:tcPr/>
                </a:tc>
                <a:extLst>
                  <a:ext uri="{0D108BD9-81ED-4DB2-BD59-A6C34878D82A}">
                    <a16:rowId xmlns:a16="http://schemas.microsoft.com/office/drawing/2014/main" val="1296210694"/>
                  </a:ext>
                </a:extLst>
              </a:tr>
              <a:tr h="370840">
                <a:tc>
                  <a:txBody>
                    <a:bodyPr/>
                    <a:lstStyle/>
                    <a:p>
                      <a:r>
                        <a:rPr lang="en-US" dirty="0"/>
                        <a:t>Model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Single </a:t>
                      </a:r>
                      <a:r>
                        <a:rPr lang="en-US" dirty="0" err="1"/>
                        <a:t>biLSTM</a:t>
                      </a:r>
                      <a:r>
                        <a:rPr lang="en-US" dirty="0"/>
                        <a:t> with </a:t>
                      </a:r>
                      <a:r>
                        <a:rPr lang="en-US" dirty="0" err="1"/>
                        <a:t>GloVe</a:t>
                      </a:r>
                      <a:r>
                        <a:rPr lang="en-US" dirty="0"/>
                        <a:t> and custom 300d embedding layer</a:t>
                      </a:r>
                    </a:p>
                  </a:txBody>
                  <a:tcPr/>
                </a:tc>
                <a:extLst>
                  <a:ext uri="{0D108BD9-81ED-4DB2-BD59-A6C34878D82A}">
                    <a16:rowId xmlns:a16="http://schemas.microsoft.com/office/drawing/2014/main" val="949645362"/>
                  </a:ext>
                </a:extLst>
              </a:tr>
              <a:tr h="370840">
                <a:tc>
                  <a:txBody>
                    <a:bodyPr/>
                    <a:lstStyle/>
                    <a:p>
                      <a:r>
                        <a:rPr lang="en-US" dirty="0"/>
                        <a:t>Model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Single </a:t>
                      </a:r>
                      <a:r>
                        <a:rPr lang="en-US" dirty="0" err="1"/>
                        <a:t>biLSTM</a:t>
                      </a:r>
                      <a:r>
                        <a:rPr lang="en-US" dirty="0"/>
                        <a:t> with custom 300d embedding layer</a:t>
                      </a:r>
                    </a:p>
                  </a:txBody>
                  <a:tcPr/>
                </a:tc>
                <a:extLst>
                  <a:ext uri="{0D108BD9-81ED-4DB2-BD59-A6C34878D82A}">
                    <a16:rowId xmlns:a16="http://schemas.microsoft.com/office/drawing/2014/main" val="3175641870"/>
                  </a:ext>
                </a:extLst>
              </a:tr>
              <a:tr h="370840">
                <a:tc>
                  <a:txBody>
                    <a:bodyPr/>
                    <a:lstStyle/>
                    <a:p>
                      <a:r>
                        <a:rPr lang="en-US" dirty="0"/>
                        <a:t>Model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Two </a:t>
                      </a:r>
                      <a:r>
                        <a:rPr lang="en-US" dirty="0" err="1"/>
                        <a:t>biLSTM</a:t>
                      </a:r>
                      <a:r>
                        <a:rPr lang="en-US" dirty="0"/>
                        <a:t> with </a:t>
                      </a:r>
                      <a:r>
                        <a:rPr lang="en-US" dirty="0" err="1"/>
                        <a:t>GloVe</a:t>
                      </a:r>
                      <a:r>
                        <a:rPr lang="en-US" dirty="0"/>
                        <a:t> embedding layer</a:t>
                      </a:r>
                    </a:p>
                  </a:txBody>
                  <a:tcPr/>
                </a:tc>
                <a:extLst>
                  <a:ext uri="{0D108BD9-81ED-4DB2-BD59-A6C34878D82A}">
                    <a16:rowId xmlns:a16="http://schemas.microsoft.com/office/drawing/2014/main" val="124149562"/>
                  </a:ext>
                </a:extLst>
              </a:tr>
              <a:tr h="370840">
                <a:tc>
                  <a:txBody>
                    <a:bodyPr/>
                    <a:lstStyle/>
                    <a:p>
                      <a:r>
                        <a:rPr lang="en-US" dirty="0"/>
                        <a:t>Model 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Two </a:t>
                      </a:r>
                      <a:r>
                        <a:rPr lang="en-US" dirty="0" err="1"/>
                        <a:t>biLSTM</a:t>
                      </a:r>
                      <a:r>
                        <a:rPr lang="en-US" dirty="0"/>
                        <a:t> with </a:t>
                      </a:r>
                      <a:r>
                        <a:rPr lang="en-US" dirty="0" err="1"/>
                        <a:t>GloVe</a:t>
                      </a:r>
                      <a:r>
                        <a:rPr lang="en-US" dirty="0"/>
                        <a:t> embeddings, custom 300d embeddings, and attention layer</a:t>
                      </a:r>
                    </a:p>
                  </a:txBody>
                  <a:tcPr/>
                </a:tc>
                <a:extLst>
                  <a:ext uri="{0D108BD9-81ED-4DB2-BD59-A6C34878D82A}">
                    <a16:rowId xmlns:a16="http://schemas.microsoft.com/office/drawing/2014/main" val="1897891064"/>
                  </a:ext>
                </a:extLst>
              </a:tr>
            </a:tbl>
          </a:graphicData>
        </a:graphic>
      </p:graphicFrame>
    </p:spTree>
    <p:extLst>
      <p:ext uri="{BB962C8B-B14F-4D97-AF65-F5344CB8AC3E}">
        <p14:creationId xmlns:p14="http://schemas.microsoft.com/office/powerpoint/2010/main" val="305968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C9765-D582-42B6-9933-C165D1032A67}"/>
              </a:ext>
            </a:extLst>
          </p:cNvPr>
          <p:cNvSpPr>
            <a:spLocks noGrp="1"/>
          </p:cNvSpPr>
          <p:nvPr>
            <p:ph type="title"/>
          </p:nvPr>
        </p:nvSpPr>
        <p:spPr/>
        <p:txBody>
          <a:bodyPr/>
          <a:lstStyle/>
          <a:p>
            <a:pPr algn="ctr"/>
            <a:r>
              <a:rPr lang="en-US" dirty="0"/>
              <a:t>Model Performance</a:t>
            </a:r>
          </a:p>
        </p:txBody>
      </p:sp>
      <p:graphicFrame>
        <p:nvGraphicFramePr>
          <p:cNvPr id="4" name="Table 4">
            <a:extLst>
              <a:ext uri="{FF2B5EF4-FFF2-40B4-BE49-F238E27FC236}">
                <a16:creationId xmlns:a16="http://schemas.microsoft.com/office/drawing/2014/main" id="{23A4270C-876E-473C-81F8-9FE78F8A2C94}"/>
              </a:ext>
            </a:extLst>
          </p:cNvPr>
          <p:cNvGraphicFramePr>
            <a:graphicFrameLocks noGrp="1"/>
          </p:cNvGraphicFramePr>
          <p:nvPr>
            <p:ph idx="1"/>
            <p:extLst>
              <p:ext uri="{D42A27DB-BD31-4B8C-83A1-F6EECF244321}">
                <p14:modId xmlns:p14="http://schemas.microsoft.com/office/powerpoint/2010/main" val="1914478488"/>
              </p:ext>
            </p:extLst>
          </p:nvPr>
        </p:nvGraphicFramePr>
        <p:xfrm>
          <a:off x="1097280" y="2275471"/>
          <a:ext cx="10058400" cy="29667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3873304450"/>
                    </a:ext>
                  </a:extLst>
                </a:gridCol>
                <a:gridCol w="2011680">
                  <a:extLst>
                    <a:ext uri="{9D8B030D-6E8A-4147-A177-3AD203B41FA5}">
                      <a16:colId xmlns:a16="http://schemas.microsoft.com/office/drawing/2014/main" val="3369405271"/>
                    </a:ext>
                  </a:extLst>
                </a:gridCol>
                <a:gridCol w="2011680">
                  <a:extLst>
                    <a:ext uri="{9D8B030D-6E8A-4147-A177-3AD203B41FA5}">
                      <a16:colId xmlns:a16="http://schemas.microsoft.com/office/drawing/2014/main" val="1147756373"/>
                    </a:ext>
                  </a:extLst>
                </a:gridCol>
                <a:gridCol w="2011680">
                  <a:extLst>
                    <a:ext uri="{9D8B030D-6E8A-4147-A177-3AD203B41FA5}">
                      <a16:colId xmlns:a16="http://schemas.microsoft.com/office/drawing/2014/main" val="1617405645"/>
                    </a:ext>
                  </a:extLst>
                </a:gridCol>
                <a:gridCol w="2011680">
                  <a:extLst>
                    <a:ext uri="{9D8B030D-6E8A-4147-A177-3AD203B41FA5}">
                      <a16:colId xmlns:a16="http://schemas.microsoft.com/office/drawing/2014/main" val="1566361869"/>
                    </a:ext>
                  </a:extLst>
                </a:gridCol>
              </a:tblGrid>
              <a:tr h="370840">
                <a:tc>
                  <a:txBody>
                    <a:bodyPr/>
                    <a:lstStyle/>
                    <a:p>
                      <a:endParaRPr lang="en-US"/>
                    </a:p>
                  </a:txBody>
                  <a:tcPr/>
                </a:tc>
                <a:tc>
                  <a:txBody>
                    <a:bodyPr/>
                    <a:lstStyle/>
                    <a:p>
                      <a:r>
                        <a:rPr lang="en-US" dirty="0"/>
                        <a:t>Precision</a:t>
                      </a:r>
                    </a:p>
                  </a:txBody>
                  <a:tcPr/>
                </a:tc>
                <a:tc>
                  <a:txBody>
                    <a:bodyPr/>
                    <a:lstStyle/>
                    <a:p>
                      <a:r>
                        <a:rPr lang="en-US" dirty="0"/>
                        <a:t>Recall</a:t>
                      </a:r>
                    </a:p>
                  </a:txBody>
                  <a:tcPr/>
                </a:tc>
                <a:tc>
                  <a:txBody>
                    <a:bodyPr/>
                    <a:lstStyle/>
                    <a:p>
                      <a:r>
                        <a:rPr lang="en-US" dirty="0"/>
                        <a:t>F1 Score</a:t>
                      </a:r>
                    </a:p>
                  </a:txBody>
                  <a:tcPr/>
                </a:tc>
                <a:tc>
                  <a:txBody>
                    <a:bodyPr/>
                    <a:lstStyle/>
                    <a:p>
                      <a:r>
                        <a:rPr lang="en-US" dirty="0"/>
                        <a:t>Accuracy</a:t>
                      </a:r>
                    </a:p>
                  </a:txBody>
                  <a:tcPr/>
                </a:tc>
                <a:extLst>
                  <a:ext uri="{0D108BD9-81ED-4DB2-BD59-A6C34878D82A}">
                    <a16:rowId xmlns:a16="http://schemas.microsoft.com/office/drawing/2014/main" val="1404599798"/>
                  </a:ext>
                </a:extLst>
              </a:tr>
              <a:tr h="370840">
                <a:tc>
                  <a:txBody>
                    <a:bodyPr/>
                    <a:lstStyle/>
                    <a:p>
                      <a:r>
                        <a:rPr lang="en-US" dirty="0"/>
                        <a:t>Model 1</a:t>
                      </a:r>
                    </a:p>
                  </a:txBody>
                  <a:tcPr/>
                </a:tc>
                <a:tc>
                  <a:txBody>
                    <a:bodyPr/>
                    <a:lstStyle/>
                    <a:p>
                      <a:r>
                        <a:rPr lang="en-US" dirty="0"/>
                        <a:t>56.68</a:t>
                      </a:r>
                    </a:p>
                  </a:txBody>
                  <a:tcPr/>
                </a:tc>
                <a:tc>
                  <a:txBody>
                    <a:bodyPr/>
                    <a:lstStyle/>
                    <a:p>
                      <a:r>
                        <a:rPr lang="en-US" dirty="0"/>
                        <a:t>50.90</a:t>
                      </a:r>
                    </a:p>
                  </a:txBody>
                  <a:tcPr/>
                </a:tc>
                <a:tc>
                  <a:txBody>
                    <a:bodyPr/>
                    <a:lstStyle/>
                    <a:p>
                      <a:r>
                        <a:rPr lang="en-US" dirty="0"/>
                        <a:t>52.04</a:t>
                      </a:r>
                    </a:p>
                  </a:txBody>
                  <a:tcPr/>
                </a:tc>
                <a:tc>
                  <a:txBody>
                    <a:bodyPr/>
                    <a:lstStyle/>
                    <a:p>
                      <a:r>
                        <a:rPr lang="en-US" dirty="0"/>
                        <a:t>75.41</a:t>
                      </a:r>
                    </a:p>
                  </a:txBody>
                  <a:tcPr/>
                </a:tc>
                <a:extLst>
                  <a:ext uri="{0D108BD9-81ED-4DB2-BD59-A6C34878D82A}">
                    <a16:rowId xmlns:a16="http://schemas.microsoft.com/office/drawing/2014/main" val="1022401598"/>
                  </a:ext>
                </a:extLst>
              </a:tr>
              <a:tr h="370840">
                <a:tc>
                  <a:txBody>
                    <a:bodyPr/>
                    <a:lstStyle/>
                    <a:p>
                      <a:r>
                        <a:rPr lang="en-US" dirty="0"/>
                        <a:t>Model 2</a:t>
                      </a:r>
                    </a:p>
                  </a:txBody>
                  <a:tcPr/>
                </a:tc>
                <a:tc>
                  <a:txBody>
                    <a:bodyPr/>
                    <a:lstStyle/>
                    <a:p>
                      <a:r>
                        <a:rPr lang="en-US" dirty="0"/>
                        <a:t>44.41</a:t>
                      </a:r>
                    </a:p>
                  </a:txBody>
                  <a:tcPr/>
                </a:tc>
                <a:tc>
                  <a:txBody>
                    <a:bodyPr/>
                    <a:lstStyle/>
                    <a:p>
                      <a:r>
                        <a:rPr lang="en-US" dirty="0"/>
                        <a:t>37.11</a:t>
                      </a:r>
                    </a:p>
                  </a:txBody>
                  <a:tcPr/>
                </a:tc>
                <a:tc>
                  <a:txBody>
                    <a:bodyPr/>
                    <a:lstStyle/>
                    <a:p>
                      <a:r>
                        <a:rPr lang="en-US" dirty="0"/>
                        <a:t>38.55</a:t>
                      </a:r>
                    </a:p>
                  </a:txBody>
                  <a:tcPr/>
                </a:tc>
                <a:tc>
                  <a:txBody>
                    <a:bodyPr/>
                    <a:lstStyle/>
                    <a:p>
                      <a:r>
                        <a:rPr lang="en-US" dirty="0"/>
                        <a:t>69.50</a:t>
                      </a:r>
                    </a:p>
                  </a:txBody>
                  <a:tcPr/>
                </a:tc>
                <a:extLst>
                  <a:ext uri="{0D108BD9-81ED-4DB2-BD59-A6C34878D82A}">
                    <a16:rowId xmlns:a16="http://schemas.microsoft.com/office/drawing/2014/main" val="3737575825"/>
                  </a:ext>
                </a:extLst>
              </a:tr>
              <a:tr h="370840">
                <a:tc>
                  <a:txBody>
                    <a:bodyPr/>
                    <a:lstStyle/>
                    <a:p>
                      <a:r>
                        <a:rPr lang="en-US" dirty="0"/>
                        <a:t>Model 3</a:t>
                      </a:r>
                    </a:p>
                  </a:txBody>
                  <a:tcPr/>
                </a:tc>
                <a:tc>
                  <a:txBody>
                    <a:bodyPr/>
                    <a:lstStyle/>
                    <a:p>
                      <a:r>
                        <a:rPr lang="en-US" dirty="0"/>
                        <a:t>54.95</a:t>
                      </a:r>
                    </a:p>
                  </a:txBody>
                  <a:tcPr/>
                </a:tc>
                <a:tc>
                  <a:txBody>
                    <a:bodyPr/>
                    <a:lstStyle/>
                    <a:p>
                      <a:r>
                        <a:rPr lang="en-US" dirty="0"/>
                        <a:t>50.51</a:t>
                      </a:r>
                    </a:p>
                  </a:txBody>
                  <a:tcPr/>
                </a:tc>
                <a:tc>
                  <a:txBody>
                    <a:bodyPr/>
                    <a:lstStyle/>
                    <a:p>
                      <a:r>
                        <a:rPr lang="en-US" dirty="0"/>
                        <a:t>50.96</a:t>
                      </a:r>
                    </a:p>
                  </a:txBody>
                  <a:tcPr/>
                </a:tc>
                <a:tc>
                  <a:txBody>
                    <a:bodyPr/>
                    <a:lstStyle/>
                    <a:p>
                      <a:r>
                        <a:rPr lang="en-US" dirty="0"/>
                        <a:t>74.48</a:t>
                      </a:r>
                    </a:p>
                  </a:txBody>
                  <a:tcPr/>
                </a:tc>
                <a:extLst>
                  <a:ext uri="{0D108BD9-81ED-4DB2-BD59-A6C34878D82A}">
                    <a16:rowId xmlns:a16="http://schemas.microsoft.com/office/drawing/2014/main" val="2783857740"/>
                  </a:ext>
                </a:extLst>
              </a:tr>
              <a:tr h="370840">
                <a:tc>
                  <a:txBody>
                    <a:bodyPr/>
                    <a:lstStyle/>
                    <a:p>
                      <a:r>
                        <a:rPr lang="en-US" dirty="0"/>
                        <a:t>Model 4</a:t>
                      </a:r>
                    </a:p>
                  </a:txBody>
                  <a:tcPr/>
                </a:tc>
                <a:tc>
                  <a:txBody>
                    <a:bodyPr/>
                    <a:lstStyle/>
                    <a:p>
                      <a:r>
                        <a:rPr lang="en-US" dirty="0"/>
                        <a:t>54.06</a:t>
                      </a:r>
                    </a:p>
                  </a:txBody>
                  <a:tcPr/>
                </a:tc>
                <a:tc>
                  <a:txBody>
                    <a:bodyPr/>
                    <a:lstStyle/>
                    <a:p>
                      <a:r>
                        <a:rPr lang="en-US" dirty="0"/>
                        <a:t>53.43</a:t>
                      </a:r>
                    </a:p>
                  </a:txBody>
                  <a:tcPr/>
                </a:tc>
                <a:tc>
                  <a:txBody>
                    <a:bodyPr/>
                    <a:lstStyle/>
                    <a:p>
                      <a:r>
                        <a:rPr lang="en-US" b="1" dirty="0"/>
                        <a:t>52.42</a:t>
                      </a:r>
                    </a:p>
                  </a:txBody>
                  <a:tcPr/>
                </a:tc>
                <a:tc>
                  <a:txBody>
                    <a:bodyPr/>
                    <a:lstStyle/>
                    <a:p>
                      <a:r>
                        <a:rPr lang="en-US" dirty="0"/>
                        <a:t>74.56</a:t>
                      </a:r>
                    </a:p>
                  </a:txBody>
                  <a:tcPr/>
                </a:tc>
                <a:extLst>
                  <a:ext uri="{0D108BD9-81ED-4DB2-BD59-A6C34878D82A}">
                    <a16:rowId xmlns:a16="http://schemas.microsoft.com/office/drawing/2014/main" val="2766254677"/>
                  </a:ext>
                </a:extLst>
              </a:tr>
              <a:tr h="370840">
                <a:tc>
                  <a:txBody>
                    <a:bodyPr/>
                    <a:lstStyle/>
                    <a:p>
                      <a:r>
                        <a:rPr lang="en-US" dirty="0"/>
                        <a:t>Model 5</a:t>
                      </a:r>
                    </a:p>
                  </a:txBody>
                  <a:tcPr/>
                </a:tc>
                <a:tc>
                  <a:txBody>
                    <a:bodyPr/>
                    <a:lstStyle/>
                    <a:p>
                      <a:r>
                        <a:rPr lang="en-US" dirty="0"/>
                        <a:t>48.78</a:t>
                      </a:r>
                    </a:p>
                  </a:txBody>
                  <a:tcPr/>
                </a:tc>
                <a:tc>
                  <a:txBody>
                    <a:bodyPr/>
                    <a:lstStyle/>
                    <a:p>
                      <a:r>
                        <a:rPr lang="en-US" dirty="0"/>
                        <a:t>51.55</a:t>
                      </a:r>
                    </a:p>
                  </a:txBody>
                  <a:tcPr/>
                </a:tc>
                <a:tc>
                  <a:txBody>
                    <a:bodyPr/>
                    <a:lstStyle/>
                    <a:p>
                      <a:r>
                        <a:rPr lang="en-US" dirty="0"/>
                        <a:t>48.63</a:t>
                      </a:r>
                    </a:p>
                  </a:txBody>
                  <a:tcPr/>
                </a:tc>
                <a:tc>
                  <a:txBody>
                    <a:bodyPr/>
                    <a:lstStyle/>
                    <a:p>
                      <a:r>
                        <a:rPr lang="en-US" dirty="0"/>
                        <a:t>71.12</a:t>
                      </a:r>
                    </a:p>
                  </a:txBody>
                  <a:tcPr/>
                </a:tc>
                <a:extLst>
                  <a:ext uri="{0D108BD9-81ED-4DB2-BD59-A6C34878D82A}">
                    <a16:rowId xmlns:a16="http://schemas.microsoft.com/office/drawing/2014/main" val="206847768"/>
                  </a:ext>
                </a:extLst>
              </a:tr>
              <a:tr h="370840">
                <a:tc>
                  <a:txBody>
                    <a:bodyPr/>
                    <a:lstStyle/>
                    <a:p>
                      <a:r>
                        <a:rPr lang="en-US" dirty="0"/>
                        <a:t>Model 6</a:t>
                      </a:r>
                    </a:p>
                  </a:txBody>
                  <a:tcPr/>
                </a:tc>
                <a:tc>
                  <a:txBody>
                    <a:bodyPr/>
                    <a:lstStyle/>
                    <a:p>
                      <a:r>
                        <a:rPr lang="en-US" b="1" dirty="0"/>
                        <a:t>58.42</a:t>
                      </a:r>
                    </a:p>
                  </a:txBody>
                  <a:tcPr/>
                </a:tc>
                <a:tc>
                  <a:txBody>
                    <a:bodyPr/>
                    <a:lstStyle/>
                    <a:p>
                      <a:r>
                        <a:rPr lang="en-US" dirty="0"/>
                        <a:t>48.56</a:t>
                      </a:r>
                    </a:p>
                  </a:txBody>
                  <a:tcPr/>
                </a:tc>
                <a:tc>
                  <a:txBody>
                    <a:bodyPr/>
                    <a:lstStyle/>
                    <a:p>
                      <a:r>
                        <a:rPr lang="en-US" dirty="0"/>
                        <a:t>51.51</a:t>
                      </a:r>
                    </a:p>
                  </a:txBody>
                  <a:tcPr/>
                </a:tc>
                <a:tc>
                  <a:txBody>
                    <a:bodyPr/>
                    <a:lstStyle/>
                    <a:p>
                      <a:r>
                        <a:rPr lang="en-US" b="1" dirty="0"/>
                        <a:t>76.08</a:t>
                      </a:r>
                    </a:p>
                  </a:txBody>
                  <a:tcPr/>
                </a:tc>
                <a:extLst>
                  <a:ext uri="{0D108BD9-81ED-4DB2-BD59-A6C34878D82A}">
                    <a16:rowId xmlns:a16="http://schemas.microsoft.com/office/drawing/2014/main" val="3626666181"/>
                  </a:ext>
                </a:extLst>
              </a:tr>
              <a:tr h="370840">
                <a:tc>
                  <a:txBody>
                    <a:bodyPr/>
                    <a:lstStyle/>
                    <a:p>
                      <a:r>
                        <a:rPr lang="en-US" dirty="0"/>
                        <a:t>Model 7</a:t>
                      </a:r>
                    </a:p>
                  </a:txBody>
                  <a:tcPr/>
                </a:tc>
                <a:tc>
                  <a:txBody>
                    <a:bodyPr/>
                    <a:lstStyle/>
                    <a:p>
                      <a:r>
                        <a:rPr lang="en-US" dirty="0"/>
                        <a:t>48.40</a:t>
                      </a:r>
                    </a:p>
                  </a:txBody>
                  <a:tcPr/>
                </a:tc>
                <a:tc>
                  <a:txBody>
                    <a:bodyPr/>
                    <a:lstStyle/>
                    <a:p>
                      <a:r>
                        <a:rPr lang="en-US" b="1" dirty="0"/>
                        <a:t>58.82</a:t>
                      </a:r>
                    </a:p>
                  </a:txBody>
                  <a:tcPr/>
                </a:tc>
                <a:tc>
                  <a:txBody>
                    <a:bodyPr/>
                    <a:lstStyle/>
                    <a:p>
                      <a:r>
                        <a:rPr lang="en-US" dirty="0"/>
                        <a:t>51.68</a:t>
                      </a:r>
                    </a:p>
                  </a:txBody>
                  <a:tcPr/>
                </a:tc>
                <a:tc>
                  <a:txBody>
                    <a:bodyPr/>
                    <a:lstStyle/>
                    <a:p>
                      <a:r>
                        <a:rPr lang="en-US" dirty="0"/>
                        <a:t>70.99</a:t>
                      </a:r>
                    </a:p>
                  </a:txBody>
                  <a:tcPr/>
                </a:tc>
                <a:extLst>
                  <a:ext uri="{0D108BD9-81ED-4DB2-BD59-A6C34878D82A}">
                    <a16:rowId xmlns:a16="http://schemas.microsoft.com/office/drawing/2014/main" val="3484648541"/>
                  </a:ext>
                </a:extLst>
              </a:tr>
            </a:tbl>
          </a:graphicData>
        </a:graphic>
      </p:graphicFrame>
    </p:spTree>
    <p:extLst>
      <p:ext uri="{BB962C8B-B14F-4D97-AF65-F5344CB8AC3E}">
        <p14:creationId xmlns:p14="http://schemas.microsoft.com/office/powerpoint/2010/main" val="3349346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D625-E746-45F2-80F3-46890FDDC624}"/>
              </a:ext>
            </a:extLst>
          </p:cNvPr>
          <p:cNvSpPr>
            <a:spLocks noGrp="1"/>
          </p:cNvSpPr>
          <p:nvPr>
            <p:ph type="title"/>
          </p:nvPr>
        </p:nvSpPr>
        <p:spPr/>
        <p:txBody>
          <a:bodyPr/>
          <a:lstStyle/>
          <a:p>
            <a:pPr algn="ctr"/>
            <a:r>
              <a:rPr lang="en-US" dirty="0"/>
              <a:t>Brooks and </a:t>
            </a:r>
            <a:r>
              <a:rPr lang="en-US" dirty="0" err="1"/>
              <a:t>Yussef</a:t>
            </a:r>
            <a:r>
              <a:rPr lang="en-US" dirty="0"/>
              <a:t> Results – VUAMC Classification (All POS)</a:t>
            </a:r>
          </a:p>
        </p:txBody>
      </p:sp>
      <p:graphicFrame>
        <p:nvGraphicFramePr>
          <p:cNvPr id="6" name="Table 6">
            <a:extLst>
              <a:ext uri="{FF2B5EF4-FFF2-40B4-BE49-F238E27FC236}">
                <a16:creationId xmlns:a16="http://schemas.microsoft.com/office/drawing/2014/main" id="{F87C3BB6-4DC1-4D1F-AA34-CF6AB8333188}"/>
              </a:ext>
            </a:extLst>
          </p:cNvPr>
          <p:cNvGraphicFramePr>
            <a:graphicFrameLocks noGrp="1"/>
          </p:cNvGraphicFramePr>
          <p:nvPr>
            <p:ph idx="1"/>
            <p:extLst>
              <p:ext uri="{D42A27DB-BD31-4B8C-83A1-F6EECF244321}">
                <p14:modId xmlns:p14="http://schemas.microsoft.com/office/powerpoint/2010/main" val="2254489629"/>
              </p:ext>
            </p:extLst>
          </p:nvPr>
        </p:nvGraphicFramePr>
        <p:xfrm>
          <a:off x="1097280" y="2761260"/>
          <a:ext cx="10058401" cy="1546998"/>
        </p:xfrm>
        <a:graphic>
          <a:graphicData uri="http://schemas.openxmlformats.org/drawingml/2006/table">
            <a:tbl>
              <a:tblPr firstRow="1" bandRow="1">
                <a:tableStyleId>{5C22544A-7EE6-4342-B048-85BDC9FD1C3A}</a:tableStyleId>
              </a:tblPr>
              <a:tblGrid>
                <a:gridCol w="2040241">
                  <a:extLst>
                    <a:ext uri="{9D8B030D-6E8A-4147-A177-3AD203B41FA5}">
                      <a16:colId xmlns:a16="http://schemas.microsoft.com/office/drawing/2014/main" val="23097537"/>
                    </a:ext>
                  </a:extLst>
                </a:gridCol>
                <a:gridCol w="2004540">
                  <a:extLst>
                    <a:ext uri="{9D8B030D-6E8A-4147-A177-3AD203B41FA5}">
                      <a16:colId xmlns:a16="http://schemas.microsoft.com/office/drawing/2014/main" val="3949393853"/>
                    </a:ext>
                  </a:extLst>
                </a:gridCol>
                <a:gridCol w="2004540">
                  <a:extLst>
                    <a:ext uri="{9D8B030D-6E8A-4147-A177-3AD203B41FA5}">
                      <a16:colId xmlns:a16="http://schemas.microsoft.com/office/drawing/2014/main" val="3937599878"/>
                    </a:ext>
                  </a:extLst>
                </a:gridCol>
                <a:gridCol w="2004540">
                  <a:extLst>
                    <a:ext uri="{9D8B030D-6E8A-4147-A177-3AD203B41FA5}">
                      <a16:colId xmlns:a16="http://schemas.microsoft.com/office/drawing/2014/main" val="2017914467"/>
                    </a:ext>
                  </a:extLst>
                </a:gridCol>
                <a:gridCol w="2004540">
                  <a:extLst>
                    <a:ext uri="{9D8B030D-6E8A-4147-A177-3AD203B41FA5}">
                      <a16:colId xmlns:a16="http://schemas.microsoft.com/office/drawing/2014/main" val="719539678"/>
                    </a:ext>
                  </a:extLst>
                </a:gridCol>
              </a:tblGrid>
              <a:tr h="515666">
                <a:tc gridSpan="5">
                  <a:txBody>
                    <a:bodyPr/>
                    <a:lstStyle/>
                    <a:p>
                      <a:pPr algn="ctr"/>
                      <a:r>
                        <a:rPr lang="en-US" dirty="0"/>
                        <a:t>VUAMC – Test</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ctr"/>
                      <a:endParaRPr lang="en-US" dirty="0"/>
                    </a:p>
                  </a:txBody>
                  <a:tcPr/>
                </a:tc>
                <a:extLst>
                  <a:ext uri="{0D108BD9-81ED-4DB2-BD59-A6C34878D82A}">
                    <a16:rowId xmlns:a16="http://schemas.microsoft.com/office/drawing/2014/main" val="2207261949"/>
                  </a:ext>
                </a:extLst>
              </a:tr>
              <a:tr h="515666">
                <a:tc>
                  <a:txBody>
                    <a:bodyPr/>
                    <a:lstStyle/>
                    <a:p>
                      <a:r>
                        <a:rPr lang="en-US" dirty="0"/>
                        <a:t>Task</a:t>
                      </a:r>
                    </a:p>
                  </a:txBody>
                  <a:tcPr/>
                </a:tc>
                <a:tc>
                  <a:txBody>
                    <a:bodyPr/>
                    <a:lstStyle/>
                    <a:p>
                      <a:r>
                        <a:rPr lang="en-US" dirty="0"/>
                        <a:t>Precision</a:t>
                      </a:r>
                    </a:p>
                  </a:txBody>
                  <a:tcPr/>
                </a:tc>
                <a:tc>
                  <a:txBody>
                    <a:bodyPr/>
                    <a:lstStyle/>
                    <a:p>
                      <a:r>
                        <a:rPr lang="en-US" dirty="0"/>
                        <a:t>Recall</a:t>
                      </a:r>
                    </a:p>
                  </a:txBody>
                  <a:tcPr/>
                </a:tc>
                <a:tc>
                  <a:txBody>
                    <a:bodyPr/>
                    <a:lstStyle/>
                    <a:p>
                      <a:r>
                        <a:rPr lang="en-US" dirty="0"/>
                        <a:t>F1 Score</a:t>
                      </a:r>
                    </a:p>
                  </a:txBody>
                  <a:tcPr/>
                </a:tc>
                <a:tc>
                  <a:txBody>
                    <a:bodyPr/>
                    <a:lstStyle/>
                    <a:p>
                      <a:r>
                        <a:rPr lang="en-US" dirty="0"/>
                        <a:t>Accuracy</a:t>
                      </a:r>
                    </a:p>
                  </a:txBody>
                  <a:tcPr/>
                </a:tc>
                <a:extLst>
                  <a:ext uri="{0D108BD9-81ED-4DB2-BD59-A6C34878D82A}">
                    <a16:rowId xmlns:a16="http://schemas.microsoft.com/office/drawing/2014/main" val="124113100"/>
                  </a:ext>
                </a:extLst>
              </a:tr>
              <a:tr h="515666">
                <a:tc>
                  <a:txBody>
                    <a:bodyPr/>
                    <a:lstStyle/>
                    <a:p>
                      <a:r>
                        <a:rPr lang="en-US" dirty="0"/>
                        <a:t>Classification</a:t>
                      </a:r>
                    </a:p>
                  </a:txBody>
                  <a:tcPr/>
                </a:tc>
                <a:tc>
                  <a:txBody>
                    <a:bodyPr/>
                    <a:lstStyle/>
                    <a:p>
                      <a:r>
                        <a:rPr lang="en-US" dirty="0"/>
                        <a:t>68.3</a:t>
                      </a:r>
                    </a:p>
                  </a:txBody>
                  <a:tcPr/>
                </a:tc>
                <a:tc>
                  <a:txBody>
                    <a:bodyPr/>
                    <a:lstStyle/>
                    <a:p>
                      <a:r>
                        <a:rPr lang="en-US" dirty="0"/>
                        <a:t>71.5</a:t>
                      </a:r>
                    </a:p>
                  </a:txBody>
                  <a:tcPr/>
                </a:tc>
                <a:tc>
                  <a:txBody>
                    <a:bodyPr/>
                    <a:lstStyle/>
                    <a:p>
                      <a:r>
                        <a:rPr lang="en-US" b="1" dirty="0"/>
                        <a:t>0.689</a:t>
                      </a:r>
                    </a:p>
                  </a:txBody>
                  <a:tcPr/>
                </a:tc>
                <a:tc>
                  <a:txBody>
                    <a:bodyPr/>
                    <a:lstStyle/>
                    <a:p>
                      <a:r>
                        <a:rPr lang="en-US" dirty="0"/>
                        <a:t>-</a:t>
                      </a:r>
                    </a:p>
                  </a:txBody>
                  <a:tcPr/>
                </a:tc>
                <a:extLst>
                  <a:ext uri="{0D108BD9-81ED-4DB2-BD59-A6C34878D82A}">
                    <a16:rowId xmlns:a16="http://schemas.microsoft.com/office/drawing/2014/main" val="3301568995"/>
                  </a:ext>
                </a:extLst>
              </a:tr>
            </a:tbl>
          </a:graphicData>
        </a:graphic>
      </p:graphicFrame>
    </p:spTree>
    <p:extLst>
      <p:ext uri="{BB962C8B-B14F-4D97-AF65-F5344CB8AC3E}">
        <p14:creationId xmlns:p14="http://schemas.microsoft.com/office/powerpoint/2010/main" val="1110403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D625-E746-45F2-80F3-46890FDDC624}"/>
              </a:ext>
            </a:extLst>
          </p:cNvPr>
          <p:cNvSpPr>
            <a:spLocks noGrp="1"/>
          </p:cNvSpPr>
          <p:nvPr>
            <p:ph type="title"/>
          </p:nvPr>
        </p:nvSpPr>
        <p:spPr/>
        <p:txBody>
          <a:bodyPr/>
          <a:lstStyle/>
          <a:p>
            <a:pPr algn="ctr"/>
            <a:r>
              <a:rPr lang="en-US" dirty="0"/>
              <a:t>Gao et al. Results – VUAMC Classification and Sequence Labeling</a:t>
            </a:r>
          </a:p>
        </p:txBody>
      </p:sp>
      <p:graphicFrame>
        <p:nvGraphicFramePr>
          <p:cNvPr id="6" name="Table 6">
            <a:extLst>
              <a:ext uri="{FF2B5EF4-FFF2-40B4-BE49-F238E27FC236}">
                <a16:creationId xmlns:a16="http://schemas.microsoft.com/office/drawing/2014/main" id="{F87C3BB6-4DC1-4D1F-AA34-CF6AB8333188}"/>
              </a:ext>
            </a:extLst>
          </p:cNvPr>
          <p:cNvGraphicFramePr>
            <a:graphicFrameLocks noGrp="1"/>
          </p:cNvGraphicFramePr>
          <p:nvPr>
            <p:ph idx="1"/>
            <p:extLst>
              <p:ext uri="{D42A27DB-BD31-4B8C-83A1-F6EECF244321}">
                <p14:modId xmlns:p14="http://schemas.microsoft.com/office/powerpoint/2010/main" val="1093164531"/>
              </p:ext>
            </p:extLst>
          </p:nvPr>
        </p:nvGraphicFramePr>
        <p:xfrm>
          <a:off x="1097280" y="2714607"/>
          <a:ext cx="10058401" cy="2062664"/>
        </p:xfrm>
        <a:graphic>
          <a:graphicData uri="http://schemas.openxmlformats.org/drawingml/2006/table">
            <a:tbl>
              <a:tblPr firstRow="1" bandRow="1">
                <a:tableStyleId>{5C22544A-7EE6-4342-B048-85BDC9FD1C3A}</a:tableStyleId>
              </a:tblPr>
              <a:tblGrid>
                <a:gridCol w="2040241">
                  <a:extLst>
                    <a:ext uri="{9D8B030D-6E8A-4147-A177-3AD203B41FA5}">
                      <a16:colId xmlns:a16="http://schemas.microsoft.com/office/drawing/2014/main" val="23097537"/>
                    </a:ext>
                  </a:extLst>
                </a:gridCol>
                <a:gridCol w="2004540">
                  <a:extLst>
                    <a:ext uri="{9D8B030D-6E8A-4147-A177-3AD203B41FA5}">
                      <a16:colId xmlns:a16="http://schemas.microsoft.com/office/drawing/2014/main" val="3949393853"/>
                    </a:ext>
                  </a:extLst>
                </a:gridCol>
                <a:gridCol w="2004540">
                  <a:extLst>
                    <a:ext uri="{9D8B030D-6E8A-4147-A177-3AD203B41FA5}">
                      <a16:colId xmlns:a16="http://schemas.microsoft.com/office/drawing/2014/main" val="3937599878"/>
                    </a:ext>
                  </a:extLst>
                </a:gridCol>
                <a:gridCol w="2004540">
                  <a:extLst>
                    <a:ext uri="{9D8B030D-6E8A-4147-A177-3AD203B41FA5}">
                      <a16:colId xmlns:a16="http://schemas.microsoft.com/office/drawing/2014/main" val="2017914467"/>
                    </a:ext>
                  </a:extLst>
                </a:gridCol>
                <a:gridCol w="2004540">
                  <a:extLst>
                    <a:ext uri="{9D8B030D-6E8A-4147-A177-3AD203B41FA5}">
                      <a16:colId xmlns:a16="http://schemas.microsoft.com/office/drawing/2014/main" val="719539678"/>
                    </a:ext>
                  </a:extLst>
                </a:gridCol>
              </a:tblGrid>
              <a:tr h="515666">
                <a:tc gridSpan="5">
                  <a:txBody>
                    <a:bodyPr/>
                    <a:lstStyle/>
                    <a:p>
                      <a:pPr algn="ctr"/>
                      <a:r>
                        <a:rPr lang="en-US" dirty="0"/>
                        <a:t>VUAMC – Test</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ctr"/>
                      <a:endParaRPr lang="en-US" dirty="0"/>
                    </a:p>
                  </a:txBody>
                  <a:tcPr/>
                </a:tc>
                <a:extLst>
                  <a:ext uri="{0D108BD9-81ED-4DB2-BD59-A6C34878D82A}">
                    <a16:rowId xmlns:a16="http://schemas.microsoft.com/office/drawing/2014/main" val="2207261949"/>
                  </a:ext>
                </a:extLst>
              </a:tr>
              <a:tr h="515666">
                <a:tc>
                  <a:txBody>
                    <a:bodyPr/>
                    <a:lstStyle/>
                    <a:p>
                      <a:r>
                        <a:rPr lang="en-US" dirty="0"/>
                        <a:t>Task</a:t>
                      </a:r>
                    </a:p>
                  </a:txBody>
                  <a:tcPr/>
                </a:tc>
                <a:tc>
                  <a:txBody>
                    <a:bodyPr/>
                    <a:lstStyle/>
                    <a:p>
                      <a:r>
                        <a:rPr lang="en-US" dirty="0"/>
                        <a:t>Precision</a:t>
                      </a:r>
                    </a:p>
                  </a:txBody>
                  <a:tcPr/>
                </a:tc>
                <a:tc>
                  <a:txBody>
                    <a:bodyPr/>
                    <a:lstStyle/>
                    <a:p>
                      <a:r>
                        <a:rPr lang="en-US" dirty="0"/>
                        <a:t>Recall</a:t>
                      </a:r>
                    </a:p>
                  </a:txBody>
                  <a:tcPr/>
                </a:tc>
                <a:tc>
                  <a:txBody>
                    <a:bodyPr/>
                    <a:lstStyle/>
                    <a:p>
                      <a:r>
                        <a:rPr lang="en-US" dirty="0"/>
                        <a:t>F1 Score</a:t>
                      </a:r>
                    </a:p>
                  </a:txBody>
                  <a:tcPr/>
                </a:tc>
                <a:tc>
                  <a:txBody>
                    <a:bodyPr/>
                    <a:lstStyle/>
                    <a:p>
                      <a:r>
                        <a:rPr lang="en-US" dirty="0"/>
                        <a:t>Accuracy</a:t>
                      </a:r>
                    </a:p>
                  </a:txBody>
                  <a:tcPr/>
                </a:tc>
                <a:extLst>
                  <a:ext uri="{0D108BD9-81ED-4DB2-BD59-A6C34878D82A}">
                    <a16:rowId xmlns:a16="http://schemas.microsoft.com/office/drawing/2014/main" val="124113100"/>
                  </a:ext>
                </a:extLst>
              </a:tr>
              <a:tr h="515666">
                <a:tc>
                  <a:txBody>
                    <a:bodyPr/>
                    <a:lstStyle/>
                    <a:p>
                      <a:r>
                        <a:rPr lang="en-US" dirty="0"/>
                        <a:t>Classification</a:t>
                      </a:r>
                    </a:p>
                  </a:txBody>
                  <a:tcPr/>
                </a:tc>
                <a:tc>
                  <a:txBody>
                    <a:bodyPr/>
                    <a:lstStyle/>
                    <a:p>
                      <a:r>
                        <a:rPr lang="en-US" dirty="0"/>
                        <a:t>53.4</a:t>
                      </a:r>
                    </a:p>
                  </a:txBody>
                  <a:tcPr/>
                </a:tc>
                <a:tc>
                  <a:txBody>
                    <a:bodyPr/>
                    <a:lstStyle/>
                    <a:p>
                      <a:r>
                        <a:rPr lang="en-US" dirty="0"/>
                        <a:t>65.6</a:t>
                      </a:r>
                    </a:p>
                  </a:txBody>
                  <a:tcPr/>
                </a:tc>
                <a:tc>
                  <a:txBody>
                    <a:bodyPr/>
                    <a:lstStyle/>
                    <a:p>
                      <a:r>
                        <a:rPr lang="en-US" b="1" dirty="0"/>
                        <a:t>58.9</a:t>
                      </a:r>
                    </a:p>
                  </a:txBody>
                  <a:tcPr/>
                </a:tc>
                <a:tc>
                  <a:txBody>
                    <a:bodyPr/>
                    <a:lstStyle/>
                    <a:p>
                      <a:r>
                        <a:rPr lang="en-US" dirty="0"/>
                        <a:t>69.1</a:t>
                      </a:r>
                    </a:p>
                  </a:txBody>
                  <a:tcPr/>
                </a:tc>
                <a:extLst>
                  <a:ext uri="{0D108BD9-81ED-4DB2-BD59-A6C34878D82A}">
                    <a16:rowId xmlns:a16="http://schemas.microsoft.com/office/drawing/2014/main" val="3301568995"/>
                  </a:ext>
                </a:extLst>
              </a:tr>
              <a:tr h="515666">
                <a:tc>
                  <a:txBody>
                    <a:bodyPr/>
                    <a:lstStyle/>
                    <a:p>
                      <a:r>
                        <a:rPr lang="en-US" dirty="0"/>
                        <a:t>Sequence Labeling</a:t>
                      </a:r>
                    </a:p>
                  </a:txBody>
                  <a:tcPr/>
                </a:tc>
                <a:tc>
                  <a:txBody>
                    <a:bodyPr/>
                    <a:lstStyle/>
                    <a:p>
                      <a:r>
                        <a:rPr lang="en-US" dirty="0"/>
                        <a:t>68.2</a:t>
                      </a:r>
                    </a:p>
                  </a:txBody>
                  <a:tcPr/>
                </a:tc>
                <a:tc>
                  <a:txBody>
                    <a:bodyPr/>
                    <a:lstStyle/>
                    <a:p>
                      <a:r>
                        <a:rPr lang="en-US" dirty="0"/>
                        <a:t>71.3</a:t>
                      </a:r>
                    </a:p>
                  </a:txBody>
                  <a:tcPr/>
                </a:tc>
                <a:tc>
                  <a:txBody>
                    <a:bodyPr/>
                    <a:lstStyle/>
                    <a:p>
                      <a:r>
                        <a:rPr lang="en-US" dirty="0"/>
                        <a:t>69.7</a:t>
                      </a:r>
                    </a:p>
                  </a:txBody>
                  <a:tcPr/>
                </a:tc>
                <a:tc>
                  <a:txBody>
                    <a:bodyPr/>
                    <a:lstStyle/>
                    <a:p>
                      <a:r>
                        <a:rPr lang="en-US" dirty="0"/>
                        <a:t>81.4</a:t>
                      </a:r>
                    </a:p>
                  </a:txBody>
                  <a:tcPr/>
                </a:tc>
                <a:extLst>
                  <a:ext uri="{0D108BD9-81ED-4DB2-BD59-A6C34878D82A}">
                    <a16:rowId xmlns:a16="http://schemas.microsoft.com/office/drawing/2014/main" val="1014578663"/>
                  </a:ext>
                </a:extLst>
              </a:tr>
            </a:tbl>
          </a:graphicData>
        </a:graphic>
      </p:graphicFrame>
    </p:spTree>
    <p:extLst>
      <p:ext uri="{BB962C8B-B14F-4D97-AF65-F5344CB8AC3E}">
        <p14:creationId xmlns:p14="http://schemas.microsoft.com/office/powerpoint/2010/main" val="241568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7EFC-0E74-43C2-B657-AD1C31A96743}"/>
              </a:ext>
            </a:extLst>
          </p:cNvPr>
          <p:cNvSpPr>
            <a:spLocks noGrp="1"/>
          </p:cNvSpPr>
          <p:nvPr>
            <p:ph type="title"/>
          </p:nvPr>
        </p:nvSpPr>
        <p:spPr/>
        <p:txBody>
          <a:bodyPr/>
          <a:lstStyle/>
          <a:p>
            <a:pPr algn="ctr"/>
            <a:r>
              <a:rPr lang="en-US" dirty="0"/>
              <a:t>Takeaways</a:t>
            </a:r>
          </a:p>
        </p:txBody>
      </p:sp>
      <p:sp>
        <p:nvSpPr>
          <p:cNvPr id="3" name="Content Placeholder 2">
            <a:extLst>
              <a:ext uri="{FF2B5EF4-FFF2-40B4-BE49-F238E27FC236}">
                <a16:creationId xmlns:a16="http://schemas.microsoft.com/office/drawing/2014/main" id="{64BD8A1C-A784-4E04-8CD3-E7A2590CBE9E}"/>
              </a:ext>
            </a:extLst>
          </p:cNvPr>
          <p:cNvSpPr>
            <a:spLocks noGrp="1"/>
          </p:cNvSpPr>
          <p:nvPr>
            <p:ph idx="1"/>
          </p:nvPr>
        </p:nvSpPr>
        <p:spPr/>
        <p:txBody>
          <a:bodyPr/>
          <a:lstStyle/>
          <a:p>
            <a:pPr>
              <a:buFont typeface="Arial" panose="020B0604020202020204" pitchFamily="34" charset="0"/>
              <a:buChar char="•"/>
            </a:pPr>
            <a:r>
              <a:rPr lang="en-US" dirty="0"/>
              <a:t> Adding an additional </a:t>
            </a:r>
            <a:r>
              <a:rPr lang="en-US" dirty="0" err="1"/>
              <a:t>biLSTM</a:t>
            </a:r>
            <a:r>
              <a:rPr lang="en-US" dirty="0"/>
              <a:t> layer had little affect on results (highest F1 score achieved with single </a:t>
            </a:r>
            <a:r>
              <a:rPr lang="en-US" dirty="0" err="1"/>
              <a:t>biLSTM</a:t>
            </a:r>
            <a:r>
              <a:rPr lang="en-US" dirty="0"/>
              <a:t> and both </a:t>
            </a:r>
            <a:r>
              <a:rPr lang="en-US" dirty="0" err="1"/>
              <a:t>GloVe</a:t>
            </a:r>
            <a:r>
              <a:rPr lang="en-US" dirty="0"/>
              <a:t> and </a:t>
            </a:r>
            <a:r>
              <a:rPr lang="en-US" dirty="0" err="1"/>
              <a:t>custome</a:t>
            </a:r>
            <a:r>
              <a:rPr lang="en-US" dirty="0"/>
              <a:t> embedding layers)</a:t>
            </a:r>
          </a:p>
          <a:p>
            <a:pPr>
              <a:buFont typeface="Arial" panose="020B0604020202020204" pitchFamily="34" charset="0"/>
              <a:buChar char="•"/>
            </a:pPr>
            <a:r>
              <a:rPr lang="en-US" dirty="0"/>
              <a:t> Apart from inputting the sample text as an 11-gram centered on the target verb, </a:t>
            </a:r>
            <a:r>
              <a:rPr lang="en-US" dirty="0" err="1"/>
              <a:t>GloVe</a:t>
            </a:r>
            <a:r>
              <a:rPr lang="en-US" dirty="0"/>
              <a:t> embeddings alone provided the greatest boost in performance</a:t>
            </a:r>
          </a:p>
          <a:p>
            <a:pPr>
              <a:buFont typeface="Arial" panose="020B0604020202020204" pitchFamily="34" charset="0"/>
              <a:buChar char="•"/>
            </a:pPr>
            <a:r>
              <a:rPr lang="en-US" dirty="0"/>
              <a:t> My models had much lower recall scores than Gao et al. – too many false negatives, and I’m not sure why</a:t>
            </a:r>
          </a:p>
          <a:p>
            <a:pPr lvl="1">
              <a:buFont typeface="Arial" panose="020B0604020202020204" pitchFamily="34" charset="0"/>
              <a:buChar char="•"/>
            </a:pPr>
            <a:r>
              <a:rPr lang="en-US" dirty="0"/>
              <a:t>Other than that (and the resultant lower F1 scores), performance was comparable</a:t>
            </a:r>
          </a:p>
          <a:p>
            <a:pPr>
              <a:buFont typeface="Arial" panose="020B0604020202020204" pitchFamily="34" charset="0"/>
              <a:buChar char="•"/>
            </a:pPr>
            <a:r>
              <a:rPr lang="en-US" dirty="0"/>
              <a:t> By the end of the eighth fold, all models (besides the raw input model) had both validation and training metrics all above 0.99</a:t>
            </a:r>
          </a:p>
          <a:p>
            <a:pPr lvl="1">
              <a:buFont typeface="Arial" panose="020B0604020202020204" pitchFamily="34" charset="0"/>
              <a:buChar char="•"/>
            </a:pPr>
            <a:r>
              <a:rPr lang="en-US" dirty="0"/>
              <a:t>Novel metaphors are very difficult to classify</a:t>
            </a:r>
          </a:p>
        </p:txBody>
      </p:sp>
    </p:spTree>
    <p:extLst>
      <p:ext uri="{BB962C8B-B14F-4D97-AF65-F5344CB8AC3E}">
        <p14:creationId xmlns:p14="http://schemas.microsoft.com/office/powerpoint/2010/main" val="906381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6A3D-DB19-41FA-AA0A-8168BD9E17B7}"/>
              </a:ext>
            </a:extLst>
          </p:cNvPr>
          <p:cNvSpPr>
            <a:spLocks noGrp="1"/>
          </p:cNvSpPr>
          <p:nvPr>
            <p:ph type="title"/>
          </p:nvPr>
        </p:nvSpPr>
        <p:spPr/>
        <p:txBody>
          <a:bodyPr/>
          <a:lstStyle/>
          <a:p>
            <a:pPr algn="ctr"/>
            <a:r>
              <a:rPr lang="en-US" dirty="0"/>
              <a:t>Future Work</a:t>
            </a:r>
          </a:p>
        </p:txBody>
      </p:sp>
      <p:sp>
        <p:nvSpPr>
          <p:cNvPr id="3" name="Content Placeholder 2">
            <a:extLst>
              <a:ext uri="{FF2B5EF4-FFF2-40B4-BE49-F238E27FC236}">
                <a16:creationId xmlns:a16="http://schemas.microsoft.com/office/drawing/2014/main" id="{6EE2C638-A3D4-4615-B4A0-62BAB452948B}"/>
              </a:ext>
            </a:extLst>
          </p:cNvPr>
          <p:cNvSpPr>
            <a:spLocks noGrp="1"/>
          </p:cNvSpPr>
          <p:nvPr>
            <p:ph idx="1"/>
          </p:nvPr>
        </p:nvSpPr>
        <p:spPr/>
        <p:txBody>
          <a:bodyPr/>
          <a:lstStyle/>
          <a:p>
            <a:pPr>
              <a:buFont typeface="Arial" panose="020B0604020202020204" pitchFamily="34" charset="0"/>
              <a:buChar char="•"/>
            </a:pPr>
            <a:r>
              <a:rPr lang="en-US" dirty="0"/>
              <a:t> </a:t>
            </a:r>
            <a:r>
              <a:rPr lang="en-US" sz="2400" dirty="0"/>
              <a:t>We need better training data to improve scores and correctly classify novel metaphors</a:t>
            </a:r>
          </a:p>
          <a:p>
            <a:pPr lvl="1">
              <a:buFont typeface="Arial" panose="020B0604020202020204" pitchFamily="34" charset="0"/>
              <a:buChar char="•"/>
            </a:pPr>
            <a:r>
              <a:rPr lang="en-US" sz="2000" dirty="0"/>
              <a:t>VUAMC dataset is over 10 years old and unbalanced towards verbs (which is all I worked on)</a:t>
            </a:r>
          </a:p>
          <a:p>
            <a:pPr lvl="1">
              <a:buFont typeface="Arial" panose="020B0604020202020204" pitchFamily="34" charset="0"/>
              <a:buChar char="•"/>
            </a:pPr>
            <a:r>
              <a:rPr lang="en-US" sz="2000" dirty="0"/>
              <a:t>Annotated data is expensive and difficult to generate</a:t>
            </a:r>
          </a:p>
          <a:p>
            <a:pPr>
              <a:buFont typeface="Arial" panose="020B0604020202020204" pitchFamily="34" charset="0"/>
              <a:buChar char="•"/>
            </a:pPr>
            <a:r>
              <a:rPr lang="en-US" sz="2200" dirty="0"/>
              <a:t> </a:t>
            </a:r>
            <a:r>
              <a:rPr lang="en-US" sz="2400" dirty="0"/>
              <a:t>Alternative data generation experiments (like Steen et al.)</a:t>
            </a:r>
          </a:p>
          <a:p>
            <a:pPr lvl="1">
              <a:buFont typeface="Arial" panose="020B0604020202020204" pitchFamily="34" charset="0"/>
              <a:buChar char="•"/>
            </a:pPr>
            <a:r>
              <a:rPr lang="en-US" sz="2000" dirty="0"/>
              <a:t>Exploiting syntax to identify additional data using </a:t>
            </a:r>
            <a:r>
              <a:rPr lang="en-US" sz="2000" dirty="0" err="1"/>
              <a:t>VerbNet</a:t>
            </a:r>
            <a:r>
              <a:rPr lang="en-US" sz="2000" dirty="0"/>
              <a:t> </a:t>
            </a:r>
          </a:p>
          <a:p>
            <a:pPr lvl="2">
              <a:buFont typeface="Arial" panose="020B0604020202020204" pitchFamily="34" charset="0"/>
              <a:buChar char="•"/>
            </a:pPr>
            <a:r>
              <a:rPr lang="en-US" sz="1600" dirty="0" err="1"/>
              <a:t>VerbNet</a:t>
            </a:r>
            <a:r>
              <a:rPr lang="en-US" sz="1600" dirty="0"/>
              <a:t> network of English verbs that links syntactic and semantic patterns</a:t>
            </a:r>
          </a:p>
          <a:p>
            <a:pPr lvl="1">
              <a:buFont typeface="Arial" panose="020B0604020202020204" pitchFamily="34" charset="0"/>
              <a:buChar char="•"/>
            </a:pPr>
            <a:r>
              <a:rPr lang="en-US" sz="2000" dirty="0"/>
              <a:t>Using “syntactic properties of certain lexemes” to identify relevant samples using dependency parsers</a:t>
            </a:r>
          </a:p>
        </p:txBody>
      </p:sp>
    </p:spTree>
    <p:extLst>
      <p:ext uri="{BB962C8B-B14F-4D97-AF65-F5344CB8AC3E}">
        <p14:creationId xmlns:p14="http://schemas.microsoft.com/office/powerpoint/2010/main" val="3649460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03D7-B8A0-48B3-87FC-F4BFCABB2F5B}"/>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E6300C36-A04D-4EB8-A2AD-05E314D0F873}"/>
              </a:ext>
            </a:extLst>
          </p:cNvPr>
          <p:cNvSpPr>
            <a:spLocks noGrp="1"/>
          </p:cNvSpPr>
          <p:nvPr>
            <p:ph idx="1"/>
          </p:nvPr>
        </p:nvSpPr>
        <p:spPr/>
        <p:txBody>
          <a:bodyPr>
            <a:normAutofit fontScale="92500" lnSpcReduction="20000"/>
          </a:bodyPr>
          <a:lstStyle/>
          <a:p>
            <a:r>
              <a:rPr lang="en-US" dirty="0"/>
              <a:t>[1] Stowe et al., “Linguistic Analysis Improves Neural Metaphor Detection,” Proceedings of the 23rd Conference on Computational Natural Language Learning (</a:t>
            </a:r>
            <a:r>
              <a:rPr lang="en-US" dirty="0" err="1"/>
              <a:t>CoNLL</a:t>
            </a:r>
            <a:r>
              <a:rPr lang="en-US" dirty="0"/>
              <a:t>), Nov. 2019. [Online] Available: https://aclanthology.org/K19-1034/ [Accessed Nov. 27, 2021].</a:t>
            </a:r>
          </a:p>
          <a:p>
            <a:r>
              <a:rPr lang="en-US" dirty="0"/>
              <a:t>[2] Steen et al., “A Method for linguistic metaphor identification. From MIP to MIPVU,” John Benjamins, Amsterdam, 2010.</a:t>
            </a:r>
          </a:p>
          <a:p>
            <a:r>
              <a:rPr lang="en-US" dirty="0"/>
              <a:t>[3] Gao et al., “Neural Metaphor Detection in Context,” Proceedings of the 2018 Conference on Empirical Methods in Natural Language Processing, Oct.-Nov. 2018. [Online] Available: https://aclanthology.org/D18-1060/ [Accessed Nov. 27, 2021].</a:t>
            </a:r>
          </a:p>
          <a:p>
            <a:r>
              <a:rPr lang="en-US" dirty="0"/>
              <a:t>[4] Jennifer Brooks and Abdou Youssef, “Metaphor Detection using Ensembles of Bidirectional Recurrent Neural Networks,” Proceedings of the Second Workshop on Figurative Language Processing, July 2020. [Online] Available: https://aclanthology.org/2020.figlang-1.33/ [Accessed Nov. 27, 2021].</a:t>
            </a:r>
          </a:p>
          <a:p>
            <a:r>
              <a:rPr lang="en-US" dirty="0"/>
              <a:t>[5] Netherland Organization for Scientific Research. [Online] Available: http://www.vismet.org/metcor/documentation/ home.html [Accessed Nov. 27, 2021].</a:t>
            </a:r>
          </a:p>
        </p:txBody>
      </p:sp>
    </p:spTree>
    <p:extLst>
      <p:ext uri="{BB962C8B-B14F-4D97-AF65-F5344CB8AC3E}">
        <p14:creationId xmlns:p14="http://schemas.microsoft.com/office/powerpoint/2010/main" val="1325379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EB52F-F6D6-479A-B97D-5BCE6B520FC4}"/>
              </a:ext>
            </a:extLst>
          </p:cNvPr>
          <p:cNvSpPr>
            <a:spLocks noGrp="1"/>
          </p:cNvSpPr>
          <p:nvPr>
            <p:ph type="title"/>
          </p:nvPr>
        </p:nvSpPr>
        <p:spPr/>
        <p:txBody>
          <a:bodyPr/>
          <a:lstStyle/>
          <a:p>
            <a:pPr algn="ctr"/>
            <a:r>
              <a:rPr lang="en-US" dirty="0"/>
              <a:t>Project Goals</a:t>
            </a:r>
          </a:p>
        </p:txBody>
      </p:sp>
      <p:sp>
        <p:nvSpPr>
          <p:cNvPr id="3" name="Content Placeholder 2">
            <a:extLst>
              <a:ext uri="{FF2B5EF4-FFF2-40B4-BE49-F238E27FC236}">
                <a16:creationId xmlns:a16="http://schemas.microsoft.com/office/drawing/2014/main" id="{FF2783FC-7121-4F37-A312-ABD27429D6CF}"/>
              </a:ext>
            </a:extLst>
          </p:cNvPr>
          <p:cNvSpPr>
            <a:spLocks noGrp="1"/>
          </p:cNvSpPr>
          <p:nvPr>
            <p:ph idx="1"/>
          </p:nvPr>
        </p:nvSpPr>
        <p:spPr/>
        <p:txBody>
          <a:bodyPr/>
          <a:lstStyle/>
          <a:p>
            <a:pPr>
              <a:buFont typeface="Arial" panose="020B0604020202020204" pitchFamily="34" charset="0"/>
              <a:buChar char="•"/>
            </a:pPr>
            <a:r>
              <a:rPr lang="en-US" dirty="0"/>
              <a:t> </a:t>
            </a:r>
            <a:r>
              <a:rPr lang="en-US" sz="2400" dirty="0"/>
              <a:t>Become familiar with current state-of-the-art deep learning architectures used for metaphor identification</a:t>
            </a:r>
          </a:p>
          <a:p>
            <a:pPr>
              <a:buFont typeface="Arial" panose="020B0604020202020204" pitchFamily="34" charset="0"/>
              <a:buChar char="•"/>
            </a:pPr>
            <a:r>
              <a:rPr lang="en-US" sz="2400" dirty="0"/>
              <a:t> Compare and contrast different model configurations, focusing mainly on embedding and attention layer setups</a:t>
            </a:r>
          </a:p>
          <a:p>
            <a:pPr lvl="1">
              <a:buFont typeface="Arial" panose="020B0604020202020204" pitchFamily="34" charset="0"/>
              <a:buChar char="•"/>
            </a:pPr>
            <a:r>
              <a:rPr lang="en-US" sz="2200" dirty="0" err="1"/>
              <a:t>GloVe</a:t>
            </a:r>
            <a:r>
              <a:rPr lang="en-US" sz="2200" dirty="0"/>
              <a:t>, custom embedding layers</a:t>
            </a:r>
          </a:p>
          <a:p>
            <a:pPr lvl="1">
              <a:buFont typeface="Arial" panose="020B0604020202020204" pitchFamily="34" charset="0"/>
              <a:buChar char="•"/>
            </a:pPr>
            <a:r>
              <a:rPr lang="en-US" sz="2200" dirty="0"/>
              <a:t>How to process data for in the attention layer</a:t>
            </a:r>
          </a:p>
          <a:p>
            <a:pPr lvl="2">
              <a:buFont typeface="Arial" panose="020B0604020202020204" pitchFamily="34" charset="0"/>
              <a:buChar char="•"/>
            </a:pPr>
            <a:r>
              <a:rPr lang="en-US" sz="1800" dirty="0"/>
              <a:t>Kept attention layer experiments simple – Luong-style attention layer provided by </a:t>
            </a:r>
            <a:r>
              <a:rPr lang="en-US" sz="1800" dirty="0" err="1"/>
              <a:t>keras</a:t>
            </a:r>
            <a:r>
              <a:rPr lang="en-US" sz="1800" dirty="0"/>
              <a:t> (</a:t>
            </a:r>
            <a:r>
              <a:rPr lang="en-US" sz="1800" dirty="0">
                <a:hlinkClick r:id="rId2"/>
              </a:rPr>
              <a:t>https://keras.io/api/layers/attention_layers/attention/</a:t>
            </a:r>
            <a:r>
              <a:rPr lang="en-US" sz="1800" dirty="0"/>
              <a:t>) </a:t>
            </a:r>
          </a:p>
          <a:p>
            <a:pPr>
              <a:buFont typeface="Arial" panose="020B0604020202020204" pitchFamily="34" charset="0"/>
              <a:buChar char="•"/>
            </a:pPr>
            <a:r>
              <a:rPr lang="en-US" sz="2400" dirty="0"/>
              <a:t> Get F1 scores as close to the baseline (VUAMC verb classification, Gao et al.) as possible!</a:t>
            </a:r>
          </a:p>
        </p:txBody>
      </p:sp>
    </p:spTree>
    <p:extLst>
      <p:ext uri="{BB962C8B-B14F-4D97-AF65-F5344CB8AC3E}">
        <p14:creationId xmlns:p14="http://schemas.microsoft.com/office/powerpoint/2010/main" val="1279090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98F26-D32A-4A26-B3D8-9F5C8D1AD706}"/>
              </a:ext>
            </a:extLst>
          </p:cNvPr>
          <p:cNvSpPr>
            <a:spLocks noGrp="1"/>
          </p:cNvSpPr>
          <p:nvPr>
            <p:ph type="title"/>
          </p:nvPr>
        </p:nvSpPr>
        <p:spPr/>
        <p:txBody>
          <a:bodyPr/>
          <a:lstStyle/>
          <a:p>
            <a:pPr algn="ctr"/>
            <a:r>
              <a:rPr lang="en-US" dirty="0"/>
              <a:t>Dataset – Vrije University Amsterdam Metaphor Corpus</a:t>
            </a:r>
          </a:p>
        </p:txBody>
      </p:sp>
      <p:sp>
        <p:nvSpPr>
          <p:cNvPr id="3" name="Content Placeholder 2">
            <a:extLst>
              <a:ext uri="{FF2B5EF4-FFF2-40B4-BE49-F238E27FC236}">
                <a16:creationId xmlns:a16="http://schemas.microsoft.com/office/drawing/2014/main" id="{CA46AC05-19A3-41DC-97E1-8A4D2C092EF6}"/>
              </a:ext>
            </a:extLst>
          </p:cNvPr>
          <p:cNvSpPr>
            <a:spLocks noGrp="1"/>
          </p:cNvSpPr>
          <p:nvPr>
            <p:ph idx="1"/>
          </p:nvPr>
        </p:nvSpPr>
        <p:spPr/>
        <p:txBody>
          <a:bodyPr/>
          <a:lstStyle/>
          <a:p>
            <a:pPr lvl="1">
              <a:buFont typeface="Arial" panose="020B0604020202020204" pitchFamily="34" charset="0"/>
              <a:buChar char="•"/>
            </a:pPr>
            <a:endParaRPr lang="en-US" dirty="0"/>
          </a:p>
          <a:p>
            <a:pPr lvl="1">
              <a:buFont typeface="Arial" panose="020B0604020202020204" pitchFamily="34" charset="0"/>
              <a:buChar char="•"/>
            </a:pPr>
            <a:r>
              <a:rPr lang="en-US" sz="2400" dirty="0"/>
              <a:t>“Largest available corpus hand-annotated for </a:t>
            </a:r>
            <a:r>
              <a:rPr lang="en-US" sz="2400" i="1" dirty="0"/>
              <a:t>all</a:t>
            </a:r>
            <a:r>
              <a:rPr lang="en-US" sz="2400" dirty="0"/>
              <a:t> metaphorical language use, regardless of lexical field or source domain”</a:t>
            </a:r>
          </a:p>
          <a:p>
            <a:pPr lvl="1">
              <a:buFont typeface="Arial" panose="020B0604020202020204" pitchFamily="34" charset="0"/>
              <a:buChar char="•"/>
            </a:pPr>
            <a:r>
              <a:rPr lang="en-US" sz="2400" dirty="0"/>
              <a:t>Most widely used dataset for training metaphor detection models</a:t>
            </a:r>
          </a:p>
          <a:p>
            <a:pPr lvl="1">
              <a:buFont typeface="Arial" panose="020B0604020202020204" pitchFamily="34" charset="0"/>
              <a:buChar char="•"/>
            </a:pPr>
            <a:r>
              <a:rPr lang="en-US" sz="2400" dirty="0"/>
              <a:t>Contains text from a variety of academic works, newspapers, conversation, and fiction</a:t>
            </a:r>
          </a:p>
          <a:p>
            <a:pPr lvl="1">
              <a:buFont typeface="Arial" panose="020B0604020202020204" pitchFamily="34" charset="0"/>
              <a:buChar char="•"/>
            </a:pPr>
            <a:r>
              <a:rPr lang="en-US" sz="2400" dirty="0"/>
              <a:t>Annotations made with MIPVU metaphor identification protocol (Steen et al.) </a:t>
            </a:r>
            <a:r>
              <a:rPr lang="en-US" sz="2400" baseline="30000" dirty="0"/>
              <a:t>[2]</a:t>
            </a:r>
          </a:p>
          <a:p>
            <a:pPr lvl="1">
              <a:buFont typeface="Arial" panose="020B0604020202020204" pitchFamily="34" charset="0"/>
              <a:buChar char="•"/>
            </a:pPr>
            <a:r>
              <a:rPr lang="en-US" sz="2400" dirty="0"/>
              <a:t>Each included sample has inter-annotator reliability score over 0.8</a:t>
            </a:r>
          </a:p>
          <a:p>
            <a:pPr lvl="1">
              <a:buFont typeface="Arial" panose="020B0604020202020204" pitchFamily="34" charset="0"/>
              <a:buChar char="•"/>
            </a:pPr>
            <a:r>
              <a:rPr lang="en-US" sz="2400" dirty="0"/>
              <a:t>Limited in size (approximately 200,000 words)</a:t>
            </a:r>
          </a:p>
        </p:txBody>
      </p:sp>
    </p:spTree>
    <p:extLst>
      <p:ext uri="{BB962C8B-B14F-4D97-AF65-F5344CB8AC3E}">
        <p14:creationId xmlns:p14="http://schemas.microsoft.com/office/powerpoint/2010/main" val="3929095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CF34-D956-4B37-81F3-1F082641B69F}"/>
              </a:ext>
            </a:extLst>
          </p:cNvPr>
          <p:cNvSpPr>
            <a:spLocks noGrp="1"/>
          </p:cNvSpPr>
          <p:nvPr>
            <p:ph type="title"/>
          </p:nvPr>
        </p:nvSpPr>
        <p:spPr/>
        <p:txBody>
          <a:bodyPr/>
          <a:lstStyle/>
          <a:p>
            <a:pPr algn="ctr"/>
            <a:r>
              <a:rPr lang="en-US" dirty="0"/>
              <a:t>Indirect Metaphor</a:t>
            </a:r>
          </a:p>
        </p:txBody>
      </p:sp>
      <p:graphicFrame>
        <p:nvGraphicFramePr>
          <p:cNvPr id="4" name="Content Placeholder 3">
            <a:extLst>
              <a:ext uri="{FF2B5EF4-FFF2-40B4-BE49-F238E27FC236}">
                <a16:creationId xmlns:a16="http://schemas.microsoft.com/office/drawing/2014/main" id="{411CABCB-6429-4C1B-8E1A-52DD33F04A02}"/>
              </a:ext>
            </a:extLst>
          </p:cNvPr>
          <p:cNvGraphicFramePr>
            <a:graphicFrameLocks noGrp="1"/>
          </p:cNvGraphicFramePr>
          <p:nvPr>
            <p:ph idx="1"/>
            <p:extLst>
              <p:ext uri="{D42A27DB-BD31-4B8C-83A1-F6EECF244321}">
                <p14:modId xmlns:p14="http://schemas.microsoft.com/office/powerpoint/2010/main" val="142040661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686A6C0-E297-4E10-B809-FF5752F67737}"/>
              </a:ext>
            </a:extLst>
          </p:cNvPr>
          <p:cNvSpPr txBox="1"/>
          <p:nvPr/>
        </p:nvSpPr>
        <p:spPr>
          <a:xfrm>
            <a:off x="1096963" y="2062065"/>
            <a:ext cx="10058399" cy="707886"/>
          </a:xfrm>
          <a:prstGeom prst="rect">
            <a:avLst/>
          </a:prstGeom>
          <a:noFill/>
        </p:spPr>
        <p:txBody>
          <a:bodyPr wrap="square" rtlCol="0">
            <a:spAutoFit/>
          </a:bodyPr>
          <a:lstStyle/>
          <a:p>
            <a:r>
              <a:rPr lang="en-US" sz="2000" dirty="0"/>
              <a:t>Contrast and comparison between basic meaning—concrete, specific or human-related sense—and contextualized meaning.</a:t>
            </a:r>
          </a:p>
        </p:txBody>
      </p:sp>
      <p:sp>
        <p:nvSpPr>
          <p:cNvPr id="6" name="TextBox 5">
            <a:extLst>
              <a:ext uri="{FF2B5EF4-FFF2-40B4-BE49-F238E27FC236}">
                <a16:creationId xmlns:a16="http://schemas.microsoft.com/office/drawing/2014/main" id="{D17838B8-C2E8-4387-AB77-17E1C6409666}"/>
              </a:ext>
            </a:extLst>
          </p:cNvPr>
          <p:cNvSpPr txBox="1"/>
          <p:nvPr/>
        </p:nvSpPr>
        <p:spPr>
          <a:xfrm>
            <a:off x="1197428" y="5161102"/>
            <a:ext cx="9797143" cy="707886"/>
          </a:xfrm>
          <a:prstGeom prst="rect">
            <a:avLst/>
          </a:prstGeom>
          <a:noFill/>
        </p:spPr>
        <p:txBody>
          <a:bodyPr wrap="square" rtlCol="0">
            <a:spAutoFit/>
          </a:bodyPr>
          <a:lstStyle/>
          <a:p>
            <a:r>
              <a:rPr lang="en-US" sz="2000" dirty="0"/>
              <a:t>In this context, </a:t>
            </a:r>
            <a:r>
              <a:rPr lang="en-US" sz="2000" i="1" dirty="0"/>
              <a:t>valuable</a:t>
            </a:r>
            <a:r>
              <a:rPr lang="en-US" sz="2000" dirty="0"/>
              <a:t> refers not to its basic, literal meaning—a lot of money—but to the concept of value as it relates to quality in education.</a:t>
            </a:r>
          </a:p>
        </p:txBody>
      </p:sp>
    </p:spTree>
    <p:extLst>
      <p:ext uri="{BB962C8B-B14F-4D97-AF65-F5344CB8AC3E}">
        <p14:creationId xmlns:p14="http://schemas.microsoft.com/office/powerpoint/2010/main" val="3876880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CF34-D956-4B37-81F3-1F082641B69F}"/>
              </a:ext>
            </a:extLst>
          </p:cNvPr>
          <p:cNvSpPr>
            <a:spLocks noGrp="1"/>
          </p:cNvSpPr>
          <p:nvPr>
            <p:ph type="title"/>
          </p:nvPr>
        </p:nvSpPr>
        <p:spPr/>
        <p:txBody>
          <a:bodyPr/>
          <a:lstStyle/>
          <a:p>
            <a:pPr algn="ctr"/>
            <a:r>
              <a:rPr lang="en-US" dirty="0"/>
              <a:t>Direct Metaphor</a:t>
            </a:r>
          </a:p>
        </p:txBody>
      </p:sp>
      <p:graphicFrame>
        <p:nvGraphicFramePr>
          <p:cNvPr id="4" name="Content Placeholder 3">
            <a:extLst>
              <a:ext uri="{FF2B5EF4-FFF2-40B4-BE49-F238E27FC236}">
                <a16:creationId xmlns:a16="http://schemas.microsoft.com/office/drawing/2014/main" id="{411CABCB-6429-4C1B-8E1A-52DD33F04A02}"/>
              </a:ext>
            </a:extLst>
          </p:cNvPr>
          <p:cNvGraphicFramePr>
            <a:graphicFrameLocks noGrp="1"/>
          </p:cNvGraphicFramePr>
          <p:nvPr>
            <p:ph idx="1"/>
            <p:extLst>
              <p:ext uri="{D42A27DB-BD31-4B8C-83A1-F6EECF244321}">
                <p14:modId xmlns:p14="http://schemas.microsoft.com/office/powerpoint/2010/main" val="361804129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686A6C0-E297-4E10-B809-FF5752F67737}"/>
              </a:ext>
            </a:extLst>
          </p:cNvPr>
          <p:cNvSpPr txBox="1"/>
          <p:nvPr/>
        </p:nvSpPr>
        <p:spPr>
          <a:xfrm>
            <a:off x="1096963" y="2062065"/>
            <a:ext cx="10058399" cy="707886"/>
          </a:xfrm>
          <a:prstGeom prst="rect">
            <a:avLst/>
          </a:prstGeom>
          <a:noFill/>
        </p:spPr>
        <p:txBody>
          <a:bodyPr wrap="square" rtlCol="0">
            <a:spAutoFit/>
          </a:bodyPr>
          <a:lstStyle/>
          <a:p>
            <a:r>
              <a:rPr lang="en-US" sz="2000" dirty="0"/>
              <a:t>No contrast is made between a contextual and basic meaning. Metaphorical usage is determined by how the word is used, and is often signaled by a word such as ‘like’.</a:t>
            </a:r>
          </a:p>
        </p:txBody>
      </p:sp>
      <p:sp>
        <p:nvSpPr>
          <p:cNvPr id="6" name="TextBox 5">
            <a:extLst>
              <a:ext uri="{FF2B5EF4-FFF2-40B4-BE49-F238E27FC236}">
                <a16:creationId xmlns:a16="http://schemas.microsoft.com/office/drawing/2014/main" id="{D17838B8-C2E8-4387-AB77-17E1C6409666}"/>
              </a:ext>
            </a:extLst>
          </p:cNvPr>
          <p:cNvSpPr txBox="1"/>
          <p:nvPr/>
        </p:nvSpPr>
        <p:spPr>
          <a:xfrm>
            <a:off x="1197428" y="4962228"/>
            <a:ext cx="9797143" cy="1015663"/>
          </a:xfrm>
          <a:prstGeom prst="rect">
            <a:avLst/>
          </a:prstGeom>
          <a:noFill/>
        </p:spPr>
        <p:txBody>
          <a:bodyPr wrap="square" rtlCol="0">
            <a:spAutoFit/>
          </a:bodyPr>
          <a:lstStyle/>
          <a:p>
            <a:r>
              <a:rPr lang="en-US" sz="2000" dirty="0"/>
              <a:t>The contextual meaning of ‘a small thin furry animal with a long tail that people use for hunting rabbits and rats’ is also the basic meaning. A comparison is expressed directly and signaled by ‘like’.</a:t>
            </a:r>
          </a:p>
        </p:txBody>
      </p:sp>
    </p:spTree>
    <p:extLst>
      <p:ext uri="{BB962C8B-B14F-4D97-AF65-F5344CB8AC3E}">
        <p14:creationId xmlns:p14="http://schemas.microsoft.com/office/powerpoint/2010/main" val="4275158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CF34-D956-4B37-81F3-1F082641B69F}"/>
              </a:ext>
            </a:extLst>
          </p:cNvPr>
          <p:cNvSpPr>
            <a:spLocks noGrp="1"/>
          </p:cNvSpPr>
          <p:nvPr>
            <p:ph type="title"/>
          </p:nvPr>
        </p:nvSpPr>
        <p:spPr/>
        <p:txBody>
          <a:bodyPr/>
          <a:lstStyle/>
          <a:p>
            <a:pPr algn="ctr"/>
            <a:r>
              <a:rPr lang="en-US" dirty="0"/>
              <a:t>Implicit Metaphor</a:t>
            </a:r>
          </a:p>
        </p:txBody>
      </p:sp>
      <p:graphicFrame>
        <p:nvGraphicFramePr>
          <p:cNvPr id="4" name="Content Placeholder 3">
            <a:extLst>
              <a:ext uri="{FF2B5EF4-FFF2-40B4-BE49-F238E27FC236}">
                <a16:creationId xmlns:a16="http://schemas.microsoft.com/office/drawing/2014/main" id="{411CABCB-6429-4C1B-8E1A-52DD33F04A02}"/>
              </a:ext>
            </a:extLst>
          </p:cNvPr>
          <p:cNvGraphicFramePr>
            <a:graphicFrameLocks noGrp="1"/>
          </p:cNvGraphicFramePr>
          <p:nvPr>
            <p:ph idx="1"/>
            <p:extLst>
              <p:ext uri="{D42A27DB-BD31-4B8C-83A1-F6EECF244321}">
                <p14:modId xmlns:p14="http://schemas.microsoft.com/office/powerpoint/2010/main" val="2833837138"/>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686A6C0-E297-4E10-B809-FF5752F67737}"/>
              </a:ext>
            </a:extLst>
          </p:cNvPr>
          <p:cNvSpPr txBox="1"/>
          <p:nvPr/>
        </p:nvSpPr>
        <p:spPr>
          <a:xfrm>
            <a:off x="1096963" y="2062065"/>
            <a:ext cx="10058399" cy="707886"/>
          </a:xfrm>
          <a:prstGeom prst="rect">
            <a:avLst/>
          </a:prstGeom>
          <a:noFill/>
        </p:spPr>
        <p:txBody>
          <a:bodyPr wrap="square" rtlCol="0">
            <a:spAutoFit/>
          </a:bodyPr>
          <a:lstStyle/>
          <a:p>
            <a:r>
              <a:rPr lang="en-US" sz="2000" dirty="0"/>
              <a:t>Indicated by semantic and/or grammatical linkage between non-literal usage and a referent that is not immediately identifiable as a direct or indirect metaphor.</a:t>
            </a:r>
          </a:p>
        </p:txBody>
      </p:sp>
      <p:sp>
        <p:nvSpPr>
          <p:cNvPr id="6" name="TextBox 5">
            <a:extLst>
              <a:ext uri="{FF2B5EF4-FFF2-40B4-BE49-F238E27FC236}">
                <a16:creationId xmlns:a16="http://schemas.microsoft.com/office/drawing/2014/main" id="{D17838B8-C2E8-4387-AB77-17E1C6409666}"/>
              </a:ext>
            </a:extLst>
          </p:cNvPr>
          <p:cNvSpPr txBox="1"/>
          <p:nvPr/>
        </p:nvSpPr>
        <p:spPr>
          <a:xfrm>
            <a:off x="1096963" y="5027544"/>
            <a:ext cx="9998074" cy="707886"/>
          </a:xfrm>
          <a:prstGeom prst="rect">
            <a:avLst/>
          </a:prstGeom>
          <a:noFill/>
        </p:spPr>
        <p:txBody>
          <a:bodyPr wrap="square" rtlCol="0">
            <a:spAutoFit/>
          </a:bodyPr>
          <a:lstStyle/>
          <a:p>
            <a:r>
              <a:rPr lang="en-US" sz="2000" dirty="0"/>
              <a:t>By itself, ‘it’ does not call for a metaphorical indirect or direct comparison. But in this case, ‘it’ refers back to the metaphorically used ‘step’ and becomes implicitly metaphorical.</a:t>
            </a:r>
          </a:p>
        </p:txBody>
      </p:sp>
    </p:spTree>
    <p:extLst>
      <p:ext uri="{BB962C8B-B14F-4D97-AF65-F5344CB8AC3E}">
        <p14:creationId xmlns:p14="http://schemas.microsoft.com/office/powerpoint/2010/main" val="1473649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738D6-915B-4A0E-8CBE-E4C75A20B8A4}"/>
              </a:ext>
            </a:extLst>
          </p:cNvPr>
          <p:cNvSpPr>
            <a:spLocks noGrp="1"/>
          </p:cNvSpPr>
          <p:nvPr>
            <p:ph type="title"/>
          </p:nvPr>
        </p:nvSpPr>
        <p:spPr/>
        <p:txBody>
          <a:bodyPr/>
          <a:lstStyle/>
          <a:p>
            <a:pPr algn="ctr"/>
            <a:r>
              <a:rPr lang="en-US" dirty="0"/>
              <a:t>VUAMC Dataset – Shared Tasks</a:t>
            </a:r>
          </a:p>
        </p:txBody>
      </p:sp>
      <p:sp>
        <p:nvSpPr>
          <p:cNvPr id="3" name="Content Placeholder 2">
            <a:extLst>
              <a:ext uri="{FF2B5EF4-FFF2-40B4-BE49-F238E27FC236}">
                <a16:creationId xmlns:a16="http://schemas.microsoft.com/office/drawing/2014/main" id="{3CECF3CD-4E2D-4133-A2F0-0AF7E297946C}"/>
              </a:ext>
            </a:extLst>
          </p:cNvPr>
          <p:cNvSpPr>
            <a:spLocks noGrp="1"/>
          </p:cNvSpPr>
          <p:nvPr>
            <p:ph idx="1"/>
          </p:nvPr>
        </p:nvSpPr>
        <p:spPr/>
        <p:txBody>
          <a:bodyPr>
            <a:normAutofit/>
          </a:bodyPr>
          <a:lstStyle/>
          <a:p>
            <a:pPr lvl="1">
              <a:buFont typeface="Arial" panose="020B0604020202020204" pitchFamily="34" charset="0"/>
              <a:buChar char="•"/>
            </a:pPr>
            <a:r>
              <a:rPr lang="en-US" sz="2400" dirty="0"/>
              <a:t>Sequence Labeling – sample sentence is accompanied by a sequence of binary labels indicating the </a:t>
            </a:r>
            <a:r>
              <a:rPr lang="en-US" sz="2400" dirty="0" err="1"/>
              <a:t>metaphoricity</a:t>
            </a:r>
            <a:r>
              <a:rPr lang="en-US" sz="2400" dirty="0"/>
              <a:t> of each word</a:t>
            </a:r>
          </a:p>
          <a:p>
            <a:pPr lvl="2">
              <a:buFont typeface="Arial" panose="020B0604020202020204" pitchFamily="34" charset="0"/>
              <a:buChar char="•"/>
            </a:pPr>
            <a:r>
              <a:rPr lang="en-US" sz="1800" dirty="0"/>
              <a:t>Sample Sentence: “</a:t>
            </a:r>
            <a:r>
              <a:rPr lang="en-US" sz="1800" b="0" i="0" dirty="0">
                <a:solidFill>
                  <a:srgbClr val="212121"/>
                </a:solidFill>
                <a:effectLst/>
              </a:rPr>
              <a:t>Most athletes first encountered him as a voice , bellowing in multi-lingual fury at officials who had broken rules or arrangements designed to make racing safer or more fair.</a:t>
            </a:r>
            <a:r>
              <a:rPr lang="en-US" sz="1800" dirty="0"/>
              <a:t>”</a:t>
            </a:r>
          </a:p>
          <a:p>
            <a:pPr lvl="2">
              <a:buFont typeface="Arial" panose="020B0604020202020204" pitchFamily="34" charset="0"/>
              <a:buChar char="•"/>
            </a:pPr>
            <a:r>
              <a:rPr lang="en-US" sz="1800" dirty="0"/>
              <a:t>Sample Labels: [ 0, 0, 0, 0, 0, 0, 0, 0, 1, 0, 0, 0, 0, 0, 0, 0, 0, 0, 0, 0, 0, 0, 0, 0, 0, 0, 0, 0 ]</a:t>
            </a:r>
          </a:p>
          <a:p>
            <a:pPr marL="384048" lvl="2" indent="0">
              <a:buNone/>
            </a:pPr>
            <a:endParaRPr lang="en-US" sz="1800" dirty="0"/>
          </a:p>
          <a:p>
            <a:pPr lvl="1">
              <a:buFont typeface="Arial" panose="020B0604020202020204" pitchFamily="34" charset="0"/>
              <a:buChar char="•"/>
            </a:pPr>
            <a:r>
              <a:rPr lang="en-US" sz="2400" dirty="0"/>
              <a:t>Classification – sample sentence has a target verb and a binary label indicating if the verb is used literally or metaphorically.</a:t>
            </a:r>
          </a:p>
          <a:p>
            <a:pPr lvl="2">
              <a:buFont typeface="Arial" panose="020B0604020202020204" pitchFamily="34" charset="0"/>
              <a:buChar char="•"/>
            </a:pPr>
            <a:r>
              <a:rPr lang="en-US" sz="1800" dirty="0"/>
              <a:t>Sample Sentence: “</a:t>
            </a:r>
            <a:r>
              <a:rPr lang="en-US" sz="1800" b="0" i="0" dirty="0">
                <a:solidFill>
                  <a:srgbClr val="212121"/>
                </a:solidFill>
                <a:effectLst/>
              </a:rPr>
              <a:t>Most athletes first encountered him as a voice , bellowing in multi-lingual fury at officials who had broken rules or arrangements designed to make racing safer or more fair.</a:t>
            </a:r>
            <a:r>
              <a:rPr lang="en-US" sz="1800" dirty="0"/>
              <a:t>”</a:t>
            </a:r>
          </a:p>
          <a:p>
            <a:pPr lvl="2">
              <a:buFont typeface="Arial" panose="020B0604020202020204" pitchFamily="34" charset="0"/>
              <a:buChar char="•"/>
            </a:pPr>
            <a:r>
              <a:rPr lang="en-US" sz="1800" dirty="0"/>
              <a:t>Sample Verb: ‘bellow’</a:t>
            </a:r>
          </a:p>
          <a:p>
            <a:pPr lvl="2">
              <a:buFont typeface="Arial" panose="020B0604020202020204" pitchFamily="34" charset="0"/>
              <a:buChar char="•"/>
            </a:pPr>
            <a:r>
              <a:rPr lang="en-US" sz="1800" dirty="0"/>
              <a:t>Label: 1</a:t>
            </a:r>
          </a:p>
        </p:txBody>
      </p:sp>
    </p:spTree>
    <p:extLst>
      <p:ext uri="{BB962C8B-B14F-4D97-AF65-F5344CB8AC3E}">
        <p14:creationId xmlns:p14="http://schemas.microsoft.com/office/powerpoint/2010/main" val="4221300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0DA5-4625-4E64-9ECE-B2D1C6869924}"/>
              </a:ext>
            </a:extLst>
          </p:cNvPr>
          <p:cNvSpPr>
            <a:spLocks noGrp="1"/>
          </p:cNvSpPr>
          <p:nvPr>
            <p:ph type="title"/>
          </p:nvPr>
        </p:nvSpPr>
        <p:spPr/>
        <p:txBody>
          <a:bodyPr/>
          <a:lstStyle/>
          <a:p>
            <a:pPr algn="ctr"/>
            <a:r>
              <a:rPr lang="en-US" dirty="0"/>
              <a:t>My Approach - Inspirations</a:t>
            </a:r>
          </a:p>
        </p:txBody>
      </p:sp>
      <p:sp>
        <p:nvSpPr>
          <p:cNvPr id="3" name="Content Placeholder 2">
            <a:extLst>
              <a:ext uri="{FF2B5EF4-FFF2-40B4-BE49-F238E27FC236}">
                <a16:creationId xmlns:a16="http://schemas.microsoft.com/office/drawing/2014/main" id="{FA2D844B-6BBD-4307-ACB8-CE0637BCFCB1}"/>
              </a:ext>
            </a:extLst>
          </p:cNvPr>
          <p:cNvSpPr>
            <a:spLocks noGrp="1"/>
          </p:cNvSpPr>
          <p:nvPr>
            <p:ph idx="1"/>
          </p:nvPr>
        </p:nvSpPr>
        <p:spPr/>
        <p:txBody>
          <a:bodyPr/>
          <a:lstStyle/>
          <a:p>
            <a:pPr marL="0" indent="0">
              <a:buNone/>
            </a:pPr>
            <a:r>
              <a:rPr lang="en-US" dirty="0"/>
              <a:t>Ideas/techniques from several research papers:</a:t>
            </a:r>
          </a:p>
          <a:p>
            <a:pPr>
              <a:buFont typeface="Arial" panose="020B0604020202020204" pitchFamily="34" charset="0"/>
              <a:buChar char="•"/>
            </a:pPr>
            <a:r>
              <a:rPr lang="en-US" dirty="0"/>
              <a:t>Gao et al. (2018) </a:t>
            </a:r>
            <a:r>
              <a:rPr lang="en-US" baseline="30000" dirty="0"/>
              <a:t>[3]</a:t>
            </a:r>
          </a:p>
          <a:p>
            <a:pPr lvl="1">
              <a:buFont typeface="Arial" panose="020B0604020202020204" pitchFamily="34" charset="0"/>
              <a:buChar char="•"/>
            </a:pPr>
            <a:r>
              <a:rPr lang="en-US" dirty="0"/>
              <a:t>Model architecture: Simple Bidirectional LSTM model with attention layer</a:t>
            </a:r>
          </a:p>
          <a:p>
            <a:pPr lvl="1">
              <a:buFont typeface="Arial" panose="020B0604020202020204" pitchFamily="34" charset="0"/>
              <a:buChar char="•"/>
            </a:pPr>
            <a:r>
              <a:rPr lang="en-US" dirty="0"/>
              <a:t>Data preprocessing: Concatenation of </a:t>
            </a:r>
            <a:r>
              <a:rPr lang="en-US" dirty="0" err="1"/>
              <a:t>GloVe</a:t>
            </a:r>
            <a:r>
              <a:rPr lang="en-US" dirty="0"/>
              <a:t>, </a:t>
            </a:r>
            <a:r>
              <a:rPr lang="en-US" dirty="0" err="1"/>
              <a:t>ELMo</a:t>
            </a:r>
            <a:r>
              <a:rPr lang="en-US" dirty="0"/>
              <a:t>, and locally trained embeddings</a:t>
            </a:r>
          </a:p>
          <a:p>
            <a:pPr lvl="1">
              <a:buFont typeface="Arial" panose="020B0604020202020204" pitchFamily="34" charset="0"/>
              <a:buChar char="•"/>
            </a:pPr>
            <a:r>
              <a:rPr lang="en-US" dirty="0"/>
              <a:t>Model Evaluation: baseline precision, recall, and F1 scores</a:t>
            </a:r>
          </a:p>
          <a:p>
            <a:pPr lvl="1">
              <a:buFont typeface="Arial" panose="020B0604020202020204" pitchFamily="34" charset="0"/>
              <a:buChar char="•"/>
            </a:pPr>
            <a:endParaRPr lang="en-US" dirty="0"/>
          </a:p>
          <a:p>
            <a:pPr>
              <a:buFont typeface="Arial" panose="020B0604020202020204" pitchFamily="34" charset="0"/>
              <a:buChar char="•"/>
            </a:pPr>
            <a:r>
              <a:rPr lang="en-US" dirty="0"/>
              <a:t>Brooks and </a:t>
            </a:r>
            <a:r>
              <a:rPr lang="en-US" dirty="0" err="1"/>
              <a:t>Yussef</a:t>
            </a:r>
            <a:r>
              <a:rPr lang="en-US" dirty="0"/>
              <a:t> (2020) </a:t>
            </a:r>
            <a:r>
              <a:rPr lang="en-US" baseline="30000" dirty="0"/>
              <a:t>[4]</a:t>
            </a:r>
            <a:r>
              <a:rPr lang="en-US" dirty="0"/>
              <a:t> </a:t>
            </a:r>
          </a:p>
          <a:p>
            <a:pPr lvl="1">
              <a:buFont typeface="Arial" panose="020B0604020202020204" pitchFamily="34" charset="0"/>
              <a:buChar char="•"/>
            </a:pPr>
            <a:r>
              <a:rPr lang="en-US" dirty="0"/>
              <a:t>Data Preprocessing: 11-gram window with target verb at the center index</a:t>
            </a:r>
          </a:p>
          <a:p>
            <a:pPr lvl="1">
              <a:buFont typeface="Arial" panose="020B0604020202020204" pitchFamily="34" charset="0"/>
              <a:buChar char="•"/>
            </a:pPr>
            <a:r>
              <a:rPr lang="en-US" dirty="0"/>
              <a:t>F1 scores ~13 points higher than Gao et al.</a:t>
            </a:r>
          </a:p>
        </p:txBody>
      </p:sp>
    </p:spTree>
    <p:extLst>
      <p:ext uri="{BB962C8B-B14F-4D97-AF65-F5344CB8AC3E}">
        <p14:creationId xmlns:p14="http://schemas.microsoft.com/office/powerpoint/2010/main" val="139192604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Retrospect</Template>
  <TotalTime>4287</TotalTime>
  <Words>1969</Words>
  <Application>Microsoft Office PowerPoint</Application>
  <PresentationFormat>Widescreen</PresentationFormat>
  <Paragraphs>253</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Retrospect</vt:lpstr>
      <vt:lpstr>Neural Metaphor Detection</vt:lpstr>
      <vt:lpstr>Why Metaphor Detection?</vt:lpstr>
      <vt:lpstr>Project Goals</vt:lpstr>
      <vt:lpstr>Dataset – Vrije University Amsterdam Metaphor Corpus</vt:lpstr>
      <vt:lpstr>Indirect Metaphor</vt:lpstr>
      <vt:lpstr>Direct Metaphor</vt:lpstr>
      <vt:lpstr>Implicit Metaphor</vt:lpstr>
      <vt:lpstr>VUAMC Dataset – Shared Tasks</vt:lpstr>
      <vt:lpstr>My Approach - Inspirations</vt:lpstr>
      <vt:lpstr>My Approach – First Attempt Preprocessing Pipeline</vt:lpstr>
      <vt:lpstr>My Approach – First Attempt Problems</vt:lpstr>
      <vt:lpstr>Approach – Second Attempt</vt:lpstr>
      <vt:lpstr>Creating a GloVe Embedding Matrix</vt:lpstr>
      <vt:lpstr>Model Training Setup</vt:lpstr>
      <vt:lpstr>Experiments – Input Data</vt:lpstr>
      <vt:lpstr>Experiments – Model Architecture</vt:lpstr>
      <vt:lpstr>Evaluation - Metrics</vt:lpstr>
      <vt:lpstr>Two biLSTM model with GloVe embedding and attention layer</vt:lpstr>
      <vt:lpstr>Single biLSTM hidden layer with GloVe and custom 300d embedding layers</vt:lpstr>
      <vt:lpstr>Single biLSTM layer model with a custom 300d embedding layer and no GloVe</vt:lpstr>
      <vt:lpstr>Two biLSTM layer model with single GloVe embedding layer</vt:lpstr>
      <vt:lpstr>Two biLSTM layers with custom 300d and GloVe embeddings and attention layer</vt:lpstr>
      <vt:lpstr>Model Performance – Table Key</vt:lpstr>
      <vt:lpstr>Model Performance</vt:lpstr>
      <vt:lpstr>Brooks and Yussef Results – VUAMC Classification (All POS)</vt:lpstr>
      <vt:lpstr>Gao et al. Results – VUAMC Classification and Sequence Labeling</vt:lpstr>
      <vt:lpstr>Takeaways</vt:lpstr>
      <vt:lpstr>Future Work</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Metaphor Detection</dc:title>
  <dc:creator>Nicholas Saulnier</dc:creator>
  <cp:lastModifiedBy>Nicholas Saulnier</cp:lastModifiedBy>
  <cp:revision>49</cp:revision>
  <dcterms:created xsi:type="dcterms:W3CDTF">2021-12-02T04:34:07Z</dcterms:created>
  <dcterms:modified xsi:type="dcterms:W3CDTF">2021-12-07T05:18:00Z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