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4"/>
  </p:notesMasterIdLst>
  <p:handoutMasterIdLst>
    <p:handoutMasterId r:id="rId35"/>
  </p:handoutMasterIdLst>
  <p:sldIdLst>
    <p:sldId id="256" r:id="rId2"/>
    <p:sldId id="257" r:id="rId3"/>
    <p:sldId id="258" r:id="rId4"/>
    <p:sldId id="287" r:id="rId5"/>
    <p:sldId id="259" r:id="rId6"/>
    <p:sldId id="264" r:id="rId7"/>
    <p:sldId id="273" r:id="rId8"/>
    <p:sldId id="274" r:id="rId9"/>
    <p:sldId id="263" r:id="rId10"/>
    <p:sldId id="260" r:id="rId11"/>
    <p:sldId id="284" r:id="rId12"/>
    <p:sldId id="275" r:id="rId13"/>
    <p:sldId id="261" r:id="rId14"/>
    <p:sldId id="271" r:id="rId15"/>
    <p:sldId id="265" r:id="rId16"/>
    <p:sldId id="266" r:id="rId17"/>
    <p:sldId id="268" r:id="rId18"/>
    <p:sldId id="272" r:id="rId19"/>
    <p:sldId id="267" r:id="rId20"/>
    <p:sldId id="269" r:id="rId21"/>
    <p:sldId id="279" r:id="rId22"/>
    <p:sldId id="290" r:id="rId23"/>
    <p:sldId id="276" r:id="rId24"/>
    <p:sldId id="288" r:id="rId25"/>
    <p:sldId id="289" r:id="rId26"/>
    <p:sldId id="282" r:id="rId27"/>
    <p:sldId id="283" r:id="rId28"/>
    <p:sldId id="277" r:id="rId29"/>
    <p:sldId id="278" r:id="rId30"/>
    <p:sldId id="281" r:id="rId31"/>
    <p:sldId id="286" r:id="rId32"/>
    <p:sldId id="280"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267" autoAdjust="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7" d="100"/>
          <a:sy n="77" d="100"/>
        </p:scale>
        <p:origin x="-261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47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47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47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D3FE449C-8778-4473-84BA-C9F598FC41C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4BBEBF58-A5FB-4653-9604-B91C28ACE2C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36BAC26-00D0-493E-9513-29CBF2B21935}" type="slidenum">
              <a:rPr lang="en-US"/>
              <a:pPr/>
              <a:t>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0C8D0C8-6215-4E4D-B554-26BA34F89548}" type="slidenum">
              <a:rPr lang="en-US"/>
              <a:pPr/>
              <a:t>11</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buFontTx/>
              <a:buChar char="•"/>
            </a:pPr>
            <a:r>
              <a:rPr lang="en-US" smtClean="0"/>
              <a:t> Similar query syntax can be used to subscribe to an event, or a change in a property with WMI</a:t>
            </a:r>
          </a:p>
          <a:p>
            <a:pPr eaLnBrk="1" hangingPunct="1">
              <a:buFontTx/>
              <a:buChar char="•"/>
            </a:pPr>
            <a:r>
              <a:rPr lang="en-US" smtClean="0"/>
              <a:t> Be Aware, the WITHIN keyword controls the polling frequency for the event. Anything below 1 second generally degrades performance.</a:t>
            </a:r>
          </a:p>
          <a:p>
            <a:pPr eaLnBrk="1" hangingPunct="1">
              <a:buFontTx/>
              <a:buChar char="•"/>
            </a:pPr>
            <a:r>
              <a:rPr lang="en-US" smtClean="0"/>
              <a:t> Can also use the GROUP keyword to have only 1 notification fire if similar events happen during the WITHIN time frame based on the property name which follows the GROUP keyword.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3BFA318-410F-4194-BD05-47188BCE0CB6}" type="slidenum">
              <a:rPr lang="en-US"/>
              <a:pPr/>
              <a:t>12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mtClean="0"/>
              <a:t>Demo on how to Query already present WMI system instrumentation points using Powershell to show its versatility.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B03C689-53FB-4754-8D05-53A18C2041DD}" type="slidenum">
              <a:rPr lang="en-US"/>
              <a:pPr/>
              <a:t>13</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buFontTx/>
              <a:buChar char="•"/>
            </a:pPr>
            <a:r>
              <a:rPr lang="en-US" smtClean="0"/>
              <a:t> I’ll explain both sets of Attributing methods here, and then we’ll look at the code.  The differences between the two, and how both are used will be more clear at that point.</a:t>
            </a:r>
          </a:p>
          <a:p>
            <a:pPr eaLnBrk="1" hangingPunct="1">
              <a:buFontTx/>
              <a:buChar char="•"/>
            </a:pPr>
            <a:r>
              <a:rPr lang="en-US" smtClean="0"/>
              <a:t> However, it is important to mention some of the trade offs before we get to that point.</a:t>
            </a:r>
          </a:p>
          <a:p>
            <a:pPr eaLnBrk="1" hangingPunct="1">
              <a:buFontTx/>
              <a:buChar char="•"/>
            </a:pPr>
            <a:r>
              <a:rPr lang="en-US" smtClean="0"/>
              <a:t> The different class names between the two sets of Attributes are sometimes not all that different (especially with the installer classes), so it can be a bit confusing if you need to mix and match the two.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12F2EA0-C057-4D36-B24B-8BD69BA52830}" type="slidenum">
              <a:rPr lang="en-US"/>
              <a:pPr/>
              <a:t>14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E76A0B-B670-4407-8F1D-3AAEFFF3020A}" type="slidenum">
              <a:rPr lang="en-US"/>
              <a:pPr/>
              <a:t>15</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buFontTx/>
              <a:buChar char="•"/>
            </a:pPr>
            <a:r>
              <a:rPr lang="en-US" smtClean="0"/>
              <a:t> If a property is not a value type, and does not have an auto-converstion to a known CIM type, then it MUST be marked with IgnoreMember or else the WMI registration with InstallUtil will fail. The failure message is very easy to understand though, and tells how to fix the problem.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49DF00C-87AE-4FCF-88E0-4B99F277F6C5}" type="slidenum">
              <a:rPr lang="en-US"/>
              <a:pPr/>
              <a:t>16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buFontTx/>
              <a:buChar char="•"/>
            </a:pPr>
            <a:r>
              <a:rPr lang="en-US" smtClean="0"/>
              <a:t> This allows you to define custom events which can be thrown, and handled just like property change events.</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4C15A79-A57F-47A6-82C0-2F6B37285E67}" type="slidenum">
              <a:rPr lang="en-US"/>
              <a:pPr/>
              <a:t>17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40A7349-FC90-4F85-AE49-F0E80598BB6E}" type="slidenum">
              <a:rPr lang="en-US"/>
              <a:pPr/>
              <a:t>18</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buFontTx/>
              <a:buChar char="•"/>
            </a:pPr>
            <a:r>
              <a:rPr lang="en-US" smtClean="0"/>
              <a:t> No need for the IgnoreMember attribute in this model.</a:t>
            </a:r>
          </a:p>
          <a:p>
            <a:pPr eaLnBrk="1" hangingPunct="1">
              <a:buFontTx/>
              <a:buChar char="•"/>
            </a:pPr>
            <a:r>
              <a:rPr lang="en-US" smtClean="0"/>
              <a:t> Attributing different types of objects in this model is more key now. You have to provide a unique key for all objects, where the old model assigned a system generated one.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22279A7-BAF2-4652-8DF8-FF0B7CA3C88A}" type="slidenum">
              <a:rPr lang="en-US"/>
              <a:pPr/>
              <a:t>19</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buFontTx/>
              <a:buChar char="•"/>
            </a:pPr>
            <a:r>
              <a:rPr lang="en-US" smtClean="0"/>
              <a:t> Important to have the correct security permissions sets on the WMI Namespace so that you can run a Task under the right delegated permissions. Otherwise, it will run under an anonymous user, and you’ll have no database or file rights.</a:t>
            </a:r>
          </a:p>
          <a:p>
            <a:pPr eaLnBrk="1" hangingPunct="1">
              <a:buFontTx/>
              <a:buChar char="•"/>
            </a:pPr>
            <a:r>
              <a:rPr lang="en-US" smtClean="0"/>
              <a:t> While these classes may have parallel classes in the v1 Attributes, they are no </a:t>
            </a:r>
            <a:r>
              <a:rPr lang="en-US" i="1" smtClean="0"/>
              <a:t>interchangeable</a:t>
            </a:r>
            <a:r>
              <a:rPr lang="en-US" smtClean="0"/>
              <a:t>. </a:t>
            </a:r>
          </a:p>
          <a:p>
            <a:pPr eaLnBrk="1" hangingPunct="1">
              <a:buFontTx/>
              <a:buChar char="•"/>
            </a:pPr>
            <a:r>
              <a:rPr lang="en-US" smtClean="0"/>
              <a:t> At least one property in your class must be marked with the ManagementKey attribute. The v1 WMI system generates a key automatically, but the v2 system requires you to generate a key, in order to properly reference other WMI classes.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47C34CB-B225-461D-A36B-C1621EEC0C22}" type="slidenum">
              <a:rPr lang="en-US"/>
              <a:pPr/>
              <a:t>20</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buFontTx/>
              <a:buChar char="•"/>
            </a:pPr>
            <a:r>
              <a:rPr lang="en-US" smtClean="0"/>
              <a:t> Notice that the Installer name is only </a:t>
            </a:r>
            <a:r>
              <a:rPr lang="en-US" i="1" smtClean="0"/>
              <a:t>slightly</a:t>
            </a:r>
            <a:r>
              <a:rPr lang="en-US" smtClean="0"/>
              <a:t> different!</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99BE03B-6673-46D9-860F-21A19AEBD1A9}" type="slidenum">
              <a:rPr lang="en-US"/>
              <a:pPr/>
              <a:t>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5A925A8-570B-4A1E-A555-3BCC5D7FBE12}" type="slidenum">
              <a:rPr lang="en-US"/>
              <a:pPr/>
              <a:t>21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buFontTx/>
              <a:buChar char="•"/>
            </a:pPr>
            <a:r>
              <a:rPr lang="en-US" smtClean="0"/>
              <a:t> Registration must be performed either using this method (InstallUtil) or using the runtime registration classes before Publishing an attributed object for instrumentation or firing a WMI event. Failure to do so will throw an exception the first time you publish an object.</a:t>
            </a:r>
          </a:p>
          <a:p>
            <a:pPr eaLnBrk="1" hangingPunct="1">
              <a:buFontTx/>
              <a:buChar char="•"/>
            </a:pPr>
            <a:r>
              <a:rPr lang="en-US" smtClean="0"/>
              <a:t> Using this route (as opposed to InstallUtil) may be better for classes which are discoverable at runtime using some form of IoC container, or other Plug-In framework like MEF.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7B0E25E-A114-43B6-AE58-C846AF04C846}" type="slidenum">
              <a:rPr lang="en-US"/>
              <a:pPr/>
              <a:t>23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1EC7E3A-9463-406B-94C4-0A76EBA6E1B8}" type="slidenum">
              <a:rPr lang="en-US"/>
              <a:pPr/>
              <a:t>26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buFontTx/>
              <a:buChar char="•"/>
            </a:pPr>
            <a:r>
              <a:rPr lang="en-US" smtClean="0"/>
              <a:t> wbemtest.exe is available on </a:t>
            </a:r>
            <a:r>
              <a:rPr lang="en-US" i="1" smtClean="0"/>
              <a:t>any</a:t>
            </a:r>
            <a:r>
              <a:rPr lang="en-US" smtClean="0"/>
              <a:t> machine that has WMI installed. It can be run directly from the Run Dialog.</a:t>
            </a:r>
          </a:p>
          <a:p>
            <a:pPr eaLnBrk="1" hangingPunct="1">
              <a:buFontTx/>
              <a:buChar char="•"/>
            </a:pPr>
            <a:r>
              <a:rPr lang="en-US" smtClean="0"/>
              <a:t> WMI Code Creator is available from the Microsoft Download site, and is a very simple utility that can generate code in C# or VB.NET. It can query the schema on the current computer, and help you develop WQL Queries to do common tasks.</a:t>
            </a:r>
          </a:p>
          <a:p>
            <a:pPr eaLnBrk="1" hangingPunct="1">
              <a:buFontTx/>
              <a:buChar char="•"/>
            </a:pPr>
            <a:r>
              <a:rPr lang="en-US" smtClean="0"/>
              <a:t> mgmtclassgen.exe is included in the Windows SDK, and is a command line tool to generate strongly typed classes from a CIM class name.</a:t>
            </a:r>
          </a:p>
          <a:p>
            <a:pPr eaLnBrk="1" hangingPunct="1">
              <a:buFontTx/>
              <a:buChar char="•"/>
            </a:pPr>
            <a:r>
              <a:rPr lang="en-US" smtClean="0"/>
              <a:t> WMI CIM Studio is a set of ActiveX controls that run IE that allow you to browse the WMI repository on the local machine, or a remote machine. It is a separate download from Microsoft.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0C8AD93-0349-46A1-A8AF-9EB38F00C9DD}"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A8851D8-4496-4BF5-9992-BD6026F908EE}" type="slidenum">
              <a:rPr lang="en-US"/>
              <a:pPr/>
              <a:t>28</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buFontTx/>
              <a:buChar char="•"/>
            </a:pPr>
            <a:r>
              <a:rPr lang="en-US" smtClean="0"/>
              <a:t> Not directly related to WMI… but using a Snap-In to monitor the WMI instrumentation of a long running process or service is a common use case for WMI.</a:t>
            </a:r>
          </a:p>
          <a:p>
            <a:pPr eaLnBrk="1" hangingPunct="1">
              <a:buFontTx/>
              <a:buChar char="•"/>
            </a:pPr>
            <a:r>
              <a:rPr lang="en-US" smtClean="0"/>
              <a:t> The MMC 3.0 .NET libraries include some UI classes that provide for a common look and feel for MMC Snap-Ins, though you can use any Windows Control, or even hook in WPF controls if you want.</a:t>
            </a:r>
          </a:p>
          <a:p>
            <a:pPr eaLnBrk="1" hangingPunct="1">
              <a:buFontTx/>
              <a:buChar char="•"/>
            </a:pPr>
            <a:r>
              <a:rPr lang="en-US" smtClean="0"/>
              <a:t> If you don’t know the right GUID’s to make your plug-in available to Computer Management, it can still be loaded using MMC directly.</a:t>
            </a:r>
          </a:p>
          <a:p>
            <a:pPr eaLnBrk="1" hangingPunct="1">
              <a:buFontTx/>
              <a:buChar char="•"/>
            </a:pPr>
            <a:r>
              <a:rPr lang="en-US" smtClean="0"/>
              <a:t> There is a framework for creating simply list based screens, as well as property windows with configurable property pages.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BF4C290-965A-4941-B3FE-0147B4F7BF13}" type="slidenum">
              <a:rPr lang="en-US"/>
              <a:pPr/>
              <a:t>29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 This is just a quick demo to give a flavor… but because this was not the primary reason for the presentation, this is a little light.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05EF44-EC99-4DF0-BDBC-DFA7DABCBA2C}" type="slidenum">
              <a:rPr lang="en-US"/>
              <a:pPr/>
              <a:t>30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C1A9670-A5D9-44D2-9745-3B2C42EC463E}" type="slidenum">
              <a:rPr lang="en-US"/>
              <a:pPr/>
              <a:t>32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buFontTx/>
              <a:buChar char="•"/>
            </a:pPr>
            <a:r>
              <a:rPr lang="en-US" smtClean="0"/>
              <a:t> I know evaluation forms are not standard at these meetings, but because this is really my first time giving a presentation to this kind of group, I am looking for some constructive feedback on my performance.</a:t>
            </a:r>
          </a:p>
          <a:p>
            <a:pPr eaLnBrk="1" hangingPunct="1">
              <a:buFontTx/>
              <a:buChar char="•"/>
            </a:pPr>
            <a:r>
              <a:rPr lang="en-US" smtClean="0"/>
              <a:t> Feel free to provide your contact information if you’d like to, but it is definitely not necessary. If you want to be harsh and anonymous, that is welcome as well (but hopefully not necessary).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CB1D6BB-9231-4F96-8BBD-10EEFF724F20}" type="slidenum">
              <a:rPr lang="en-US"/>
              <a:pPr/>
              <a:t>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63A20C0-7D4C-4507-8D78-CBD83EAC727E}" type="slidenum">
              <a:rPr lang="en-US"/>
              <a:pPr/>
              <a:t>5</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mtClean="0"/>
              <a:t>Standard is managed by the Distributed Management Task Force.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8D7C253-83D2-4AEE-A230-7CD4644D9CB5}" type="slidenum">
              <a:rPr lang="en-US"/>
              <a:pPr/>
              <a:t>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buFontTx/>
              <a:buChar char="•"/>
            </a:pPr>
            <a:r>
              <a:rPr lang="en-US" smtClean="0"/>
              <a:t> Will not be covering MOM/SCOM Monitoring or Visual Studio Analyzer directly in this presentation.</a:t>
            </a:r>
          </a:p>
          <a:p>
            <a:pPr eaLnBrk="1" hangingPunct="1">
              <a:buFontTx/>
              <a:buChar char="•"/>
            </a:pPr>
            <a:r>
              <a:rPr lang="en-US" smtClean="0"/>
              <a:t> Though WMI was not designed for IPC, it does allow for some pretty cool decoupled designs, especially if trying to tie together older systems using older technologies.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36DEA11-A04C-49A7-A000-9B97E757BED1}" type="slidenum">
              <a:rPr lang="en-US"/>
              <a:pPr/>
              <a:t>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buFontTx/>
              <a:buChar char="•"/>
            </a:pPr>
            <a:r>
              <a:rPr lang="en-US" smtClean="0"/>
              <a:t> Architectural Diagram courtesy of MSDN Documentation Online</a:t>
            </a:r>
          </a:p>
          <a:p>
            <a:pPr eaLnBrk="1" hangingPunct="1">
              <a:buFontTx/>
              <a:buChar char="•"/>
            </a:pPr>
            <a:r>
              <a:rPr lang="en-US" smtClean="0"/>
              <a:t> Take Note: The underlying architecture of WMI is still COM under the hood, with various frameworks (including .NET) providing wrappers around it.</a:t>
            </a:r>
          </a:p>
          <a:p>
            <a:pPr eaLnBrk="1" hangingPunct="1">
              <a:buFontTx/>
              <a:buChar char="•"/>
            </a:pPr>
            <a:endParaRPr lang="en-US" smtClean="0"/>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6D70991-BA6E-41F9-B320-70813031C397}" type="slidenum">
              <a:rPr lang="en-US"/>
              <a:pPr/>
              <a:t>8</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lnSpc>
                <a:spcPct val="90000"/>
              </a:lnSpc>
              <a:buFontTx/>
              <a:buChar char="•"/>
            </a:pPr>
            <a:r>
              <a:rPr lang="en-US" smtClean="0"/>
              <a:t> Though Inheritance &amp; Object Relationships are supported, I haven’t tested true “Polymorphism” in method calls (more on this later).</a:t>
            </a:r>
          </a:p>
          <a:p>
            <a:pPr eaLnBrk="1" hangingPunct="1">
              <a:lnSpc>
                <a:spcPct val="90000"/>
              </a:lnSpc>
              <a:buFontTx/>
              <a:buChar char="•"/>
            </a:pPr>
            <a:endParaRPr lang="en-US" smtClean="0"/>
          </a:p>
          <a:p>
            <a:pPr eaLnBrk="1" hangingPunct="1">
              <a:lnSpc>
                <a:spcPct val="90000"/>
              </a:lnSpc>
              <a:buFontTx/>
              <a:buChar char="•"/>
            </a:pPr>
            <a:r>
              <a:rPr lang="en-US" smtClean="0"/>
              <a:t> Example CIM Classes:</a:t>
            </a:r>
          </a:p>
          <a:p>
            <a:pPr lvl="1" eaLnBrk="1" hangingPunct="1">
              <a:lnSpc>
                <a:spcPct val="90000"/>
              </a:lnSpc>
              <a:buFontTx/>
              <a:buChar char="•"/>
            </a:pPr>
            <a:r>
              <a:rPr lang="en-US" smtClean="0"/>
              <a:t> CIM_Fan – Cooling Fan</a:t>
            </a:r>
          </a:p>
          <a:p>
            <a:pPr lvl="1" eaLnBrk="1" hangingPunct="1">
              <a:lnSpc>
                <a:spcPct val="90000"/>
              </a:lnSpc>
              <a:buFontTx/>
              <a:buChar char="•"/>
            </a:pPr>
            <a:r>
              <a:rPr lang="en-US" smtClean="0"/>
              <a:t> CIM_LogicalDisk – Logical Disk Attached to System</a:t>
            </a:r>
          </a:p>
          <a:p>
            <a:pPr lvl="1" eaLnBrk="1" hangingPunct="1">
              <a:lnSpc>
                <a:spcPct val="90000"/>
              </a:lnSpc>
              <a:buFontTx/>
              <a:buChar char="•"/>
            </a:pPr>
            <a:r>
              <a:rPr lang="en-US" smtClean="0"/>
              <a:t> CIM_Process – Operating System Process</a:t>
            </a:r>
          </a:p>
          <a:p>
            <a:pPr lvl="1" eaLnBrk="1" hangingPunct="1">
              <a:lnSpc>
                <a:spcPct val="90000"/>
              </a:lnSpc>
              <a:buFontTx/>
              <a:buChar char="•"/>
            </a:pPr>
            <a:r>
              <a:rPr lang="en-US" smtClean="0"/>
              <a:t> __SystemClass – Most base class for all CIM classes</a:t>
            </a:r>
          </a:p>
          <a:p>
            <a:pPr lvl="1" eaLnBrk="1" hangingPunct="1">
              <a:lnSpc>
                <a:spcPct val="90000"/>
              </a:lnSpc>
              <a:buFontTx/>
              <a:buChar char="•"/>
            </a:pPr>
            <a:r>
              <a:rPr lang="en-US" smtClean="0"/>
              <a:t> __SystemEvent – Most base class for all CIM events</a:t>
            </a:r>
          </a:p>
          <a:p>
            <a:pPr lvl="1" eaLnBrk="1" hangingPunct="1">
              <a:lnSpc>
                <a:spcPct val="90000"/>
              </a:lnSpc>
              <a:buFontTx/>
              <a:buChar char="•"/>
            </a:pPr>
            <a:endParaRPr lang="en-US" smtClean="0"/>
          </a:p>
          <a:p>
            <a:pPr eaLnBrk="1" hangingPunct="1">
              <a:lnSpc>
                <a:spcPct val="90000"/>
              </a:lnSpc>
              <a:buFontTx/>
              <a:buChar char="•"/>
            </a:pPr>
            <a:r>
              <a:rPr lang="en-US" smtClean="0"/>
              <a:t> Example Win32 Classes:</a:t>
            </a:r>
          </a:p>
          <a:p>
            <a:pPr lvl="1" eaLnBrk="1" hangingPunct="1">
              <a:lnSpc>
                <a:spcPct val="90000"/>
              </a:lnSpc>
              <a:buFontTx/>
              <a:buChar char="•"/>
            </a:pPr>
            <a:r>
              <a:rPr lang="en-US" smtClean="0"/>
              <a:t> Win32_Fan (Derives from CIM_Fan)</a:t>
            </a:r>
          </a:p>
          <a:p>
            <a:pPr lvl="1" eaLnBrk="1" hangingPunct="1">
              <a:lnSpc>
                <a:spcPct val="90000"/>
              </a:lnSpc>
              <a:buFontTx/>
              <a:buChar char="•"/>
            </a:pPr>
            <a:r>
              <a:rPr lang="en-US" smtClean="0"/>
              <a:t> Win32_LogicalDisk (Derives from CIM_LogicalDisk)</a:t>
            </a:r>
          </a:p>
          <a:p>
            <a:pPr lvl="1" eaLnBrk="1" hangingPunct="1">
              <a:lnSpc>
                <a:spcPct val="90000"/>
              </a:lnSpc>
              <a:buFontTx/>
              <a:buChar char="•"/>
            </a:pPr>
            <a:r>
              <a:rPr lang="en-US" smtClean="0"/>
              <a:t> Win32_Process (Derives from CIM_Process)</a:t>
            </a:r>
          </a:p>
          <a:p>
            <a:pPr lvl="1" eaLnBrk="1" hangingPunct="1">
              <a:lnSpc>
                <a:spcPct val="90000"/>
              </a:lnSpc>
              <a:buFontTx/>
              <a:buChar char="•"/>
            </a:pPr>
            <a:endParaRPr lang="en-US" smtClean="0"/>
          </a:p>
          <a:p>
            <a:pPr eaLnBrk="1" hangingPunct="1">
              <a:lnSpc>
                <a:spcPct val="90000"/>
              </a:lnSpc>
              <a:buFontTx/>
              <a:buChar char="•"/>
            </a:pPr>
            <a:r>
              <a:rPr lang="en-US" smtClean="0"/>
              <a:t> Not all CIM classes have a mirror in Win32 space, and not all Win32 classes have close mirrors in CIM, though everything at least derives from __SystemClass</a:t>
            </a:r>
          </a:p>
          <a:p>
            <a:pPr lvl="1" eaLnBrk="1" hangingPunct="1">
              <a:lnSpc>
                <a:spcPct val="90000"/>
              </a:lnSpc>
              <a:buFontTx/>
              <a:buChar char="•"/>
            </a:pPr>
            <a:endParaRPr lang="en-US" smtClean="0"/>
          </a:p>
          <a:p>
            <a:pPr lvl="1" eaLnBrk="1" hangingPunct="1">
              <a:lnSpc>
                <a:spcPct val="90000"/>
              </a:lnSpc>
              <a:buFontTx/>
              <a:buChar char="•"/>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225666-D243-4F96-B001-3D131CA65E91}" type="slidenum">
              <a:rPr lang="en-US"/>
              <a:pPr/>
              <a:t>9</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buFontTx/>
              <a:buChar char="•"/>
            </a:pPr>
            <a:r>
              <a:rPr lang="en-US" smtClean="0"/>
              <a:t> Namespaces are all under the “ROOT” namespace</a:t>
            </a:r>
          </a:p>
          <a:p>
            <a:pPr eaLnBrk="1" hangingPunct="1">
              <a:buFontTx/>
              <a:buChar char="•"/>
            </a:pPr>
            <a:r>
              <a:rPr lang="en-US" smtClean="0"/>
              <a:t> Namespace security can be set by going to Computer Management &gt; Services and Applications &gt; WMI Control. Right click on WMI Control and select Properties. Then go to the Security tab.</a:t>
            </a:r>
          </a:p>
          <a:p>
            <a:pPr eaLnBrk="1" hangingPunct="1">
              <a:buFontTx/>
              <a:buChar char="•"/>
            </a:pPr>
            <a:r>
              <a:rPr lang="en-US" smtClean="0"/>
              <a:t> Namespace for application instrumentation does not have to match that of the .NET namespaces in your code. In fact, depending on the separation of concern, it may be advisable not to, so as not to infer a direct connection.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3400552-9BA2-4D66-8BFF-A38541D39D43}" type="slidenum">
              <a:rPr lang="en-US"/>
              <a:pPr/>
              <a:t>10</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r>
              <a:rPr lang="en-US" smtClean="0"/>
              <a:t> Here are some example WQL queries that one might use during common administrative operations or for watchdog tasks</a:t>
            </a:r>
          </a:p>
          <a:p>
            <a:pPr eaLnBrk="1" hangingPunct="1">
              <a:buFontTx/>
              <a:buChar char="•"/>
            </a:pPr>
            <a:r>
              <a:rPr lang="en-US" smtClean="0"/>
              <a:t> WQL is actually a superset query language of the CQL (CIM Query Language) which is part of the WBEM standard.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53"/>
          <p:cNvGrpSpPr>
            <a:grpSpLocks/>
          </p:cNvGrpSpPr>
          <p:nvPr/>
        </p:nvGrpSpPr>
        <p:grpSpPr bwMode="auto">
          <a:xfrm>
            <a:off x="0" y="3908425"/>
            <a:ext cx="3400425" cy="2949575"/>
            <a:chOff x="0" y="2458"/>
            <a:chExt cx="2142" cy="1858"/>
          </a:xfrm>
        </p:grpSpPr>
        <p:sp>
          <p:nvSpPr>
            <p:cNvPr id="338998" name="Freeform 54"/>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rgbClr val="FFFFFF"/>
                </a:gs>
                <a:gs pos="50000">
                  <a:schemeClr val="bg2"/>
                </a:gs>
                <a:gs pos="100000">
                  <a:srgbClr val="FFFFFF"/>
                </a:gs>
              </a:gsLst>
              <a:lin ang="2700000" scaled="1"/>
            </a:gradFill>
            <a:ln w="9525">
              <a:noFill/>
              <a:round/>
              <a:headEnd/>
              <a:tailEnd/>
            </a:ln>
          </p:spPr>
          <p:txBody>
            <a:bodyPr/>
            <a:lstStyle/>
            <a:p>
              <a:endParaRPr lang="en-US"/>
            </a:p>
          </p:txBody>
        </p:sp>
        <p:sp>
          <p:nvSpPr>
            <p:cNvPr id="338999" name="Freeform 55"/>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rgbClr val="FFFFFF"/>
                </a:gs>
                <a:gs pos="100000">
                  <a:schemeClr val="bg2"/>
                </a:gs>
              </a:gsLst>
              <a:lin ang="18900000" scaled="1"/>
            </a:gradFill>
            <a:ln w="9525">
              <a:noFill/>
              <a:round/>
              <a:headEnd/>
              <a:tailEnd/>
            </a:ln>
          </p:spPr>
          <p:txBody>
            <a:bodyPr/>
            <a:lstStyle/>
            <a:p>
              <a:endParaRPr lang="en-US"/>
            </a:p>
          </p:txBody>
        </p:sp>
        <p:sp>
          <p:nvSpPr>
            <p:cNvPr id="339000" name="Freeform 56"/>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rgbClr val="FFFFFF"/>
                </a:gs>
                <a:gs pos="50000">
                  <a:schemeClr val="bg2"/>
                </a:gs>
                <a:gs pos="100000">
                  <a:srgbClr val="FFFFFF"/>
                </a:gs>
              </a:gsLst>
              <a:lin ang="2700000" scaled="1"/>
            </a:gradFill>
            <a:ln w="9525">
              <a:noFill/>
              <a:round/>
              <a:headEnd/>
              <a:tailEnd/>
            </a:ln>
          </p:spPr>
          <p:txBody>
            <a:bodyPr/>
            <a:lstStyle/>
            <a:p>
              <a:endParaRPr lang="en-US"/>
            </a:p>
          </p:txBody>
        </p:sp>
        <p:sp>
          <p:nvSpPr>
            <p:cNvPr id="339001" name="Freeform 57"/>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rgbClr val="FFFFFF"/>
                </a:gs>
                <a:gs pos="50000">
                  <a:schemeClr val="bg2"/>
                </a:gs>
                <a:gs pos="100000">
                  <a:srgbClr val="FFFFFF"/>
                </a:gs>
              </a:gsLst>
              <a:lin ang="2700000" scaled="1"/>
            </a:gradFill>
            <a:ln w="9525">
              <a:noFill/>
              <a:round/>
              <a:headEnd/>
              <a:tailEnd/>
            </a:ln>
          </p:spPr>
          <p:txBody>
            <a:bodyPr/>
            <a:lstStyle/>
            <a:p>
              <a:endParaRPr lang="en-US"/>
            </a:p>
          </p:txBody>
        </p:sp>
        <p:sp>
          <p:nvSpPr>
            <p:cNvPr id="339002" name="Oval 58"/>
            <p:cNvSpPr>
              <a:spLocks noChangeArrowheads="1"/>
            </p:cNvSpPr>
            <p:nvPr/>
          </p:nvSpPr>
          <p:spPr bwMode="ltGray">
            <a:xfrm>
              <a:off x="209" y="2784"/>
              <a:ext cx="86" cy="86"/>
            </a:xfrm>
            <a:prstGeom prst="ellipse">
              <a:avLst/>
            </a:prstGeom>
            <a:gradFill rotWithShape="0">
              <a:gsLst>
                <a:gs pos="0">
                  <a:schemeClr val="bg2"/>
                </a:gs>
                <a:gs pos="100000">
                  <a:srgbClr val="FFFFFF"/>
                </a:gs>
              </a:gsLst>
              <a:lin ang="18900000" scaled="1"/>
            </a:gradFill>
            <a:ln w="9525">
              <a:noFill/>
              <a:round/>
              <a:headEnd/>
              <a:tailEnd/>
            </a:ln>
            <a:effectLst/>
          </p:spPr>
          <p:txBody>
            <a:bodyPr/>
            <a:lstStyle/>
            <a:p>
              <a:endParaRPr lang="en-US"/>
            </a:p>
          </p:txBody>
        </p:sp>
        <p:sp>
          <p:nvSpPr>
            <p:cNvPr id="339003" name="Oval 59"/>
            <p:cNvSpPr>
              <a:spLocks noChangeArrowheads="1"/>
            </p:cNvSpPr>
            <p:nvPr/>
          </p:nvSpPr>
          <p:spPr bwMode="ltGray">
            <a:xfrm>
              <a:off x="1536" y="3884"/>
              <a:ext cx="92" cy="92"/>
            </a:xfrm>
            <a:prstGeom prst="ellipse">
              <a:avLst/>
            </a:prstGeom>
            <a:gradFill rotWithShape="0">
              <a:gsLst>
                <a:gs pos="0">
                  <a:schemeClr val="bg2"/>
                </a:gs>
                <a:gs pos="100000">
                  <a:srgbClr val="FFFFFF"/>
                </a:gs>
              </a:gsLst>
              <a:lin ang="2700000" scaled="1"/>
            </a:gradFill>
            <a:ln w="9525">
              <a:noFill/>
              <a:round/>
              <a:headEnd/>
              <a:tailEnd/>
            </a:ln>
            <a:effectLst/>
          </p:spPr>
          <p:txBody>
            <a:bodyPr/>
            <a:lstStyle/>
            <a:p>
              <a:endParaRPr lang="en-US"/>
            </a:p>
          </p:txBody>
        </p:sp>
        <p:sp>
          <p:nvSpPr>
            <p:cNvPr id="339004" name="Oval 60"/>
            <p:cNvSpPr>
              <a:spLocks noChangeArrowheads="1"/>
            </p:cNvSpPr>
            <p:nvPr/>
          </p:nvSpPr>
          <p:spPr bwMode="ltGray">
            <a:xfrm>
              <a:off x="791" y="2723"/>
              <a:ext cx="121" cy="121"/>
            </a:xfrm>
            <a:prstGeom prst="ellipse">
              <a:avLst/>
            </a:prstGeom>
            <a:gradFill rotWithShape="0">
              <a:gsLst>
                <a:gs pos="0">
                  <a:schemeClr val="bg2"/>
                </a:gs>
                <a:gs pos="100000">
                  <a:srgbClr val="FFFFFF"/>
                </a:gs>
              </a:gsLst>
              <a:lin ang="18900000" scaled="1"/>
            </a:gradFill>
            <a:ln w="9525">
              <a:noFill/>
              <a:round/>
              <a:headEnd/>
              <a:tailEnd/>
            </a:ln>
            <a:effectLst/>
          </p:spPr>
          <p:txBody>
            <a:bodyPr/>
            <a:lstStyle/>
            <a:p>
              <a:endParaRPr lang="en-US"/>
            </a:p>
          </p:txBody>
        </p:sp>
      </p:grpSp>
      <p:sp>
        <p:nvSpPr>
          <p:cNvPr id="338955" name="Rectangle 11"/>
          <p:cNvSpPr>
            <a:spLocks noGrp="1" noChangeArrowheads="1"/>
          </p:cNvSpPr>
          <p:nvPr>
            <p:ph type="subTitle" sz="quarter" idx="1"/>
          </p:nvPr>
        </p:nvSpPr>
        <p:spPr>
          <a:xfrm>
            <a:off x="3048000" y="4038600"/>
            <a:ext cx="5029200" cy="1219200"/>
          </a:xfrm>
        </p:spPr>
        <p:txBody>
          <a:bodyPr/>
          <a:lstStyle>
            <a:lvl1pPr marL="0" indent="0" algn="ctr">
              <a:buFont typeface="Wingdings" pitchFamily="2" charset="2"/>
              <a:buNone/>
              <a:defRPr/>
            </a:lvl1pPr>
          </a:lstStyle>
          <a:p>
            <a:r>
              <a:rPr lang="en-US" smtClean="0"/>
              <a:t>Click to edit Master subtitle style</a:t>
            </a:r>
            <a:endParaRPr lang="en-US"/>
          </a:p>
        </p:txBody>
      </p:sp>
      <p:pic>
        <p:nvPicPr>
          <p:cNvPr id="338985" name="Picture 41" descr="SpiderLogic"/>
          <p:cNvPicPr>
            <a:picLocks noChangeAspect="1" noChangeArrowheads="1"/>
          </p:cNvPicPr>
          <p:nvPr/>
        </p:nvPicPr>
        <p:blipFill>
          <a:blip r:embed="rId2" cstate="print"/>
          <a:srcRect/>
          <a:stretch>
            <a:fillRect/>
          </a:stretch>
        </p:blipFill>
        <p:spPr bwMode="auto">
          <a:xfrm>
            <a:off x="1295400" y="990600"/>
            <a:ext cx="6575425" cy="2617788"/>
          </a:xfrm>
          <a:prstGeom prst="rect">
            <a:avLst/>
          </a:prstGeom>
          <a:noFill/>
        </p:spPr>
      </p:pic>
      <p:sp>
        <p:nvSpPr>
          <p:cNvPr id="339006" name="Rectangle 62"/>
          <p:cNvSpPr>
            <a:spLocks noChangeArrowheads="1"/>
          </p:cNvSpPr>
          <p:nvPr/>
        </p:nvSpPr>
        <p:spPr bwMode="auto">
          <a:xfrm>
            <a:off x="3200400" y="6324600"/>
            <a:ext cx="5943600" cy="533400"/>
          </a:xfrm>
          <a:prstGeom prst="rect">
            <a:avLst/>
          </a:prstGeom>
          <a:noFill/>
          <a:ln w="9525">
            <a:noFill/>
            <a:miter lim="800000"/>
            <a:headEnd/>
            <a:tailEnd/>
          </a:ln>
          <a:effectLst/>
        </p:spPr>
        <p:txBody>
          <a:bodyPr/>
          <a:lstStyle/>
          <a:p>
            <a:pPr algn="ctr">
              <a:buClr>
                <a:schemeClr val="bg2"/>
              </a:buClr>
              <a:buSzPct val="75000"/>
              <a:buFont typeface="Wingdings" pitchFamily="2" charset="2"/>
              <a:buNone/>
            </a:pPr>
            <a:r>
              <a:rPr lang="en-US" sz="1800" i="1">
                <a:solidFill>
                  <a:schemeClr val="bg1"/>
                </a:solidFill>
              </a:rPr>
              <a:t>Where architects code and coders architect</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Date Placeholder 4"/>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955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1341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Date Placeholder 4"/>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762000" y="1371600"/>
            <a:ext cx="7696200" cy="2057400"/>
          </a:xfrm>
        </p:spPr>
        <p:txBody>
          <a:bodyPr/>
          <a:lstStyle>
            <a:lvl1pPr>
              <a:defRPr sz="5400"/>
            </a:lvl1pPr>
          </a:lstStyle>
          <a:p>
            <a:r>
              <a:rPr lang="en-US"/>
              <a:t>Click to edit Master title style</a:t>
            </a:r>
          </a:p>
        </p:txBody>
      </p:sp>
      <p:sp>
        <p:nvSpPr>
          <p:cNvPr id="5124"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r>
              <a:rPr lang="en-US"/>
              <a:t>Click to edit Master subtitle style</a:t>
            </a:r>
          </a:p>
        </p:txBody>
      </p:sp>
      <p:sp>
        <p:nvSpPr>
          <p:cNvPr id="12" name="Rectangle 5"/>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p>
        </p:txBody>
      </p:sp>
      <p:sp>
        <p:nvSpPr>
          <p:cNvPr id="13" name="Rectangle 6"/>
          <p:cNvSpPr>
            <a:spLocks noGrp="1" noChangeArrowheads="1"/>
          </p:cNvSpPr>
          <p:nvPr>
            <p:ph type="ftr" sz="quarter" idx="11"/>
          </p:nvPr>
        </p:nvSpPr>
        <p:spPr/>
        <p:txBody>
          <a:bodyPr/>
          <a:lstStyle>
            <a:lvl1pPr>
              <a:defRPr smtClean="0"/>
            </a:lvl1pPr>
          </a:lstStyle>
          <a:p>
            <a:pPr>
              <a:defRPr/>
            </a:pPr>
            <a:endParaRPr lang="en-US"/>
          </a:p>
        </p:txBody>
      </p:sp>
      <p:sp>
        <p:nvSpPr>
          <p:cNvPr id="14" name="Rectangle 7"/>
          <p:cNvSpPr>
            <a:spLocks noGrp="1" noChangeArrowheads="1"/>
          </p:cNvSpPr>
          <p:nvPr>
            <p:ph type="sldNum" sz="quarter" idx="12"/>
          </p:nvPr>
        </p:nvSpPr>
        <p:spPr>
          <a:xfrm>
            <a:off x="6553200" y="6248400"/>
            <a:ext cx="2133600" cy="457200"/>
          </a:xfrm>
          <a:prstGeom prst="rect">
            <a:avLst/>
          </a:prstGeom>
        </p:spPr>
        <p:txBody>
          <a:bodyPr/>
          <a:lstStyle>
            <a:lvl1pPr>
              <a:defRPr b="1" smtClean="0"/>
            </a:lvl1pPr>
          </a:lstStyle>
          <a:p>
            <a:pPr>
              <a:defRPr/>
            </a:pPr>
            <a:fld id="{84A0FE06-7080-4D5A-AA55-85B474354E2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533400"/>
            <a:ext cx="8229600" cy="5597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0464FF92-3E37-4EA1-A2F8-5EBC78CDA04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828800"/>
            <a:ext cx="4038600" cy="4302125"/>
          </a:xfrm>
        </p:spPr>
        <p:txBody>
          <a:bodyPr/>
          <a:lstStyle/>
          <a:p>
            <a:pPr lvl="0"/>
            <a:endParaRPr lang="en-US" noProof="0" smtClean="0"/>
          </a:p>
        </p:txBody>
      </p:sp>
      <p:sp>
        <p:nvSpPr>
          <p:cNvPr id="4" name="Text Placeholder 3"/>
          <p:cNvSpPr>
            <a:spLocks noGrp="1"/>
          </p:cNvSpPr>
          <p:nvPr>
            <p:ph type="body" sz="half" idx="2"/>
          </p:nvPr>
        </p:nvSpPr>
        <p:spPr>
          <a:xfrm>
            <a:off x="4648200" y="1828800"/>
            <a:ext cx="40386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82E387CD-F406-443D-931D-7692E0CF91A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Date Placeholder 4"/>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Date Placeholder 4"/>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1148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19200"/>
            <a:ext cx="41148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Date Placeholder 5"/>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endParaRPr lang="en-US"/>
          </a:p>
        </p:txBody>
      </p:sp>
      <p:sp>
        <p:nvSpPr>
          <p:cNvPr id="8"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Date Placeholder 3"/>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a:p>
        </p:txBody>
      </p:sp>
      <p:sp>
        <p:nvSpPr>
          <p:cNvPr id="3" name="Date Placeholder 2"/>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Date Placeholder 5"/>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Date Placeholder 5"/>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37957" name="Object 37"/>
          <p:cNvGraphicFramePr>
            <a:graphicFrameLocks noChangeAspect="1"/>
          </p:cNvGraphicFramePr>
          <p:nvPr/>
        </p:nvGraphicFramePr>
        <p:xfrm>
          <a:off x="7620000" y="5508625"/>
          <a:ext cx="1524000" cy="1349375"/>
        </p:xfrm>
        <a:graphic>
          <a:graphicData uri="http://schemas.openxmlformats.org/presentationml/2006/ole">
            <p:oleObj spid="_x0000_s75778" name="Bitmap Image" r:id="rId17" imgW="2305372" imgH="2038095" progId="PBrush">
              <p:embed/>
            </p:oleObj>
          </a:graphicData>
        </a:graphic>
      </p:graphicFrame>
      <p:grpSp>
        <p:nvGrpSpPr>
          <p:cNvPr id="2" name="Group 39"/>
          <p:cNvGrpSpPr>
            <a:grpSpLocks/>
          </p:cNvGrpSpPr>
          <p:nvPr/>
        </p:nvGrpSpPr>
        <p:grpSpPr bwMode="auto">
          <a:xfrm>
            <a:off x="0" y="3908425"/>
            <a:ext cx="3400425" cy="2949575"/>
            <a:chOff x="0" y="2458"/>
            <a:chExt cx="2142" cy="1858"/>
          </a:xfrm>
        </p:grpSpPr>
        <p:sp>
          <p:nvSpPr>
            <p:cNvPr id="337960" name="Freeform 40"/>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rgbClr val="FFFFFF"/>
                </a:gs>
                <a:gs pos="50000">
                  <a:srgbClr val="A6A6FE"/>
                </a:gs>
                <a:gs pos="100000">
                  <a:srgbClr val="FFFFFF"/>
                </a:gs>
              </a:gsLst>
              <a:lin ang="2700000" scaled="1"/>
            </a:gradFill>
            <a:ln w="9525">
              <a:noFill/>
              <a:round/>
              <a:headEnd/>
              <a:tailEnd/>
            </a:ln>
          </p:spPr>
          <p:txBody>
            <a:bodyPr/>
            <a:lstStyle/>
            <a:p>
              <a:endParaRPr lang="en-US"/>
            </a:p>
          </p:txBody>
        </p:sp>
        <p:sp>
          <p:nvSpPr>
            <p:cNvPr id="337961" name="Freeform 41"/>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rgbClr val="A6A6FE"/>
                </a:gs>
                <a:gs pos="50000">
                  <a:srgbClr val="FFFFFF"/>
                </a:gs>
                <a:gs pos="100000">
                  <a:srgbClr val="A6A6FE"/>
                </a:gs>
              </a:gsLst>
              <a:lin ang="18900000" scaled="1"/>
            </a:gradFill>
            <a:ln w="9525">
              <a:noFill/>
              <a:round/>
              <a:headEnd/>
              <a:tailEnd/>
            </a:ln>
          </p:spPr>
          <p:txBody>
            <a:bodyPr/>
            <a:lstStyle/>
            <a:p>
              <a:endParaRPr lang="en-US"/>
            </a:p>
          </p:txBody>
        </p:sp>
        <p:sp>
          <p:nvSpPr>
            <p:cNvPr id="337962" name="Freeform 42"/>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rgbClr val="FFFFFF"/>
                </a:gs>
                <a:gs pos="50000">
                  <a:srgbClr val="A6A6FE"/>
                </a:gs>
                <a:gs pos="100000">
                  <a:srgbClr val="FFFFFF"/>
                </a:gs>
              </a:gsLst>
              <a:lin ang="2700000" scaled="1"/>
            </a:gradFill>
            <a:ln w="9525">
              <a:noFill/>
              <a:round/>
              <a:headEnd/>
              <a:tailEnd/>
            </a:ln>
          </p:spPr>
          <p:txBody>
            <a:bodyPr/>
            <a:lstStyle/>
            <a:p>
              <a:endParaRPr lang="en-US"/>
            </a:p>
          </p:txBody>
        </p:sp>
        <p:sp>
          <p:nvSpPr>
            <p:cNvPr id="337963" name="Freeform 43"/>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rgbClr val="FFFFFF"/>
                </a:gs>
                <a:gs pos="50000">
                  <a:srgbClr val="A6A6FE"/>
                </a:gs>
                <a:gs pos="100000">
                  <a:srgbClr val="FFFFFF"/>
                </a:gs>
              </a:gsLst>
              <a:lin ang="2700000" scaled="1"/>
            </a:gradFill>
            <a:ln w="9525">
              <a:noFill/>
              <a:round/>
              <a:headEnd/>
              <a:tailEnd/>
            </a:ln>
          </p:spPr>
          <p:txBody>
            <a:bodyPr/>
            <a:lstStyle/>
            <a:p>
              <a:endParaRPr lang="en-US"/>
            </a:p>
          </p:txBody>
        </p:sp>
        <p:sp>
          <p:nvSpPr>
            <p:cNvPr id="337964" name="Oval 44"/>
            <p:cNvSpPr>
              <a:spLocks noChangeArrowheads="1"/>
            </p:cNvSpPr>
            <p:nvPr/>
          </p:nvSpPr>
          <p:spPr bwMode="ltGray">
            <a:xfrm>
              <a:off x="209" y="2784"/>
              <a:ext cx="86" cy="86"/>
            </a:xfrm>
            <a:prstGeom prst="ellipse">
              <a:avLst/>
            </a:prstGeom>
            <a:gradFill rotWithShape="0">
              <a:gsLst>
                <a:gs pos="0">
                  <a:srgbClr val="A6A6FE"/>
                </a:gs>
                <a:gs pos="100000">
                  <a:srgbClr val="FFFFFF"/>
                </a:gs>
              </a:gsLst>
              <a:lin ang="18900000" scaled="1"/>
            </a:gradFill>
            <a:ln w="9525">
              <a:noFill/>
              <a:round/>
              <a:headEnd/>
              <a:tailEnd/>
            </a:ln>
            <a:effectLst/>
          </p:spPr>
          <p:txBody>
            <a:bodyPr/>
            <a:lstStyle/>
            <a:p>
              <a:endParaRPr lang="en-US"/>
            </a:p>
          </p:txBody>
        </p:sp>
        <p:sp>
          <p:nvSpPr>
            <p:cNvPr id="337965" name="Oval 45"/>
            <p:cNvSpPr>
              <a:spLocks noChangeArrowheads="1"/>
            </p:cNvSpPr>
            <p:nvPr/>
          </p:nvSpPr>
          <p:spPr bwMode="ltGray">
            <a:xfrm>
              <a:off x="1536" y="3884"/>
              <a:ext cx="92" cy="92"/>
            </a:xfrm>
            <a:prstGeom prst="ellipse">
              <a:avLst/>
            </a:prstGeom>
            <a:gradFill rotWithShape="0">
              <a:gsLst>
                <a:gs pos="0">
                  <a:srgbClr val="A6A6FE"/>
                </a:gs>
                <a:gs pos="100000">
                  <a:srgbClr val="FFFFFF"/>
                </a:gs>
              </a:gsLst>
              <a:lin ang="2700000" scaled="1"/>
            </a:gradFill>
            <a:ln w="9525">
              <a:noFill/>
              <a:round/>
              <a:headEnd/>
              <a:tailEnd/>
            </a:ln>
            <a:effectLst/>
          </p:spPr>
          <p:txBody>
            <a:bodyPr/>
            <a:lstStyle/>
            <a:p>
              <a:endParaRPr lang="en-US"/>
            </a:p>
          </p:txBody>
        </p:sp>
        <p:sp>
          <p:nvSpPr>
            <p:cNvPr id="337966" name="Oval 46"/>
            <p:cNvSpPr>
              <a:spLocks noChangeArrowheads="1"/>
            </p:cNvSpPr>
            <p:nvPr/>
          </p:nvSpPr>
          <p:spPr bwMode="ltGray">
            <a:xfrm>
              <a:off x="791" y="2723"/>
              <a:ext cx="121" cy="121"/>
            </a:xfrm>
            <a:prstGeom prst="ellipse">
              <a:avLst/>
            </a:prstGeom>
            <a:gradFill rotWithShape="0">
              <a:gsLst>
                <a:gs pos="0">
                  <a:srgbClr val="A6A6FE"/>
                </a:gs>
                <a:gs pos="100000">
                  <a:srgbClr val="FFFFFF"/>
                </a:gs>
              </a:gsLst>
              <a:lin ang="18900000" scaled="1"/>
            </a:gradFill>
            <a:ln w="9525">
              <a:noFill/>
              <a:round/>
              <a:headEnd/>
              <a:tailEnd/>
            </a:ln>
            <a:effectLst/>
          </p:spPr>
          <p:txBody>
            <a:bodyPr/>
            <a:lstStyle/>
            <a:p>
              <a:endParaRPr lang="en-US"/>
            </a:p>
          </p:txBody>
        </p:sp>
      </p:grpSp>
      <p:sp>
        <p:nvSpPr>
          <p:cNvPr id="337931" name="Rectangle 11"/>
          <p:cNvSpPr>
            <a:spLocks noGrp="1" noChangeArrowheads="1"/>
          </p:cNvSpPr>
          <p:nvPr>
            <p:ph type="body" idx="1"/>
          </p:nvPr>
        </p:nvSpPr>
        <p:spPr bwMode="auto">
          <a:xfrm>
            <a:off x="304800" y="1219200"/>
            <a:ext cx="83820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33" name="Rectangle 13"/>
          <p:cNvSpPr>
            <a:spLocks noGrp="1" noChangeArrowheads="1"/>
          </p:cNvSpPr>
          <p:nvPr>
            <p:ph type="ftr" sz="quarter" idx="3"/>
          </p:nvPr>
        </p:nvSpPr>
        <p:spPr bwMode="auto">
          <a:xfrm>
            <a:off x="32766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b="1">
                <a:solidFill>
                  <a:srgbClr val="000066"/>
                </a:solidFill>
                <a:latin typeface="Helvetica"/>
              </a:defRPr>
            </a:lvl1pPr>
          </a:lstStyle>
          <a:p>
            <a:pPr>
              <a:defRPr/>
            </a:pPr>
            <a:endParaRPr lang="en-US"/>
          </a:p>
        </p:txBody>
      </p:sp>
      <p:sp>
        <p:nvSpPr>
          <p:cNvPr id="337930" name="Rectangle 10"/>
          <p:cNvSpPr>
            <a:spLocks noGrp="1" noChangeArrowheads="1"/>
          </p:cNvSpPr>
          <p:nvPr>
            <p:ph type="title"/>
          </p:nvPr>
        </p:nvSpPr>
        <p:spPr bwMode="auto">
          <a:xfrm>
            <a:off x="304800" y="381000"/>
            <a:ext cx="6477000" cy="685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en-US" smtClean="0"/>
              <a:t>Click to edit Master</a:t>
            </a:r>
          </a:p>
        </p:txBody>
      </p:sp>
      <p:sp>
        <p:nvSpPr>
          <p:cNvPr id="337932" name="Rectangle 12"/>
          <p:cNvSpPr>
            <a:spLocks noGrp="1" noChangeArrowheads="1"/>
          </p:cNvSpPr>
          <p:nvPr>
            <p:ph type="dt" sz="half" idx="2"/>
          </p:nvPr>
        </p:nvSpPr>
        <p:spPr bwMode="auto">
          <a:xfrm>
            <a:off x="304800" y="66294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solidFill>
                  <a:schemeClr val="bg1"/>
                </a:solidFill>
              </a:defRPr>
            </a:lvl1pPr>
          </a:lstStyle>
          <a:p>
            <a:pPr>
              <a:defRPr/>
            </a:pPr>
            <a:endParaRPr lang="en-US"/>
          </a:p>
        </p:txBody>
      </p:sp>
      <p:sp>
        <p:nvSpPr>
          <p:cNvPr id="337956" name="Text Box 36"/>
          <p:cNvSpPr txBox="1">
            <a:spLocks noChangeArrowheads="1"/>
          </p:cNvSpPr>
          <p:nvPr/>
        </p:nvSpPr>
        <p:spPr bwMode="auto">
          <a:xfrm>
            <a:off x="8229600" y="6553200"/>
            <a:ext cx="762000" cy="244475"/>
          </a:xfrm>
          <a:prstGeom prst="rect">
            <a:avLst/>
          </a:prstGeom>
          <a:noFill/>
          <a:ln w="9525">
            <a:noFill/>
            <a:miter lim="800000"/>
            <a:headEnd/>
            <a:tailEnd/>
          </a:ln>
          <a:effectLst>
            <a:outerShdw dist="107763" dir="2700000" algn="ctr" rotWithShape="0">
              <a:srgbClr val="000066"/>
            </a:outerShdw>
          </a:effectLst>
        </p:spPr>
        <p:txBody>
          <a:bodyPr>
            <a:spAutoFit/>
          </a:bodyPr>
          <a:lstStyle/>
          <a:p>
            <a:pPr algn="ctr">
              <a:spcBef>
                <a:spcPct val="50000"/>
              </a:spcBef>
              <a:buClrTx/>
              <a:buSzTx/>
              <a:buFontTx/>
              <a:buNone/>
            </a:pPr>
            <a:fld id="{208E1BE7-CF09-4994-829C-3716D81E23E7}" type="slidenum">
              <a:rPr lang="en-US" sz="1000">
                <a:solidFill>
                  <a:srgbClr val="FFFFFF"/>
                </a:solidFill>
              </a:rPr>
              <a:pPr algn="ctr">
                <a:spcBef>
                  <a:spcPct val="50000"/>
                </a:spcBef>
                <a:buClrTx/>
                <a:buSzTx/>
                <a:buFontTx/>
                <a:buNone/>
              </a:pPr>
              <a:t>‹#›</a:t>
            </a:fld>
            <a:endParaRPr lang="en-US" sz="1000">
              <a:solidFill>
                <a:srgbClr val="FFFFFF"/>
              </a:solidFill>
            </a:endParaRPr>
          </a:p>
        </p:txBody>
      </p:sp>
      <p:pic>
        <p:nvPicPr>
          <p:cNvPr id="337958" name="Picture 38" descr="SpiderLogic"/>
          <p:cNvPicPr>
            <a:picLocks noChangeAspect="1" noChangeArrowheads="1"/>
          </p:cNvPicPr>
          <p:nvPr/>
        </p:nvPicPr>
        <p:blipFill>
          <a:blip r:embed="rId18" cstate="print"/>
          <a:srcRect/>
          <a:stretch>
            <a:fillRect/>
          </a:stretch>
        </p:blipFill>
        <p:spPr bwMode="auto">
          <a:xfrm>
            <a:off x="6324600" y="304800"/>
            <a:ext cx="2362200" cy="939800"/>
          </a:xfrm>
          <a:prstGeom prst="rect">
            <a:avLst/>
          </a:prstGeom>
          <a:noFill/>
        </p:spPr>
      </p:pic>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iming>
    <p:tnLst>
      <p:par>
        <p:cTn id="1" dur="indefinite" restart="never" nodeType="tmRoot"/>
      </p:par>
    </p:tnLst>
  </p:timing>
  <p:txStyles>
    <p:titleStyle>
      <a:lvl1pPr algn="l" rtl="0" eaLnBrk="1" fontAlgn="base" hangingPunct="1">
        <a:spcBef>
          <a:spcPct val="0"/>
        </a:spcBef>
        <a:spcAft>
          <a:spcPct val="0"/>
        </a:spcAft>
        <a:defRPr sz="4000">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4000">
          <a:solidFill>
            <a:schemeClr val="bg1"/>
          </a:solidFill>
          <a:effectLst>
            <a:outerShdw blurRad="38100" dist="38100" dir="2700000" algn="tl">
              <a:srgbClr val="C0C0C0"/>
            </a:outerShdw>
          </a:effectLst>
          <a:latin typeface="MartinGotURWTLig" pitchFamily="2" charset="0"/>
        </a:defRPr>
      </a:lvl2pPr>
      <a:lvl3pPr algn="l" rtl="0" eaLnBrk="1" fontAlgn="base" hangingPunct="1">
        <a:spcBef>
          <a:spcPct val="0"/>
        </a:spcBef>
        <a:spcAft>
          <a:spcPct val="0"/>
        </a:spcAft>
        <a:defRPr sz="4000">
          <a:solidFill>
            <a:schemeClr val="bg1"/>
          </a:solidFill>
          <a:effectLst>
            <a:outerShdw blurRad="38100" dist="38100" dir="2700000" algn="tl">
              <a:srgbClr val="C0C0C0"/>
            </a:outerShdw>
          </a:effectLst>
          <a:latin typeface="MartinGotURWTLig" pitchFamily="2" charset="0"/>
        </a:defRPr>
      </a:lvl3pPr>
      <a:lvl4pPr algn="l" rtl="0" eaLnBrk="1" fontAlgn="base" hangingPunct="1">
        <a:spcBef>
          <a:spcPct val="0"/>
        </a:spcBef>
        <a:spcAft>
          <a:spcPct val="0"/>
        </a:spcAft>
        <a:defRPr sz="4000">
          <a:solidFill>
            <a:schemeClr val="bg1"/>
          </a:solidFill>
          <a:effectLst>
            <a:outerShdw blurRad="38100" dist="38100" dir="2700000" algn="tl">
              <a:srgbClr val="C0C0C0"/>
            </a:outerShdw>
          </a:effectLst>
          <a:latin typeface="MartinGotURWTLig" pitchFamily="2" charset="0"/>
        </a:defRPr>
      </a:lvl4pPr>
      <a:lvl5pPr algn="l" rtl="0" eaLnBrk="1" fontAlgn="base" hangingPunct="1">
        <a:spcBef>
          <a:spcPct val="0"/>
        </a:spcBef>
        <a:spcAft>
          <a:spcPct val="0"/>
        </a:spcAft>
        <a:defRPr sz="4000">
          <a:solidFill>
            <a:schemeClr val="bg1"/>
          </a:solidFill>
          <a:effectLst>
            <a:outerShdw blurRad="38100" dist="38100" dir="2700000" algn="tl">
              <a:srgbClr val="C0C0C0"/>
            </a:outerShdw>
          </a:effectLst>
          <a:latin typeface="MartinGotURWTLig" pitchFamily="2" charset="0"/>
        </a:defRPr>
      </a:lvl5pPr>
      <a:lvl6pPr marL="457200" algn="l" rtl="0" eaLnBrk="1" fontAlgn="base" hangingPunct="1">
        <a:spcBef>
          <a:spcPct val="0"/>
        </a:spcBef>
        <a:spcAft>
          <a:spcPct val="0"/>
        </a:spcAft>
        <a:defRPr sz="4000">
          <a:solidFill>
            <a:schemeClr val="bg1"/>
          </a:solidFill>
          <a:effectLst>
            <a:outerShdw blurRad="38100" dist="38100" dir="2700000" algn="tl">
              <a:srgbClr val="C0C0C0"/>
            </a:outerShdw>
          </a:effectLst>
          <a:latin typeface="MartinGotURWTLig" pitchFamily="2" charset="0"/>
        </a:defRPr>
      </a:lvl6pPr>
      <a:lvl7pPr marL="914400" algn="l" rtl="0" eaLnBrk="1" fontAlgn="base" hangingPunct="1">
        <a:spcBef>
          <a:spcPct val="0"/>
        </a:spcBef>
        <a:spcAft>
          <a:spcPct val="0"/>
        </a:spcAft>
        <a:defRPr sz="4000">
          <a:solidFill>
            <a:schemeClr val="bg1"/>
          </a:solidFill>
          <a:effectLst>
            <a:outerShdw blurRad="38100" dist="38100" dir="2700000" algn="tl">
              <a:srgbClr val="C0C0C0"/>
            </a:outerShdw>
          </a:effectLst>
          <a:latin typeface="MartinGotURWTLig" pitchFamily="2" charset="0"/>
        </a:defRPr>
      </a:lvl7pPr>
      <a:lvl8pPr marL="1371600" algn="l" rtl="0" eaLnBrk="1" fontAlgn="base" hangingPunct="1">
        <a:spcBef>
          <a:spcPct val="0"/>
        </a:spcBef>
        <a:spcAft>
          <a:spcPct val="0"/>
        </a:spcAft>
        <a:defRPr sz="4000">
          <a:solidFill>
            <a:schemeClr val="bg1"/>
          </a:solidFill>
          <a:effectLst>
            <a:outerShdw blurRad="38100" dist="38100" dir="2700000" algn="tl">
              <a:srgbClr val="C0C0C0"/>
            </a:outerShdw>
          </a:effectLst>
          <a:latin typeface="MartinGotURWTLig" pitchFamily="2" charset="0"/>
        </a:defRPr>
      </a:lvl8pPr>
      <a:lvl9pPr marL="1828800" algn="l" rtl="0" eaLnBrk="1" fontAlgn="base" hangingPunct="1">
        <a:spcBef>
          <a:spcPct val="0"/>
        </a:spcBef>
        <a:spcAft>
          <a:spcPct val="0"/>
        </a:spcAft>
        <a:defRPr sz="4000">
          <a:solidFill>
            <a:schemeClr val="bg1"/>
          </a:solidFill>
          <a:effectLst>
            <a:outerShdw blurRad="38100" dist="38100" dir="2700000" algn="tl">
              <a:srgbClr val="C0C0C0"/>
            </a:outerShdw>
          </a:effectLst>
          <a:latin typeface="MartinGotURWTLig" pitchFamily="2" charset="0"/>
        </a:defRPr>
      </a:lvl9pPr>
    </p:titleStyle>
    <p:bodyStyle>
      <a:lvl1pPr marL="458788" indent="-458788" algn="l" rtl="0" eaLnBrk="1" fontAlgn="base" hangingPunct="1">
        <a:spcBef>
          <a:spcPct val="20000"/>
        </a:spcBef>
        <a:spcAft>
          <a:spcPct val="0"/>
        </a:spcAft>
        <a:buClr>
          <a:schemeClr val="bg2"/>
        </a:buClr>
        <a:buSzPct val="75000"/>
        <a:buFont typeface="Wingdings" pitchFamily="2" charset="2"/>
        <a:buChar char="q"/>
        <a:defRPr sz="3200">
          <a:solidFill>
            <a:schemeClr val="bg1"/>
          </a:solidFill>
          <a:latin typeface="+mn-lt"/>
          <a:ea typeface="+mn-ea"/>
          <a:cs typeface="+mn-cs"/>
        </a:defRPr>
      </a:lvl1pPr>
      <a:lvl2pPr marL="915988" indent="-342900" algn="l" rtl="0" eaLnBrk="1" fontAlgn="base" hangingPunct="1">
        <a:spcBef>
          <a:spcPct val="20000"/>
        </a:spcBef>
        <a:spcAft>
          <a:spcPct val="0"/>
        </a:spcAft>
        <a:buClr>
          <a:schemeClr val="bg1"/>
        </a:buClr>
        <a:buSzPct val="60000"/>
        <a:buFont typeface="Wingdings" pitchFamily="2" charset="2"/>
        <a:buChar char="Ø"/>
        <a:defRPr sz="2800" b="1">
          <a:solidFill>
            <a:schemeClr val="bg1"/>
          </a:solidFill>
          <a:latin typeface="+mj-lt"/>
        </a:defRPr>
      </a:lvl2pPr>
      <a:lvl3pPr marL="1374775" indent="-344488" algn="l" rtl="0" eaLnBrk="1" fontAlgn="base" hangingPunct="1">
        <a:spcBef>
          <a:spcPct val="20000"/>
        </a:spcBef>
        <a:spcAft>
          <a:spcPct val="0"/>
        </a:spcAft>
        <a:buClr>
          <a:schemeClr val="accent2"/>
        </a:buClr>
        <a:buSzPct val="75000"/>
        <a:buFont typeface="Wingdings" pitchFamily="2" charset="2"/>
        <a:buChar char="ü"/>
        <a:defRPr sz="2400" b="1">
          <a:solidFill>
            <a:schemeClr val="bg1"/>
          </a:solidFill>
          <a:latin typeface="+mj-lt"/>
        </a:defRPr>
      </a:lvl3pPr>
      <a:lvl4pPr marL="1831975" indent="-342900" algn="l" rtl="0" eaLnBrk="1" fontAlgn="base" hangingPunct="1">
        <a:spcBef>
          <a:spcPct val="20000"/>
        </a:spcBef>
        <a:spcAft>
          <a:spcPct val="0"/>
        </a:spcAft>
        <a:buClr>
          <a:schemeClr val="bg1"/>
        </a:buClr>
        <a:buSzPct val="75000"/>
        <a:buChar char="•"/>
        <a:defRPr sz="2000" b="1">
          <a:solidFill>
            <a:schemeClr val="bg1"/>
          </a:solidFill>
          <a:latin typeface="+mj-lt"/>
        </a:defRPr>
      </a:lvl4pPr>
      <a:lvl5pPr marL="2290763" indent="-344488" algn="l" rtl="0" eaLnBrk="1" fontAlgn="base" hangingPunct="1">
        <a:spcBef>
          <a:spcPct val="20000"/>
        </a:spcBef>
        <a:spcAft>
          <a:spcPct val="0"/>
        </a:spcAft>
        <a:buClr>
          <a:schemeClr val="tx1"/>
        </a:buClr>
        <a:buSzPct val="75000"/>
        <a:buFont typeface="Wingdings" pitchFamily="2" charset="2"/>
        <a:buChar char=" "/>
        <a:defRPr sz="2000" b="1">
          <a:solidFill>
            <a:schemeClr val="bg1"/>
          </a:solidFill>
          <a:latin typeface="+mj-lt"/>
        </a:defRPr>
      </a:lvl5pPr>
      <a:lvl6pPr marL="2747963" indent="-344488" algn="l" rtl="0" eaLnBrk="1" fontAlgn="base" hangingPunct="1">
        <a:spcBef>
          <a:spcPct val="20000"/>
        </a:spcBef>
        <a:spcAft>
          <a:spcPct val="0"/>
        </a:spcAft>
        <a:buClr>
          <a:schemeClr val="tx1"/>
        </a:buClr>
        <a:buSzPct val="75000"/>
        <a:buFont typeface="Wingdings" pitchFamily="2" charset="2"/>
        <a:buChar char=" "/>
        <a:defRPr sz="2000" b="1">
          <a:solidFill>
            <a:schemeClr val="bg1"/>
          </a:solidFill>
          <a:latin typeface="+mj-lt"/>
        </a:defRPr>
      </a:lvl6pPr>
      <a:lvl7pPr marL="3205163" indent="-344488" algn="l" rtl="0" eaLnBrk="1" fontAlgn="base" hangingPunct="1">
        <a:spcBef>
          <a:spcPct val="20000"/>
        </a:spcBef>
        <a:spcAft>
          <a:spcPct val="0"/>
        </a:spcAft>
        <a:buClr>
          <a:schemeClr val="tx1"/>
        </a:buClr>
        <a:buSzPct val="75000"/>
        <a:buFont typeface="Wingdings" pitchFamily="2" charset="2"/>
        <a:buChar char=" "/>
        <a:defRPr sz="2000" b="1">
          <a:solidFill>
            <a:schemeClr val="bg1"/>
          </a:solidFill>
          <a:latin typeface="+mj-lt"/>
        </a:defRPr>
      </a:lvl7pPr>
      <a:lvl8pPr marL="3662363" indent="-344488" algn="l" rtl="0" eaLnBrk="1" fontAlgn="base" hangingPunct="1">
        <a:spcBef>
          <a:spcPct val="20000"/>
        </a:spcBef>
        <a:spcAft>
          <a:spcPct val="0"/>
        </a:spcAft>
        <a:buClr>
          <a:schemeClr val="tx1"/>
        </a:buClr>
        <a:buSzPct val="75000"/>
        <a:buFont typeface="Wingdings" pitchFamily="2" charset="2"/>
        <a:buChar char=" "/>
        <a:defRPr sz="2000" b="1">
          <a:solidFill>
            <a:schemeClr val="bg1"/>
          </a:solidFill>
          <a:latin typeface="+mj-lt"/>
        </a:defRPr>
      </a:lvl8pPr>
      <a:lvl9pPr marL="4119563" indent="-344488" algn="l" rtl="0" eaLnBrk="1" fontAlgn="base" hangingPunct="1">
        <a:spcBef>
          <a:spcPct val="20000"/>
        </a:spcBef>
        <a:spcAft>
          <a:spcPct val="0"/>
        </a:spcAft>
        <a:buClr>
          <a:schemeClr val="tx1"/>
        </a:buClr>
        <a:buSzPct val="75000"/>
        <a:buFont typeface="Wingdings" pitchFamily="2" charset="2"/>
        <a:buChar char=" "/>
        <a:defRPr sz="2000" b="1">
          <a:solidFill>
            <a:schemeClr val="bg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hecodingmonkey.net/" TargetMode="External"/><Relationship Id="rId7" Type="http://schemas.openxmlformats.org/officeDocument/2006/relationships/hyperlink" Target="http://facebook.com/NickSchweitz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twitter.com/NickSchweitzer" TargetMode="External"/><Relationship Id="rId5" Type="http://schemas.openxmlformats.org/officeDocument/2006/relationships/hyperlink" Target="http://www.flickr.com/photos/schweitn" TargetMode="External"/><Relationship Id="rId4" Type="http://schemas.openxmlformats.org/officeDocument/2006/relationships/hyperlink" Target="http://nickschweitzer.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thecodingmonkey.net/" TargetMode="External"/><Relationship Id="rId7" Type="http://schemas.openxmlformats.org/officeDocument/2006/relationships/hyperlink" Target="http://msdn.microsoft.com/en-us/library/bb968825(VS.85).asp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msdn.microsoft.com/en-us/library/aa814609(VS.85).aspx" TargetMode="External"/><Relationship Id="rId5" Type="http://schemas.openxmlformats.org/officeDocument/2006/relationships/hyperlink" Target="http://www.microsoft.com/downloads/details.aspx?FamilyID=2cc30a64-ea15-4661-8da4-55bbc145c30e" TargetMode="External"/><Relationship Id="rId4" Type="http://schemas.openxmlformats.org/officeDocument/2006/relationships/hyperlink" Target="http://www.microsoft.com/downloads/details.aspx?familyid=6430F853-1120-48DB-8CC5-F2ABDC3ED314&amp;displaylang=e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linq2wmi.codeplex.com/" TargetMode="External"/><Relationship Id="rId2" Type="http://schemas.openxmlformats.org/officeDocument/2006/relationships/hyperlink" Target="http://blogs.msdn.com/wm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r>
              <a:rPr lang="en-US" dirty="0" smtClean="0"/>
              <a:t>Application Instrumentation with WMI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381000"/>
            <a:ext cx="6019800" cy="1295400"/>
          </a:xfrm>
        </p:spPr>
        <p:txBody>
          <a:bodyPr wrap="square"/>
          <a:lstStyle/>
          <a:p>
            <a:pPr eaLnBrk="1" hangingPunct="1"/>
            <a:r>
              <a:rPr lang="en-US" dirty="0" smtClean="0"/>
              <a:t>WMI Query Language (WQL)</a:t>
            </a:r>
          </a:p>
        </p:txBody>
      </p:sp>
      <p:sp>
        <p:nvSpPr>
          <p:cNvPr id="12291" name="Rectangle 3"/>
          <p:cNvSpPr>
            <a:spLocks noGrp="1" noChangeArrowheads="1"/>
          </p:cNvSpPr>
          <p:nvPr>
            <p:ph idx="1"/>
          </p:nvPr>
        </p:nvSpPr>
        <p:spPr>
          <a:xfrm>
            <a:off x="304800" y="1676400"/>
            <a:ext cx="8382000" cy="4876800"/>
          </a:xfrm>
        </p:spPr>
        <p:txBody>
          <a:bodyPr/>
          <a:lstStyle/>
          <a:p>
            <a:pPr eaLnBrk="1" hangingPunct="1"/>
            <a:r>
              <a:rPr lang="en-US" sz="2800" dirty="0" smtClean="0"/>
              <a:t>SQL Subset Used to Query WMI Repository</a:t>
            </a:r>
          </a:p>
          <a:p>
            <a:pPr eaLnBrk="1" hangingPunct="1"/>
            <a:r>
              <a:rPr lang="en-US" sz="2800" dirty="0" smtClean="0"/>
              <a:t>Get Name of All Running Services</a:t>
            </a:r>
          </a:p>
          <a:p>
            <a:pPr lvl="1" eaLnBrk="1" hangingPunct="1"/>
            <a:r>
              <a:rPr lang="en-US" sz="2400" b="0" dirty="0" smtClean="0">
                <a:latin typeface="Consolas" pitchFamily="49" charset="0"/>
              </a:rPr>
              <a:t>SELECT </a:t>
            </a:r>
            <a:r>
              <a:rPr lang="en-US" sz="2400" b="0" dirty="0" err="1" smtClean="0">
                <a:latin typeface="Consolas" pitchFamily="49" charset="0"/>
              </a:rPr>
              <a:t>DisplayName</a:t>
            </a:r>
            <a:r>
              <a:rPr lang="en-US" sz="2400" b="0" dirty="0" smtClean="0">
                <a:latin typeface="Consolas" pitchFamily="49" charset="0"/>
              </a:rPr>
              <a:t> FROM Win32_Service WHERE State = </a:t>
            </a:r>
            <a:r>
              <a:rPr lang="en-US" sz="2400" b="0" dirty="0" smtClean="0"/>
              <a:t>'</a:t>
            </a:r>
            <a:r>
              <a:rPr lang="en-US" sz="2400" b="0" dirty="0" smtClean="0">
                <a:latin typeface="Consolas" pitchFamily="49" charset="0"/>
              </a:rPr>
              <a:t>Running</a:t>
            </a:r>
            <a:r>
              <a:rPr lang="en-US" sz="2400" b="0" dirty="0" smtClean="0"/>
              <a:t>'</a:t>
            </a:r>
          </a:p>
          <a:p>
            <a:pPr eaLnBrk="1" hangingPunct="1"/>
            <a:r>
              <a:rPr lang="en-US" sz="2800" dirty="0" smtClean="0"/>
              <a:t>Get Local Computer Name</a:t>
            </a:r>
          </a:p>
          <a:p>
            <a:pPr lvl="1" eaLnBrk="1" hangingPunct="1"/>
            <a:r>
              <a:rPr lang="en-US" sz="2400" b="0" dirty="0" smtClean="0">
                <a:latin typeface="Consolas" pitchFamily="49" charset="0"/>
              </a:rPr>
              <a:t>SELECT Name FROM Win32_ComputerSystem</a:t>
            </a:r>
          </a:p>
          <a:p>
            <a:pPr eaLnBrk="1" hangingPunct="1"/>
            <a:r>
              <a:rPr lang="en-US" sz="2800" dirty="0" smtClean="0"/>
              <a:t>Get List of All Local Groups</a:t>
            </a:r>
          </a:p>
          <a:p>
            <a:pPr lvl="1" eaLnBrk="1" hangingPunct="1"/>
            <a:r>
              <a:rPr lang="en-US" sz="2400" b="0" dirty="0" smtClean="0">
                <a:latin typeface="Consolas" pitchFamily="49" charset="0"/>
              </a:rPr>
              <a:t>SELECT * FROM Win32_Group WHERE </a:t>
            </a:r>
            <a:r>
              <a:rPr lang="en-US" sz="2400" b="0" dirty="0" err="1" smtClean="0">
                <a:latin typeface="Consolas" pitchFamily="49" charset="0"/>
              </a:rPr>
              <a:t>LocalAccount</a:t>
            </a:r>
            <a:r>
              <a:rPr lang="en-US" sz="2400" b="0" dirty="0" smtClean="0">
                <a:latin typeface="Consolas" pitchFamily="49" charset="0"/>
              </a:rPr>
              <a:t> = True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81000"/>
            <a:ext cx="6019800" cy="1219200"/>
          </a:xfrm>
        </p:spPr>
        <p:txBody>
          <a:bodyPr wrap="square"/>
          <a:lstStyle/>
          <a:p>
            <a:pPr eaLnBrk="1" hangingPunct="1"/>
            <a:r>
              <a:rPr lang="en-US" dirty="0" smtClean="0"/>
              <a:t>Subscribing to Events with WQL</a:t>
            </a:r>
          </a:p>
        </p:txBody>
      </p:sp>
      <p:sp>
        <p:nvSpPr>
          <p:cNvPr id="13315" name="Rectangle 3"/>
          <p:cNvSpPr>
            <a:spLocks noGrp="1" noChangeArrowheads="1"/>
          </p:cNvSpPr>
          <p:nvPr>
            <p:ph idx="1"/>
          </p:nvPr>
        </p:nvSpPr>
        <p:spPr>
          <a:xfrm>
            <a:off x="304800" y="1676400"/>
            <a:ext cx="8382000" cy="4876800"/>
          </a:xfrm>
        </p:spPr>
        <p:txBody>
          <a:bodyPr/>
          <a:lstStyle/>
          <a:p>
            <a:pPr eaLnBrk="1" hangingPunct="1">
              <a:lnSpc>
                <a:spcPct val="90000"/>
              </a:lnSpc>
            </a:pPr>
            <a:r>
              <a:rPr lang="en-US" sz="2800" dirty="0" smtClean="0"/>
              <a:t>Can Be Notified of the Following:</a:t>
            </a:r>
          </a:p>
          <a:p>
            <a:pPr lvl="1" eaLnBrk="1" hangingPunct="1">
              <a:lnSpc>
                <a:spcPct val="90000"/>
              </a:lnSpc>
            </a:pPr>
            <a:r>
              <a:rPr lang="en-US" sz="2400" dirty="0" smtClean="0"/>
              <a:t>Instance Creation and Deletion</a:t>
            </a:r>
          </a:p>
          <a:p>
            <a:pPr lvl="1" eaLnBrk="1" hangingPunct="1">
              <a:lnSpc>
                <a:spcPct val="90000"/>
              </a:lnSpc>
            </a:pPr>
            <a:r>
              <a:rPr lang="en-US" sz="2400" dirty="0" smtClean="0"/>
              <a:t>Property Changes</a:t>
            </a:r>
          </a:p>
          <a:p>
            <a:pPr lvl="1" eaLnBrk="1" hangingPunct="1">
              <a:lnSpc>
                <a:spcPct val="90000"/>
              </a:lnSpc>
            </a:pPr>
            <a:r>
              <a:rPr lang="en-US" sz="2400" dirty="0" smtClean="0"/>
              <a:t>Custom Events</a:t>
            </a:r>
          </a:p>
          <a:p>
            <a:pPr eaLnBrk="1" hangingPunct="1">
              <a:lnSpc>
                <a:spcPct val="90000"/>
              </a:lnSpc>
            </a:pPr>
            <a:r>
              <a:rPr lang="en-US" sz="2800" dirty="0" smtClean="0"/>
              <a:t>Example – New Process Notification</a:t>
            </a:r>
          </a:p>
          <a:p>
            <a:pPr lvl="1" eaLnBrk="1" hangingPunct="1">
              <a:lnSpc>
                <a:spcPct val="90000"/>
              </a:lnSpc>
            </a:pPr>
            <a:r>
              <a:rPr lang="en-US" sz="2400" b="0" dirty="0" smtClean="0">
                <a:latin typeface="Consolas" pitchFamily="49" charset="0"/>
              </a:rPr>
              <a:t>SELECT * FROM __</a:t>
            </a:r>
            <a:r>
              <a:rPr lang="en-US" sz="2400" b="0" dirty="0" err="1" smtClean="0">
                <a:latin typeface="Consolas" pitchFamily="49" charset="0"/>
              </a:rPr>
              <a:t>InstanceCreationEvent</a:t>
            </a:r>
            <a:r>
              <a:rPr lang="en-US" sz="2400" b="0" dirty="0" smtClean="0">
                <a:latin typeface="Consolas" pitchFamily="49" charset="0"/>
              </a:rPr>
              <a:t> WITHIN 1 WHERE </a:t>
            </a:r>
            <a:r>
              <a:rPr lang="en-US" sz="2400" b="0" dirty="0" err="1" smtClean="0">
                <a:latin typeface="Consolas" pitchFamily="49" charset="0"/>
              </a:rPr>
              <a:t>TargetInstance</a:t>
            </a:r>
            <a:r>
              <a:rPr lang="en-US" sz="2400" b="0" dirty="0" smtClean="0">
                <a:latin typeface="Consolas" pitchFamily="49" charset="0"/>
              </a:rPr>
              <a:t> ISA 'Win32_Process'</a:t>
            </a:r>
          </a:p>
          <a:p>
            <a:pPr eaLnBrk="1" hangingPunct="1">
              <a:lnSpc>
                <a:spcPct val="90000"/>
              </a:lnSpc>
            </a:pPr>
            <a:r>
              <a:rPr lang="en-US" sz="2800" dirty="0" smtClean="0">
                <a:latin typeface="Consolas" pitchFamily="49" charset="0"/>
              </a:rPr>
              <a:t>WITHIN</a:t>
            </a:r>
            <a:r>
              <a:rPr lang="en-US" sz="2800" dirty="0" smtClean="0"/>
              <a:t> Keyword Defines Polling Frequency in </a:t>
            </a:r>
            <a:r>
              <a:rPr lang="en-US" sz="2800" i="1" dirty="0" smtClean="0"/>
              <a:t>Seconds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US" smtClean="0"/>
              <a:t>Demo: WQL in Powershell</a:t>
            </a:r>
          </a:p>
        </p:txBody>
      </p:sp>
      <p:pic>
        <p:nvPicPr>
          <p:cNvPr id="14339" name="Picture 8" descr="j0305257"/>
          <p:cNvPicPr>
            <a:picLocks noGrp="1" noChangeAspect="1" noChangeArrowheads="1"/>
          </p:cNvPicPr>
          <p:nvPr>
            <p:ph idx="1"/>
          </p:nvPr>
        </p:nvPicPr>
        <p:blipFill>
          <a:blip r:embed="rId3" cstate="print"/>
          <a:srcRect/>
          <a:stretch>
            <a:fillRect/>
          </a:stretch>
        </p:blipFill>
        <p:spPr>
          <a:xfrm>
            <a:off x="3505200" y="1752600"/>
            <a:ext cx="2162175" cy="347027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381000"/>
            <a:ext cx="6019800" cy="1066800"/>
          </a:xfrm>
        </p:spPr>
        <p:txBody>
          <a:bodyPr wrap="square"/>
          <a:lstStyle/>
          <a:p>
            <a:pPr eaLnBrk="1" hangingPunct="1"/>
            <a:r>
              <a:rPr lang="en-US" dirty="0" smtClean="0"/>
              <a:t>.NET Instrumentation with WMI</a:t>
            </a:r>
          </a:p>
        </p:txBody>
      </p:sp>
      <p:sp>
        <p:nvSpPr>
          <p:cNvPr id="15363" name="Rectangle 3"/>
          <p:cNvSpPr>
            <a:spLocks noGrp="1" noChangeArrowheads="1"/>
          </p:cNvSpPr>
          <p:nvPr>
            <p:ph idx="1"/>
          </p:nvPr>
        </p:nvSpPr>
        <p:spPr>
          <a:xfrm>
            <a:off x="304800" y="1447800"/>
            <a:ext cx="8382000" cy="5105400"/>
          </a:xfrm>
        </p:spPr>
        <p:txBody>
          <a:bodyPr/>
          <a:lstStyle/>
          <a:p>
            <a:pPr eaLnBrk="1" hangingPunct="1"/>
            <a:r>
              <a:rPr lang="en-US" dirty="0" smtClean="0"/>
              <a:t>Attribute Based</a:t>
            </a:r>
          </a:p>
          <a:p>
            <a:pPr eaLnBrk="1" hangingPunct="1"/>
            <a:r>
              <a:rPr lang="en-US" dirty="0" smtClean="0"/>
              <a:t>Two Sets of Attributes in One Assembly</a:t>
            </a:r>
          </a:p>
          <a:p>
            <a:pPr lvl="1" eaLnBrk="1" hangingPunct="1"/>
            <a:r>
              <a:rPr lang="en-US" b="0" noProof="1" smtClean="0">
                <a:latin typeface="Consolas" pitchFamily="49" charset="0"/>
              </a:rPr>
              <a:t>System.Management.Instrumentation</a:t>
            </a:r>
            <a:endParaRPr lang="en-US" b="0" dirty="0" smtClean="0">
              <a:latin typeface="Consolas" pitchFamily="49" charset="0"/>
            </a:endParaRPr>
          </a:p>
          <a:p>
            <a:pPr lvl="1" eaLnBrk="1" hangingPunct="1"/>
            <a:r>
              <a:rPr lang="en-US" dirty="0" smtClean="0"/>
              <a:t>Both sets </a:t>
            </a:r>
            <a:r>
              <a:rPr lang="en-US" i="1" dirty="0" smtClean="0"/>
              <a:t>can</a:t>
            </a:r>
            <a:r>
              <a:rPr lang="en-US" dirty="0" smtClean="0"/>
              <a:t> be used together in one </a:t>
            </a:r>
            <a:r>
              <a:rPr lang="en-US" i="1" dirty="0" smtClean="0"/>
              <a:t>application.</a:t>
            </a:r>
          </a:p>
          <a:p>
            <a:pPr lvl="1" eaLnBrk="1" hangingPunct="1"/>
            <a:r>
              <a:rPr lang="en-US" dirty="0" smtClean="0"/>
              <a:t>Both sets </a:t>
            </a:r>
            <a:r>
              <a:rPr lang="en-US" i="1" dirty="0" smtClean="0"/>
              <a:t>cannot</a:t>
            </a:r>
            <a:r>
              <a:rPr lang="en-US" dirty="0" smtClean="0"/>
              <a:t> be used together in one </a:t>
            </a:r>
            <a:r>
              <a:rPr lang="en-US" i="1" dirty="0" smtClean="0"/>
              <a:t>class.</a:t>
            </a:r>
          </a:p>
          <a:p>
            <a:pPr eaLnBrk="1" hangingPunct="1"/>
            <a:r>
              <a:rPr lang="en-US" dirty="0" smtClean="0"/>
              <a:t>Requires Assembly Registration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381000"/>
            <a:ext cx="6019800" cy="1219200"/>
          </a:xfrm>
        </p:spPr>
        <p:txBody>
          <a:bodyPr wrap="square"/>
          <a:lstStyle/>
          <a:p>
            <a:pPr eaLnBrk="1" hangingPunct="1"/>
            <a:r>
              <a:rPr lang="en-US" dirty="0" smtClean="0"/>
              <a:t>Original WMI Attributing (v1)</a:t>
            </a:r>
          </a:p>
        </p:txBody>
      </p:sp>
      <p:sp>
        <p:nvSpPr>
          <p:cNvPr id="16387" name="Rectangle 3"/>
          <p:cNvSpPr>
            <a:spLocks noGrp="1" noChangeArrowheads="1"/>
          </p:cNvSpPr>
          <p:nvPr>
            <p:ph idx="1"/>
          </p:nvPr>
        </p:nvSpPr>
        <p:spPr>
          <a:xfrm>
            <a:off x="304800" y="1600200"/>
            <a:ext cx="8382000" cy="4953000"/>
          </a:xfrm>
        </p:spPr>
        <p:txBody>
          <a:bodyPr/>
          <a:lstStyle/>
          <a:p>
            <a:pPr eaLnBrk="1" hangingPunct="1"/>
            <a:r>
              <a:rPr lang="en-US" dirty="0" smtClean="0"/>
              <a:t>Properties Instrumented by Default</a:t>
            </a:r>
          </a:p>
          <a:p>
            <a:pPr eaLnBrk="1" hangingPunct="1"/>
            <a:r>
              <a:rPr lang="en-US" dirty="0" smtClean="0"/>
              <a:t>Resulting WMI objects can only be used for Query</a:t>
            </a:r>
          </a:p>
          <a:p>
            <a:pPr eaLnBrk="1" hangingPunct="1"/>
            <a:r>
              <a:rPr lang="en-US" dirty="0" smtClean="0"/>
              <a:t>Can Only Instrument Properties that are </a:t>
            </a:r>
            <a:r>
              <a:rPr lang="en-US" i="1" dirty="0" smtClean="0"/>
              <a:t>Value Types</a:t>
            </a:r>
          </a:p>
          <a:p>
            <a:pPr eaLnBrk="1" hangingPunct="1"/>
            <a:r>
              <a:rPr lang="en-US" dirty="0" smtClean="0"/>
              <a:t>Cannot Expose Methods</a:t>
            </a:r>
          </a:p>
          <a:p>
            <a:pPr eaLnBrk="1" hangingPunct="1"/>
            <a:r>
              <a:rPr lang="en-US" dirty="0" smtClean="0"/>
              <a:t>Available for Use in .NET 1.0 and later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Custom WMI Classes (v1)</a:t>
            </a:r>
          </a:p>
        </p:txBody>
      </p:sp>
      <p:sp>
        <p:nvSpPr>
          <p:cNvPr id="17411" name="Rectangle 3"/>
          <p:cNvSpPr>
            <a:spLocks noGrp="1" noChangeArrowheads="1"/>
          </p:cNvSpPr>
          <p:nvPr>
            <p:ph idx="1"/>
          </p:nvPr>
        </p:nvSpPr>
        <p:spPr/>
        <p:txBody>
          <a:bodyPr/>
          <a:lstStyle/>
          <a:p>
            <a:pPr eaLnBrk="1" hangingPunct="1"/>
            <a:r>
              <a:rPr lang="en-US" sz="2800" dirty="0" err="1" smtClean="0">
                <a:latin typeface="Consolas" pitchFamily="49" charset="0"/>
              </a:rPr>
              <a:t>InstrumentationClass</a:t>
            </a:r>
            <a:endParaRPr lang="en-US" sz="2800" dirty="0" smtClean="0"/>
          </a:p>
          <a:p>
            <a:pPr lvl="1" eaLnBrk="1" hangingPunct="1"/>
            <a:r>
              <a:rPr lang="en-US" sz="2400" dirty="0" smtClean="0"/>
              <a:t>Marks a class as being Instrumented</a:t>
            </a:r>
          </a:p>
          <a:p>
            <a:pPr lvl="1" eaLnBrk="1" hangingPunct="1"/>
            <a:r>
              <a:rPr lang="en-US" sz="2400" i="1" dirty="0" smtClean="0"/>
              <a:t>All properties are Instrumented by Default</a:t>
            </a:r>
          </a:p>
          <a:p>
            <a:pPr lvl="1" eaLnBrk="1" hangingPunct="1"/>
            <a:r>
              <a:rPr lang="en-US" sz="2400" dirty="0" smtClean="0"/>
              <a:t>Can also derive from </a:t>
            </a:r>
            <a:r>
              <a:rPr lang="en-US" sz="2400" b="0" dirty="0" smtClean="0">
                <a:latin typeface="Consolas" pitchFamily="49" charset="0"/>
              </a:rPr>
              <a:t>Instance</a:t>
            </a:r>
            <a:r>
              <a:rPr lang="en-US" sz="2400" dirty="0" smtClean="0"/>
              <a:t> class instead</a:t>
            </a:r>
          </a:p>
          <a:p>
            <a:pPr eaLnBrk="1" hangingPunct="1"/>
            <a:r>
              <a:rPr lang="en-US" sz="2800" dirty="0" err="1" smtClean="0">
                <a:latin typeface="Consolas" pitchFamily="49" charset="0"/>
              </a:rPr>
              <a:t>IgnoreMember</a:t>
            </a:r>
            <a:endParaRPr lang="en-US" sz="2800" dirty="0" smtClean="0">
              <a:latin typeface="Consolas" pitchFamily="49" charset="0"/>
            </a:endParaRPr>
          </a:p>
          <a:p>
            <a:pPr lvl="1" eaLnBrk="1" hangingPunct="1"/>
            <a:r>
              <a:rPr lang="en-US" sz="2400" dirty="0" smtClean="0"/>
              <a:t>Marks a property as being </a:t>
            </a:r>
            <a:r>
              <a:rPr lang="en-US" sz="2400" i="1" dirty="0" smtClean="0"/>
              <a:t>not</a:t>
            </a:r>
            <a:r>
              <a:rPr lang="en-US" sz="2400" dirty="0" smtClean="0"/>
              <a:t> Instrumented</a:t>
            </a:r>
          </a:p>
          <a:p>
            <a:pPr lvl="1" eaLnBrk="1" hangingPunct="1"/>
            <a:r>
              <a:rPr lang="en-US" sz="2400" dirty="0" smtClean="0"/>
              <a:t>Required for properties that </a:t>
            </a:r>
            <a:r>
              <a:rPr lang="en-US" sz="2400" i="1" dirty="0" smtClean="0"/>
              <a:t>cannot</a:t>
            </a:r>
            <a:r>
              <a:rPr lang="en-US" sz="2400" dirty="0" smtClean="0"/>
              <a:t> be Instrumented</a:t>
            </a:r>
          </a:p>
          <a:p>
            <a:pPr eaLnBrk="1" hangingPunct="1"/>
            <a:r>
              <a:rPr lang="en-US" sz="2800" dirty="0" err="1" smtClean="0">
                <a:latin typeface="Consolas" pitchFamily="49" charset="0"/>
              </a:rPr>
              <a:t>Instrumentation.Publish</a:t>
            </a:r>
            <a:r>
              <a:rPr lang="en-US" sz="2800" dirty="0" smtClean="0">
                <a:latin typeface="Consolas" pitchFamily="49" charset="0"/>
              </a:rPr>
              <a:t>()</a:t>
            </a:r>
          </a:p>
          <a:p>
            <a:pPr lvl="1" eaLnBrk="1" hangingPunct="1"/>
            <a:r>
              <a:rPr lang="en-US" sz="2400" dirty="0" smtClean="0"/>
              <a:t>Makes Object Available to WMI Repository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Custom WMI Events</a:t>
            </a:r>
          </a:p>
        </p:txBody>
      </p:sp>
      <p:sp>
        <p:nvSpPr>
          <p:cNvPr id="18435" name="Rectangle 3"/>
          <p:cNvSpPr>
            <a:spLocks noGrp="1" noChangeArrowheads="1"/>
          </p:cNvSpPr>
          <p:nvPr>
            <p:ph idx="1"/>
          </p:nvPr>
        </p:nvSpPr>
        <p:spPr/>
        <p:txBody>
          <a:bodyPr/>
          <a:lstStyle/>
          <a:p>
            <a:pPr eaLnBrk="1" hangingPunct="1"/>
            <a:r>
              <a:rPr lang="en-US" dirty="0" smtClean="0"/>
              <a:t>Only Available in v1</a:t>
            </a:r>
          </a:p>
          <a:p>
            <a:pPr eaLnBrk="1" hangingPunct="1"/>
            <a:r>
              <a:rPr lang="en-US" dirty="0" err="1" smtClean="0">
                <a:latin typeface="Consolas" pitchFamily="49" charset="0"/>
              </a:rPr>
              <a:t>InstrumentationClass</a:t>
            </a:r>
            <a:endParaRPr lang="en-US" dirty="0" smtClean="0"/>
          </a:p>
          <a:p>
            <a:pPr lvl="1" eaLnBrk="1" hangingPunct="1"/>
            <a:r>
              <a:rPr lang="en-US" b="0" dirty="0" err="1" smtClean="0">
                <a:latin typeface="Consolas" pitchFamily="49" charset="0"/>
              </a:rPr>
              <a:t>InstrumentationType</a:t>
            </a:r>
            <a:r>
              <a:rPr lang="en-US" b="0" dirty="0" smtClean="0">
                <a:latin typeface="Consolas" pitchFamily="49" charset="0"/>
              </a:rPr>
              <a:t> = Event</a:t>
            </a:r>
          </a:p>
          <a:p>
            <a:pPr lvl="1" eaLnBrk="1" hangingPunct="1"/>
            <a:r>
              <a:rPr lang="en-US" dirty="0" smtClean="0"/>
              <a:t>Call </a:t>
            </a:r>
            <a:r>
              <a:rPr lang="en-US" b="0" dirty="0" err="1" smtClean="0">
                <a:latin typeface="Consolas" pitchFamily="49" charset="0"/>
              </a:rPr>
              <a:t>Instrumentation.Fire</a:t>
            </a:r>
            <a:r>
              <a:rPr lang="en-US" b="0" dirty="0" smtClean="0">
                <a:latin typeface="Consolas" pitchFamily="49" charset="0"/>
              </a:rPr>
              <a:t>()</a:t>
            </a:r>
            <a:r>
              <a:rPr lang="en-US" b="0" dirty="0" smtClean="0"/>
              <a:t> </a:t>
            </a:r>
            <a:r>
              <a:rPr lang="en-US" dirty="0" smtClean="0"/>
              <a:t>to Raise Event</a:t>
            </a:r>
          </a:p>
          <a:p>
            <a:pPr eaLnBrk="1" hangingPunct="1"/>
            <a:r>
              <a:rPr lang="en-US" dirty="0" smtClean="0"/>
              <a:t>Derive class from </a:t>
            </a:r>
            <a:r>
              <a:rPr lang="en-US" dirty="0" err="1" smtClean="0">
                <a:latin typeface="Consolas" pitchFamily="49" charset="0"/>
              </a:rPr>
              <a:t>BaseEvent</a:t>
            </a:r>
            <a:endParaRPr lang="en-US" dirty="0" smtClean="0">
              <a:latin typeface="Consolas" pitchFamily="49" charset="0"/>
            </a:endParaRPr>
          </a:p>
          <a:p>
            <a:pPr lvl="1" eaLnBrk="1" hangingPunct="1"/>
            <a:r>
              <a:rPr lang="en-US" dirty="0" smtClean="0"/>
              <a:t>Call </a:t>
            </a:r>
            <a:r>
              <a:rPr lang="en-US" b="0" dirty="0" smtClean="0">
                <a:latin typeface="Consolas" pitchFamily="49" charset="0"/>
              </a:rPr>
              <a:t>Fire()</a:t>
            </a:r>
            <a:r>
              <a:rPr lang="en-US" b="0" dirty="0" smtClean="0"/>
              <a:t> </a:t>
            </a:r>
            <a:r>
              <a:rPr lang="en-US" dirty="0" smtClean="0"/>
              <a:t>method to Raise Event</a:t>
            </a:r>
          </a:p>
          <a:p>
            <a:pPr eaLnBrk="1" hangingPunct="1"/>
            <a:r>
              <a:rPr lang="en-US" dirty="0" smtClean="0"/>
              <a:t>Events Can Only Reference WMI Primitives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WMI Registration (v1)</a:t>
            </a:r>
          </a:p>
        </p:txBody>
      </p:sp>
      <p:sp>
        <p:nvSpPr>
          <p:cNvPr id="19459" name="Rectangle 3"/>
          <p:cNvSpPr>
            <a:spLocks noGrp="1" noChangeArrowheads="1"/>
          </p:cNvSpPr>
          <p:nvPr>
            <p:ph idx="1"/>
          </p:nvPr>
        </p:nvSpPr>
        <p:spPr/>
        <p:txBody>
          <a:bodyPr/>
          <a:lstStyle/>
          <a:p>
            <a:pPr eaLnBrk="1" hangingPunct="1"/>
            <a:r>
              <a:rPr lang="en-US" smtClean="0">
                <a:latin typeface="Consolas" pitchFamily="49" charset="0"/>
              </a:rPr>
              <a:t>Instrumented</a:t>
            </a:r>
            <a:r>
              <a:rPr lang="en-US" smtClean="0"/>
              <a:t> Attribute</a:t>
            </a:r>
          </a:p>
          <a:p>
            <a:pPr lvl="1" eaLnBrk="1" hangingPunct="1"/>
            <a:r>
              <a:rPr lang="en-US" smtClean="0"/>
              <a:t>Assembly Level Attribute</a:t>
            </a:r>
          </a:p>
          <a:p>
            <a:pPr lvl="1" eaLnBrk="1" hangingPunct="1"/>
            <a:r>
              <a:rPr lang="en-US" smtClean="0"/>
              <a:t>Specify Namespace</a:t>
            </a:r>
          </a:p>
          <a:p>
            <a:pPr eaLnBrk="1" hangingPunct="1"/>
            <a:r>
              <a:rPr lang="en-US" smtClean="0">
                <a:latin typeface="Consolas" pitchFamily="49" charset="0"/>
              </a:rPr>
              <a:t>DefaultManagementProjectInstaller</a:t>
            </a:r>
          </a:p>
          <a:p>
            <a:pPr eaLnBrk="1" hangingPunct="1"/>
            <a:r>
              <a:rPr lang="en-US" smtClean="0"/>
              <a:t>Use InstallUtil.exe to register Namespace and CIM Schema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New WMI Attributing (v2)</a:t>
            </a:r>
          </a:p>
        </p:txBody>
      </p:sp>
      <p:sp>
        <p:nvSpPr>
          <p:cNvPr id="20483" name="Rectangle 3"/>
          <p:cNvSpPr>
            <a:spLocks noGrp="1" noChangeArrowheads="1"/>
          </p:cNvSpPr>
          <p:nvPr>
            <p:ph idx="1"/>
          </p:nvPr>
        </p:nvSpPr>
        <p:spPr/>
        <p:txBody>
          <a:bodyPr/>
          <a:lstStyle/>
          <a:p>
            <a:pPr eaLnBrk="1" hangingPunct="1"/>
            <a:r>
              <a:rPr lang="en-US" smtClean="0"/>
              <a:t>Properties Instrumented only if Attributed</a:t>
            </a:r>
          </a:p>
          <a:p>
            <a:pPr eaLnBrk="1" hangingPunct="1"/>
            <a:r>
              <a:rPr lang="en-US" smtClean="0"/>
              <a:t>Can Create New .NET objects using WMI</a:t>
            </a:r>
          </a:p>
          <a:p>
            <a:pPr eaLnBrk="1" hangingPunct="1"/>
            <a:r>
              <a:rPr lang="en-US" smtClean="0"/>
              <a:t>Invoke Constructors, Methods, Change Properties, etc.</a:t>
            </a:r>
          </a:p>
          <a:p>
            <a:pPr eaLnBrk="1" hangingPunct="1"/>
            <a:r>
              <a:rPr lang="en-US" smtClean="0"/>
              <a:t>Can Instrument Properties that are Reference Types (if also Instrumented)</a:t>
            </a:r>
          </a:p>
          <a:p>
            <a:pPr eaLnBrk="1" hangingPunct="1"/>
            <a:r>
              <a:rPr lang="en-US" smtClean="0"/>
              <a:t>Available for Use in .NET 3.5 and later.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Custom WMI Classes (v2)</a:t>
            </a:r>
          </a:p>
        </p:txBody>
      </p:sp>
      <p:sp>
        <p:nvSpPr>
          <p:cNvPr id="21507" name="Rectangle 3"/>
          <p:cNvSpPr>
            <a:spLocks noGrp="1" noChangeArrowheads="1"/>
          </p:cNvSpPr>
          <p:nvPr>
            <p:ph idx="1"/>
          </p:nvPr>
        </p:nvSpPr>
        <p:spPr>
          <a:xfrm>
            <a:off x="457200" y="1371600"/>
            <a:ext cx="8229600" cy="5257800"/>
          </a:xfrm>
        </p:spPr>
        <p:txBody>
          <a:bodyPr/>
          <a:lstStyle/>
          <a:p>
            <a:pPr eaLnBrk="1" hangingPunct="1">
              <a:lnSpc>
                <a:spcPct val="90000"/>
              </a:lnSpc>
            </a:pPr>
            <a:r>
              <a:rPr lang="en-US" sz="2400" dirty="0" err="1" smtClean="0">
                <a:latin typeface="Consolas" pitchFamily="49" charset="0"/>
              </a:rPr>
              <a:t>ManagementEntity</a:t>
            </a:r>
            <a:endParaRPr lang="en-US" sz="2400" dirty="0" smtClean="0"/>
          </a:p>
          <a:p>
            <a:pPr lvl="1" eaLnBrk="1" hangingPunct="1">
              <a:lnSpc>
                <a:spcPct val="90000"/>
              </a:lnSpc>
            </a:pPr>
            <a:r>
              <a:rPr lang="en-US" sz="2000" dirty="0" smtClean="0"/>
              <a:t>Marks a Class as being instrumented (equivalent to </a:t>
            </a:r>
            <a:r>
              <a:rPr lang="en-US" sz="2000" b="0" dirty="0" err="1" smtClean="0"/>
              <a:t>I</a:t>
            </a:r>
            <a:r>
              <a:rPr lang="en-US" sz="2000" b="0" dirty="0" err="1" smtClean="0">
                <a:latin typeface="Consolas" pitchFamily="49" charset="0"/>
              </a:rPr>
              <a:t>nstrumentationClass</a:t>
            </a:r>
            <a:r>
              <a:rPr lang="en-US" sz="2000" dirty="0" smtClean="0"/>
              <a:t> in v1)</a:t>
            </a:r>
          </a:p>
          <a:p>
            <a:pPr eaLnBrk="1" hangingPunct="1">
              <a:lnSpc>
                <a:spcPct val="90000"/>
              </a:lnSpc>
            </a:pPr>
            <a:r>
              <a:rPr lang="en-US" sz="2400" dirty="0" err="1" smtClean="0">
                <a:latin typeface="Consolas" pitchFamily="49" charset="0"/>
              </a:rPr>
              <a:t>ManagementKey</a:t>
            </a:r>
            <a:endParaRPr lang="en-US" sz="2400" dirty="0" smtClean="0"/>
          </a:p>
          <a:p>
            <a:pPr lvl="1" eaLnBrk="1" hangingPunct="1">
              <a:lnSpc>
                <a:spcPct val="90000"/>
              </a:lnSpc>
            </a:pPr>
            <a:r>
              <a:rPr lang="en-US" sz="2000" dirty="0" smtClean="0"/>
              <a:t>Marks a Property as being a unique identifier</a:t>
            </a:r>
          </a:p>
          <a:p>
            <a:pPr eaLnBrk="1" hangingPunct="1">
              <a:lnSpc>
                <a:spcPct val="90000"/>
              </a:lnSpc>
            </a:pPr>
            <a:r>
              <a:rPr lang="en-US" sz="2400" dirty="0" err="1" smtClean="0">
                <a:latin typeface="Consolas" pitchFamily="49" charset="0"/>
              </a:rPr>
              <a:t>ManagementProbe</a:t>
            </a:r>
            <a:r>
              <a:rPr lang="en-US" sz="2400" dirty="0" smtClean="0">
                <a:latin typeface="Consolas" pitchFamily="49" charset="0"/>
              </a:rPr>
              <a:t>/</a:t>
            </a:r>
            <a:r>
              <a:rPr lang="en-US" sz="2400" dirty="0" err="1" smtClean="0">
                <a:latin typeface="Consolas" pitchFamily="49" charset="0"/>
              </a:rPr>
              <a:t>ManagementConfiguration</a:t>
            </a:r>
            <a:endParaRPr lang="en-US" sz="2400" dirty="0" smtClean="0"/>
          </a:p>
          <a:p>
            <a:pPr lvl="1" eaLnBrk="1" hangingPunct="1">
              <a:lnSpc>
                <a:spcPct val="90000"/>
              </a:lnSpc>
            </a:pPr>
            <a:r>
              <a:rPr lang="en-US" sz="2000" dirty="0" smtClean="0"/>
              <a:t>Marks a Property as being instrumented</a:t>
            </a:r>
          </a:p>
          <a:p>
            <a:pPr eaLnBrk="1" hangingPunct="1">
              <a:lnSpc>
                <a:spcPct val="90000"/>
              </a:lnSpc>
            </a:pPr>
            <a:r>
              <a:rPr lang="en-US" sz="2400" dirty="0" err="1" smtClean="0">
                <a:latin typeface="Consolas" pitchFamily="49" charset="0"/>
              </a:rPr>
              <a:t>MangementBind</a:t>
            </a:r>
            <a:endParaRPr lang="en-US" sz="2400" dirty="0" smtClean="0"/>
          </a:p>
          <a:p>
            <a:pPr lvl="1" eaLnBrk="1" hangingPunct="1">
              <a:lnSpc>
                <a:spcPct val="90000"/>
              </a:lnSpc>
            </a:pPr>
            <a:r>
              <a:rPr lang="en-US" sz="2000" dirty="0" smtClean="0"/>
              <a:t>Marks a Method/Constructor available to WMI for </a:t>
            </a:r>
            <a:r>
              <a:rPr lang="en-US" sz="2000" smtClean="0"/>
              <a:t>object </a:t>
            </a:r>
            <a:r>
              <a:rPr lang="en-US" sz="2000" smtClean="0"/>
              <a:t>creation</a:t>
            </a:r>
            <a:endParaRPr lang="en-US" sz="2000" dirty="0" smtClean="0"/>
          </a:p>
          <a:p>
            <a:pPr eaLnBrk="1" hangingPunct="1">
              <a:lnSpc>
                <a:spcPct val="90000"/>
              </a:lnSpc>
            </a:pPr>
            <a:r>
              <a:rPr lang="en-US" sz="2400" dirty="0" err="1" smtClean="0">
                <a:latin typeface="Consolas" pitchFamily="49" charset="0"/>
              </a:rPr>
              <a:t>ManagementTask</a:t>
            </a:r>
            <a:endParaRPr lang="en-US" sz="2400" dirty="0" smtClean="0"/>
          </a:p>
          <a:p>
            <a:pPr lvl="1" eaLnBrk="1" hangingPunct="1">
              <a:lnSpc>
                <a:spcPct val="90000"/>
              </a:lnSpc>
            </a:pPr>
            <a:r>
              <a:rPr lang="en-US" sz="2000" dirty="0" smtClean="0"/>
              <a:t>Marks a Method available to WMI for invocation</a:t>
            </a:r>
          </a:p>
          <a:p>
            <a:pPr eaLnBrk="1" hangingPunct="1">
              <a:lnSpc>
                <a:spcPct val="90000"/>
              </a:lnSpc>
            </a:pPr>
            <a:r>
              <a:rPr lang="en-US" sz="2400" dirty="0" err="1" smtClean="0">
                <a:latin typeface="Consolas" pitchFamily="49" charset="0"/>
              </a:rPr>
              <a:t>InstrumentationManager.Publish</a:t>
            </a:r>
            <a:r>
              <a:rPr lang="en-US" sz="2400" dirty="0" smtClean="0">
                <a:latin typeface="Consolas" pitchFamily="49" charset="0"/>
              </a:rPr>
              <a:t>()</a:t>
            </a:r>
          </a:p>
          <a:p>
            <a:pPr lvl="1" eaLnBrk="1" hangingPunct="1">
              <a:lnSpc>
                <a:spcPct val="90000"/>
              </a:lnSpc>
            </a:pPr>
            <a:r>
              <a:rPr lang="en-US" sz="2000" dirty="0" smtClean="0"/>
              <a:t>Makes Object Available to WMI Repository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About Nick Schweitzer</a:t>
            </a:r>
          </a:p>
        </p:txBody>
      </p:sp>
      <p:sp>
        <p:nvSpPr>
          <p:cNvPr id="4099" name="Rectangle 3"/>
          <p:cNvSpPr>
            <a:spLocks noGrp="1" noChangeArrowheads="1"/>
          </p:cNvSpPr>
          <p:nvPr>
            <p:ph idx="1"/>
          </p:nvPr>
        </p:nvSpPr>
        <p:spPr/>
        <p:txBody>
          <a:bodyPr/>
          <a:lstStyle/>
          <a:p>
            <a:pPr eaLnBrk="1" hangingPunct="1">
              <a:lnSpc>
                <a:spcPct val="90000"/>
              </a:lnSpc>
            </a:pPr>
            <a:r>
              <a:rPr lang="en-US" sz="2800" dirty="0" smtClean="0"/>
              <a:t>Senior Consultant for </a:t>
            </a:r>
            <a:r>
              <a:rPr lang="en-US" sz="2800" dirty="0" err="1" smtClean="0"/>
              <a:t>SpiderLogic</a:t>
            </a:r>
            <a:r>
              <a:rPr lang="en-US" sz="2800" dirty="0" smtClean="0"/>
              <a:t> in Milwaukee</a:t>
            </a:r>
          </a:p>
          <a:p>
            <a:pPr eaLnBrk="1" hangingPunct="1">
              <a:lnSpc>
                <a:spcPct val="90000"/>
              </a:lnSpc>
            </a:pPr>
            <a:r>
              <a:rPr lang="en-US" sz="2800" dirty="0" smtClean="0"/>
              <a:t>Milwaukee Area Consultant for 12+ years</a:t>
            </a:r>
          </a:p>
          <a:p>
            <a:pPr eaLnBrk="1" hangingPunct="1">
              <a:lnSpc>
                <a:spcPct val="90000"/>
              </a:lnSpc>
            </a:pPr>
            <a:r>
              <a:rPr lang="en-US" sz="2800" dirty="0" smtClean="0"/>
              <a:t>B.S. in Computer Engineering from MSOE</a:t>
            </a:r>
            <a:br>
              <a:rPr lang="en-US" sz="2800" dirty="0" smtClean="0"/>
            </a:br>
            <a:endParaRPr lang="en-US" sz="2800" dirty="0" smtClean="0"/>
          </a:p>
          <a:p>
            <a:pPr eaLnBrk="1" hangingPunct="1">
              <a:lnSpc>
                <a:spcPct val="90000"/>
              </a:lnSpc>
            </a:pPr>
            <a:r>
              <a:rPr lang="en-US" sz="2800" dirty="0" smtClean="0"/>
              <a:t>Around the Internets:</a:t>
            </a:r>
          </a:p>
          <a:p>
            <a:pPr lvl="1" eaLnBrk="1" hangingPunct="1">
              <a:lnSpc>
                <a:spcPct val="90000"/>
              </a:lnSpc>
            </a:pPr>
            <a:r>
              <a:rPr lang="en-US" sz="2400" dirty="0" smtClean="0">
                <a:hlinkClick r:id="rId3"/>
              </a:rPr>
              <a:t>thecodingmonkey.net</a:t>
            </a:r>
            <a:r>
              <a:rPr lang="en-US" sz="2400" dirty="0" smtClean="0"/>
              <a:t> (Geek/Technical)</a:t>
            </a:r>
          </a:p>
          <a:p>
            <a:pPr lvl="1" eaLnBrk="1" hangingPunct="1">
              <a:lnSpc>
                <a:spcPct val="90000"/>
              </a:lnSpc>
            </a:pPr>
            <a:r>
              <a:rPr lang="en-US" sz="2400" dirty="0" smtClean="0">
                <a:hlinkClick r:id="rId4"/>
              </a:rPr>
              <a:t>nickschweitzer.net</a:t>
            </a:r>
            <a:r>
              <a:rPr lang="en-US" sz="2400" dirty="0" smtClean="0"/>
              <a:t> (Life/Politics)</a:t>
            </a:r>
          </a:p>
          <a:p>
            <a:pPr lvl="1" eaLnBrk="1" hangingPunct="1">
              <a:lnSpc>
                <a:spcPct val="90000"/>
              </a:lnSpc>
            </a:pPr>
            <a:r>
              <a:rPr lang="en-US" sz="2400" dirty="0" smtClean="0">
                <a:hlinkClick r:id="rId5"/>
              </a:rPr>
              <a:t>flickr.com/photos/</a:t>
            </a:r>
            <a:r>
              <a:rPr lang="en-US" sz="2400" dirty="0" err="1" smtClean="0">
                <a:hlinkClick r:id="rId5"/>
              </a:rPr>
              <a:t>schweitn</a:t>
            </a:r>
            <a:r>
              <a:rPr lang="en-US" sz="2400" dirty="0" smtClean="0"/>
              <a:t> (Amateur Photography)</a:t>
            </a:r>
          </a:p>
          <a:p>
            <a:pPr lvl="1" eaLnBrk="1" hangingPunct="1">
              <a:lnSpc>
                <a:spcPct val="90000"/>
              </a:lnSpc>
            </a:pPr>
            <a:r>
              <a:rPr lang="en-US" sz="2400" dirty="0" smtClean="0">
                <a:hlinkClick r:id="rId6"/>
              </a:rPr>
              <a:t>twitter.com/</a:t>
            </a:r>
            <a:r>
              <a:rPr lang="en-US" sz="2400" dirty="0" err="1" smtClean="0">
                <a:hlinkClick r:id="rId6"/>
              </a:rPr>
              <a:t>NickSchweitzer</a:t>
            </a:r>
            <a:r>
              <a:rPr lang="en-US" sz="2400" dirty="0" smtClean="0"/>
              <a:t> (Real Time)</a:t>
            </a:r>
          </a:p>
          <a:p>
            <a:pPr lvl="1" eaLnBrk="1" hangingPunct="1">
              <a:lnSpc>
                <a:spcPct val="90000"/>
              </a:lnSpc>
            </a:pPr>
            <a:r>
              <a:rPr lang="en-US" sz="2400" dirty="0" smtClean="0">
                <a:hlinkClick r:id="rId7"/>
              </a:rPr>
              <a:t>facebook.com/</a:t>
            </a:r>
            <a:r>
              <a:rPr lang="en-US" sz="2400" dirty="0" err="1" smtClean="0">
                <a:hlinkClick r:id="rId7"/>
              </a:rPr>
              <a:t>NickSchweitzer</a:t>
            </a:r>
            <a:r>
              <a:rPr lang="en-US" sz="2400" dirty="0" smtClean="0"/>
              <a:t> (Meta)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WMI Registration (v2)</a:t>
            </a:r>
          </a:p>
        </p:txBody>
      </p:sp>
      <p:sp>
        <p:nvSpPr>
          <p:cNvPr id="22531" name="Rectangle 3"/>
          <p:cNvSpPr>
            <a:spLocks noGrp="1" noChangeArrowheads="1"/>
          </p:cNvSpPr>
          <p:nvPr>
            <p:ph idx="1"/>
          </p:nvPr>
        </p:nvSpPr>
        <p:spPr/>
        <p:txBody>
          <a:bodyPr/>
          <a:lstStyle/>
          <a:p>
            <a:pPr eaLnBrk="1" hangingPunct="1"/>
            <a:r>
              <a:rPr lang="en-US" dirty="0" err="1" smtClean="0">
                <a:latin typeface="Consolas" pitchFamily="49" charset="0"/>
              </a:rPr>
              <a:t>WmiConfiguration</a:t>
            </a:r>
            <a:endParaRPr lang="en-US" dirty="0" smtClean="0"/>
          </a:p>
          <a:p>
            <a:pPr lvl="1" eaLnBrk="1" hangingPunct="1"/>
            <a:r>
              <a:rPr lang="en-US" dirty="0" smtClean="0"/>
              <a:t>Assembly Level Attribute</a:t>
            </a:r>
          </a:p>
          <a:p>
            <a:pPr lvl="1" eaLnBrk="1" hangingPunct="1"/>
            <a:r>
              <a:rPr lang="en-US" dirty="0" smtClean="0"/>
              <a:t>Specify Namespace</a:t>
            </a:r>
          </a:p>
          <a:p>
            <a:pPr lvl="1" eaLnBrk="1" hangingPunct="1"/>
            <a:r>
              <a:rPr lang="en-US" dirty="0" err="1" smtClean="0"/>
              <a:t>HostingModel</a:t>
            </a:r>
            <a:endParaRPr lang="en-US" dirty="0" smtClean="0"/>
          </a:p>
          <a:p>
            <a:pPr lvl="2" eaLnBrk="1" hangingPunct="1"/>
            <a:r>
              <a:rPr lang="en-US" dirty="0" smtClean="0"/>
              <a:t>Use </a:t>
            </a:r>
            <a:r>
              <a:rPr lang="en-US" b="0" dirty="0" smtClean="0">
                <a:latin typeface="Consolas" pitchFamily="49" charset="0"/>
              </a:rPr>
              <a:t>Decoupled</a:t>
            </a:r>
            <a:r>
              <a:rPr lang="en-US" dirty="0" smtClean="0"/>
              <a:t> for Application </a:t>
            </a:r>
            <a:r>
              <a:rPr lang="en-US" dirty="0" err="1" smtClean="0"/>
              <a:t>Instrumenation</a:t>
            </a:r>
            <a:endParaRPr lang="en-US" dirty="0" smtClean="0"/>
          </a:p>
          <a:p>
            <a:pPr eaLnBrk="1" hangingPunct="1"/>
            <a:r>
              <a:rPr lang="en-US" dirty="0" err="1" smtClean="0">
                <a:latin typeface="Consolas" pitchFamily="49" charset="0"/>
              </a:rPr>
              <a:t>DefaultManagementInstaller</a:t>
            </a:r>
            <a:endParaRPr lang="en-US" dirty="0" smtClean="0">
              <a:latin typeface="Consolas" pitchFamily="49" charset="0"/>
            </a:endParaRPr>
          </a:p>
          <a:p>
            <a:pPr eaLnBrk="1" hangingPunct="1"/>
            <a:r>
              <a:rPr lang="en-US" dirty="0" smtClean="0"/>
              <a:t>Use InstallUtil.exe to register Namespace and CIM Schema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Runtime WMI Registration</a:t>
            </a:r>
          </a:p>
        </p:txBody>
      </p:sp>
      <p:sp>
        <p:nvSpPr>
          <p:cNvPr id="23555" name="Rectangle 3"/>
          <p:cNvSpPr>
            <a:spLocks noGrp="1" noChangeArrowheads="1"/>
          </p:cNvSpPr>
          <p:nvPr>
            <p:ph idx="1"/>
          </p:nvPr>
        </p:nvSpPr>
        <p:spPr>
          <a:xfrm>
            <a:off x="457200" y="1295400"/>
            <a:ext cx="8534400" cy="4835525"/>
          </a:xfrm>
        </p:spPr>
        <p:txBody>
          <a:bodyPr/>
          <a:lstStyle/>
          <a:p>
            <a:pPr eaLnBrk="1" hangingPunct="1"/>
            <a:r>
              <a:rPr lang="en-US" sz="2800" dirty="0" smtClean="0"/>
              <a:t>Registration Possible w/o InstallUtil.exe</a:t>
            </a:r>
          </a:p>
          <a:p>
            <a:pPr eaLnBrk="1" hangingPunct="1"/>
            <a:r>
              <a:rPr lang="en-US" sz="2800" dirty="0" smtClean="0"/>
              <a:t>Registering All Types in an Assembly</a:t>
            </a:r>
          </a:p>
          <a:p>
            <a:pPr lvl="1" eaLnBrk="1" hangingPunct="1"/>
            <a:r>
              <a:rPr lang="en-US" sz="2400" b="0" dirty="0" err="1" smtClean="0">
                <a:latin typeface="Consolas" pitchFamily="49" charset="0"/>
              </a:rPr>
              <a:t>Instrumentation.RegisterAssembly</a:t>
            </a:r>
            <a:r>
              <a:rPr lang="en-US" sz="2400" b="0" dirty="0" smtClean="0"/>
              <a:t> (v1)</a:t>
            </a:r>
          </a:p>
          <a:p>
            <a:pPr lvl="1" eaLnBrk="1" hangingPunct="1"/>
            <a:r>
              <a:rPr lang="en-US" sz="2400" b="0" dirty="0" err="1" smtClean="0">
                <a:latin typeface="Consolas" pitchFamily="49" charset="0"/>
              </a:rPr>
              <a:t>InstrumentationManager.RegisterAssembly</a:t>
            </a:r>
            <a:r>
              <a:rPr lang="en-US" sz="2400" b="0" dirty="0" smtClean="0"/>
              <a:t> (v2)</a:t>
            </a:r>
          </a:p>
          <a:p>
            <a:pPr lvl="1" eaLnBrk="1" hangingPunct="1"/>
            <a:r>
              <a:rPr lang="en-US" sz="2400" b="0" dirty="0" err="1" smtClean="0">
                <a:latin typeface="Consolas" pitchFamily="49" charset="0"/>
              </a:rPr>
              <a:t>InstrumenationManager.UnregisterAssembly</a:t>
            </a:r>
            <a:r>
              <a:rPr lang="en-US" sz="2400" b="0" dirty="0" smtClean="0"/>
              <a:t> (v2)</a:t>
            </a:r>
          </a:p>
          <a:p>
            <a:pPr eaLnBrk="1" hangingPunct="1"/>
            <a:r>
              <a:rPr lang="en-US" sz="2800" dirty="0" smtClean="0"/>
              <a:t>Registering Individual Classes</a:t>
            </a:r>
          </a:p>
          <a:p>
            <a:pPr lvl="1" eaLnBrk="1" hangingPunct="1"/>
            <a:r>
              <a:rPr lang="en-US" sz="2400" b="0" dirty="0" err="1" smtClean="0">
                <a:latin typeface="Consolas" pitchFamily="49" charset="0"/>
              </a:rPr>
              <a:t>InstrumentationManager.RegisterType</a:t>
            </a:r>
            <a:r>
              <a:rPr lang="en-US" sz="2400" b="0" dirty="0" smtClean="0">
                <a:latin typeface="Consolas" pitchFamily="49" charset="0"/>
              </a:rPr>
              <a:t> </a:t>
            </a:r>
            <a:r>
              <a:rPr lang="en-US" sz="2400" b="0" dirty="0" smtClean="0"/>
              <a:t>(v2)</a:t>
            </a:r>
            <a:endParaRPr lang="en-US" sz="2400" b="0" dirty="0" smtClean="0">
              <a:latin typeface="Consolas" pitchFamily="49" charset="0"/>
            </a:endParaRPr>
          </a:p>
          <a:p>
            <a:pPr lvl="1" eaLnBrk="1" hangingPunct="1"/>
            <a:r>
              <a:rPr lang="en-US" sz="2400" b="0" dirty="0" err="1" smtClean="0">
                <a:latin typeface="Consolas" pitchFamily="49" charset="0"/>
              </a:rPr>
              <a:t>InstrumentationManager.UnregisterType</a:t>
            </a:r>
            <a:r>
              <a:rPr lang="en-US" sz="2400" b="0" dirty="0" smtClean="0">
                <a:latin typeface="Consolas" pitchFamily="49" charset="0"/>
              </a:rPr>
              <a:t> </a:t>
            </a:r>
            <a:r>
              <a:rPr lang="en-US" sz="2400" b="0" dirty="0" smtClean="0"/>
              <a:t>(v2)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Attribute System?</a:t>
            </a:r>
            <a:endParaRPr lang="en-US" dirty="0"/>
          </a:p>
        </p:txBody>
      </p:sp>
      <p:graphicFrame>
        <p:nvGraphicFramePr>
          <p:cNvPr id="4" name="Content Placeholder 3"/>
          <p:cNvGraphicFramePr>
            <a:graphicFrameLocks noGrp="1"/>
          </p:cNvGraphicFramePr>
          <p:nvPr>
            <p:ph idx="1"/>
          </p:nvPr>
        </p:nvGraphicFramePr>
        <p:xfrm>
          <a:off x="304800" y="1371600"/>
          <a:ext cx="8382000" cy="2595880"/>
        </p:xfrm>
        <a:graphic>
          <a:graphicData uri="http://schemas.openxmlformats.org/drawingml/2006/table">
            <a:tbl>
              <a:tblPr firstRow="1" bandRow="1">
                <a:tableStyleId>{8799B23B-EC83-4686-B30A-512413B5E67A}</a:tableStyleId>
              </a:tblPr>
              <a:tblGrid>
                <a:gridCol w="7010400"/>
                <a:gridCol w="685800"/>
                <a:gridCol w="685800"/>
              </a:tblGrid>
              <a:tr h="370840">
                <a:tc>
                  <a:txBody>
                    <a:bodyPr/>
                    <a:lstStyle/>
                    <a:p>
                      <a:pPr algn="ctr"/>
                      <a:r>
                        <a:rPr lang="en-US" dirty="0" smtClean="0">
                          <a:solidFill>
                            <a:schemeClr val="bg1"/>
                          </a:solidFill>
                        </a:rPr>
                        <a:t>Question</a:t>
                      </a:r>
                      <a:endParaRPr lang="en-US" dirty="0">
                        <a:solidFill>
                          <a:schemeClr val="bg1"/>
                        </a:solidFill>
                      </a:endParaRPr>
                    </a:p>
                  </a:txBody>
                  <a:tcPr/>
                </a:tc>
                <a:tc>
                  <a:txBody>
                    <a:bodyPr/>
                    <a:lstStyle/>
                    <a:p>
                      <a:pPr algn="ctr"/>
                      <a:r>
                        <a:rPr lang="en-US" dirty="0" smtClean="0">
                          <a:solidFill>
                            <a:schemeClr val="bg1"/>
                          </a:solidFill>
                        </a:rPr>
                        <a:t>v1</a:t>
                      </a:r>
                      <a:endParaRPr lang="en-US" dirty="0">
                        <a:solidFill>
                          <a:schemeClr val="bg1"/>
                        </a:solidFill>
                      </a:endParaRPr>
                    </a:p>
                  </a:txBody>
                  <a:tcPr/>
                </a:tc>
                <a:tc>
                  <a:txBody>
                    <a:bodyPr/>
                    <a:lstStyle/>
                    <a:p>
                      <a:pPr algn="ctr"/>
                      <a:r>
                        <a:rPr lang="en-US" dirty="0" smtClean="0">
                          <a:solidFill>
                            <a:schemeClr val="bg1"/>
                          </a:solidFill>
                        </a:rPr>
                        <a:t>v2</a:t>
                      </a:r>
                      <a:endParaRPr lang="en-US" dirty="0">
                        <a:solidFill>
                          <a:schemeClr val="bg1"/>
                        </a:solidFill>
                      </a:endParaRPr>
                    </a:p>
                  </a:txBody>
                  <a:tcPr/>
                </a:tc>
              </a:tr>
              <a:tr h="370840">
                <a:tc>
                  <a:txBody>
                    <a:bodyPr/>
                    <a:lstStyle/>
                    <a:p>
                      <a:r>
                        <a:rPr lang="en-US" dirty="0" smtClean="0">
                          <a:solidFill>
                            <a:schemeClr val="bg1"/>
                          </a:solidFill>
                        </a:rPr>
                        <a:t>Do</a:t>
                      </a:r>
                      <a:r>
                        <a:rPr lang="en-US" baseline="0" dirty="0" smtClean="0">
                          <a:solidFill>
                            <a:schemeClr val="bg1"/>
                          </a:solidFill>
                        </a:rPr>
                        <a:t> you only want read-write access to your objects?</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r>
              <a:tr h="370840">
                <a:tc>
                  <a:txBody>
                    <a:bodyPr/>
                    <a:lstStyle/>
                    <a:p>
                      <a:r>
                        <a:rPr lang="en-US" dirty="0" smtClean="0">
                          <a:solidFill>
                            <a:schemeClr val="bg1"/>
                          </a:solidFill>
                        </a:rPr>
                        <a:t>Do you want to fire events?</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r>
              <a:tr h="370840">
                <a:tc>
                  <a:txBody>
                    <a:bodyPr/>
                    <a:lstStyle/>
                    <a:p>
                      <a:r>
                        <a:rPr lang="en-US" dirty="0" smtClean="0">
                          <a:solidFill>
                            <a:schemeClr val="bg1"/>
                          </a:solidFill>
                        </a:rPr>
                        <a:t>Do you</a:t>
                      </a:r>
                      <a:r>
                        <a:rPr lang="en-US" baseline="0" dirty="0" smtClean="0">
                          <a:solidFill>
                            <a:schemeClr val="bg1"/>
                          </a:solidFill>
                        </a:rPr>
                        <a:t> want to call methods?</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r>
              <a:tr h="370840">
                <a:tc>
                  <a:txBody>
                    <a:bodyPr/>
                    <a:lstStyle/>
                    <a:p>
                      <a:r>
                        <a:rPr lang="en-US" dirty="0" smtClean="0">
                          <a:solidFill>
                            <a:schemeClr val="bg1"/>
                          </a:solidFill>
                        </a:rPr>
                        <a:t>Do you want to create objects through WMI?</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r>
              <a:tr h="370840">
                <a:tc>
                  <a:txBody>
                    <a:bodyPr/>
                    <a:lstStyle/>
                    <a:p>
                      <a:r>
                        <a:rPr lang="en-US" dirty="0" smtClean="0">
                          <a:solidFill>
                            <a:schemeClr val="bg1"/>
                          </a:solidFill>
                        </a:rPr>
                        <a:t>Do</a:t>
                      </a:r>
                      <a:r>
                        <a:rPr lang="en-US" baseline="0" dirty="0" smtClean="0">
                          <a:solidFill>
                            <a:schemeClr val="bg1"/>
                          </a:solidFill>
                        </a:rPr>
                        <a:t> you want to view reference types as properties?</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r>
              <a:tr h="370840">
                <a:tc>
                  <a:txBody>
                    <a:bodyPr/>
                    <a:lstStyle/>
                    <a:p>
                      <a:r>
                        <a:rPr lang="en-US" dirty="0" smtClean="0">
                          <a:solidFill>
                            <a:schemeClr val="bg1"/>
                          </a:solidFill>
                        </a:rPr>
                        <a:t>Is</a:t>
                      </a:r>
                      <a:r>
                        <a:rPr lang="en-US" baseline="0" dirty="0" smtClean="0">
                          <a:solidFill>
                            <a:schemeClr val="bg1"/>
                          </a:solidFill>
                        </a:rPr>
                        <a:t> your application running under Framework v2.0 or below?</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r>
            </a:tbl>
          </a:graphicData>
        </a:graphic>
      </p:graphicFrame>
      <p:sp>
        <p:nvSpPr>
          <p:cNvPr id="7" name="TextBox 6"/>
          <p:cNvSpPr txBox="1"/>
          <p:nvPr/>
        </p:nvSpPr>
        <p:spPr>
          <a:xfrm>
            <a:off x="381000" y="4114800"/>
            <a:ext cx="8305800" cy="646331"/>
          </a:xfrm>
          <a:prstGeom prst="rect">
            <a:avLst/>
          </a:prstGeom>
          <a:noFill/>
        </p:spPr>
        <p:txBody>
          <a:bodyPr wrap="square" rtlCol="0">
            <a:spAutoFit/>
          </a:bodyPr>
          <a:lstStyle/>
          <a:p>
            <a:r>
              <a:rPr lang="en-US" i="1" dirty="0" smtClean="0">
                <a:solidFill>
                  <a:schemeClr val="bg1"/>
                </a:solidFill>
                <a:latin typeface="+mn-lt"/>
              </a:rPr>
              <a:t>If your application does not require v2 WMI Attributes, then don’t use them. The object management is not worth the hassle.</a:t>
            </a:r>
            <a:endParaRPr lang="en-US" i="1" dirty="0">
              <a:solidFill>
                <a:schemeClr val="bg1"/>
              </a:solidFill>
              <a:latin typeface="+mn-lt"/>
            </a:endParaRPr>
          </a:p>
        </p:txBody>
      </p:sp>
      <p:pic>
        <p:nvPicPr>
          <p:cNvPr id="10" name="Picture 4" descr="C:\Documents and Settings\schwein\Local Settings\Temporary Internet Files\Content.IE5\LMMODYMA\MM900185588[1].gif"/>
          <p:cNvPicPr>
            <a:picLocks noChangeAspect="1" noChangeArrowheads="1" noCrop="1"/>
          </p:cNvPicPr>
          <p:nvPr/>
        </p:nvPicPr>
        <p:blipFill>
          <a:blip r:embed="rId2" cstate="print"/>
          <a:srcRect/>
          <a:stretch>
            <a:fillRect/>
          </a:stretch>
        </p:blipFill>
        <p:spPr bwMode="auto">
          <a:xfrm>
            <a:off x="8153400" y="1828800"/>
            <a:ext cx="333376" cy="202212"/>
          </a:xfrm>
          <a:prstGeom prst="rect">
            <a:avLst/>
          </a:prstGeom>
          <a:noFill/>
        </p:spPr>
      </p:pic>
      <p:pic>
        <p:nvPicPr>
          <p:cNvPr id="11" name="Picture 4" descr="C:\Documents and Settings\schwein\Local Settings\Temporary Internet Files\Content.IE5\LMMODYMA\MM900185588[1].gif"/>
          <p:cNvPicPr>
            <a:picLocks noChangeAspect="1" noChangeArrowheads="1" noCrop="1"/>
          </p:cNvPicPr>
          <p:nvPr/>
        </p:nvPicPr>
        <p:blipFill>
          <a:blip r:embed="rId2" cstate="print"/>
          <a:srcRect/>
          <a:stretch>
            <a:fillRect/>
          </a:stretch>
        </p:blipFill>
        <p:spPr bwMode="auto">
          <a:xfrm>
            <a:off x="8153400" y="2590800"/>
            <a:ext cx="333376" cy="202212"/>
          </a:xfrm>
          <a:prstGeom prst="rect">
            <a:avLst/>
          </a:prstGeom>
          <a:noFill/>
        </p:spPr>
      </p:pic>
      <p:pic>
        <p:nvPicPr>
          <p:cNvPr id="12" name="Picture 4" descr="C:\Documents and Settings\schwein\Local Settings\Temporary Internet Files\Content.IE5\LMMODYMA\MM900185588[1].gif"/>
          <p:cNvPicPr>
            <a:picLocks noChangeAspect="1" noChangeArrowheads="1" noCrop="1"/>
          </p:cNvPicPr>
          <p:nvPr/>
        </p:nvPicPr>
        <p:blipFill>
          <a:blip r:embed="rId2" cstate="print"/>
          <a:srcRect/>
          <a:stretch>
            <a:fillRect/>
          </a:stretch>
        </p:blipFill>
        <p:spPr bwMode="auto">
          <a:xfrm>
            <a:off x="8153400" y="2971800"/>
            <a:ext cx="333376" cy="202212"/>
          </a:xfrm>
          <a:prstGeom prst="rect">
            <a:avLst/>
          </a:prstGeom>
          <a:noFill/>
        </p:spPr>
      </p:pic>
      <p:pic>
        <p:nvPicPr>
          <p:cNvPr id="13" name="Picture 4" descr="C:\Documents and Settings\schwein\Local Settings\Temporary Internet Files\Content.IE5\LMMODYMA\MM900185588[1].gif"/>
          <p:cNvPicPr>
            <a:picLocks noChangeAspect="1" noChangeArrowheads="1" noCrop="1"/>
          </p:cNvPicPr>
          <p:nvPr/>
        </p:nvPicPr>
        <p:blipFill>
          <a:blip r:embed="rId2" cstate="print"/>
          <a:srcRect/>
          <a:stretch>
            <a:fillRect/>
          </a:stretch>
        </p:blipFill>
        <p:spPr bwMode="auto">
          <a:xfrm>
            <a:off x="8153400" y="3352800"/>
            <a:ext cx="333376" cy="202212"/>
          </a:xfrm>
          <a:prstGeom prst="rect">
            <a:avLst/>
          </a:prstGeom>
          <a:noFill/>
        </p:spPr>
      </p:pic>
      <p:pic>
        <p:nvPicPr>
          <p:cNvPr id="14" name="Picture 4" descr="C:\Documents and Settings\schwein\Local Settings\Temporary Internet Files\Content.IE5\LMMODYMA\MM900185588[1].gif"/>
          <p:cNvPicPr>
            <a:picLocks noChangeAspect="1" noChangeArrowheads="1" noCrop="1"/>
          </p:cNvPicPr>
          <p:nvPr/>
        </p:nvPicPr>
        <p:blipFill>
          <a:blip r:embed="rId2" cstate="print"/>
          <a:srcRect/>
          <a:stretch>
            <a:fillRect/>
          </a:stretch>
        </p:blipFill>
        <p:spPr bwMode="auto">
          <a:xfrm>
            <a:off x="7467600" y="2209800"/>
            <a:ext cx="333376" cy="202212"/>
          </a:xfrm>
          <a:prstGeom prst="rect">
            <a:avLst/>
          </a:prstGeom>
          <a:noFill/>
        </p:spPr>
      </p:pic>
      <p:pic>
        <p:nvPicPr>
          <p:cNvPr id="15" name="Picture 4" descr="C:\Documents and Settings\schwein\Local Settings\Temporary Internet Files\Content.IE5\LMMODYMA\MM900185588[1].gif"/>
          <p:cNvPicPr>
            <a:picLocks noChangeAspect="1" noChangeArrowheads="1" noCrop="1"/>
          </p:cNvPicPr>
          <p:nvPr/>
        </p:nvPicPr>
        <p:blipFill>
          <a:blip r:embed="rId2" cstate="print"/>
          <a:srcRect/>
          <a:stretch>
            <a:fillRect/>
          </a:stretch>
        </p:blipFill>
        <p:spPr bwMode="auto">
          <a:xfrm>
            <a:off x="7467600" y="3657600"/>
            <a:ext cx="333376" cy="20221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533400"/>
            <a:ext cx="5943600" cy="1524000"/>
          </a:xfrm>
        </p:spPr>
        <p:txBody>
          <a:bodyPr wrap="square"/>
          <a:lstStyle/>
          <a:p>
            <a:pPr eaLnBrk="1" hangingPunct="1"/>
            <a:r>
              <a:rPr lang="en-US" sz="4000" dirty="0" smtClean="0"/>
              <a:t>Demo: </a:t>
            </a:r>
            <a:r>
              <a:rPr lang="en-US" sz="4000" dirty="0" err="1" smtClean="0"/>
              <a:t>Instrumenting</a:t>
            </a:r>
            <a:r>
              <a:rPr lang="en-US" sz="4000" dirty="0" smtClean="0"/>
              <a:t> .NET Applications</a:t>
            </a:r>
          </a:p>
        </p:txBody>
      </p:sp>
      <p:pic>
        <p:nvPicPr>
          <p:cNvPr id="24579" name="Picture 7" descr="j0240695"/>
          <p:cNvPicPr>
            <a:picLocks noGrp="1" noChangeAspect="1" noChangeArrowheads="1"/>
          </p:cNvPicPr>
          <p:nvPr>
            <p:ph idx="1"/>
          </p:nvPr>
        </p:nvPicPr>
        <p:blipFill>
          <a:blip r:embed="rId3" cstate="print"/>
          <a:srcRect/>
          <a:stretch>
            <a:fillRect/>
          </a:stretch>
        </p:blipFill>
        <p:spPr>
          <a:xfrm>
            <a:off x="2895600" y="2209800"/>
            <a:ext cx="3505200" cy="280987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WMI in WCF</a:t>
            </a:r>
            <a:endParaRPr lang="en-US" dirty="0"/>
          </a:p>
        </p:txBody>
      </p:sp>
      <p:sp>
        <p:nvSpPr>
          <p:cNvPr id="3" name="Content Placeholder 2"/>
          <p:cNvSpPr>
            <a:spLocks noGrp="1"/>
          </p:cNvSpPr>
          <p:nvPr>
            <p:ph idx="1"/>
          </p:nvPr>
        </p:nvSpPr>
        <p:spPr/>
        <p:txBody>
          <a:bodyPr/>
          <a:lstStyle/>
          <a:p>
            <a:r>
              <a:rPr lang="en-US" dirty="0" smtClean="0"/>
              <a:t>Used to Turn On WCF Diagnostics at Runtime</a:t>
            </a:r>
          </a:p>
          <a:p>
            <a:r>
              <a:rPr lang="en-US" dirty="0" smtClean="0"/>
              <a:t>Must Enable WMI in Configuration File:</a:t>
            </a:r>
            <a:br>
              <a:rPr lang="en-US" dirty="0" smtClean="0"/>
            </a:br>
            <a:r>
              <a:rPr lang="en-US" sz="1000" dirty="0" smtClean="0"/>
              <a:t> </a:t>
            </a:r>
            <a:r>
              <a:rPr lang="en-US" dirty="0" smtClean="0"/>
              <a:t/>
            </a:r>
            <a:br>
              <a:rPr lang="en-US" dirty="0" smtClean="0"/>
            </a:br>
            <a:r>
              <a:rPr lang="en-US" sz="1800" b="0" dirty="0" smtClean="0">
                <a:latin typeface="Consolas" pitchFamily="49" charset="0"/>
              </a:rPr>
              <a:t>&lt;</a:t>
            </a:r>
            <a:r>
              <a:rPr lang="en-US" sz="1800" b="0" dirty="0" err="1" smtClean="0">
                <a:latin typeface="Consolas" pitchFamily="49" charset="0"/>
              </a:rPr>
              <a:t>system.serviceModel</a:t>
            </a:r>
            <a:r>
              <a:rPr lang="en-US" sz="1800" b="0" dirty="0" smtClean="0">
                <a:latin typeface="Consolas" pitchFamily="49" charset="0"/>
              </a:rPr>
              <a:t>&gt;</a:t>
            </a:r>
            <a:br>
              <a:rPr lang="en-US" sz="1800" b="0" dirty="0" smtClean="0">
                <a:latin typeface="Consolas" pitchFamily="49" charset="0"/>
              </a:rPr>
            </a:br>
            <a:r>
              <a:rPr lang="en-US" sz="1800" b="0" dirty="0" smtClean="0">
                <a:latin typeface="Consolas" pitchFamily="49" charset="0"/>
              </a:rPr>
              <a:t> … </a:t>
            </a:r>
            <a:br>
              <a:rPr lang="en-US" sz="1800" b="0" dirty="0" smtClean="0">
                <a:latin typeface="Consolas" pitchFamily="49" charset="0"/>
              </a:rPr>
            </a:br>
            <a:r>
              <a:rPr lang="en-US" sz="1800" b="0" dirty="0" smtClean="0">
                <a:latin typeface="Consolas" pitchFamily="49" charset="0"/>
              </a:rPr>
              <a:t> &lt;diagnostics </a:t>
            </a:r>
            <a:r>
              <a:rPr lang="en-US" sz="1800" b="0" dirty="0" err="1" smtClean="0">
                <a:latin typeface="Consolas" pitchFamily="49" charset="0"/>
              </a:rPr>
              <a:t>wmiProviderEnabled</a:t>
            </a:r>
            <a:r>
              <a:rPr lang="en-US" sz="1800" b="0" dirty="0" smtClean="0">
                <a:latin typeface="Consolas" pitchFamily="49" charset="0"/>
              </a:rPr>
              <a:t>="true" /&gt;</a:t>
            </a:r>
            <a:br>
              <a:rPr lang="en-US" sz="1800" b="0" dirty="0" smtClean="0">
                <a:latin typeface="Consolas" pitchFamily="49" charset="0"/>
              </a:rPr>
            </a:br>
            <a:r>
              <a:rPr lang="en-US" sz="1800" b="0" dirty="0" smtClean="0">
                <a:latin typeface="Consolas" pitchFamily="49" charset="0"/>
              </a:rPr>
              <a:t> … </a:t>
            </a:r>
            <a:br>
              <a:rPr lang="en-US" sz="1800" b="0" dirty="0" smtClean="0">
                <a:latin typeface="Consolas" pitchFamily="49" charset="0"/>
              </a:rPr>
            </a:br>
            <a:r>
              <a:rPr lang="en-US" sz="1800" b="0" dirty="0" smtClean="0">
                <a:latin typeface="Consolas" pitchFamily="49" charset="0"/>
              </a:rPr>
              <a:t>&lt;/</a:t>
            </a:r>
            <a:r>
              <a:rPr lang="en-US" sz="1800" b="0" dirty="0" err="1" smtClean="0">
                <a:latin typeface="Consolas" pitchFamily="49" charset="0"/>
              </a:rPr>
              <a:t>system.serviceModel</a:t>
            </a:r>
            <a:r>
              <a:rPr lang="en-US" sz="1800" b="0" dirty="0" smtClean="0">
                <a:latin typeface="Consolas" pitchFamily="49" charset="0"/>
              </a:rPr>
              <a:t>&gt;</a:t>
            </a:r>
          </a:p>
          <a:p>
            <a:r>
              <a:rPr lang="en-US" dirty="0" smtClean="0"/>
              <a:t>Published in </a:t>
            </a:r>
            <a:r>
              <a:rPr lang="en-US" dirty="0" smtClean="0">
                <a:latin typeface="Consolas" pitchFamily="49" charset="0"/>
              </a:rPr>
              <a:t>root\</a:t>
            </a:r>
            <a:r>
              <a:rPr lang="en-US" dirty="0" err="1" smtClean="0">
                <a:latin typeface="Consolas" pitchFamily="49" charset="0"/>
              </a:rPr>
              <a:t>ServiceModel</a:t>
            </a:r>
            <a:endParaRPr lang="en-US" dirty="0" smtClean="0">
              <a:latin typeface="Consolas" pitchFamily="49" charset="0"/>
            </a:endParaRPr>
          </a:p>
          <a:p>
            <a:pPr lvl="1"/>
            <a:r>
              <a:rPr lang="en-US" b="0" dirty="0" err="1" smtClean="0">
                <a:latin typeface="Consolas" pitchFamily="49" charset="0"/>
              </a:rPr>
              <a:t>AppDomainInfo</a:t>
            </a:r>
            <a:r>
              <a:rPr lang="en-US" dirty="0" smtClean="0"/>
              <a:t> Object</a:t>
            </a:r>
          </a:p>
          <a:p>
            <a:pPr lvl="2"/>
            <a:r>
              <a:rPr lang="en-US" b="0" dirty="0" err="1" smtClean="0">
                <a:latin typeface="Consolas" pitchFamily="49" charset="0"/>
              </a:rPr>
              <a:t>LogMalformedMessages</a:t>
            </a:r>
            <a:r>
              <a:rPr lang="en-US" b="0" dirty="0" smtClean="0">
                <a:latin typeface="Consolas" pitchFamily="49" charset="0"/>
              </a:rPr>
              <a:t> : Boolean</a:t>
            </a:r>
          </a:p>
          <a:p>
            <a:pPr lvl="2"/>
            <a:r>
              <a:rPr lang="en-US" b="0" dirty="0" err="1" smtClean="0">
                <a:latin typeface="Consolas" pitchFamily="49" charset="0"/>
              </a:rPr>
              <a:t>LogMessagesAtServiceLevel</a:t>
            </a:r>
            <a:r>
              <a:rPr lang="en-US" b="0" dirty="0" smtClean="0">
                <a:latin typeface="Consolas" pitchFamily="49" charset="0"/>
              </a:rPr>
              <a:t> : Boolean</a:t>
            </a:r>
          </a:p>
          <a:p>
            <a:pPr lvl="2"/>
            <a:r>
              <a:rPr lang="en-US" b="0" dirty="0" err="1" smtClean="0">
                <a:latin typeface="Consolas" pitchFamily="49" charset="0"/>
              </a:rPr>
              <a:t>LogMessagesAtTransportLevel</a:t>
            </a:r>
            <a:r>
              <a:rPr lang="en-US" b="0" dirty="0" smtClean="0">
                <a:latin typeface="Consolas" pitchFamily="49" charset="0"/>
              </a:rPr>
              <a:t> : Boolean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WMI in WCF Continued</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Powershell</a:t>
            </a:r>
            <a:r>
              <a:rPr lang="en-US" dirty="0" smtClean="0"/>
              <a:t> to Get WCF Diagnostic Settings</a:t>
            </a:r>
          </a:p>
          <a:p>
            <a:pPr lvl="1"/>
            <a:r>
              <a:rPr lang="en-US" b="1" dirty="0" smtClean="0">
                <a:latin typeface="+mj-lt"/>
              </a:rPr>
              <a:t>Get Diagnostic Settings:</a:t>
            </a:r>
            <a:r>
              <a:rPr lang="en-US" dirty="0" smtClean="0">
                <a:latin typeface="Consolas" pitchFamily="49" charset="0"/>
              </a:rPr>
              <a:t/>
            </a:r>
            <a:br>
              <a:rPr lang="en-US" dirty="0" smtClean="0">
                <a:latin typeface="Consolas" pitchFamily="49" charset="0"/>
              </a:rPr>
            </a:br>
            <a:r>
              <a:rPr lang="en-US" sz="1800" b="0" dirty="0" smtClean="0">
                <a:latin typeface="Consolas" pitchFamily="49" charset="0"/>
              </a:rPr>
              <a:t>get-</a:t>
            </a:r>
            <a:r>
              <a:rPr lang="en-US" sz="1800" b="0" dirty="0" err="1" smtClean="0">
                <a:latin typeface="Consolas" pitchFamily="49" charset="0"/>
              </a:rPr>
              <a:t>wmiobject</a:t>
            </a:r>
            <a:r>
              <a:rPr lang="en-US" sz="1800" b="0" dirty="0" smtClean="0">
                <a:latin typeface="Consolas" pitchFamily="49" charset="0"/>
              </a:rPr>
              <a:t> -class "</a:t>
            </a:r>
            <a:r>
              <a:rPr lang="en-US" sz="1800" b="0" dirty="0" err="1" smtClean="0">
                <a:latin typeface="Consolas" pitchFamily="49" charset="0"/>
              </a:rPr>
              <a:t>AppDomainInfo</a:t>
            </a:r>
            <a:r>
              <a:rPr lang="en-US" sz="1800" b="0" dirty="0" smtClean="0">
                <a:latin typeface="Consolas" pitchFamily="49" charset="0"/>
              </a:rPr>
              <a:t>" -namespace "root\</a:t>
            </a:r>
            <a:r>
              <a:rPr lang="en-US" sz="1800" b="0" dirty="0" err="1" smtClean="0">
                <a:latin typeface="Consolas" pitchFamily="49" charset="0"/>
              </a:rPr>
              <a:t>servicemodel</a:t>
            </a:r>
            <a:r>
              <a:rPr lang="en-US" sz="1800" b="0" dirty="0" smtClean="0">
                <a:latin typeface="Consolas" pitchFamily="49" charset="0"/>
              </a:rPr>
              <a:t>" -</a:t>
            </a:r>
            <a:r>
              <a:rPr lang="en-US" sz="1800" b="0" dirty="0" err="1" smtClean="0">
                <a:latin typeface="Consolas" pitchFamily="49" charset="0"/>
              </a:rPr>
              <a:t>computername</a:t>
            </a:r>
            <a:r>
              <a:rPr lang="en-US" sz="1800" b="0" dirty="0" smtClean="0">
                <a:latin typeface="Consolas" pitchFamily="49" charset="0"/>
              </a:rPr>
              <a:t> "."</a:t>
            </a:r>
          </a:p>
          <a:p>
            <a:pPr lvl="1"/>
            <a:r>
              <a:rPr lang="en-US" dirty="0" smtClean="0">
                <a:latin typeface="+mj-lt"/>
              </a:rPr>
              <a:t>Changes Made at Runtime Not Stored in Configuration File – Only Valid During Current Run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WMI “Productivity” Tools</a:t>
            </a:r>
          </a:p>
        </p:txBody>
      </p:sp>
      <p:sp>
        <p:nvSpPr>
          <p:cNvPr id="25603" name="Rectangle 3"/>
          <p:cNvSpPr>
            <a:spLocks noGrp="1" noChangeArrowheads="1"/>
          </p:cNvSpPr>
          <p:nvPr>
            <p:ph idx="1"/>
          </p:nvPr>
        </p:nvSpPr>
        <p:spPr>
          <a:xfrm>
            <a:off x="457200" y="1295400"/>
            <a:ext cx="8229600" cy="5410200"/>
          </a:xfrm>
        </p:spPr>
        <p:txBody>
          <a:bodyPr/>
          <a:lstStyle/>
          <a:p>
            <a:pPr eaLnBrk="1" hangingPunct="1">
              <a:lnSpc>
                <a:spcPct val="80000"/>
              </a:lnSpc>
            </a:pPr>
            <a:r>
              <a:rPr lang="en-US" sz="2800" dirty="0" smtClean="0"/>
              <a:t>Windows Management Instrumentation Tester</a:t>
            </a:r>
          </a:p>
          <a:p>
            <a:pPr lvl="1" eaLnBrk="1" hangingPunct="1">
              <a:lnSpc>
                <a:spcPct val="80000"/>
              </a:lnSpc>
            </a:pPr>
            <a:r>
              <a:rPr lang="en-US" sz="2400" dirty="0" smtClean="0"/>
              <a:t>Used to Browse and Query WMI Objects and Schemas</a:t>
            </a:r>
          </a:p>
          <a:p>
            <a:pPr lvl="1" eaLnBrk="1" hangingPunct="1">
              <a:lnSpc>
                <a:spcPct val="80000"/>
              </a:lnSpc>
            </a:pPr>
            <a:r>
              <a:rPr lang="en-US" sz="2400" dirty="0" smtClean="0"/>
              <a:t>wbemtest.exe</a:t>
            </a:r>
          </a:p>
          <a:p>
            <a:pPr eaLnBrk="1" hangingPunct="1">
              <a:lnSpc>
                <a:spcPct val="80000"/>
              </a:lnSpc>
            </a:pPr>
            <a:r>
              <a:rPr lang="en-US" sz="2800" dirty="0" smtClean="0"/>
              <a:t>WMI Code Creator</a:t>
            </a:r>
          </a:p>
          <a:p>
            <a:pPr lvl="1" eaLnBrk="1" hangingPunct="1">
              <a:lnSpc>
                <a:spcPct val="80000"/>
              </a:lnSpc>
            </a:pPr>
            <a:r>
              <a:rPr lang="en-US" sz="2400" dirty="0" smtClean="0"/>
              <a:t>Utility to Quickly Generate WQL Code in Multiple Languages</a:t>
            </a:r>
          </a:p>
          <a:p>
            <a:pPr eaLnBrk="1" hangingPunct="1">
              <a:lnSpc>
                <a:spcPct val="80000"/>
              </a:lnSpc>
            </a:pPr>
            <a:r>
              <a:rPr lang="en-US" sz="2800" dirty="0" smtClean="0"/>
              <a:t>Management Strongly Typed Class Generator </a:t>
            </a:r>
          </a:p>
          <a:p>
            <a:pPr lvl="1" eaLnBrk="1" hangingPunct="1">
              <a:lnSpc>
                <a:spcPct val="80000"/>
              </a:lnSpc>
            </a:pPr>
            <a:r>
              <a:rPr lang="en-US" sz="2400" dirty="0" smtClean="0"/>
              <a:t>Generates Strongly Types Classes for Querying and Accessing WMI objects</a:t>
            </a:r>
          </a:p>
          <a:p>
            <a:pPr lvl="1" eaLnBrk="1" hangingPunct="1">
              <a:lnSpc>
                <a:spcPct val="80000"/>
              </a:lnSpc>
            </a:pPr>
            <a:r>
              <a:rPr lang="en-US" sz="2400" dirty="0" smtClean="0"/>
              <a:t>mgmtclassgen.exe (Windows SDK)</a:t>
            </a:r>
          </a:p>
          <a:p>
            <a:pPr eaLnBrk="1" hangingPunct="1">
              <a:lnSpc>
                <a:spcPct val="80000"/>
              </a:lnSpc>
            </a:pPr>
            <a:r>
              <a:rPr lang="en-US" sz="2800" dirty="0" smtClean="0"/>
              <a:t>WMI CIM Studio</a:t>
            </a:r>
          </a:p>
          <a:p>
            <a:pPr lvl="1" eaLnBrk="1" hangingPunct="1">
              <a:lnSpc>
                <a:spcPct val="80000"/>
              </a:lnSpc>
            </a:pPr>
            <a:r>
              <a:rPr lang="en-US" sz="2400" dirty="0" smtClean="0"/>
              <a:t>ActiveX powered tool used to browse WMI objects on local machine.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Demo: WMI Tools</a:t>
            </a:r>
          </a:p>
        </p:txBody>
      </p:sp>
      <p:pic>
        <p:nvPicPr>
          <p:cNvPr id="26627" name="Picture 5" descr="j0252349"/>
          <p:cNvPicPr>
            <a:picLocks noGrp="1" noChangeAspect="1" noChangeArrowheads="1"/>
          </p:cNvPicPr>
          <p:nvPr>
            <p:ph idx="1"/>
          </p:nvPr>
        </p:nvPicPr>
        <p:blipFill>
          <a:blip r:embed="rId3" cstate="print"/>
          <a:srcRect/>
          <a:stretch>
            <a:fillRect/>
          </a:stretch>
        </p:blipFill>
        <p:spPr>
          <a:xfrm>
            <a:off x="2514600" y="2057400"/>
            <a:ext cx="4270375" cy="259397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Custom MMC Snap-Ins</a:t>
            </a:r>
          </a:p>
        </p:txBody>
      </p:sp>
      <p:sp>
        <p:nvSpPr>
          <p:cNvPr id="27651" name="Rectangle 3"/>
          <p:cNvSpPr>
            <a:spLocks noGrp="1" noChangeArrowheads="1"/>
          </p:cNvSpPr>
          <p:nvPr>
            <p:ph idx="1"/>
          </p:nvPr>
        </p:nvSpPr>
        <p:spPr/>
        <p:txBody>
          <a:bodyPr/>
          <a:lstStyle/>
          <a:p>
            <a:pPr eaLnBrk="1" hangingPunct="1"/>
            <a:r>
              <a:rPr lang="en-US" sz="2800" smtClean="0"/>
              <a:t>Requires MMC 3.0 (</a:t>
            </a:r>
            <a:r>
              <a:rPr lang="en-US" sz="2800" i="1" smtClean="0"/>
              <a:t>Separate Install for Win XP)</a:t>
            </a:r>
          </a:p>
          <a:p>
            <a:pPr lvl="1" eaLnBrk="1" hangingPunct="1"/>
            <a:r>
              <a:rPr lang="en-US" sz="2400" smtClean="0"/>
              <a:t>Run </a:t>
            </a:r>
            <a:r>
              <a:rPr lang="en-US" sz="2400" i="1" smtClean="0"/>
              <a:t>mmcperf.exe</a:t>
            </a:r>
            <a:r>
              <a:rPr lang="en-US" sz="2400" smtClean="0"/>
              <a:t> Before Installing a New Snap-In</a:t>
            </a:r>
          </a:p>
          <a:p>
            <a:pPr eaLnBrk="1" hangingPunct="1"/>
            <a:r>
              <a:rPr lang="en-US" sz="2800" smtClean="0"/>
              <a:t>Can Hook Into Computer Management if you know the right GUID’s</a:t>
            </a:r>
          </a:p>
          <a:p>
            <a:pPr eaLnBrk="1" hangingPunct="1"/>
            <a:r>
              <a:rPr lang="en-US" sz="2800" smtClean="0"/>
              <a:t>Snap-In DLL’s Registered using InstallUtil.exe</a:t>
            </a:r>
          </a:p>
          <a:p>
            <a:pPr eaLnBrk="1" hangingPunct="1"/>
            <a:r>
              <a:rPr lang="en-US" sz="2800" smtClean="0"/>
              <a:t>Relatively Easy to Determine Target Computer to Query</a:t>
            </a:r>
          </a:p>
          <a:p>
            <a:pPr eaLnBrk="1" hangingPunct="1"/>
            <a:r>
              <a:rPr lang="en-US" sz="2800" smtClean="0"/>
              <a:t>Provides Framework and Base Classes for Creating Uniform Looking MMC Snap-In UI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381000"/>
            <a:ext cx="5943600" cy="1143000"/>
          </a:xfrm>
        </p:spPr>
        <p:txBody>
          <a:bodyPr wrap="square"/>
          <a:lstStyle/>
          <a:p>
            <a:pPr eaLnBrk="1" hangingPunct="1"/>
            <a:r>
              <a:rPr lang="en-US" dirty="0" smtClean="0"/>
              <a:t>Demo: MMC Snap-In with .NET</a:t>
            </a:r>
          </a:p>
        </p:txBody>
      </p:sp>
      <p:pic>
        <p:nvPicPr>
          <p:cNvPr id="28675" name="Picture 6" descr="j0293570"/>
          <p:cNvPicPr>
            <a:picLocks noGrp="1" noChangeAspect="1" noChangeArrowheads="1"/>
          </p:cNvPicPr>
          <p:nvPr>
            <p:ph idx="1"/>
          </p:nvPr>
        </p:nvPicPr>
        <p:blipFill>
          <a:blip r:embed="rId3" cstate="print"/>
          <a:srcRect/>
          <a:stretch>
            <a:fillRect/>
          </a:stretch>
        </p:blipFill>
        <p:spPr>
          <a:xfrm>
            <a:off x="3200400" y="1981200"/>
            <a:ext cx="2854325" cy="28638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Agenda</a:t>
            </a:r>
          </a:p>
        </p:txBody>
      </p:sp>
      <p:sp>
        <p:nvSpPr>
          <p:cNvPr id="5123" name="Rectangle 3"/>
          <p:cNvSpPr>
            <a:spLocks noGrp="1" noChangeArrowheads="1"/>
          </p:cNvSpPr>
          <p:nvPr>
            <p:ph idx="1"/>
          </p:nvPr>
        </p:nvSpPr>
        <p:spPr/>
        <p:txBody>
          <a:bodyPr/>
          <a:lstStyle/>
          <a:p>
            <a:pPr eaLnBrk="1" hangingPunct="1"/>
            <a:r>
              <a:rPr lang="en-US" smtClean="0"/>
              <a:t>What is WMI?</a:t>
            </a:r>
          </a:p>
          <a:p>
            <a:pPr eaLnBrk="1" hangingPunct="1"/>
            <a:r>
              <a:rPr lang="en-US" smtClean="0"/>
              <a:t>WMI Architecture</a:t>
            </a:r>
          </a:p>
          <a:p>
            <a:pPr eaLnBrk="1" hangingPunct="1"/>
            <a:r>
              <a:rPr lang="en-US" smtClean="0"/>
              <a:t>Querying System State with WMI</a:t>
            </a:r>
          </a:p>
          <a:p>
            <a:pPr eaLnBrk="1" hangingPunct="1"/>
            <a:r>
              <a:rPr lang="en-US" smtClean="0"/>
              <a:t>Instrumenting .NET Applications with WMI</a:t>
            </a:r>
          </a:p>
          <a:p>
            <a:pPr eaLnBrk="1" hangingPunct="1"/>
            <a:r>
              <a:rPr lang="en-US" smtClean="0"/>
              <a:t>WMI Tools</a:t>
            </a:r>
          </a:p>
          <a:p>
            <a:pPr eaLnBrk="1" hangingPunct="1"/>
            <a:r>
              <a:rPr lang="en-US" smtClean="0"/>
              <a:t>Cool Uses for WMI</a:t>
            </a:r>
          </a:p>
          <a:p>
            <a:pPr eaLnBrk="1" hangingPunct="1"/>
            <a:r>
              <a:rPr lang="en-US" smtClean="0"/>
              <a:t>WMI Related Projects and Resources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Presentation Resources</a:t>
            </a:r>
          </a:p>
        </p:txBody>
      </p:sp>
      <p:sp>
        <p:nvSpPr>
          <p:cNvPr id="29699" name="Rectangle 3"/>
          <p:cNvSpPr>
            <a:spLocks noGrp="1" noChangeArrowheads="1"/>
          </p:cNvSpPr>
          <p:nvPr>
            <p:ph idx="1"/>
          </p:nvPr>
        </p:nvSpPr>
        <p:spPr/>
        <p:txBody>
          <a:bodyPr/>
          <a:lstStyle/>
          <a:p>
            <a:pPr eaLnBrk="1" hangingPunct="1">
              <a:lnSpc>
                <a:spcPct val="90000"/>
              </a:lnSpc>
            </a:pPr>
            <a:r>
              <a:rPr lang="en-US" smtClean="0"/>
              <a:t>Presentation Slides and Code Samples</a:t>
            </a:r>
          </a:p>
          <a:p>
            <a:pPr lvl="1" eaLnBrk="1" hangingPunct="1">
              <a:lnSpc>
                <a:spcPct val="90000"/>
              </a:lnSpc>
            </a:pPr>
            <a:r>
              <a:rPr lang="en-US" smtClean="0">
                <a:hlinkClick r:id="rId3"/>
              </a:rPr>
              <a:t>www.thecodingmonkey.net</a:t>
            </a:r>
            <a:endParaRPr lang="en-US" smtClean="0"/>
          </a:p>
          <a:p>
            <a:pPr eaLnBrk="1" hangingPunct="1">
              <a:lnSpc>
                <a:spcPct val="90000"/>
              </a:lnSpc>
            </a:pPr>
            <a:r>
              <a:rPr lang="en-US" smtClean="0"/>
              <a:t>Microsoft Downloads</a:t>
            </a:r>
          </a:p>
          <a:p>
            <a:pPr lvl="1" eaLnBrk="1" hangingPunct="1">
              <a:lnSpc>
                <a:spcPct val="90000"/>
              </a:lnSpc>
            </a:pPr>
            <a:r>
              <a:rPr lang="en-US" smtClean="0">
                <a:hlinkClick r:id="rId4"/>
              </a:rPr>
              <a:t>WMI CIM Studio</a:t>
            </a:r>
            <a:endParaRPr lang="en-US" smtClean="0"/>
          </a:p>
          <a:p>
            <a:pPr lvl="1" eaLnBrk="1" hangingPunct="1">
              <a:lnSpc>
                <a:spcPct val="90000"/>
              </a:lnSpc>
            </a:pPr>
            <a:r>
              <a:rPr lang="en-US" smtClean="0">
                <a:hlinkClick r:id="rId5"/>
              </a:rPr>
              <a:t>WMI Code Creator</a:t>
            </a:r>
            <a:endParaRPr lang="en-US" smtClean="0"/>
          </a:p>
          <a:p>
            <a:pPr eaLnBrk="1" hangingPunct="1">
              <a:lnSpc>
                <a:spcPct val="90000"/>
              </a:lnSpc>
            </a:pPr>
            <a:r>
              <a:rPr lang="en-US" smtClean="0"/>
              <a:t>MMC Extensible Node GUID’s</a:t>
            </a:r>
          </a:p>
          <a:p>
            <a:pPr lvl="1" eaLnBrk="1" hangingPunct="1">
              <a:lnSpc>
                <a:spcPct val="90000"/>
              </a:lnSpc>
            </a:pPr>
            <a:r>
              <a:rPr lang="en-US" smtClean="0">
                <a:hlinkClick r:id="rId6"/>
              </a:rPr>
              <a:t>Computer Management GUID List</a:t>
            </a:r>
            <a:endParaRPr lang="en-US" smtClean="0"/>
          </a:p>
          <a:p>
            <a:pPr lvl="1" eaLnBrk="1" hangingPunct="1">
              <a:lnSpc>
                <a:spcPct val="90000"/>
              </a:lnSpc>
            </a:pPr>
            <a:r>
              <a:rPr lang="en-US" smtClean="0">
                <a:hlinkClick r:id="rId7"/>
              </a:rPr>
              <a:t>Server Manager GUID List</a:t>
            </a: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Other Online Resources</a:t>
            </a:r>
          </a:p>
        </p:txBody>
      </p:sp>
      <p:sp>
        <p:nvSpPr>
          <p:cNvPr id="30723" name="Rectangle 3"/>
          <p:cNvSpPr>
            <a:spLocks noGrp="1" noChangeArrowheads="1"/>
          </p:cNvSpPr>
          <p:nvPr>
            <p:ph idx="1"/>
          </p:nvPr>
        </p:nvSpPr>
        <p:spPr/>
        <p:txBody>
          <a:bodyPr/>
          <a:lstStyle/>
          <a:p>
            <a:pPr eaLnBrk="1" hangingPunct="1"/>
            <a:r>
              <a:rPr lang="en-US" smtClean="0"/>
              <a:t>Windows Management Infrastructure Blog</a:t>
            </a:r>
          </a:p>
          <a:p>
            <a:pPr lvl="1" eaLnBrk="1" hangingPunct="1"/>
            <a:r>
              <a:rPr lang="en-US" smtClean="0">
                <a:hlinkClick r:id="rId2"/>
              </a:rPr>
              <a:t>http://blogs.msdn.com/wmi/</a:t>
            </a:r>
            <a:endParaRPr lang="en-US" smtClean="0"/>
          </a:p>
          <a:p>
            <a:pPr eaLnBrk="1" hangingPunct="1"/>
            <a:r>
              <a:rPr lang="en-US" smtClean="0"/>
              <a:t>Linq to WMI Project</a:t>
            </a:r>
          </a:p>
          <a:p>
            <a:pPr lvl="1" eaLnBrk="1" hangingPunct="1"/>
            <a:r>
              <a:rPr lang="en-US" smtClean="0">
                <a:hlinkClick r:id="rId3"/>
              </a:rPr>
              <a:t>http://linq2wmi.codeplex.com</a:t>
            </a:r>
            <a:endParaRPr lang="en-US" smtClean="0"/>
          </a:p>
          <a:p>
            <a:pPr lvl="1" eaLnBrk="1" hangingPunct="1"/>
            <a:r>
              <a:rPr lang="en-US" smtClean="0"/>
              <a:t>Not Actively Maintained, and Somewhat Incomplete</a:t>
            </a:r>
          </a:p>
          <a:p>
            <a:pPr eaLnBrk="1" hangingPunct="1"/>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Questions?</a:t>
            </a:r>
          </a:p>
        </p:txBody>
      </p:sp>
      <p:pic>
        <p:nvPicPr>
          <p:cNvPr id="31747" name="Picture 6" descr="MCj02346250000[1]"/>
          <p:cNvPicPr>
            <a:picLocks noGrp="1" noChangeAspect="1" noChangeArrowheads="1"/>
          </p:cNvPicPr>
          <p:nvPr>
            <p:ph type="clipArt" sz="half" idx="1"/>
          </p:nvPr>
        </p:nvPicPr>
        <p:blipFill>
          <a:blip r:embed="rId3" cstate="print"/>
          <a:srcRect/>
          <a:stretch>
            <a:fillRect/>
          </a:stretch>
        </p:blipFill>
        <p:spPr>
          <a:xfrm>
            <a:off x="609600" y="1981200"/>
            <a:ext cx="1631950" cy="1820863"/>
          </a:xfrm>
        </p:spPr>
      </p:pic>
      <p:sp>
        <p:nvSpPr>
          <p:cNvPr id="31748" name="Rectangle 8"/>
          <p:cNvSpPr>
            <a:spLocks noGrp="1" noChangeArrowheads="1"/>
          </p:cNvSpPr>
          <p:nvPr>
            <p:ph type="body" sz="half" idx="2"/>
          </p:nvPr>
        </p:nvSpPr>
        <p:spPr>
          <a:xfrm>
            <a:off x="2590800" y="1828800"/>
            <a:ext cx="6096000" cy="4302125"/>
          </a:xfrm>
        </p:spPr>
        <p:txBody>
          <a:bodyPr/>
          <a:lstStyle/>
          <a:p>
            <a:pPr eaLnBrk="1" hangingPunct="1"/>
            <a:r>
              <a:rPr lang="en-US" sz="2800" smtClean="0"/>
              <a:t>Help Make My Presentations Better</a:t>
            </a:r>
          </a:p>
          <a:p>
            <a:pPr lvl="1" eaLnBrk="1" hangingPunct="1"/>
            <a:r>
              <a:rPr lang="en-US" sz="2400" smtClean="0"/>
              <a:t>Please Fill Out an Evaluation Form!</a:t>
            </a:r>
          </a:p>
          <a:p>
            <a:pPr lvl="1" eaLnBrk="1" hangingPunct="1"/>
            <a:r>
              <a:rPr lang="en-US" sz="2400" smtClean="0"/>
              <a:t>Opinions are </a:t>
            </a:r>
            <a:r>
              <a:rPr lang="en-US" sz="2400" i="1" smtClean="0"/>
              <a:t>Completely Anonymous </a:t>
            </a:r>
            <a:r>
              <a:rPr lang="en-US" sz="2400" smtClean="0"/>
              <a:t>(Unless You Don’t Want Them to Be)</a:t>
            </a:r>
            <a:endParaRPr lang="en-US" sz="2400" i="1" smtClean="0"/>
          </a:p>
          <a:p>
            <a:pPr eaLnBrk="1" hangingPunct="1"/>
            <a:r>
              <a:rPr lang="en-US" sz="2800" smtClean="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5"/>
          <p:cNvSpPr>
            <a:spLocks noGrp="1"/>
          </p:cNvSpPr>
          <p:nvPr>
            <p:ph type="title"/>
          </p:nvPr>
        </p:nvSpPr>
        <p:spPr/>
        <p:txBody>
          <a:bodyPr/>
          <a:lstStyle/>
          <a:p>
            <a:pPr algn="ctr" eaLnBrk="1" hangingPunct="1"/>
            <a:r>
              <a:rPr lang="en-US" smtClean="0"/>
              <a:t>Warning</a:t>
            </a:r>
          </a:p>
        </p:txBody>
      </p:sp>
      <p:pic>
        <p:nvPicPr>
          <p:cNvPr id="6148" name="Picture 2" descr="C:\Documents and Settings\Nicholas Schweitzer\Local Settings\Temporary Internet Files\Content.IE5\VV9FZ9M3\MCj04347500000[1].png"/>
          <p:cNvPicPr>
            <a:picLocks noGrp="1" noChangeAspect="1" noChangeArrowheads="1"/>
          </p:cNvPicPr>
          <p:nvPr>
            <p:ph sz="half" idx="1"/>
          </p:nvPr>
        </p:nvPicPr>
        <p:blipFill>
          <a:blip r:embed="rId2" cstate="print"/>
          <a:srcRect/>
          <a:stretch>
            <a:fillRect/>
          </a:stretch>
        </p:blipFill>
        <p:spPr>
          <a:xfrm>
            <a:off x="838200" y="1981200"/>
            <a:ext cx="2286000" cy="2286000"/>
          </a:xfrm>
          <a:noFill/>
        </p:spPr>
      </p:pic>
      <p:sp>
        <p:nvSpPr>
          <p:cNvPr id="6147" name="Content Placeholder 7"/>
          <p:cNvSpPr>
            <a:spLocks noGrp="1"/>
          </p:cNvSpPr>
          <p:nvPr>
            <p:ph sz="half" idx="2"/>
          </p:nvPr>
        </p:nvSpPr>
        <p:spPr>
          <a:xfrm>
            <a:off x="3352800" y="1828800"/>
            <a:ext cx="5334000" cy="4302125"/>
          </a:xfrm>
        </p:spPr>
        <p:txBody>
          <a:bodyPr/>
          <a:lstStyle/>
          <a:p>
            <a:pPr eaLnBrk="1" hangingPunct="1"/>
            <a:r>
              <a:rPr lang="en-US" smtClean="0"/>
              <a:t>This is </a:t>
            </a:r>
            <a:r>
              <a:rPr lang="en-US" i="1" smtClean="0"/>
              <a:t>Not</a:t>
            </a:r>
            <a:r>
              <a:rPr lang="en-US" smtClean="0"/>
              <a:t> Bleeding Edge Technology</a:t>
            </a:r>
          </a:p>
          <a:p>
            <a:pPr eaLnBrk="1" hangingPunct="1"/>
            <a:r>
              <a:rPr lang="en-US" smtClean="0"/>
              <a:t>You Could Have Been Doing this For the Last 8 Years… If You Knew It Was There.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WMI?</a:t>
            </a:r>
          </a:p>
        </p:txBody>
      </p:sp>
      <p:sp>
        <p:nvSpPr>
          <p:cNvPr id="7171" name="Rectangle 3"/>
          <p:cNvSpPr>
            <a:spLocks noGrp="1" noChangeArrowheads="1"/>
          </p:cNvSpPr>
          <p:nvPr>
            <p:ph idx="1"/>
          </p:nvPr>
        </p:nvSpPr>
        <p:spPr/>
        <p:txBody>
          <a:bodyPr/>
          <a:lstStyle/>
          <a:p>
            <a:pPr eaLnBrk="1" hangingPunct="1"/>
            <a:r>
              <a:rPr lang="en-US" b="1" dirty="0" smtClean="0"/>
              <a:t>W</a:t>
            </a:r>
            <a:r>
              <a:rPr lang="en-US" dirty="0" smtClean="0"/>
              <a:t>indows </a:t>
            </a:r>
            <a:r>
              <a:rPr lang="en-US" b="1" dirty="0" smtClean="0"/>
              <a:t>M</a:t>
            </a:r>
            <a:r>
              <a:rPr lang="en-US" dirty="0" smtClean="0"/>
              <a:t>anagement </a:t>
            </a:r>
            <a:r>
              <a:rPr lang="en-US" b="1" dirty="0" smtClean="0"/>
              <a:t>I</a:t>
            </a:r>
            <a:r>
              <a:rPr lang="en-US" dirty="0" smtClean="0"/>
              <a:t>nstrumentation</a:t>
            </a:r>
          </a:p>
          <a:p>
            <a:pPr eaLnBrk="1" hangingPunct="1"/>
            <a:r>
              <a:rPr lang="en-US" dirty="0" smtClean="0"/>
              <a:t>Microsoft’s Implementation of WBEM (</a:t>
            </a:r>
            <a:r>
              <a:rPr lang="en-US" b="1" dirty="0" smtClean="0"/>
              <a:t>W</a:t>
            </a:r>
            <a:r>
              <a:rPr lang="en-US" dirty="0" smtClean="0"/>
              <a:t>eb-</a:t>
            </a:r>
            <a:r>
              <a:rPr lang="en-US" b="1" dirty="0" smtClean="0"/>
              <a:t>B</a:t>
            </a:r>
            <a:r>
              <a:rPr lang="en-US" dirty="0" smtClean="0"/>
              <a:t>ased </a:t>
            </a:r>
            <a:r>
              <a:rPr lang="en-US" b="1" dirty="0" smtClean="0"/>
              <a:t>E</a:t>
            </a:r>
            <a:r>
              <a:rPr lang="en-US" dirty="0" smtClean="0"/>
              <a:t>nterprise </a:t>
            </a:r>
            <a:r>
              <a:rPr lang="en-US" b="1" dirty="0" smtClean="0"/>
              <a:t>M</a:t>
            </a:r>
            <a:r>
              <a:rPr lang="en-US" dirty="0" smtClean="0"/>
              <a:t>anagement)</a:t>
            </a:r>
          </a:p>
          <a:p>
            <a:pPr eaLnBrk="1" hangingPunct="1"/>
            <a:r>
              <a:rPr lang="en-US" dirty="0" smtClean="0"/>
              <a:t>Allows Machine and Software State to be Exposed to Local and Remote Queries for Enhanced Enterprise Management</a:t>
            </a:r>
          </a:p>
          <a:p>
            <a:pPr eaLnBrk="1" hangingPunct="1"/>
            <a:r>
              <a:rPr lang="en-US" i="1" dirty="0" smtClean="0"/>
              <a:t>Creates a Database of System Components, In-Memory Objects, Logical Operating System Objects Which Are All </a:t>
            </a:r>
            <a:r>
              <a:rPr lang="en-US" i="1" dirty="0" err="1" smtClean="0"/>
              <a:t>Queryable</a:t>
            </a:r>
            <a:r>
              <a:rPr lang="en-US" i="1" dirty="0" smtClean="0"/>
              <a:t> Across the Network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Why Instrument for WMI?</a:t>
            </a:r>
          </a:p>
        </p:txBody>
      </p:sp>
      <p:sp>
        <p:nvSpPr>
          <p:cNvPr id="8195" name="Rectangle 3"/>
          <p:cNvSpPr>
            <a:spLocks noGrp="1" noChangeArrowheads="1"/>
          </p:cNvSpPr>
          <p:nvPr>
            <p:ph idx="1"/>
          </p:nvPr>
        </p:nvSpPr>
        <p:spPr/>
        <p:txBody>
          <a:bodyPr/>
          <a:lstStyle/>
          <a:p>
            <a:pPr eaLnBrk="1" hangingPunct="1">
              <a:lnSpc>
                <a:spcPct val="90000"/>
              </a:lnSpc>
            </a:pPr>
            <a:r>
              <a:rPr lang="en-US" sz="2800" smtClean="0"/>
              <a:t>Provides Many Methods to Query Application State</a:t>
            </a:r>
          </a:p>
          <a:p>
            <a:pPr lvl="1" eaLnBrk="1" hangingPunct="1">
              <a:lnSpc>
                <a:spcPct val="90000"/>
              </a:lnSpc>
            </a:pPr>
            <a:r>
              <a:rPr lang="en-US" sz="2400" smtClean="0"/>
              <a:t>.NET Query (</a:t>
            </a:r>
            <a:r>
              <a:rPr lang="en-US" sz="2400" smtClean="0">
                <a:latin typeface="Consolas" pitchFamily="49" charset="0"/>
              </a:rPr>
              <a:t>System.Management</a:t>
            </a:r>
            <a:r>
              <a:rPr lang="en-US" sz="2400" smtClean="0"/>
              <a:t> namespace)</a:t>
            </a:r>
          </a:p>
          <a:p>
            <a:pPr lvl="1" eaLnBrk="1" hangingPunct="1">
              <a:lnSpc>
                <a:spcPct val="90000"/>
              </a:lnSpc>
            </a:pPr>
            <a:r>
              <a:rPr lang="en-US" sz="2400" smtClean="0"/>
              <a:t>Powershell</a:t>
            </a:r>
          </a:p>
          <a:p>
            <a:pPr lvl="1" eaLnBrk="1" hangingPunct="1">
              <a:lnSpc>
                <a:spcPct val="90000"/>
              </a:lnSpc>
            </a:pPr>
            <a:r>
              <a:rPr lang="en-US" sz="2400" smtClean="0"/>
              <a:t>MOM/SCOM Monitoring</a:t>
            </a:r>
          </a:p>
          <a:p>
            <a:pPr lvl="1" eaLnBrk="1" hangingPunct="1">
              <a:lnSpc>
                <a:spcPct val="90000"/>
              </a:lnSpc>
            </a:pPr>
            <a:r>
              <a:rPr lang="en-US" sz="2400" smtClean="0"/>
              <a:t>Visual Studio Analyzer</a:t>
            </a:r>
          </a:p>
          <a:p>
            <a:pPr eaLnBrk="1" hangingPunct="1">
              <a:lnSpc>
                <a:spcPct val="90000"/>
              </a:lnSpc>
            </a:pPr>
            <a:r>
              <a:rPr lang="en-US" sz="2800" smtClean="0"/>
              <a:t>Inter-process Signaling &amp; Communication</a:t>
            </a:r>
          </a:p>
          <a:p>
            <a:pPr eaLnBrk="1" hangingPunct="1">
              <a:lnSpc>
                <a:spcPct val="90000"/>
              </a:lnSpc>
            </a:pPr>
            <a:r>
              <a:rPr lang="en-US" sz="2800" smtClean="0"/>
              <a:t>Useful for Monitoring and Debugging Services w/o User Interfaces</a:t>
            </a:r>
          </a:p>
          <a:p>
            <a:pPr eaLnBrk="1" hangingPunct="1">
              <a:lnSpc>
                <a:spcPct val="90000"/>
              </a:lnSpc>
            </a:pPr>
            <a:r>
              <a:rPr lang="en-US" sz="2800" smtClean="0"/>
              <a:t>Watchdog Processes and Redundant/Failover Services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WMI Architecture"/>
          <p:cNvPicPr>
            <a:picLocks noGrp="1" noChangeAspect="1" noChangeArrowheads="1"/>
          </p:cNvPicPr>
          <p:nvPr>
            <p:ph/>
          </p:nvPr>
        </p:nvPicPr>
        <p:blipFill>
          <a:blip r:embed="rId3" cstate="print"/>
          <a:stretch>
            <a:fillRect/>
          </a:stretch>
        </p:blipFill>
        <p:spPr>
          <a:xfrm>
            <a:off x="1066800" y="1143000"/>
            <a:ext cx="6638925" cy="5553075"/>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381000"/>
            <a:ext cx="5867400" cy="1219200"/>
          </a:xfrm>
        </p:spPr>
        <p:txBody>
          <a:bodyPr wrap="square"/>
          <a:lstStyle/>
          <a:p>
            <a:pPr eaLnBrk="1" hangingPunct="1"/>
            <a:r>
              <a:rPr lang="en-US" sz="4000" dirty="0" smtClean="0"/>
              <a:t>Common Information Model (CIM)</a:t>
            </a:r>
          </a:p>
        </p:txBody>
      </p:sp>
      <p:sp>
        <p:nvSpPr>
          <p:cNvPr id="10243" name="Rectangle 3"/>
          <p:cNvSpPr>
            <a:spLocks noGrp="1" noChangeArrowheads="1"/>
          </p:cNvSpPr>
          <p:nvPr>
            <p:ph idx="1"/>
          </p:nvPr>
        </p:nvSpPr>
        <p:spPr>
          <a:xfrm>
            <a:off x="304800" y="1600200"/>
            <a:ext cx="8382000" cy="4953000"/>
          </a:xfrm>
        </p:spPr>
        <p:txBody>
          <a:bodyPr/>
          <a:lstStyle/>
          <a:p>
            <a:pPr eaLnBrk="1" hangingPunct="1"/>
            <a:r>
              <a:rPr lang="en-US" dirty="0" smtClean="0"/>
              <a:t>Language Independent Model for Representing Enterprise Objects</a:t>
            </a:r>
          </a:p>
          <a:p>
            <a:pPr eaLnBrk="1" hangingPunct="1"/>
            <a:r>
              <a:rPr lang="en-US" dirty="0" smtClean="0"/>
              <a:t>Supports Inheritance &amp; Object Relationships </a:t>
            </a:r>
          </a:p>
          <a:p>
            <a:pPr eaLnBrk="1" hangingPunct="1"/>
            <a:r>
              <a:rPr lang="en-US" dirty="0" smtClean="0"/>
              <a:t>Supports Schemas for Objects</a:t>
            </a:r>
          </a:p>
          <a:p>
            <a:pPr lvl="1" eaLnBrk="1" hangingPunct="1"/>
            <a:r>
              <a:rPr lang="en-US" dirty="0" smtClean="0"/>
              <a:t>CIM_* (Core/Common Classes)</a:t>
            </a:r>
          </a:p>
          <a:p>
            <a:pPr lvl="1" eaLnBrk="1" hangingPunct="1"/>
            <a:r>
              <a:rPr lang="en-US" dirty="0" smtClean="0"/>
              <a:t>Win32_* (Windows Implementation Specific Classes)</a:t>
            </a:r>
          </a:p>
          <a:p>
            <a:pPr eaLnBrk="1" hangingPunct="1"/>
            <a:r>
              <a:rPr lang="en-US" dirty="0" smtClean="0"/>
              <a:t>Can Create User Defined Schemas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WMI Namespaces</a:t>
            </a:r>
          </a:p>
        </p:txBody>
      </p:sp>
      <p:sp>
        <p:nvSpPr>
          <p:cNvPr id="11267" name="Rectangle 3"/>
          <p:cNvSpPr>
            <a:spLocks noGrp="1" noChangeArrowheads="1"/>
          </p:cNvSpPr>
          <p:nvPr>
            <p:ph idx="1"/>
          </p:nvPr>
        </p:nvSpPr>
        <p:spPr/>
        <p:txBody>
          <a:bodyPr/>
          <a:lstStyle/>
          <a:p>
            <a:pPr eaLnBrk="1" hangingPunct="1">
              <a:lnSpc>
                <a:spcPct val="90000"/>
              </a:lnSpc>
            </a:pPr>
            <a:r>
              <a:rPr lang="en-US" smtClean="0"/>
              <a:t>Independent of .NET Namespaces</a:t>
            </a:r>
          </a:p>
          <a:p>
            <a:pPr lvl="1" eaLnBrk="1" hangingPunct="1">
              <a:lnSpc>
                <a:spcPct val="90000"/>
              </a:lnSpc>
            </a:pPr>
            <a:r>
              <a:rPr lang="en-US" smtClean="0"/>
              <a:t>Best Practice is to create a Root Namespace for Company and Sub-Namespaces for applications or services</a:t>
            </a:r>
          </a:p>
          <a:p>
            <a:pPr lvl="1" eaLnBrk="1" hangingPunct="1">
              <a:lnSpc>
                <a:spcPct val="90000"/>
              </a:lnSpc>
            </a:pPr>
            <a:r>
              <a:rPr lang="en-US" smtClean="0"/>
              <a:t>User Access Security can be set at a Namespace level on each machine.</a:t>
            </a:r>
          </a:p>
          <a:p>
            <a:pPr eaLnBrk="1" hangingPunct="1">
              <a:lnSpc>
                <a:spcPct val="90000"/>
              </a:lnSpc>
            </a:pPr>
            <a:r>
              <a:rPr lang="en-US" smtClean="0"/>
              <a:t>Win32_* Objects in </a:t>
            </a:r>
            <a:r>
              <a:rPr lang="en-US" noProof="1" smtClean="0">
                <a:latin typeface="Consolas" pitchFamily="49" charset="0"/>
              </a:rPr>
              <a:t>ROOT\CIMV2</a:t>
            </a:r>
            <a:endParaRPr lang="en-US" smtClean="0">
              <a:latin typeface="Consolas" pitchFamily="49" charset="0"/>
            </a:endParaRPr>
          </a:p>
          <a:p>
            <a:pPr lvl="1" eaLnBrk="1" hangingPunct="1">
              <a:lnSpc>
                <a:spcPct val="90000"/>
              </a:lnSpc>
            </a:pPr>
            <a:r>
              <a:rPr lang="en-US" smtClean="0"/>
              <a:t>Used for Querying Machine &amp; Operating System state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iderLogic">
  <a:themeElements>
    <a:clrScheme name="">
      <a:dk1>
        <a:srgbClr val="010199"/>
      </a:dk1>
      <a:lt1>
        <a:srgbClr val="808080"/>
      </a:lt1>
      <a:dk2>
        <a:srgbClr val="000000"/>
      </a:dk2>
      <a:lt2>
        <a:srgbClr val="B2B2B2"/>
      </a:lt2>
      <a:accent1>
        <a:srgbClr val="3399FF"/>
      </a:accent1>
      <a:accent2>
        <a:srgbClr val="000099"/>
      </a:accent2>
      <a:accent3>
        <a:srgbClr val="AAAAAA"/>
      </a:accent3>
      <a:accent4>
        <a:srgbClr val="6C6C6C"/>
      </a:accent4>
      <a:accent5>
        <a:srgbClr val="ADCAFF"/>
      </a:accent5>
      <a:accent6>
        <a:srgbClr val="00008A"/>
      </a:accent6>
      <a:hlink>
        <a:srgbClr val="000099"/>
      </a:hlink>
      <a:folHlink>
        <a:srgbClr val="000066"/>
      </a:folHlink>
    </a:clrScheme>
    <a:fontScheme name="BlackSpiderLogic">
      <a:majorFont>
        <a:latin typeface="MartinGotURWTLig"/>
        <a:ea typeface=""/>
        <a:cs typeface=""/>
      </a:majorFont>
      <a:minorFont>
        <a:latin typeface="MartinGotURWTM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100000"/>
          <a:buFontTx/>
          <a:buChar char="•"/>
          <a:tabLst/>
          <a:defRPr kumimoji="0" lang="en-US" sz="4000" b="0" i="0" u="none" strike="noStrike" cap="none" normalizeH="0" baseline="0" smtClean="0">
            <a:ln>
              <a:noFill/>
            </a:ln>
            <a:solidFill>
              <a:srgbClr val="C0C0C0"/>
            </a:solidFill>
            <a:effectLst/>
            <a:latin typeface="MartinGotURWTLig"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100000"/>
          <a:buFontTx/>
          <a:buChar char="•"/>
          <a:tabLst/>
          <a:defRPr kumimoji="0" lang="en-US" sz="4000" b="0" i="0" u="none" strike="noStrike" cap="none" normalizeH="0" baseline="0" smtClean="0">
            <a:ln>
              <a:noFill/>
            </a:ln>
            <a:solidFill>
              <a:srgbClr val="C0C0C0"/>
            </a:solidFill>
            <a:effectLst/>
            <a:latin typeface="MartinGotURWTLig" pitchFamily="2" charset="0"/>
          </a:defRPr>
        </a:defPPr>
      </a:lstStyle>
    </a:lnDef>
  </a:objectDefaults>
  <a:extraClrSchemeLst>
    <a:extraClrScheme>
      <a:clrScheme name="BlackSpiderLogic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BlackSpiderLogic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BlackSpiderLogic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BlackSpiderLogic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ckSpiderLogic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BlackSpiderLogic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BlackSpiderLogic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BlackSpiderLogic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BlackSpiderLogic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SpiderLogic</Template>
  <TotalTime>5848</TotalTime>
  <Words>2331</Words>
  <Application>Microsoft Office PowerPoint</Application>
  <PresentationFormat>On-screen Show (4:3)</PresentationFormat>
  <Paragraphs>283</Paragraphs>
  <Slides>32</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SpiderLogic</vt:lpstr>
      <vt:lpstr>Bitmap Image</vt:lpstr>
      <vt:lpstr>Slide 1</vt:lpstr>
      <vt:lpstr>About Nick Schweitzer</vt:lpstr>
      <vt:lpstr>Agenda</vt:lpstr>
      <vt:lpstr>Warning</vt:lpstr>
      <vt:lpstr>What is WMI?</vt:lpstr>
      <vt:lpstr>Why Instrument for WMI?</vt:lpstr>
      <vt:lpstr>Slide 7</vt:lpstr>
      <vt:lpstr>Common Information Model (CIM)</vt:lpstr>
      <vt:lpstr>WMI Namespaces</vt:lpstr>
      <vt:lpstr>WMI Query Language (WQL)</vt:lpstr>
      <vt:lpstr>Subscribing to Events with WQL</vt:lpstr>
      <vt:lpstr>Demo: WQL in Powershell</vt:lpstr>
      <vt:lpstr>.NET Instrumentation with WMI</vt:lpstr>
      <vt:lpstr>Original WMI Attributing (v1)</vt:lpstr>
      <vt:lpstr>Custom WMI Classes (v1)</vt:lpstr>
      <vt:lpstr>Custom WMI Events</vt:lpstr>
      <vt:lpstr>WMI Registration (v1)</vt:lpstr>
      <vt:lpstr>New WMI Attributing (v2)</vt:lpstr>
      <vt:lpstr>Custom WMI Classes (v2)</vt:lpstr>
      <vt:lpstr>WMI Registration (v2)</vt:lpstr>
      <vt:lpstr>Runtime WMI Registration</vt:lpstr>
      <vt:lpstr>Which Attribute System?</vt:lpstr>
      <vt:lpstr>Demo: Instrumenting .NET Applications</vt:lpstr>
      <vt:lpstr>WMI in WCF</vt:lpstr>
      <vt:lpstr>WMI in WCF Continued</vt:lpstr>
      <vt:lpstr>WMI “Productivity” Tools</vt:lpstr>
      <vt:lpstr>Demo: WMI Tools</vt:lpstr>
      <vt:lpstr>Custom MMC Snap-Ins</vt:lpstr>
      <vt:lpstr>Demo: MMC Snap-In with .NET</vt:lpstr>
      <vt:lpstr>Presentation Resources</vt:lpstr>
      <vt:lpstr>Other Online Resources</vt:lpstr>
      <vt:lpstr>Questions?</vt:lpstr>
    </vt:vector>
  </TitlesOfParts>
  <Company>Kohl's Department Stores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Instrumentation with WMI</dc:title>
  <dc:creator>Nicholas Schweitzer</dc:creator>
  <cp:lastModifiedBy>WIPFLi</cp:lastModifiedBy>
  <cp:revision>141</cp:revision>
  <dcterms:created xsi:type="dcterms:W3CDTF">2010-01-26T15:46:59Z</dcterms:created>
  <dcterms:modified xsi:type="dcterms:W3CDTF">2010-09-08T20:49:55Z</dcterms:modified>
</cp:coreProperties>
</file>