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7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09C49-AF9E-4422-9EF8-389BF94ACF3C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22EAD-28DC-44D5-A9EE-9DC8C877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0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Show why is so in each dimension?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00EFCA-4A0B-48A1-9A0D-6055294608A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15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B201C0-D6AA-4402-8F36-5F901EE8A18E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19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3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CF50-4957-446E-8A83-1E389CEFFDE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35A8-5116-4688-944D-8AFEE06D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9.wmf"/><Relationship Id="rId4" Type="http://schemas.openxmlformats.org/officeDocument/2006/relationships/image" Target="../media/image20.wmf"/><Relationship Id="rId9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Casteljau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320"/>
            <a:ext cx="54864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5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Casteljau</a:t>
            </a:r>
            <a:r>
              <a:rPr lang="en-US" dirty="0" smtClean="0"/>
              <a:t> – splitting a </a:t>
            </a:r>
            <a:r>
              <a:rPr lang="en-US" dirty="0" err="1" smtClean="0"/>
              <a:t>Bèzier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417320"/>
            <a:ext cx="5486398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Bèzier</a:t>
            </a:r>
            <a:r>
              <a:rPr lang="en-US" dirty="0" smtClean="0"/>
              <a:t> arc length parameterization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Problem is to divide the </a:t>
                </a:r>
                <a:r>
                  <a:rPr lang="en-US" b="0" dirty="0" err="1" smtClean="0"/>
                  <a:t>B</a:t>
                </a:r>
                <a:r>
                  <a:rPr lang="en-US" dirty="0" err="1" smtClean="0"/>
                  <a:t>èzier</a:t>
                </a:r>
                <a:r>
                  <a:rPr lang="en-US" dirty="0" smtClean="0"/>
                  <a:t> in a predictable way</a:t>
                </a:r>
              </a:p>
              <a:p>
                <a:r>
                  <a:rPr lang="en-US" b="0" dirty="0" smtClean="0"/>
                  <a:t>Try 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uniformly?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rc lengths are not the same even given uniform spacing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 r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96" y="1600200"/>
            <a:ext cx="4326204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400" y="4452342"/>
            <a:ext cx="29718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http://www.planetclegg.com/projects/WarpingTextToSplines.html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069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rc length 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 is to predictably subdivide the spline</a:t>
            </a:r>
          </a:p>
          <a:p>
            <a:r>
              <a:rPr lang="en-US" dirty="0" smtClean="0"/>
              <a:t>It </a:t>
            </a:r>
            <a:r>
              <a:rPr lang="en-US" u="sng" dirty="0" smtClean="0"/>
              <a:t>might</a:t>
            </a:r>
            <a:r>
              <a:rPr lang="en-US" dirty="0" smtClean="0"/>
              <a:t> be possible to do using standard integration</a:t>
            </a:r>
          </a:p>
          <a:p>
            <a:r>
              <a:rPr lang="en-US" dirty="0" smtClean="0"/>
              <a:t>Or, it </a:t>
            </a:r>
            <a:r>
              <a:rPr lang="en-US" u="sng" dirty="0" smtClean="0"/>
              <a:t>would</a:t>
            </a:r>
            <a:r>
              <a:rPr lang="en-US" dirty="0" smtClean="0"/>
              <a:t> be possible using numerical integration techniques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Or you can cheat</a:t>
                </a:r>
              </a:p>
              <a:p>
                <a:r>
                  <a:rPr lang="en-US" dirty="0" smtClean="0"/>
                  <a:t>Keep in mind that the error in approximating the spline with line segments varies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(plus other stuff)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2 subdivisions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16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4 subdivisions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256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719" t="-1213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22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Chalk – details of arc length parameterization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Summary:</a:t>
                </a:r>
              </a:p>
              <a:p>
                <a:pPr lvl="1"/>
                <a:r>
                  <a:rPr lang="en-US" dirty="0" smtClean="0"/>
                  <a:t>Subdivide spline somehow</a:t>
                </a:r>
              </a:p>
              <a:p>
                <a:pPr lvl="1"/>
                <a:r>
                  <a:rPr lang="en-US" dirty="0" smtClean="0"/>
                  <a:t>Add up magnitudes of segments</a:t>
                </a:r>
              </a:p>
              <a:p>
                <a:pPr lvl="1"/>
                <a:r>
                  <a:rPr lang="en-US" dirty="0" smtClean="0"/>
                  <a:t>Make a lookup table</a:t>
                </a:r>
              </a:p>
              <a:p>
                <a:pPr lvl="1"/>
                <a:r>
                  <a:rPr lang="en-US" dirty="0" smtClean="0"/>
                  <a:t>Do some interpolation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Bsplines</a:t>
            </a:r>
            <a:endParaRPr lang="en-US" dirty="0" smtClean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p1,…pn, define a curve that approximates the curve. </a:t>
            </a:r>
          </a:p>
        </p:txBody>
      </p:sp>
      <p:graphicFrame>
        <p:nvGraphicFramePr>
          <p:cNvPr id="8194" name="Content Placeholder 3"/>
          <p:cNvGraphicFramePr>
            <a:graphicFrameLocks noChangeAspect="1"/>
          </p:cNvGraphicFramePr>
          <p:nvPr/>
        </p:nvGraphicFramePr>
        <p:xfrm>
          <a:off x="3157538" y="4983163"/>
          <a:ext cx="2387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002960" imgH="431640" progId="Equation.3">
                  <p:embed/>
                </p:oleObj>
              </mc:Choice>
              <mc:Fallback>
                <p:oleObj name="Equation" r:id="rId3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983163"/>
                        <a:ext cx="2387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700338"/>
            <a:ext cx="29527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29275" y="4414838"/>
            <a:ext cx="3527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If b</a:t>
            </a:r>
            <a:r>
              <a:rPr lang="en-US" baseline="-25000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(t) is very smooth, so will be </a:t>
            </a:r>
            <a:r>
              <a:rPr lang="en-US" b="1">
                <a:solidFill>
                  <a:srgbClr val="000000"/>
                </a:solidFill>
              </a:rPr>
              <a:t>f</a:t>
            </a:r>
            <a:endParaRPr lang="en-US" b="1" baseline="-25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694363" y="4913313"/>
            <a:ext cx="3190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If b</a:t>
            </a:r>
            <a:r>
              <a:rPr lang="en-US" baseline="-25000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(t) has local support, </a:t>
            </a:r>
            <a:r>
              <a:rPr lang="en-US" b="1">
                <a:solidFill>
                  <a:srgbClr val="000000"/>
                </a:solidFill>
              </a:rPr>
              <a:t>f</a:t>
            </a:r>
            <a:r>
              <a:rPr lang="en-US">
                <a:solidFill>
                  <a:srgbClr val="000000"/>
                </a:solidFill>
              </a:rPr>
              <a:t> will have local control</a:t>
            </a:r>
            <a:endParaRPr lang="en-US" b="1" baseline="-25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Uniform Linear B-splines</a:t>
            </a:r>
          </a:p>
        </p:txBody>
      </p:sp>
      <p:sp>
        <p:nvSpPr>
          <p:cNvPr id="2054" name="Content Placeholder 2"/>
          <p:cNvSpPr>
            <a:spLocks noGrp="1"/>
          </p:cNvSpPr>
          <p:nvPr>
            <p:ph idx="1"/>
          </p:nvPr>
        </p:nvSpPr>
        <p:spPr>
          <a:xfrm>
            <a:off x="406400" y="1004888"/>
            <a:ext cx="8229600" cy="54483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pPr>
              <a:buFont typeface="Arial" pitchFamily="34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2055" name="Picture 4" descr="D:\users\lizhang\teaching\cs559\spring2008\others\shirley\FCG2_figures\chapter15_splines\bspline-1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" t="3992" r="49751" b="4881"/>
          <a:stretch>
            <a:fillRect/>
          </a:stretch>
        </p:blipFill>
        <p:spPr bwMode="auto">
          <a:xfrm>
            <a:off x="1130300" y="1419225"/>
            <a:ext cx="36131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Content Placeholder 3"/>
          <p:cNvGraphicFramePr>
            <a:graphicFrameLocks noChangeAspect="1"/>
          </p:cNvGraphicFramePr>
          <p:nvPr/>
        </p:nvGraphicFramePr>
        <p:xfrm>
          <a:off x="3157538" y="4983163"/>
          <a:ext cx="2387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1002960" imgH="431640" progId="Equation.3">
                  <p:embed/>
                </p:oleObj>
              </mc:Choice>
              <mc:Fallback>
                <p:oleObj name="Equation" r:id="rId5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983163"/>
                        <a:ext cx="2387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785938" y="3862388"/>
            <a:ext cx="128587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3638" y="3852863"/>
            <a:ext cx="128587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6463" y="4564063"/>
            <a:ext cx="128587" cy="13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1813" y="3835400"/>
            <a:ext cx="128587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14638" y="4568825"/>
            <a:ext cx="128587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49688" y="3827463"/>
            <a:ext cx="128587" cy="13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95675" y="4583113"/>
            <a:ext cx="130175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48163" y="4595813"/>
            <a:ext cx="128587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22825" y="3811588"/>
            <a:ext cx="128588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>
            <a:stCxn id="6" idx="5"/>
            <a:endCxn id="8" idx="1"/>
          </p:cNvCxnSpPr>
          <p:nvPr/>
        </p:nvCxnSpPr>
        <p:spPr>
          <a:xfrm rot="16200000" flipH="1">
            <a:off x="1739900" y="4127500"/>
            <a:ext cx="611188" cy="300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4"/>
          </p:cNvCxnSpPr>
          <p:nvPr/>
        </p:nvCxnSpPr>
        <p:spPr>
          <a:xfrm rot="5400000">
            <a:off x="1964531" y="4188619"/>
            <a:ext cx="782638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0"/>
          </p:cNvCxnSpPr>
          <p:nvPr/>
        </p:nvCxnSpPr>
        <p:spPr>
          <a:xfrm rot="5400000">
            <a:off x="2670175" y="4143375"/>
            <a:ext cx="63500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0"/>
          </p:cNvCxnSpPr>
          <p:nvPr/>
        </p:nvCxnSpPr>
        <p:spPr>
          <a:xfrm rot="16200000" flipH="1">
            <a:off x="2376488" y="4065588"/>
            <a:ext cx="642937" cy="3635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2" idx="7"/>
          </p:cNvCxnSpPr>
          <p:nvPr/>
        </p:nvCxnSpPr>
        <p:spPr>
          <a:xfrm rot="5400000">
            <a:off x="3398044" y="4104481"/>
            <a:ext cx="706438" cy="288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2" idx="1"/>
          </p:cNvCxnSpPr>
          <p:nvPr/>
        </p:nvCxnSpPr>
        <p:spPr>
          <a:xfrm rot="16200000" flipH="1">
            <a:off x="2982119" y="4069556"/>
            <a:ext cx="693738" cy="371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3" idx="1"/>
          </p:cNvCxnSpPr>
          <p:nvPr/>
        </p:nvCxnSpPr>
        <p:spPr>
          <a:xfrm rot="16200000" flipH="1">
            <a:off x="3786188" y="4033838"/>
            <a:ext cx="70485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3" idx="6"/>
          </p:cNvCxnSpPr>
          <p:nvPr/>
        </p:nvCxnSpPr>
        <p:spPr>
          <a:xfrm rot="5400000">
            <a:off x="4298950" y="4078288"/>
            <a:ext cx="758825" cy="403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4" descr="D:\users\lizhang\teaching\cs559\spring2008\others\shirley\FCG2_figures\chapter15_splines\bspline-1.ep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2" t="20999" r="1060" b="23181"/>
          <a:stretch>
            <a:fillRect/>
          </a:stretch>
        </p:blipFill>
        <p:spPr bwMode="auto">
          <a:xfrm>
            <a:off x="2151063" y="1668463"/>
            <a:ext cx="2325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547813" y="1738313"/>
            <a:ext cx="642937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" name="Picture 4" descr="D:\users\lizhang\teaching\cs559\spring2008\others\shirley\FCG2_figures\chapter15_splines\bspline-1.ep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2" t="20999" r="1060" b="23181"/>
          <a:stretch>
            <a:fillRect/>
          </a:stretch>
        </p:blipFill>
        <p:spPr bwMode="auto">
          <a:xfrm>
            <a:off x="2825750" y="1658938"/>
            <a:ext cx="23272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6" name="TextBox 30"/>
          <p:cNvSpPr txBox="1">
            <a:spLocks noChangeArrowheads="1"/>
          </p:cNvSpPr>
          <p:nvPr/>
        </p:nvSpPr>
        <p:spPr bwMode="auto">
          <a:xfrm>
            <a:off x="2432050" y="1436688"/>
            <a:ext cx="61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b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(t)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217863" y="1458913"/>
            <a:ext cx="614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b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(t)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892550" y="1439863"/>
            <a:ext cx="61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b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  <a:r>
              <a:rPr lang="en-US">
                <a:solidFill>
                  <a:srgbClr val="000000"/>
                </a:solidFill>
              </a:rPr>
              <a:t>(t)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71613" y="3441700"/>
            <a:ext cx="411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</a:rPr>
              <a:t>p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865313" y="4699000"/>
            <a:ext cx="411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</a:rPr>
              <a:t>p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919663" y="3644900"/>
            <a:ext cx="411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</a:rPr>
              <a:t>p</a:t>
            </a:r>
            <a:r>
              <a:rPr lang="en-US" baseline="-25000">
                <a:solidFill>
                  <a:srgbClr val="000000"/>
                </a:solidFill>
              </a:rPr>
              <a:t>n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2051" name="Object 23"/>
          <p:cNvGraphicFramePr>
            <a:graphicFrameLocks noChangeAspect="1"/>
          </p:cNvGraphicFramePr>
          <p:nvPr/>
        </p:nvGraphicFramePr>
        <p:xfrm>
          <a:off x="5643563" y="1133475"/>
          <a:ext cx="21193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7" imgW="1079280" imgH="241200" progId="Equation.3">
                  <p:embed/>
                </p:oleObj>
              </mc:Choice>
              <mc:Fallback>
                <p:oleObj name="Equation" r:id="rId7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133475"/>
                        <a:ext cx="21193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4"/>
          <p:cNvGraphicFramePr>
            <a:graphicFrameLocks noChangeAspect="1"/>
          </p:cNvGraphicFramePr>
          <p:nvPr/>
        </p:nvGraphicFramePr>
        <p:xfrm>
          <a:off x="5561013" y="1720850"/>
          <a:ext cx="3316287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9" imgW="1688760" imgH="711000" progId="Equation.3">
                  <p:embed/>
                </p:oleObj>
              </mc:Choice>
              <mc:Fallback>
                <p:oleObj name="Equation" r:id="rId9" imgW="1688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1720850"/>
                        <a:ext cx="3316287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2" grpId="0"/>
      <p:bldP spid="33" grpId="0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can we make the curve smooth?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Convolution/filtering</a:t>
            </a:r>
          </a:p>
        </p:txBody>
      </p:sp>
      <p:graphicFrame>
        <p:nvGraphicFramePr>
          <p:cNvPr id="90114" name="Content Placeholder 3"/>
          <p:cNvGraphicFramePr>
            <a:graphicFrameLocks noChangeAspect="1"/>
          </p:cNvGraphicFramePr>
          <p:nvPr/>
        </p:nvGraphicFramePr>
        <p:xfrm>
          <a:off x="1489075" y="1808163"/>
          <a:ext cx="2387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002960" imgH="431640" progId="Equation.3">
                  <p:embed/>
                </p:oleObj>
              </mc:Choice>
              <mc:Fallback>
                <p:oleObj name="Equation" r:id="rId3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1808163"/>
                        <a:ext cx="2387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Content Placeholder 3"/>
          <p:cNvGraphicFramePr>
            <a:graphicFrameLocks noChangeAspect="1"/>
          </p:cNvGraphicFramePr>
          <p:nvPr/>
        </p:nvGraphicFramePr>
        <p:xfrm>
          <a:off x="131763" y="2787650"/>
          <a:ext cx="54705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2298600" imgH="457200" progId="Equation.3">
                  <p:embed/>
                </p:oleObj>
              </mc:Choice>
              <mc:Fallback>
                <p:oleObj name="Equation" r:id="rId5" imgW="229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2787650"/>
                        <a:ext cx="54705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Content Placeholder 3"/>
          <p:cNvGraphicFramePr>
            <a:graphicFrameLocks noChangeAspect="1"/>
          </p:cNvGraphicFramePr>
          <p:nvPr/>
        </p:nvGraphicFramePr>
        <p:xfrm>
          <a:off x="2101850" y="3976688"/>
          <a:ext cx="36877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976688"/>
                        <a:ext cx="368776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180138" y="2803525"/>
            <a:ext cx="1989137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5526881" y="2150269"/>
            <a:ext cx="1609725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32538" y="2109788"/>
            <a:ext cx="720725" cy="15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6723063" y="2462212"/>
            <a:ext cx="685800" cy="3175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883400" y="28130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00750" y="1930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62663" y="27463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81750" y="1217613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Box(t)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991475" y="2827338"/>
            <a:ext cx="249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pic>
        <p:nvPicPr>
          <p:cNvPr id="22" name="Picture 4" descr="D:\users\lizhang\teaching\cs559\spring2008\others\shirley\FCG2_figures\chapter15_splines\quad-bspline-2.eps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5" t="37157" r="3807" b="18547"/>
          <a:stretch>
            <a:fillRect/>
          </a:stretch>
        </p:blipFill>
        <p:spPr bwMode="auto">
          <a:xfrm>
            <a:off x="6300788" y="5870575"/>
            <a:ext cx="28432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D:\users\lizhang\teaching\cs559\spring2008\others\shirley\FCG2_figures\chapter15_splines\bspline-1.eps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" t="3992" r="49751" b="4881"/>
          <a:stretch>
            <a:fillRect/>
          </a:stretch>
        </p:blipFill>
        <p:spPr bwMode="auto">
          <a:xfrm>
            <a:off x="6038850" y="3709988"/>
            <a:ext cx="3476625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6789738" y="3189288"/>
          <a:ext cx="5159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1" imgW="164880" imgH="177480" progId="Equation.3">
                  <p:embed/>
                </p:oleObj>
              </mc:Choice>
              <mc:Fallback>
                <p:oleObj name="Equation" r:id="rId11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8" y="3189288"/>
                        <a:ext cx="5159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own Arrow 24"/>
          <p:cNvSpPr/>
          <p:nvPr/>
        </p:nvSpPr>
        <p:spPr>
          <a:xfrm>
            <a:off x="6992938" y="5194300"/>
            <a:ext cx="222250" cy="433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Uniform Quadratic B-splines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101" name="Picture 4" descr="D:\users\lizhang\teaching\cs559\spring2008\others\shirley\FCG2_figures\chapter15_splines\quad-bspline-2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3696" r="1387"/>
          <a:stretch>
            <a:fillRect/>
          </a:stretch>
        </p:blipFill>
        <p:spPr bwMode="auto">
          <a:xfrm>
            <a:off x="2205038" y="1624013"/>
            <a:ext cx="484187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Content Placeholder 3"/>
          <p:cNvGraphicFramePr>
            <a:graphicFrameLocks noChangeAspect="1"/>
          </p:cNvGraphicFramePr>
          <p:nvPr/>
        </p:nvGraphicFramePr>
        <p:xfrm>
          <a:off x="3157538" y="4983163"/>
          <a:ext cx="2387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002960" imgH="431640" progId="Equation.3">
                  <p:embed/>
                </p:oleObj>
              </mc:Choice>
              <mc:Fallback>
                <p:oleObj name="Equation" r:id="rId4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983163"/>
                        <a:ext cx="2387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4" descr="D:\users\lizhang\teaching\cs559\spring2008\others\shirley\FCG2_figures\chapter15_splines\quad-bspline-2.ep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37157" r="3807" b="18547"/>
          <a:stretch>
            <a:fillRect/>
          </a:stretch>
        </p:blipFill>
        <p:spPr bwMode="auto">
          <a:xfrm>
            <a:off x="3238500" y="2130425"/>
            <a:ext cx="44211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785938" y="3862388"/>
            <a:ext cx="128587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3638" y="3852863"/>
            <a:ext cx="128587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76463" y="4564063"/>
            <a:ext cx="128587" cy="13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71813" y="3835400"/>
            <a:ext cx="128587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14638" y="4568825"/>
            <a:ext cx="128587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49688" y="3827463"/>
            <a:ext cx="128587" cy="13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95675" y="4583113"/>
            <a:ext cx="130175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48163" y="4595813"/>
            <a:ext cx="128587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22825" y="3811588"/>
            <a:ext cx="128588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011363" y="4021138"/>
            <a:ext cx="2679700" cy="481012"/>
          </a:xfrm>
          <a:custGeom>
            <a:avLst/>
            <a:gdLst>
              <a:gd name="connsiteX0" fmla="*/ 0 w 2678654"/>
              <a:gd name="connsiteY0" fmla="*/ 227704 h 480508"/>
              <a:gd name="connsiteX1" fmla="*/ 204395 w 2678654"/>
              <a:gd name="connsiteY1" fmla="*/ 475129 h 480508"/>
              <a:gd name="connsiteX2" fmla="*/ 355002 w 2678654"/>
              <a:gd name="connsiteY2" fmla="*/ 216946 h 480508"/>
              <a:gd name="connsiteX3" fmla="*/ 484094 w 2678654"/>
              <a:gd name="connsiteY3" fmla="*/ 23308 h 480508"/>
              <a:gd name="connsiteX4" fmla="*/ 677732 w 2678654"/>
              <a:gd name="connsiteY4" fmla="*/ 216946 h 480508"/>
              <a:gd name="connsiteX5" fmla="*/ 839096 w 2678654"/>
              <a:gd name="connsiteY5" fmla="*/ 410584 h 480508"/>
              <a:gd name="connsiteX6" fmla="*/ 989704 w 2678654"/>
              <a:gd name="connsiteY6" fmla="*/ 184673 h 480508"/>
              <a:gd name="connsiteX7" fmla="*/ 1108038 w 2678654"/>
              <a:gd name="connsiteY7" fmla="*/ 1793 h 480508"/>
              <a:gd name="connsiteX8" fmla="*/ 1312433 w 2678654"/>
              <a:gd name="connsiteY8" fmla="*/ 195431 h 480508"/>
              <a:gd name="connsiteX9" fmla="*/ 1549101 w 2678654"/>
              <a:gd name="connsiteY9" fmla="*/ 453614 h 480508"/>
              <a:gd name="connsiteX10" fmla="*/ 1731981 w 2678654"/>
              <a:gd name="connsiteY10" fmla="*/ 206188 h 480508"/>
              <a:gd name="connsiteX11" fmla="*/ 1893346 w 2678654"/>
              <a:gd name="connsiteY11" fmla="*/ 12551 h 480508"/>
              <a:gd name="connsiteX12" fmla="*/ 2130014 w 2678654"/>
              <a:gd name="connsiteY12" fmla="*/ 238461 h 480508"/>
              <a:gd name="connsiteX13" fmla="*/ 2409713 w 2678654"/>
              <a:gd name="connsiteY13" fmla="*/ 475129 h 480508"/>
              <a:gd name="connsiteX14" fmla="*/ 2678654 w 2678654"/>
              <a:gd name="connsiteY14" fmla="*/ 206188 h 48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78654" h="480508">
                <a:moveTo>
                  <a:pt x="0" y="227704"/>
                </a:moveTo>
                <a:cubicBezTo>
                  <a:pt x="72614" y="352313"/>
                  <a:pt x="145228" y="476922"/>
                  <a:pt x="204395" y="475129"/>
                </a:cubicBezTo>
                <a:cubicBezTo>
                  <a:pt x="263562" y="473336"/>
                  <a:pt x="308385" y="292250"/>
                  <a:pt x="355002" y="216946"/>
                </a:cubicBezTo>
                <a:cubicBezTo>
                  <a:pt x="401619" y="141642"/>
                  <a:pt x="430306" y="23308"/>
                  <a:pt x="484094" y="23308"/>
                </a:cubicBezTo>
                <a:cubicBezTo>
                  <a:pt x="537882" y="23308"/>
                  <a:pt x="618565" y="152400"/>
                  <a:pt x="677732" y="216946"/>
                </a:cubicBezTo>
                <a:cubicBezTo>
                  <a:pt x="736899" y="281492"/>
                  <a:pt x="787101" y="415963"/>
                  <a:pt x="839096" y="410584"/>
                </a:cubicBezTo>
                <a:cubicBezTo>
                  <a:pt x="891091" y="405205"/>
                  <a:pt x="944880" y="252805"/>
                  <a:pt x="989704" y="184673"/>
                </a:cubicBezTo>
                <a:cubicBezTo>
                  <a:pt x="1034528" y="116541"/>
                  <a:pt x="1054250" y="0"/>
                  <a:pt x="1108038" y="1793"/>
                </a:cubicBezTo>
                <a:cubicBezTo>
                  <a:pt x="1161826" y="3586"/>
                  <a:pt x="1238923" y="120128"/>
                  <a:pt x="1312433" y="195431"/>
                </a:cubicBezTo>
                <a:cubicBezTo>
                  <a:pt x="1385944" y="270735"/>
                  <a:pt x="1479176" y="451821"/>
                  <a:pt x="1549101" y="453614"/>
                </a:cubicBezTo>
                <a:cubicBezTo>
                  <a:pt x="1619026" y="455407"/>
                  <a:pt x="1674607" y="279698"/>
                  <a:pt x="1731981" y="206188"/>
                </a:cubicBezTo>
                <a:cubicBezTo>
                  <a:pt x="1789355" y="132678"/>
                  <a:pt x="1827007" y="7172"/>
                  <a:pt x="1893346" y="12551"/>
                </a:cubicBezTo>
                <a:cubicBezTo>
                  <a:pt x="1959685" y="17930"/>
                  <a:pt x="2043953" y="161365"/>
                  <a:pt x="2130014" y="238461"/>
                </a:cubicBezTo>
                <a:cubicBezTo>
                  <a:pt x="2216075" y="315557"/>
                  <a:pt x="2318273" y="480508"/>
                  <a:pt x="2409713" y="475129"/>
                </a:cubicBezTo>
                <a:cubicBezTo>
                  <a:pt x="2501153" y="469750"/>
                  <a:pt x="2678654" y="206188"/>
                  <a:pt x="2678654" y="20618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4113" name="Picture 4" descr="D:\users\lizhang\teaching\cs559\spring2008\others\shirley\FCG2_figures\chapter15_splines\quad-bspline-2.ep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5" t="37157" r="3807" b="18547"/>
          <a:stretch>
            <a:fillRect/>
          </a:stretch>
        </p:blipFill>
        <p:spPr bwMode="auto">
          <a:xfrm>
            <a:off x="2501900" y="2122488"/>
            <a:ext cx="3683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2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Uniform Cubic Bspline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125" name="Picture 9" descr="D:\users\lizhang\teaching\cs559\spring2008\others\shirley\FCG2_figures\chapter15_splines\b3basis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" t="2802" b="4407"/>
          <a:stretch>
            <a:fillRect/>
          </a:stretch>
        </p:blipFill>
        <p:spPr bwMode="auto">
          <a:xfrm>
            <a:off x="1981200" y="1458913"/>
            <a:ext cx="4837113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Content Placeholder 3"/>
          <p:cNvGraphicFramePr>
            <a:graphicFrameLocks noChangeAspect="1"/>
          </p:cNvGraphicFramePr>
          <p:nvPr/>
        </p:nvGraphicFramePr>
        <p:xfrm>
          <a:off x="3157538" y="4983163"/>
          <a:ext cx="2387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1002960" imgH="431640" progId="Equation.3">
                  <p:embed/>
                </p:oleObj>
              </mc:Choice>
              <mc:Fallback>
                <p:oleObj name="Equation" r:id="rId4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983163"/>
                        <a:ext cx="2387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1785938" y="3862388"/>
            <a:ext cx="128587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33638" y="3852863"/>
            <a:ext cx="128587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76463" y="4564063"/>
            <a:ext cx="128587" cy="13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71813" y="3835400"/>
            <a:ext cx="128587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14638" y="4568825"/>
            <a:ext cx="128587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49688" y="3827463"/>
            <a:ext cx="128587" cy="13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95675" y="4583113"/>
            <a:ext cx="130175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48163" y="4595813"/>
            <a:ext cx="128587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22825" y="3811588"/>
            <a:ext cx="128588" cy="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238375" y="4110038"/>
            <a:ext cx="2085975" cy="293687"/>
          </a:xfrm>
          <a:custGeom>
            <a:avLst/>
            <a:gdLst>
              <a:gd name="connsiteX0" fmla="*/ 0 w 2086983"/>
              <a:gd name="connsiteY0" fmla="*/ 258184 h 294043"/>
              <a:gd name="connsiteX1" fmla="*/ 225910 w 2086983"/>
              <a:gd name="connsiteY1" fmla="*/ 53788 h 294043"/>
              <a:gd name="connsiteX2" fmla="*/ 591670 w 2086983"/>
              <a:gd name="connsiteY2" fmla="*/ 290457 h 294043"/>
              <a:gd name="connsiteX3" fmla="*/ 892884 w 2086983"/>
              <a:gd name="connsiteY3" fmla="*/ 32273 h 294043"/>
              <a:gd name="connsiteX4" fmla="*/ 1258644 w 2086983"/>
              <a:gd name="connsiteY4" fmla="*/ 258184 h 294043"/>
              <a:gd name="connsiteX5" fmla="*/ 1688950 w 2086983"/>
              <a:gd name="connsiteY5" fmla="*/ 0 h 294043"/>
              <a:gd name="connsiteX6" fmla="*/ 2086983 w 2086983"/>
              <a:gd name="connsiteY6" fmla="*/ 258184 h 2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6983" h="294043">
                <a:moveTo>
                  <a:pt x="0" y="258184"/>
                </a:moveTo>
                <a:cubicBezTo>
                  <a:pt x="63649" y="153296"/>
                  <a:pt x="127298" y="48409"/>
                  <a:pt x="225910" y="53788"/>
                </a:cubicBezTo>
                <a:cubicBezTo>
                  <a:pt x="324522" y="59167"/>
                  <a:pt x="480508" y="294043"/>
                  <a:pt x="591670" y="290457"/>
                </a:cubicBezTo>
                <a:cubicBezTo>
                  <a:pt x="702832" y="286871"/>
                  <a:pt x="781722" y="37652"/>
                  <a:pt x="892884" y="32273"/>
                </a:cubicBezTo>
                <a:cubicBezTo>
                  <a:pt x="1004046" y="26894"/>
                  <a:pt x="1125966" y="263563"/>
                  <a:pt x="1258644" y="258184"/>
                </a:cubicBezTo>
                <a:cubicBezTo>
                  <a:pt x="1391322" y="252805"/>
                  <a:pt x="1550894" y="0"/>
                  <a:pt x="1688950" y="0"/>
                </a:cubicBezTo>
                <a:cubicBezTo>
                  <a:pt x="1827006" y="0"/>
                  <a:pt x="2086983" y="258184"/>
                  <a:pt x="2086983" y="25818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7" name="Picture 3" descr="D:\users\lizhang\teaching\cs559\spring2008\others\shirley\FCG2_figures\chapter15_splines\quad-bsp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4919" r="1047"/>
          <a:stretch>
            <a:fillRect/>
          </a:stretch>
        </p:blipFill>
        <p:spPr bwMode="auto">
          <a:xfrm>
            <a:off x="2038350" y="3473450"/>
            <a:ext cx="480853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 smtClean="0"/>
              <a:t>B-splines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Why smoother? </a:t>
            </a:r>
          </a:p>
          <a:p>
            <a:pPr lvl="1">
              <a:lnSpc>
                <a:spcPct val="80000"/>
              </a:lnSpc>
            </a:pPr>
            <a:r>
              <a:rPr lang="en-US" sz="2500" dirty="0" smtClean="0"/>
              <a:t>Linear = box filter </a:t>
            </a:r>
            <a:r>
              <a:rPr lang="en-US" sz="2500" dirty="0" smtClean="0">
                <a:sym typeface="Symbol" pitchFamily="18" charset="2"/>
              </a:rPr>
              <a:t> box filter</a:t>
            </a:r>
          </a:p>
          <a:p>
            <a:pPr lvl="1">
              <a:lnSpc>
                <a:spcPct val="80000"/>
              </a:lnSpc>
            </a:pPr>
            <a:r>
              <a:rPr lang="en-US" sz="2500" dirty="0" smtClean="0">
                <a:sym typeface="Symbol" pitchFamily="18" charset="2"/>
              </a:rPr>
              <a:t>Quadric = linear  box filter</a:t>
            </a:r>
            <a:endParaRPr lang="en-US" sz="2500" dirty="0" smtClean="0"/>
          </a:p>
          <a:p>
            <a:pPr lvl="1">
              <a:lnSpc>
                <a:spcPct val="80000"/>
              </a:lnSpc>
            </a:pPr>
            <a:r>
              <a:rPr lang="en-US" sz="2500" dirty="0" smtClean="0"/>
              <a:t>Cubic = quadric </a:t>
            </a:r>
            <a:r>
              <a:rPr lang="en-US" sz="2500" dirty="0" smtClean="0">
                <a:sym typeface="Symbol" pitchFamily="18" charset="2"/>
              </a:rPr>
              <a:t> box filter</a:t>
            </a:r>
            <a:endParaRPr lang="en-US" sz="25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Sum = 1 property, translation invariant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Local control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C(k-2) continuity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800" dirty="0" smtClean="0"/>
              <a:t> </a:t>
            </a:r>
          </a:p>
        </p:txBody>
      </p:sp>
      <p:graphicFrame>
        <p:nvGraphicFramePr>
          <p:cNvPr id="88068" name="Content Placeholder 3"/>
          <p:cNvGraphicFramePr>
            <a:graphicFrameLocks noChangeAspect="1"/>
          </p:cNvGraphicFramePr>
          <p:nvPr/>
        </p:nvGraphicFramePr>
        <p:xfrm>
          <a:off x="4152900" y="4578350"/>
          <a:ext cx="2387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5" imgW="1002960" imgH="431640" progId="Equation.3">
                  <p:embed/>
                </p:oleObj>
              </mc:Choice>
              <mc:Fallback>
                <p:oleObj name="Equation" r:id="rId5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578350"/>
                        <a:ext cx="2387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4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Casteljau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320"/>
            <a:ext cx="548640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5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Chalk – De Boor / Cox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3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Casteljau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320"/>
            <a:ext cx="548640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Casteljau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320"/>
            <a:ext cx="548640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Casteljau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320"/>
            <a:ext cx="548640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Casteljau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417320"/>
            <a:ext cx="5486398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Casteljau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320"/>
            <a:ext cx="548640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Casteljau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417320"/>
            <a:ext cx="5486398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5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Casteljau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417320"/>
            <a:ext cx="5486398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5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317</Words>
  <Application>Microsoft Office PowerPoint</Application>
  <PresentationFormat>On-screen Show (4:3)</PresentationFormat>
  <Paragraphs>72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Equation 3.0</vt:lpstr>
      <vt:lpstr>De Casteljau</vt:lpstr>
      <vt:lpstr>De Casteljau</vt:lpstr>
      <vt:lpstr>De Casteljau</vt:lpstr>
      <vt:lpstr>De Casteljau</vt:lpstr>
      <vt:lpstr>De Casteljau</vt:lpstr>
      <vt:lpstr>De Casteljau</vt:lpstr>
      <vt:lpstr>De Casteljau</vt:lpstr>
      <vt:lpstr>De Casteljau</vt:lpstr>
      <vt:lpstr>De Casteljau</vt:lpstr>
      <vt:lpstr>De Casteljau – splitting a Bèzier</vt:lpstr>
      <vt:lpstr>Bèzier arc length parameterization</vt:lpstr>
      <vt:lpstr>Arc length parameterization</vt:lpstr>
      <vt:lpstr>Chalk – details of arc length parameterization</vt:lpstr>
      <vt:lpstr>Bsplines</vt:lpstr>
      <vt:lpstr>Uniform Linear B-splines</vt:lpstr>
      <vt:lpstr>How can we make the curve smooth?</vt:lpstr>
      <vt:lpstr>Uniform Quadratic B-splines</vt:lpstr>
      <vt:lpstr>Uniform Cubic Bspline</vt:lpstr>
      <vt:lpstr>Uniform B-splines</vt:lpstr>
      <vt:lpstr>Chalk – De Boor / Cox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Casteljau</dc:title>
  <dc:creator>perryk</dc:creator>
  <cp:lastModifiedBy>perryk</cp:lastModifiedBy>
  <cp:revision>9</cp:revision>
  <dcterms:created xsi:type="dcterms:W3CDTF">2011-03-07T01:23:46Z</dcterms:created>
  <dcterms:modified xsi:type="dcterms:W3CDTF">2011-03-07T04:25:27Z</dcterms:modified>
</cp:coreProperties>
</file>