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277" r:id="rId3"/>
    <p:sldId id="278" r:id="rId4"/>
    <p:sldId id="279" r:id="rId5"/>
    <p:sldId id="280" r:id="rId6"/>
    <p:sldId id="281" r:id="rId7"/>
    <p:sldId id="267" r:id="rId8"/>
    <p:sldId id="282" r:id="rId9"/>
    <p:sldId id="283" r:id="rId10"/>
    <p:sldId id="284" r:id="rId11"/>
    <p:sldId id="285" r:id="rId12"/>
    <p:sldId id="274" r:id="rId13"/>
    <p:sldId id="275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4FED543-1803-429C-B8FB-1C14039FF982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56235D1-68FD-4DD9-991E-DEBC00097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B4A4929-A053-4C03-A097-588DB45D320C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71F7FA0-60C3-4D6A-A0D7-B2919EA31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May Not Be Reproduced Or Hosted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B702976-7F94-4708-8BD5-E178FC9F6B13}" type="datetime1">
              <a:rPr lang="en-US" smtClean="0"/>
              <a:pPr/>
              <a:t>5/3/2012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2011 By Perry Kivolowitz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4E358BE-1E38-4EA5-8BB9-2E739AD2B8D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May Not Be Reproduced Or Hosted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C0517D8-9D91-465A-A871-307F8A093E59}" type="datetime1">
              <a:rPr lang="en-US" smtClean="0"/>
              <a:pPr/>
              <a:t>5/3/2012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2011 By Perry Kivolowitz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4E358BE-1E38-4EA5-8BB9-2E739AD2B8D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May Not Be Reproduced Or Hosted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940B124-4A5E-4D7D-B9E5-F9450F9655FE}" type="datetime1">
              <a:rPr lang="en-US" smtClean="0"/>
              <a:pPr/>
              <a:t>5/3/2012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2011 By Perry Kivolowitz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4E358BE-1E38-4EA5-8BB9-2E739AD2B8D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8FAF-D904-452F-8E48-DE6D3C6B3AA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964B-4A6F-4C4E-9DD8-D51699D44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8FAF-D904-452F-8E48-DE6D3C6B3AA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964B-4A6F-4C4E-9DD8-D51699D44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8FAF-D904-452F-8E48-DE6D3C6B3AA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964B-4A6F-4C4E-9DD8-D51699D44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8FAF-D904-452F-8E48-DE6D3C6B3AA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964B-4A6F-4C4E-9DD8-D51699D44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8FAF-D904-452F-8E48-DE6D3C6B3AA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964B-4A6F-4C4E-9DD8-D51699D44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8FAF-D904-452F-8E48-DE6D3C6B3AA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964B-4A6F-4C4E-9DD8-D51699D44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8FAF-D904-452F-8E48-DE6D3C6B3AA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964B-4A6F-4C4E-9DD8-D51699D44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8FAF-D904-452F-8E48-DE6D3C6B3AA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964B-4A6F-4C4E-9DD8-D51699D44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8FAF-D904-452F-8E48-DE6D3C6B3AA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964B-4A6F-4C4E-9DD8-D51699D44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8FAF-D904-452F-8E48-DE6D3C6B3AA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964B-4A6F-4C4E-9DD8-D51699D44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8FAF-D904-452F-8E48-DE6D3C6B3AA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964B-4A6F-4C4E-9DD8-D51699D44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C8FAF-D904-452F-8E48-DE6D3C6B3AA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964B-4A6F-4C4E-9DD8-D51699D44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compositing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276600" cy="4525963"/>
          </a:xfrm>
        </p:spPr>
        <p:txBody>
          <a:bodyPr/>
          <a:lstStyle/>
          <a:p>
            <a:r>
              <a:rPr lang="en-US" dirty="0" smtClean="0"/>
              <a:t>How to model overlap? It could be any where from</a:t>
            </a:r>
          </a:p>
          <a:p>
            <a:pPr lvl="1"/>
            <a:r>
              <a:rPr lang="en-US" dirty="0" smtClean="0"/>
              <a:t>zero overlap to…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otal overlap</a:t>
            </a:r>
            <a:endParaRPr lang="en-US" dirty="0"/>
          </a:p>
        </p:txBody>
      </p:sp>
      <p:sp>
        <p:nvSpPr>
          <p:cNvPr id="11" name="AutoShape 1028"/>
          <p:cNvSpPr>
            <a:spLocks noChangeArrowheads="1"/>
          </p:cNvSpPr>
          <p:nvPr/>
        </p:nvSpPr>
        <p:spPr bwMode="auto">
          <a:xfrm>
            <a:off x="6248399" y="1905000"/>
            <a:ext cx="1752600" cy="1676400"/>
          </a:xfrm>
          <a:prstGeom prst="rtTriangl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29"/>
          <p:cNvSpPr>
            <a:spLocks noChangeArrowheads="1"/>
          </p:cNvSpPr>
          <p:nvPr/>
        </p:nvSpPr>
        <p:spPr bwMode="auto">
          <a:xfrm>
            <a:off x="6248399" y="1752600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30"/>
          <p:cNvSpPr>
            <a:spLocks noChangeArrowheads="1"/>
          </p:cNvSpPr>
          <p:nvPr/>
        </p:nvSpPr>
        <p:spPr bwMode="auto">
          <a:xfrm>
            <a:off x="6248400" y="3810000"/>
            <a:ext cx="1752600" cy="1752600"/>
          </a:xfrm>
          <a:prstGeom prst="rtTriangl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31"/>
          <p:cNvSpPr>
            <a:spLocks noChangeArrowheads="1"/>
          </p:cNvSpPr>
          <p:nvPr/>
        </p:nvSpPr>
        <p:spPr bwMode="auto">
          <a:xfrm>
            <a:off x="6248400" y="3733800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46"/>
          <p:cNvSpPr>
            <a:spLocks noChangeArrowheads="1"/>
          </p:cNvSpPr>
          <p:nvPr/>
        </p:nvSpPr>
        <p:spPr bwMode="auto">
          <a:xfrm rot="10800000">
            <a:off x="6857999" y="1752600"/>
            <a:ext cx="1219200" cy="1295400"/>
          </a:xfrm>
          <a:prstGeom prst="rtTriangle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47"/>
          <p:cNvSpPr>
            <a:spLocks noChangeArrowheads="1"/>
          </p:cNvSpPr>
          <p:nvPr/>
        </p:nvSpPr>
        <p:spPr bwMode="auto">
          <a:xfrm>
            <a:off x="6248400" y="4267200"/>
            <a:ext cx="1219200" cy="1295400"/>
          </a:xfrm>
          <a:prstGeom prst="rtTriangle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4495800" y="1752600"/>
            <a:ext cx="1524000" cy="381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31604" y="3455430"/>
            <a:ext cx="80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pixel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The Nuke (and others) UI is based upon an inverted tree where each node is a binary or monadic operator</a:t>
            </a:r>
          </a:p>
          <a:p>
            <a:pPr lvl="1"/>
            <a:r>
              <a:rPr lang="en-US" dirty="0" smtClean="0"/>
              <a:t>Such as the Porter Duff operators</a:t>
            </a:r>
          </a:p>
          <a:p>
            <a:pPr lvl="1"/>
            <a:r>
              <a:rPr lang="en-US" dirty="0" smtClean="0"/>
              <a:t>Deep bushy trees are </a:t>
            </a:r>
            <a:r>
              <a:rPr lang="en-US" b="1" dirty="0" smtClean="0"/>
              <a:t>common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676400"/>
            <a:ext cx="3686175" cy="234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43902" y="4419600"/>
            <a:ext cx="36567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one barely scratches the surface</a:t>
            </a:r>
          </a:p>
          <a:p>
            <a:pPr algn="ctr"/>
            <a:r>
              <a:rPr lang="en-US" sz="900" dirty="0" smtClean="0"/>
              <a:t>http://missing-frame.com/wp-content/uploads/2011/03/week9_nuke.jpg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definitive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Ron </a:t>
            </a:r>
            <a:r>
              <a:rPr lang="en-US" dirty="0" err="1" smtClean="0"/>
              <a:t>Brinkmann’s</a:t>
            </a:r>
            <a:r>
              <a:rPr lang="en-US" dirty="0" smtClean="0"/>
              <a:t> </a:t>
            </a:r>
            <a:r>
              <a:rPr lang="en-US" u="sng" cap="small" dirty="0" smtClean="0"/>
              <a:t>The Art and Science of Digital Compositing</a:t>
            </a:r>
          </a:p>
          <a:p>
            <a:r>
              <a:rPr lang="en-US" sz="2000" dirty="0" smtClean="0"/>
              <a:t>Among the senior founding technical members of Sony Pictures </a:t>
            </a:r>
            <a:r>
              <a:rPr lang="en-US" sz="2000" dirty="0" err="1" smtClean="0"/>
              <a:t>Imageworks</a:t>
            </a:r>
            <a:endParaRPr lang="en-US" sz="2000" dirty="0" smtClean="0"/>
          </a:p>
          <a:p>
            <a:r>
              <a:rPr lang="en-US" sz="2000" dirty="0" smtClean="0"/>
              <a:t>And all-around great guy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36708" t="2219" r="38987" b="35090"/>
          <a:stretch>
            <a:fillRect/>
          </a:stretch>
        </p:blipFill>
        <p:spPr bwMode="auto">
          <a:xfrm>
            <a:off x="5410200" y="1524000"/>
            <a:ext cx="2971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blending</a:t>
            </a:r>
          </a:p>
          <a:p>
            <a:pPr lvl="1"/>
            <a:r>
              <a:rPr lang="en-US" sz="2400" dirty="0" err="1" smtClean="0"/>
              <a:t>glEnable</a:t>
            </a:r>
            <a:r>
              <a:rPr lang="en-US" sz="2400" dirty="0" smtClean="0"/>
              <a:t>(GL_BLEND)</a:t>
            </a:r>
          </a:p>
          <a:p>
            <a:r>
              <a:rPr lang="en-US" dirty="0" smtClean="0"/>
              <a:t>Specify blending factors</a:t>
            </a:r>
          </a:p>
          <a:p>
            <a:pPr lvl="1"/>
            <a:r>
              <a:rPr lang="en-US" sz="2400" dirty="0" err="1" smtClean="0"/>
              <a:t>glBlendFunc</a:t>
            </a:r>
            <a:r>
              <a:rPr lang="en-US" sz="2400" dirty="0" smtClean="0"/>
              <a:t>(</a:t>
            </a:r>
            <a:r>
              <a:rPr lang="en-US" sz="2400" dirty="0" err="1" smtClean="0"/>
              <a:t>GLenum</a:t>
            </a:r>
            <a:r>
              <a:rPr lang="en-US" sz="2400" dirty="0" smtClean="0"/>
              <a:t> </a:t>
            </a:r>
            <a:r>
              <a:rPr lang="en-US" sz="2400" dirty="0" err="1" smtClean="0"/>
              <a:t>srcfactor</a:t>
            </a:r>
            <a:r>
              <a:rPr lang="en-US" sz="2400" dirty="0" smtClean="0"/>
              <a:t>, </a:t>
            </a:r>
            <a:r>
              <a:rPr lang="en-US" sz="2400" dirty="0" err="1" smtClean="0"/>
              <a:t>Glenum</a:t>
            </a:r>
            <a:r>
              <a:rPr lang="en-US" sz="2400" dirty="0" smtClean="0"/>
              <a:t> </a:t>
            </a:r>
            <a:r>
              <a:rPr lang="en-US" sz="2400" dirty="0" err="1" smtClean="0"/>
              <a:t>destfactor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srcfactor</a:t>
            </a:r>
            <a:r>
              <a:rPr lang="en-US" sz="2400" dirty="0" smtClean="0"/>
              <a:t> refers to foreground (fragment being processed)</a:t>
            </a:r>
          </a:p>
          <a:p>
            <a:pPr lvl="1"/>
            <a:r>
              <a:rPr lang="en-US" sz="2400" dirty="0" err="1" smtClean="0"/>
              <a:t>destfactor</a:t>
            </a:r>
            <a:r>
              <a:rPr lang="en-US" sz="2400" dirty="0" smtClean="0"/>
              <a:t> refers to background (pixel buffer)</a:t>
            </a:r>
          </a:p>
          <a:p>
            <a:pPr lvl="1"/>
            <a:r>
              <a:rPr lang="en-US" sz="2400" dirty="0" smtClean="0"/>
              <a:t>For our example,  A over B, use these input values: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glBlendFunc</a:t>
            </a:r>
            <a:r>
              <a:rPr lang="en-US" sz="2400" dirty="0" smtClean="0"/>
              <a:t>(GL_ONE, GL_ONE_MINUS_SRC_ALPHA)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E20E-DFF0-42EA-984C-1A05BB3F7732}" type="datetime1">
              <a:rPr lang="en-US" smtClean="0"/>
              <a:pPr/>
              <a:t>5/3/2012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by Perry Kivolowitz - May Not Be Reproduced Without Permission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6D9-0C04-4C4B-BBE6-2F6B40E45A5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38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other tips:</a:t>
            </a:r>
          </a:p>
          <a:p>
            <a:r>
              <a:rPr lang="en-US" dirty="0" smtClean="0"/>
              <a:t>When using a depth buffer, draw opaque objects first, then make the depth buffer read-only to draw translucent objects</a:t>
            </a:r>
          </a:p>
          <a:p>
            <a:pPr lvl="1"/>
            <a:r>
              <a:rPr lang="en-US" sz="2400" dirty="0" err="1" smtClean="0"/>
              <a:t>glEnable</a:t>
            </a:r>
            <a:r>
              <a:rPr lang="en-US" sz="2400" dirty="0" smtClean="0"/>
              <a:t>(GL_DEPTH_TEST) //enables depth buffer</a:t>
            </a:r>
          </a:p>
          <a:p>
            <a:pPr lvl="1"/>
            <a:r>
              <a:rPr lang="en-US" sz="2400" dirty="0" smtClean="0"/>
              <a:t>//opaque objects</a:t>
            </a:r>
          </a:p>
          <a:p>
            <a:pPr lvl="1"/>
            <a:r>
              <a:rPr lang="en-US" sz="2400" dirty="0" err="1" smtClean="0"/>
              <a:t>glDepthMask</a:t>
            </a:r>
            <a:r>
              <a:rPr lang="en-US" sz="2400" dirty="0" smtClean="0"/>
              <a:t>(GL_FALSE) //makes depth buffer read-only</a:t>
            </a:r>
            <a:endParaRPr lang="en-US" dirty="0"/>
          </a:p>
          <a:p>
            <a:pPr lvl="1"/>
            <a:r>
              <a:rPr lang="en-US" sz="2400" dirty="0" smtClean="0"/>
              <a:t>//translucent objects</a:t>
            </a:r>
          </a:p>
          <a:p>
            <a:r>
              <a:rPr lang="en-US" dirty="0" smtClean="0"/>
              <a:t>Disable blending after all objects are drawn</a:t>
            </a:r>
          </a:p>
          <a:p>
            <a:pPr lvl="1"/>
            <a:r>
              <a:rPr lang="en-US" sz="2200" dirty="0" err="1" smtClean="0"/>
              <a:t>glDisable</a:t>
            </a:r>
            <a:r>
              <a:rPr lang="en-US" sz="2200" dirty="0" smtClean="0"/>
              <a:t>(GL_BLEND)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61B-7DCF-42DB-BC59-CABF81146A27}" type="datetime1">
              <a:rPr lang="en-US" smtClean="0"/>
              <a:pPr/>
              <a:t>5/3/2012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by Perry Kivolowitz - May Not Be Reproduced Without Permission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6D9-0C04-4C4B-BBE6-2F6B40E45A5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42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 {Porter | Duff}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Tom Duff and Tom Porter took on the challenge of studying the alpha channel in a rigorous manner</a:t>
            </a:r>
          </a:p>
          <a:p>
            <a:pPr lvl="1"/>
            <a:r>
              <a:rPr lang="en-US" dirty="0" smtClean="0"/>
              <a:t>July 1984</a:t>
            </a:r>
          </a:p>
          <a:p>
            <a:pPr lvl="1"/>
            <a:r>
              <a:rPr lang="en-US" dirty="0" smtClean="0"/>
              <a:t>Recall Catmull / Smith made their contribution in 1977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90121"/>
            <a:ext cx="3124200" cy="219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6019800" y="2743200"/>
            <a:ext cx="762000" cy="15240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69908" y="2743200"/>
            <a:ext cx="978692" cy="2133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Porter Duff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Defined a standard model for the compositing problem</a:t>
            </a:r>
          </a:p>
          <a:p>
            <a:r>
              <a:rPr lang="en-US" dirty="0" smtClean="0"/>
              <a:t>Leads to 12 basic operations</a:t>
            </a:r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 rot="10800000">
            <a:off x="5486400" y="1752600"/>
            <a:ext cx="3352800" cy="3657600"/>
          </a:xfrm>
          <a:prstGeom prst="rtTriangle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24400" y="1752600"/>
            <a:ext cx="4114800" cy="426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5400000">
            <a:off x="4876800" y="1600200"/>
            <a:ext cx="3352800" cy="365760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4558" y="4681538"/>
            <a:ext cx="12937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68171" y="2889961"/>
            <a:ext cx="3182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069094" y="291078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666278" y="1963292"/>
            <a:ext cx="4437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Porter Duff ops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52458"/>
          <a:stretch>
            <a:fillRect/>
          </a:stretch>
        </p:blipFill>
        <p:spPr bwMode="auto">
          <a:xfrm>
            <a:off x="570684" y="1309618"/>
            <a:ext cx="8002632" cy="295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76400" y="4343400"/>
            <a:ext cx="579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http://www.svgopen.org/2005/papers/abstractsvgopen/index.html#S5.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85024" y="5334000"/>
            <a:ext cx="5773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Different authors use different names such as ‘held-out-by’ </a:t>
            </a:r>
            <a:br>
              <a:rPr lang="en-US" dirty="0" smtClean="0"/>
            </a:br>
            <a:r>
              <a:rPr lang="en-US" dirty="0" smtClean="0"/>
              <a:t>rather than </a:t>
            </a:r>
            <a:r>
              <a:rPr lang="en-US" dirty="0" err="1" smtClean="0"/>
              <a:t>src</a:t>
            </a:r>
            <a:r>
              <a:rPr lang="en-US" dirty="0" smtClean="0"/>
              <a:t>-out but concepts are identical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(</a:t>
            </a:r>
            <a:r>
              <a:rPr lang="en-US" sz="2800" dirty="0" err="1" smtClean="0"/>
              <a:t>bg</a:t>
            </a:r>
            <a:r>
              <a:rPr lang="en-US" sz="2800" dirty="0" smtClean="0"/>
              <a:t>)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(A)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(B) 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(both)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a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has </a:t>
            </a:r>
            <a:r>
              <a:rPr lang="el-GR" sz="2400" dirty="0" smtClean="0"/>
              <a:t>α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(0-1)</a:t>
            </a:r>
            <a:endParaRPr lang="en-US" sz="2400" baseline="-25000" dirty="0" smtClean="0"/>
          </a:p>
          <a:p>
            <a:r>
              <a:rPr lang="en-US" sz="2400" dirty="0"/>
              <a:t>B</a:t>
            </a:r>
            <a:r>
              <a:rPr lang="en-US" sz="2400" dirty="0" smtClean="0"/>
              <a:t> has </a:t>
            </a:r>
            <a:r>
              <a:rPr lang="el-GR" sz="2400" dirty="0" smtClean="0"/>
              <a:t>α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(0-1)</a:t>
            </a:r>
          </a:p>
          <a:p>
            <a:r>
              <a:rPr lang="en-US" sz="2400" dirty="0" smtClean="0"/>
              <a:t>Coverage should sum to 1</a:t>
            </a:r>
          </a:p>
          <a:p>
            <a:endParaRPr lang="en-US" sz="2400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 rot="10800000">
            <a:off x="5486400" y="1752600"/>
            <a:ext cx="3352800" cy="3657600"/>
          </a:xfrm>
          <a:prstGeom prst="rtTriangle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24400" y="1752600"/>
            <a:ext cx="4114800" cy="426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5400000">
            <a:off x="4876800" y="1600200"/>
            <a:ext cx="3352800" cy="365760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4558" y="4681538"/>
            <a:ext cx="12937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68171" y="2889961"/>
            <a:ext cx="3182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069094" y="291078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666278" y="1963292"/>
            <a:ext cx="4437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(1-</a:t>
            </a: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α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)(1-</a:t>
            </a: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α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α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95600" y="3200400"/>
            <a:ext cx="0" cy="198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Porter Duff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807"/>
            <a:ext cx="5486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1984 diagram at right</a:t>
            </a:r>
          </a:p>
          <a:p>
            <a:r>
              <a:rPr lang="en-US" sz="2000" dirty="0" smtClean="0"/>
              <a:t>How to read (examples):</a:t>
            </a:r>
          </a:p>
          <a:p>
            <a:pPr lvl="1"/>
            <a:r>
              <a:rPr lang="en-US" sz="1800" dirty="0" smtClean="0"/>
              <a:t>A over B: </a:t>
            </a:r>
            <a:br>
              <a:rPr lang="en-US" sz="1800" dirty="0" smtClean="0"/>
            </a:br>
            <a:r>
              <a:rPr lang="en-US" sz="1800" i="1" dirty="0" smtClean="0"/>
              <a:t>Draw A where A is and B where A isn’t</a:t>
            </a:r>
          </a:p>
          <a:p>
            <a:pPr lvl="1"/>
            <a:r>
              <a:rPr lang="en-US" sz="1800" dirty="0" smtClean="0"/>
              <a:t>B out (held out by) A</a:t>
            </a:r>
            <a:br>
              <a:rPr lang="en-US" sz="1800" dirty="0" smtClean="0"/>
            </a:br>
            <a:r>
              <a:rPr lang="en-US" sz="1800" i="1" dirty="0" smtClean="0"/>
              <a:t>Don’t draw any A and draw B where A isn’t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 atop B</a:t>
            </a:r>
            <a:br>
              <a:rPr lang="en-US" sz="1800" dirty="0" smtClean="0"/>
            </a:br>
            <a:r>
              <a:rPr lang="en-US" sz="1800" i="1" dirty="0" smtClean="0"/>
              <a:t>Draw A where B is and draw B where A isn’t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 err="1" smtClean="0"/>
              <a:t>xor</a:t>
            </a:r>
            <a:r>
              <a:rPr lang="en-US" sz="1800" dirty="0" smtClean="0"/>
              <a:t> B</a:t>
            </a:r>
            <a:br>
              <a:rPr lang="en-US" sz="1800" dirty="0" smtClean="0"/>
            </a:br>
            <a:r>
              <a:rPr lang="en-US" sz="1800" i="1" dirty="0" smtClean="0"/>
              <a:t>Draw A where B isn’t and draw B where A isn’t</a:t>
            </a:r>
          </a:p>
          <a:p>
            <a:pPr lvl="1"/>
            <a:endParaRPr lang="en-US" sz="1800" i="1" dirty="0" smtClean="0"/>
          </a:p>
          <a:p>
            <a:pPr lvl="1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524000"/>
            <a:ext cx="2796540" cy="508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really </a:t>
            </a:r>
            <a:r>
              <a:rPr lang="en-US" b="1" i="1" dirty="0" smtClean="0"/>
              <a:t>NEED</a:t>
            </a:r>
            <a:r>
              <a:rPr lang="en-US" dirty="0" smtClean="0"/>
              <a:t> to store RGBA?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our primary purpose is to composite:</a:t>
            </a:r>
          </a:p>
          <a:p>
            <a:pPr lvl="1"/>
            <a:r>
              <a:rPr lang="en-US" dirty="0" smtClean="0"/>
              <a:t>No … each </a:t>
            </a:r>
            <a:r>
              <a:rPr lang="en-US" dirty="0" err="1" smtClean="0"/>
              <a:t>chroma</a:t>
            </a:r>
            <a:r>
              <a:rPr lang="en-US" dirty="0" smtClean="0"/>
              <a:t> channel gets multiplied by its </a:t>
            </a:r>
            <a:r>
              <a:rPr lang="el-GR" dirty="0"/>
              <a:t>α </a:t>
            </a:r>
            <a:r>
              <a:rPr lang="en-US" dirty="0" smtClean="0"/>
              <a:t>somewhere so why not store just RGBA already </a:t>
            </a:r>
            <a:r>
              <a:rPr lang="en-US" i="1" dirty="0" err="1" smtClean="0"/>
              <a:t>premultiplied</a:t>
            </a:r>
            <a:endParaRPr lang="en-US" i="1" dirty="0" smtClean="0"/>
          </a:p>
          <a:p>
            <a:pPr lvl="1"/>
            <a:r>
              <a:rPr lang="en-US" dirty="0" smtClean="0"/>
              <a:t>Saves time, saves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38A8-D611-42B2-92E0-E1DC434CF498}" type="datetime1">
              <a:rPr lang="en-US" smtClean="0"/>
              <a:pPr/>
              <a:t>5/3/2012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by Perry Kivolowitz - May Not Be Reproduced Without Permission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6D9-0C04-4C4B-BBE6-2F6B40E45A5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21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really </a:t>
            </a:r>
            <a:r>
              <a:rPr lang="en-US" b="1" i="1" dirty="0" smtClean="0"/>
              <a:t>NEED</a:t>
            </a:r>
            <a:r>
              <a:rPr lang="en-US" dirty="0" smtClean="0"/>
              <a:t> to store RGBA?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there’s no free lunch</a:t>
            </a:r>
          </a:p>
          <a:p>
            <a:pPr lvl="1"/>
            <a:r>
              <a:rPr lang="en-US" dirty="0" smtClean="0"/>
              <a:t>If stored as </a:t>
            </a:r>
            <a:r>
              <a:rPr lang="en-US" dirty="0" err="1" smtClean="0"/>
              <a:t>ints</a:t>
            </a:r>
            <a:r>
              <a:rPr lang="en-US" dirty="0" smtClean="0"/>
              <a:t>, the multiplication loses info</a:t>
            </a:r>
          </a:p>
          <a:p>
            <a:pPr lvl="1"/>
            <a:r>
              <a:rPr lang="en-US" dirty="0" smtClean="0"/>
              <a:t>Even if stored as floats, we often can’t directly view a </a:t>
            </a:r>
            <a:r>
              <a:rPr lang="en-US" dirty="0" err="1" smtClean="0"/>
              <a:t>premultiplied</a:t>
            </a:r>
            <a:r>
              <a:rPr lang="en-US" dirty="0" smtClean="0"/>
              <a:t> image (why?) – we will have to un-</a:t>
            </a:r>
            <a:r>
              <a:rPr lang="en-US" dirty="0" err="1" smtClean="0"/>
              <a:t>premultiply</a:t>
            </a:r>
            <a:r>
              <a:rPr lang="en-US" dirty="0" smtClean="0"/>
              <a:t> (and we won’t know how if we don’t store </a:t>
            </a:r>
            <a:r>
              <a:rPr lang="el-GR" dirty="0" smtClean="0"/>
              <a:t>α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 the end, it depends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/>
          </a:blip>
          <a:srcRect l="31987" t="3575" r="29628" b="1698"/>
          <a:stretch>
            <a:fillRect/>
          </a:stretch>
        </p:blipFill>
        <p:spPr bwMode="auto">
          <a:xfrm>
            <a:off x="1143000" y="1676400"/>
            <a:ext cx="2743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 l="30921" t="1787" r="30694" b="1698"/>
          <a:stretch>
            <a:fillRect/>
          </a:stretch>
        </p:blipFill>
        <p:spPr bwMode="auto">
          <a:xfrm>
            <a:off x="4648200" y="1616058"/>
            <a:ext cx="274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534</Words>
  <Application>Microsoft Office PowerPoint</Application>
  <PresentationFormat>On-screen Show (4:3)</PresentationFormat>
  <Paragraphs>110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compositing problem</vt:lpstr>
      <vt:lpstr>Tom {Porter | Duff}</vt:lpstr>
      <vt:lpstr>Porter Duff model</vt:lpstr>
      <vt:lpstr>The Porter Duff ops</vt:lpstr>
      <vt:lpstr>Covering a pixel</vt:lpstr>
      <vt:lpstr>The Porter Duff ops</vt:lpstr>
      <vt:lpstr>Do we really NEED to store RGBA?</vt:lpstr>
      <vt:lpstr>Do we really NEED to store RGBA?</vt:lpstr>
      <vt:lpstr>Real world example</vt:lpstr>
      <vt:lpstr>Real world use</vt:lpstr>
      <vt:lpstr>The definitive text</vt:lpstr>
      <vt:lpstr>OpenGL</vt:lpstr>
      <vt:lpstr>OpenGL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compositing problem</dc:title>
  <dc:creator>perryk</dc:creator>
  <cp:lastModifiedBy>perryk</cp:lastModifiedBy>
  <cp:revision>20</cp:revision>
  <dcterms:created xsi:type="dcterms:W3CDTF">2011-10-05T18:50:34Z</dcterms:created>
  <dcterms:modified xsi:type="dcterms:W3CDTF">2012-05-03T16:26:16Z</dcterms:modified>
</cp:coreProperties>
</file>