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Relationships xmlns="http://schemas.openxmlformats.org/package/2006/relationships"><Relationship Target="ppt/presentation.xml" Type="http://schemas.openxmlformats.org/officeDocument/2006/relationships/officeDocument" Id="rId1"></Relationship><Relationship Target="docProps/core.xml" Type="http://schemas.openxmlformats.org/package/2006/relationships/metadata/core-properties" Id="rId3"></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7" roundtripDataSignature="AMtx7mj0spDxJ3A2J9a0+VfcvuTxB/1f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Relationships xmlns="http://schemas.openxmlformats.org/package/2006/relationships"><Relationship Target="slides/slide5.xml" Type="http://schemas.openxmlformats.org/officeDocument/2006/relationships/slide" Id="rId11"></Relationship><Relationship Target="slides/slide4.xml" Type="http://schemas.openxmlformats.org/officeDocument/2006/relationships/slide" Id="rId10"></Relationship><Relationship Target="slides/slide7.xml" Type="http://schemas.openxmlformats.org/officeDocument/2006/relationships/slide" Id="rId13"></Relationship><Relationship Target="slides/slide6.xml" Type="http://schemas.openxmlformats.org/officeDocument/2006/relationships/slide" Id="rId12"></Relationship><Relationship Target="theme/theme1.xml" Type="http://schemas.openxmlformats.org/officeDocument/2006/relationships/theme" Id="rId1"></Relationship><Relationship Target="viewProps.xml" Type="http://schemas.openxmlformats.org/officeDocument/2006/relationships/viewProps" Id="rId2"></Relationship><Relationship Target="presProps.xml" Type="http://schemas.openxmlformats.org/officeDocument/2006/relationships/presProps" Id="rId3"></Relationship><Relationship Target="slideMasters/slideMaster1.xml" Type="http://schemas.openxmlformats.org/officeDocument/2006/relationships/slideMaster" Id="rId4"></Relationship><Relationship Target="slides/slide3.xml" Type="http://schemas.openxmlformats.org/officeDocument/2006/relationships/slide" Id="rId9"></Relationship><Relationship Target="slides/slide9.xml" Type="http://schemas.openxmlformats.org/officeDocument/2006/relationships/slide" Id="rId15"></Relationship><Relationship Target="slides/slide8.xml" Type="http://schemas.openxmlformats.org/officeDocument/2006/relationships/slide" Id="rId14"></Relationship><Relationship Target="metadata" Type="http://customschemas.google.com/relationships/presentationmetadata" Id="rId17"></Relationship><Relationship Target="slides/slide10.xml" Type="http://schemas.openxmlformats.org/officeDocument/2006/relationships/slide" Id="rId16"></Relationship><Relationship Target="slideMasters/slideMaster2.xml" Type="http://schemas.openxmlformats.org/officeDocument/2006/relationships/slideMaster" Id="rId5"></Relationship><Relationship Target="notesMasters/notesMaster1.xml" Type="http://schemas.openxmlformats.org/officeDocument/2006/relationships/notesMaster" Id="rId6"></Relationship><Relationship Target="slides/slide1.xml" Type="http://schemas.openxmlformats.org/officeDocument/2006/relationships/slide" Id="rId7"></Relationship><Relationship Target="slides/slide2.xml" Type="http://schemas.openxmlformats.org/officeDocument/2006/relationships/slide" Id="rId8"></Relationship></Relationships>
</file>

<file path=ppt/notesMasters/_rels/notesMaster1.xml.rels><?xml version="1.0" encoding="UTF-8" ?><Relationships xmlns="http://schemas.openxmlformats.org/package/2006/relationships"><Relationship Target="../theme/theme3.xml" Type="http://schemas.openxmlformats.org/officeDocument/2006/relationships/theme" Id="rId1"></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615e5d792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615e5d792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15e5d7922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615e5d7922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15e5d7922_0_2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615e5d7922_0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cdde93bf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fcdde93b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Relationships xmlns="http://schemas.openxmlformats.org/package/2006/relationships"><Relationship Target="../slideMasters/slideMaster1.xml" Type="http://schemas.openxmlformats.org/officeDocument/2006/relationships/slideMaster" Id="rId1"></Relationship><Relationship Target="../media/image2.jpg" Type="http://schemas.openxmlformats.org/officeDocument/2006/relationships/image" Id="rId2"></Relationship><Relationship Target="../media/image1.png" Type="http://schemas.openxmlformats.org/officeDocument/2006/relationships/image" Id="rId3"></Relationship></Relationships>
</file>

<file path=ppt/slideLayouts/_rels/slideLayout10.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11.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12.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13.xml.rels><?xml version="1.0" encoding="UTF-8" ?><Relationships xmlns="http://schemas.openxmlformats.org/package/2006/relationships"><Relationship Target="../slideMasters/slideMaster2.xml" Type="http://schemas.openxmlformats.org/officeDocument/2006/relationships/slideMaster" Id="rId1"></Relationship><Relationship Target="../media/image4.png" Type="http://schemas.openxmlformats.org/officeDocument/2006/relationships/image" Id="rId2"></Relationship></Relationships>
</file>

<file path=ppt/slideLayouts/_rels/slideLayout14.xml.rels><?xml version="1.0" encoding="UTF-8" ?><Relationships xmlns="http://schemas.openxmlformats.org/package/2006/relationships"><Relationship Target="../slideMasters/slideMaster2.xml" Type="http://schemas.openxmlformats.org/officeDocument/2006/relationships/slideMaster" Id="rId1"></Relationship><Relationship Target="../media/image7.jpg" Type="http://schemas.openxmlformats.org/officeDocument/2006/relationships/image" Id="rId2"></Relationship><Relationship Target="../media/image8.png" Type="http://schemas.openxmlformats.org/officeDocument/2006/relationships/image" Id="rId3"></Relationship></Relationships>
</file>

<file path=ppt/slideLayouts/_rels/slideLayout15.xml.rels><?xml version="1.0" encoding="UTF-8" ?><Relationships xmlns="http://schemas.openxmlformats.org/package/2006/relationships"><Relationship Target="../slideMasters/slideMaster2.xml" Type="http://schemas.openxmlformats.org/officeDocument/2006/relationships/slideMaster" Id="rId1"></Relationship><Relationship Target="../media/image9.png" Type="http://schemas.openxmlformats.org/officeDocument/2006/relationships/image" Id="rId2"></Relationship></Relationships>
</file>

<file path=ppt/slideLayouts/_rels/slideLayout16.xml.rels><?xml version="1.0" encoding="UTF-8" ?><Relationships xmlns="http://schemas.openxmlformats.org/package/2006/relationships"><Relationship Target="../slideMasters/slideMaster2.xml" Type="http://schemas.openxmlformats.org/officeDocument/2006/relationships/slideMaster" Id="rId1"></Relationship><Relationship Target="../media/image8.png" Type="http://schemas.openxmlformats.org/officeDocument/2006/relationships/image" Id="rId2"></Relationship></Relationships>
</file>

<file path=ppt/slideLayouts/_rels/slideLayout17.xml.rels><?xml version="1.0" encoding="UTF-8" ?><Relationships xmlns="http://schemas.openxmlformats.org/package/2006/relationships"><Relationship Target="../slideMasters/slideMaster2.xml" Type="http://schemas.openxmlformats.org/officeDocument/2006/relationships/slideMaster" Id="rId1"></Relationship><Relationship Target="../media/image8.png" Type="http://schemas.openxmlformats.org/officeDocument/2006/relationships/image" Id="rId2"></Relationship></Relationships>
</file>

<file path=ppt/slideLayouts/_rels/slideLayout18.xml.rels><?xml version="1.0" encoding="UTF-8" ?><Relationships xmlns="http://schemas.openxmlformats.org/package/2006/relationships"><Relationship Target="../slideMasters/slideMaster2.xml" Type="http://schemas.openxmlformats.org/officeDocument/2006/relationships/slideMaster" Id="rId1"></Relationship><Relationship Target="../media/image8.png" Type="http://schemas.openxmlformats.org/officeDocument/2006/relationships/image" Id="rId2"></Relationship></Relationships>
</file>

<file path=ppt/slideLayouts/_rels/slideLayout19.xml.rels><?xml version="1.0" encoding="UTF-8" ?><Relationships xmlns="http://schemas.openxmlformats.org/package/2006/relationships"><Relationship Target="../slideMasters/slideMaster2.xml" Type="http://schemas.openxmlformats.org/officeDocument/2006/relationships/slideMaster" Id="rId1"></Relationship><Relationship Target="../media/image8.png" Type="http://schemas.openxmlformats.org/officeDocument/2006/relationships/image" Id="rId2"></Relationship></Relationships>
</file>

<file path=ppt/slideLayouts/_rels/slideLayout2.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20.xml.rels><?xml version="1.0" encoding="UTF-8" ?><Relationships xmlns="http://schemas.openxmlformats.org/package/2006/relationships"><Relationship Target="../slideMasters/slideMaster2.xml" Type="http://schemas.openxmlformats.org/officeDocument/2006/relationships/slideMaster" Id="rId1"></Relationship><Relationship Target="../media/image8.png" Type="http://schemas.openxmlformats.org/officeDocument/2006/relationships/image" Id="rId2"></Relationship></Relationships>
</file>

<file path=ppt/slideLayouts/_rels/slideLayout21.xml.rels><?xml version="1.0" encoding="UTF-8" ?><Relationships xmlns="http://schemas.openxmlformats.org/package/2006/relationships"><Relationship Target="../slideMasters/slideMaster2.xml" Type="http://schemas.openxmlformats.org/officeDocument/2006/relationships/slideMaster" Id="rId1"></Relationship><Relationship Target="../media/image8.png" Type="http://schemas.openxmlformats.org/officeDocument/2006/relationships/image" Id="rId2"></Relationship></Relationships>
</file>

<file path=ppt/slideLayouts/_rels/slideLayout22.xml.rels><?xml version="1.0" encoding="UTF-8" ?><Relationships xmlns="http://schemas.openxmlformats.org/package/2006/relationships"><Relationship Target="../slideMasters/slideMaster2.xml" Type="http://schemas.openxmlformats.org/officeDocument/2006/relationships/slideMaster" Id="rId1"></Relationship><Relationship Target="../media/image8.png" Type="http://schemas.openxmlformats.org/officeDocument/2006/relationships/image" Id="rId2"></Relationship></Relationships>
</file>

<file path=ppt/slideLayouts/_rels/slideLayout23.xml.rels><?xml version="1.0" encoding="UTF-8" ?><Relationships xmlns="http://schemas.openxmlformats.org/package/2006/relationships"><Relationship Target="../slideMasters/slideMaster2.xml" Type="http://schemas.openxmlformats.org/officeDocument/2006/relationships/slideMaster" Id="rId1"></Relationship><Relationship Target="../media/image10.png" Type="http://schemas.openxmlformats.org/officeDocument/2006/relationships/image" Id="rId2"></Relationship></Relationships>
</file>

<file path=ppt/slideLayouts/_rels/slideLayout24.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3.xml.rels><?xml version="1.0" encoding="UTF-8" ?><Relationships xmlns="http://schemas.openxmlformats.org/package/2006/relationships"><Relationship Target="../slideMasters/slideMaster1.xml" Type="http://schemas.openxmlformats.org/officeDocument/2006/relationships/slideMaster" Id="rId1"></Relationship><Relationship Target="../media/image6.png" Type="http://schemas.openxmlformats.org/officeDocument/2006/relationships/image" Id="rId2"></Relationship></Relationships>
</file>

<file path=ppt/slideLayouts/_rels/slideLayout4.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5.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6.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7.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8.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9.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4" name="Shape 14"/>
        <p:cNvGrpSpPr/>
        <p:nvPr/>
      </p:nvGrpSpPr>
      <p:grpSpPr>
        <a:xfrm>
          <a:off x="0" y="0"/>
          <a:ext cx="0" cy="0"/>
          <a:chOff x="0" y="0"/>
          <a:chExt cx="0" cy="0"/>
        </a:xfrm>
      </p:grpSpPr>
      <p:pic>
        <p:nvPicPr>
          <p:cNvPr id="15" name="Google Shape;15;p42"/>
          <p:cNvPicPr preferRelativeResize="0"/>
          <p:nvPr/>
        </p:nvPicPr>
        <p:blipFill rotWithShape="1">
          <a:blip r:embed="rId2">
            <a:alphaModFix/>
          </a:blip>
          <a:srcRect b="28412" l="0" r="0" t="7220"/>
          <a:stretch/>
        </p:blipFill>
        <p:spPr>
          <a:xfrm>
            <a:off x="-14453" y="0"/>
            <a:ext cx="12206452" cy="5175422"/>
          </a:xfrm>
          <a:prstGeom prst="rect">
            <a:avLst/>
          </a:prstGeom>
          <a:noFill/>
          <a:ln>
            <a:noFill/>
          </a:ln>
        </p:spPr>
      </p:pic>
      <p:sp>
        <p:nvSpPr>
          <p:cNvPr id="16" name="Google Shape;16;p42"/>
          <p:cNvSpPr/>
          <p:nvPr/>
        </p:nvSpPr>
        <p:spPr>
          <a:xfrm>
            <a:off x="-1" y="5168315"/>
            <a:ext cx="12203246" cy="1379016"/>
          </a:xfrm>
          <a:prstGeom prst="rect">
            <a:avLst/>
          </a:prstGeom>
          <a:solidFill>
            <a:srgbClr val="F1F1F2">
              <a:alpha val="8392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42"/>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2"/>
          <p:cNvSpPr/>
          <p:nvPr/>
        </p:nvSpPr>
        <p:spPr>
          <a:xfrm rot="10800000">
            <a:off x="-11246" y="6540224"/>
            <a:ext cx="12203246" cy="329014"/>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42"/>
          <p:cNvSpPr/>
          <p:nvPr/>
        </p:nvSpPr>
        <p:spPr>
          <a:xfrm>
            <a:off x="339389" y="6587811"/>
            <a:ext cx="1438214"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3/30/2019 © 2017 by kariera.gr</a:t>
            </a:r>
            <a:endParaRPr b="0" i="0" sz="1400" u="none" cap="none" strike="noStrike">
              <a:solidFill>
                <a:srgbClr val="000000"/>
              </a:solidFill>
              <a:latin typeface="Arial"/>
              <a:ea typeface="Arial"/>
              <a:cs typeface="Arial"/>
              <a:sym typeface="Arial"/>
            </a:endParaRPr>
          </a:p>
        </p:txBody>
      </p:sp>
      <p:sp>
        <p:nvSpPr>
          <p:cNvPr id="20" name="Google Shape;20;p42"/>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 name="Google Shape;21;p42"/>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97" name="Shape 97"/>
        <p:cNvGrpSpPr/>
        <p:nvPr/>
      </p:nvGrpSpPr>
      <p:grpSpPr>
        <a:xfrm>
          <a:off x="0" y="0"/>
          <a:ext cx="0" cy="0"/>
          <a:chOff x="0" y="0"/>
          <a:chExt cx="0" cy="0"/>
        </a:xfrm>
      </p:grpSpPr>
      <p:sp>
        <p:nvSpPr>
          <p:cNvPr id="98" name="Google Shape;98;p51"/>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5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02" name="Google Shape;102;p51"/>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103" name="Shape 103"/>
        <p:cNvGrpSpPr/>
        <p:nvPr/>
      </p:nvGrpSpPr>
      <p:grpSpPr>
        <a:xfrm>
          <a:off x="0" y="0"/>
          <a:ext cx="0" cy="0"/>
          <a:chOff x="0" y="0"/>
          <a:chExt cx="0" cy="0"/>
        </a:xfrm>
      </p:grpSpPr>
      <p:pic>
        <p:nvPicPr>
          <p:cNvPr id="104" name="Google Shape;104;p52"/>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105" name="Google Shape;105;p52"/>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106" name="Shape 106"/>
        <p:cNvGrpSpPr/>
        <p:nvPr/>
      </p:nvGrpSpPr>
      <p:grpSpPr>
        <a:xfrm>
          <a:off x="0" y="0"/>
          <a:ext cx="0" cy="0"/>
          <a:chOff x="0" y="0"/>
          <a:chExt cx="0" cy="0"/>
        </a:xfrm>
      </p:grpSpPr>
      <p:sp>
        <p:nvSpPr>
          <p:cNvPr id="107" name="Google Shape;107;p53"/>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3"/>
          <p:cNvSpPr txBox="1"/>
          <p:nvPr>
            <p:ph idx="1" type="body"/>
          </p:nvPr>
        </p:nvSpPr>
        <p:spPr>
          <a:xfrm>
            <a:off x="495299" y="4384431"/>
            <a:ext cx="11201401" cy="178776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53"/>
          <p:cNvSpPr txBox="1"/>
          <p:nvPr>
            <p:ph idx="2" type="body"/>
          </p:nvPr>
        </p:nvSpPr>
        <p:spPr>
          <a:xfrm>
            <a:off x="495300" y="3316353"/>
            <a:ext cx="11201400" cy="9315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6" name="Shape 116"/>
        <p:cNvGrpSpPr/>
        <p:nvPr/>
      </p:nvGrpSpPr>
      <p:grpSpPr>
        <a:xfrm>
          <a:off x="0" y="0"/>
          <a:ext cx="0" cy="0"/>
          <a:chOff x="0" y="0"/>
          <a:chExt cx="0" cy="0"/>
        </a:xfrm>
      </p:grpSpPr>
      <p:sp>
        <p:nvSpPr>
          <p:cNvPr id="117" name="Google Shape;117;g615e5d7922_0_238"/>
          <p:cNvSpPr txBox="1"/>
          <p:nvPr>
            <p:ph idx="1" type="body"/>
          </p:nvPr>
        </p:nvSpPr>
        <p:spPr>
          <a:xfrm>
            <a:off x="495300" y="1600200"/>
            <a:ext cx="112014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g615e5d7922_0_238"/>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g615e5d7922_0_238"/>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g615e5d7922_0_2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615e5d7922_0_238"/>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22" name="Google Shape;122;g615e5d7922_0_238"/>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23" name="Shape 123"/>
        <p:cNvGrpSpPr/>
        <p:nvPr/>
      </p:nvGrpSpPr>
      <p:grpSpPr>
        <a:xfrm>
          <a:off x="0" y="0"/>
          <a:ext cx="0" cy="0"/>
          <a:chOff x="0" y="0"/>
          <a:chExt cx="0" cy="0"/>
        </a:xfrm>
      </p:grpSpPr>
      <p:pic>
        <p:nvPicPr>
          <p:cNvPr id="124" name="Google Shape;124;g615e5d7922_0_230"/>
          <p:cNvPicPr preferRelativeResize="0"/>
          <p:nvPr/>
        </p:nvPicPr>
        <p:blipFill rotWithShape="1">
          <a:blip r:embed="rId2">
            <a:alphaModFix/>
          </a:blip>
          <a:srcRect b="28410" l="0" r="0" t="7220"/>
          <a:stretch/>
        </p:blipFill>
        <p:spPr>
          <a:xfrm>
            <a:off x="-14453" y="0"/>
            <a:ext cx="12206454" cy="5175423"/>
          </a:xfrm>
          <a:prstGeom prst="rect">
            <a:avLst/>
          </a:prstGeom>
          <a:noFill/>
          <a:ln>
            <a:noFill/>
          </a:ln>
        </p:spPr>
      </p:pic>
      <p:sp>
        <p:nvSpPr>
          <p:cNvPr id="125" name="Google Shape;125;g615e5d7922_0_230"/>
          <p:cNvSpPr/>
          <p:nvPr/>
        </p:nvSpPr>
        <p:spPr>
          <a:xfrm>
            <a:off x="-1" y="5168315"/>
            <a:ext cx="12203100" cy="1379100"/>
          </a:xfrm>
          <a:prstGeom prst="rect">
            <a:avLst/>
          </a:prstGeom>
          <a:solidFill>
            <a:srgbClr val="F1F1F2">
              <a:alpha val="8470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615e5d7922_0_230"/>
          <p:cNvSpPr txBox="1"/>
          <p:nvPr>
            <p:ph idx="1" type="body"/>
          </p:nvPr>
        </p:nvSpPr>
        <p:spPr>
          <a:xfrm>
            <a:off x="495299" y="4391985"/>
            <a:ext cx="7490100" cy="605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g615e5d7922_0_230"/>
          <p:cNvSpPr/>
          <p:nvPr/>
        </p:nvSpPr>
        <p:spPr>
          <a:xfrm rot="10800000">
            <a:off x="-11101" y="6540138"/>
            <a:ext cx="12203100" cy="329100"/>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g615e5d7922_0_230"/>
          <p:cNvSpPr/>
          <p:nvPr/>
        </p:nvSpPr>
        <p:spPr>
          <a:xfrm>
            <a:off x="339389" y="6587811"/>
            <a:ext cx="1438200" cy="21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4/12/2019 © 2017 by kariera.gr</a:t>
            </a:r>
            <a:endParaRPr b="0" i="0" sz="800" u="none" cap="none" strike="noStrike">
              <a:solidFill>
                <a:schemeClr val="lt1"/>
              </a:solidFill>
              <a:latin typeface="Calibri"/>
              <a:ea typeface="Calibri"/>
              <a:cs typeface="Calibri"/>
              <a:sym typeface="Calibri"/>
            </a:endParaRPr>
          </a:p>
        </p:txBody>
      </p:sp>
      <p:sp>
        <p:nvSpPr>
          <p:cNvPr id="129" name="Google Shape;129;g615e5d7922_0_230"/>
          <p:cNvSpPr txBox="1"/>
          <p:nvPr>
            <p:ph idx="2" type="body"/>
          </p:nvPr>
        </p:nvSpPr>
        <p:spPr>
          <a:xfrm>
            <a:off x="495299" y="1600200"/>
            <a:ext cx="7489800" cy="26511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0" name="Google Shape;130;g615e5d7922_0_230"/>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131" name="Shape 131"/>
        <p:cNvGrpSpPr/>
        <p:nvPr/>
      </p:nvGrpSpPr>
      <p:grpSpPr>
        <a:xfrm>
          <a:off x="0" y="0"/>
          <a:ext cx="0" cy="0"/>
          <a:chOff x="0" y="0"/>
          <a:chExt cx="0" cy="0"/>
        </a:xfrm>
      </p:grpSpPr>
      <p:sp>
        <p:nvSpPr>
          <p:cNvPr id="132" name="Google Shape;132;g615e5d7922_0_245"/>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g615e5d7922_0_245"/>
          <p:cNvSpPr txBox="1"/>
          <p:nvPr>
            <p:ph idx="1" type="body"/>
          </p:nvPr>
        </p:nvSpPr>
        <p:spPr>
          <a:xfrm>
            <a:off x="10048873" y="6042356"/>
            <a:ext cx="1724100" cy="3069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4" name="Google Shape;134;g615e5d7922_0_245"/>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135" name="Shape 135"/>
        <p:cNvGrpSpPr/>
        <p:nvPr/>
      </p:nvGrpSpPr>
      <p:grpSpPr>
        <a:xfrm>
          <a:off x="0" y="0"/>
          <a:ext cx="0" cy="0"/>
          <a:chOff x="0" y="0"/>
          <a:chExt cx="0" cy="0"/>
        </a:xfrm>
      </p:grpSpPr>
      <p:sp>
        <p:nvSpPr>
          <p:cNvPr id="136" name="Google Shape;136;g615e5d7922_0_249"/>
          <p:cNvSpPr/>
          <p:nvPr>
            <p:ph idx="2" type="pic"/>
          </p:nvPr>
        </p:nvSpPr>
        <p:spPr>
          <a:xfrm>
            <a:off x="0" y="0"/>
            <a:ext cx="12192000" cy="6858000"/>
          </a:xfrm>
          <a:prstGeom prst="rect">
            <a:avLst/>
          </a:prstGeom>
          <a:noFill/>
          <a:ln>
            <a:noFill/>
          </a:ln>
        </p:spPr>
      </p:sp>
      <p:sp>
        <p:nvSpPr>
          <p:cNvPr id="137" name="Google Shape;137;g615e5d7922_0_249"/>
          <p:cNvSpPr txBox="1"/>
          <p:nvPr>
            <p:ph idx="1" type="body"/>
          </p:nvPr>
        </p:nvSpPr>
        <p:spPr>
          <a:xfrm>
            <a:off x="495300" y="1615440"/>
            <a:ext cx="5029200" cy="2651700"/>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8" name="Google Shape;138;g615e5d7922_0_24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139" name="Shape 139"/>
        <p:cNvGrpSpPr/>
        <p:nvPr/>
      </p:nvGrpSpPr>
      <p:grpSpPr>
        <a:xfrm>
          <a:off x="0" y="0"/>
          <a:ext cx="0" cy="0"/>
          <a:chOff x="0" y="0"/>
          <a:chExt cx="0" cy="0"/>
        </a:xfrm>
      </p:grpSpPr>
      <p:sp>
        <p:nvSpPr>
          <p:cNvPr id="140" name="Google Shape;140;g615e5d7922_0_253"/>
          <p:cNvSpPr txBox="1"/>
          <p:nvPr>
            <p:ph idx="1" type="body"/>
          </p:nvPr>
        </p:nvSpPr>
        <p:spPr>
          <a:xfrm>
            <a:off x="505557" y="1600200"/>
            <a:ext cx="55143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g615e5d7922_0_253"/>
          <p:cNvSpPr txBox="1"/>
          <p:nvPr>
            <p:ph idx="2" type="body"/>
          </p:nvPr>
        </p:nvSpPr>
        <p:spPr>
          <a:xfrm>
            <a:off x="6172200" y="1600200"/>
            <a:ext cx="55143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g615e5d7922_0_253"/>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g615e5d7922_0_253"/>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615e5d7922_0_2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615e5d7922_0_253"/>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46" name="Google Shape;146;g615e5d7922_0_25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147" name="Shape 147"/>
        <p:cNvGrpSpPr/>
        <p:nvPr/>
      </p:nvGrpSpPr>
      <p:grpSpPr>
        <a:xfrm>
          <a:off x="0" y="0"/>
          <a:ext cx="0" cy="0"/>
          <a:chOff x="0" y="0"/>
          <a:chExt cx="0" cy="0"/>
        </a:xfrm>
      </p:grpSpPr>
      <p:sp>
        <p:nvSpPr>
          <p:cNvPr id="148" name="Google Shape;148;g615e5d7922_0_261"/>
          <p:cNvSpPr txBox="1"/>
          <p:nvPr>
            <p:ph idx="1" type="body"/>
          </p:nvPr>
        </p:nvSpPr>
        <p:spPr>
          <a:xfrm>
            <a:off x="505557" y="1600200"/>
            <a:ext cx="37200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g615e5d7922_0_261"/>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615e5d7922_0_261"/>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615e5d7922_0_26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g615e5d7922_0_261"/>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53" name="Google Shape;153;g615e5d7922_0_261"/>
          <p:cNvSpPr/>
          <p:nvPr>
            <p:ph idx="2" type="pic"/>
          </p:nvPr>
        </p:nvSpPr>
        <p:spPr>
          <a:xfrm>
            <a:off x="4378036" y="1600200"/>
            <a:ext cx="7318800" cy="4576800"/>
          </a:xfrm>
          <a:prstGeom prst="rect">
            <a:avLst/>
          </a:prstGeom>
          <a:noFill/>
          <a:ln>
            <a:noFill/>
          </a:ln>
        </p:spPr>
      </p:sp>
      <p:pic>
        <p:nvPicPr>
          <p:cNvPr id="154" name="Google Shape;154;g615e5d7922_0_261"/>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155" name="Shape 155"/>
        <p:cNvGrpSpPr/>
        <p:nvPr/>
      </p:nvGrpSpPr>
      <p:grpSpPr>
        <a:xfrm>
          <a:off x="0" y="0"/>
          <a:ext cx="0" cy="0"/>
          <a:chOff x="0" y="0"/>
          <a:chExt cx="0" cy="0"/>
        </a:xfrm>
      </p:grpSpPr>
      <p:sp>
        <p:nvSpPr>
          <p:cNvPr id="156" name="Google Shape;156;g615e5d7922_0_269"/>
          <p:cNvSpPr txBox="1"/>
          <p:nvPr>
            <p:ph idx="1" type="body"/>
          </p:nvPr>
        </p:nvSpPr>
        <p:spPr>
          <a:xfrm>
            <a:off x="7976621" y="1600200"/>
            <a:ext cx="3720000" cy="45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g615e5d7922_0_269"/>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g615e5d7922_0_269"/>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615e5d7922_0_26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615e5d7922_0_269"/>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61" name="Google Shape;161;g615e5d7922_0_269"/>
          <p:cNvSpPr/>
          <p:nvPr>
            <p:ph idx="2" type="pic"/>
          </p:nvPr>
        </p:nvSpPr>
        <p:spPr>
          <a:xfrm>
            <a:off x="495300" y="1600200"/>
            <a:ext cx="7318800" cy="4576800"/>
          </a:xfrm>
          <a:prstGeom prst="rect">
            <a:avLst/>
          </a:prstGeom>
          <a:noFill/>
          <a:ln>
            <a:noFill/>
          </a:ln>
        </p:spPr>
      </p:sp>
      <p:pic>
        <p:nvPicPr>
          <p:cNvPr id="162" name="Google Shape;162;g615e5d7922_0_26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3"/>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3"/>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4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4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63" name="Shape 163"/>
        <p:cNvGrpSpPr/>
        <p:nvPr/>
      </p:nvGrpSpPr>
      <p:grpSpPr>
        <a:xfrm>
          <a:off x="0" y="0"/>
          <a:ext cx="0" cy="0"/>
          <a:chOff x="0" y="0"/>
          <a:chExt cx="0" cy="0"/>
        </a:xfrm>
      </p:grpSpPr>
      <p:sp>
        <p:nvSpPr>
          <p:cNvPr id="164" name="Google Shape;164;g615e5d7922_0_277"/>
          <p:cNvSpPr txBox="1"/>
          <p:nvPr>
            <p:ph idx="1" type="body"/>
          </p:nvPr>
        </p:nvSpPr>
        <p:spPr>
          <a:xfrm>
            <a:off x="505558" y="1600200"/>
            <a:ext cx="5492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5" name="Google Shape;165;g615e5d7922_0_277"/>
          <p:cNvSpPr txBox="1"/>
          <p:nvPr>
            <p:ph idx="2" type="body"/>
          </p:nvPr>
        </p:nvSpPr>
        <p:spPr>
          <a:xfrm>
            <a:off x="6172200" y="1600200"/>
            <a:ext cx="55143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6" name="Google Shape;166;g615e5d7922_0_277"/>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g615e5d7922_0_277"/>
          <p:cNvSpPr txBox="1"/>
          <p:nvPr>
            <p:ph idx="3" type="body"/>
          </p:nvPr>
        </p:nvSpPr>
        <p:spPr>
          <a:xfrm>
            <a:off x="505557" y="2567354"/>
            <a:ext cx="5514300" cy="360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g615e5d7922_0_277"/>
          <p:cNvSpPr txBox="1"/>
          <p:nvPr>
            <p:ph idx="4" type="body"/>
          </p:nvPr>
        </p:nvSpPr>
        <p:spPr>
          <a:xfrm>
            <a:off x="6172200" y="2567354"/>
            <a:ext cx="5514300" cy="360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g615e5d7922_0_277"/>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g615e5d7922_0_27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g615e5d7922_0_277"/>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72" name="Google Shape;172;g615e5d7922_0_27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173" name="Shape 173"/>
        <p:cNvGrpSpPr/>
        <p:nvPr/>
      </p:nvGrpSpPr>
      <p:grpSpPr>
        <a:xfrm>
          <a:off x="0" y="0"/>
          <a:ext cx="0" cy="0"/>
          <a:chOff x="0" y="0"/>
          <a:chExt cx="0" cy="0"/>
        </a:xfrm>
      </p:grpSpPr>
      <p:sp>
        <p:nvSpPr>
          <p:cNvPr id="174" name="Google Shape;174;g615e5d7922_0_287"/>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g615e5d7922_0_287"/>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g615e5d7922_0_28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615e5d7922_0_287"/>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78" name="Google Shape;178;g615e5d7922_0_287"/>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79" name="Google Shape;179;g615e5d7922_0_287"/>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0" name="Google Shape;180;g615e5d7922_0_287"/>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1" name="Google Shape;181;g615e5d7922_0_287"/>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2" name="Google Shape;182;g615e5d7922_0_287"/>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3" name="Google Shape;183;g615e5d7922_0_287"/>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4" name="Google Shape;184;g615e5d7922_0_287"/>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5" name="Google Shape;185;g615e5d7922_0_287"/>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6" name="Google Shape;186;g615e5d7922_0_287"/>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7" name="Google Shape;187;g615e5d7922_0_287"/>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8" name="Google Shape;188;g615e5d7922_0_287"/>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89" name="Google Shape;189;g615e5d7922_0_287"/>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0" name="Google Shape;190;g615e5d7922_0_287"/>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1" name="Google Shape;191;g615e5d7922_0_287"/>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2" name="Google Shape;192;g615e5d7922_0_287"/>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3" name="Google Shape;193;g615e5d7922_0_287"/>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4" name="Google Shape;194;g615e5d7922_0_287"/>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5" name="Google Shape;195;g615e5d7922_0_287"/>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6" name="Google Shape;196;g615e5d7922_0_287"/>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197" name="Google Shape;197;g615e5d7922_0_287"/>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198" name="Google Shape;198;g615e5d7922_0_28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199" name="Shape 199"/>
        <p:cNvGrpSpPr/>
        <p:nvPr/>
      </p:nvGrpSpPr>
      <p:grpSpPr>
        <a:xfrm>
          <a:off x="0" y="0"/>
          <a:ext cx="0" cy="0"/>
          <a:chOff x="0" y="0"/>
          <a:chExt cx="0" cy="0"/>
        </a:xfrm>
      </p:grpSpPr>
      <p:sp>
        <p:nvSpPr>
          <p:cNvPr id="200" name="Google Shape;200;g615e5d7922_0_313"/>
          <p:cNvSpPr/>
          <p:nvPr/>
        </p:nvSpPr>
        <p:spPr>
          <a:xfrm>
            <a:off x="0" y="213720"/>
            <a:ext cx="110400" cy="10683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615e5d7922_0_313"/>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g615e5d7922_0_3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g615e5d7922_0_313"/>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04" name="Google Shape;204;g615e5d7922_0_31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205" name="Shape 205"/>
        <p:cNvGrpSpPr/>
        <p:nvPr/>
      </p:nvGrpSpPr>
      <p:grpSpPr>
        <a:xfrm>
          <a:off x="0" y="0"/>
          <a:ext cx="0" cy="0"/>
          <a:chOff x="0" y="0"/>
          <a:chExt cx="0" cy="0"/>
        </a:xfrm>
      </p:grpSpPr>
      <p:pic>
        <p:nvPicPr>
          <p:cNvPr id="206" name="Google Shape;206;g615e5d7922_0_319"/>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207" name="Google Shape;207;g615e5d7922_0_319"/>
          <p:cNvSpPr txBox="1"/>
          <p:nvPr>
            <p:ph idx="1" type="body"/>
          </p:nvPr>
        </p:nvSpPr>
        <p:spPr>
          <a:xfrm>
            <a:off x="10048873" y="6042356"/>
            <a:ext cx="1724100" cy="3069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208" name="Shape 208"/>
        <p:cNvGrpSpPr/>
        <p:nvPr/>
      </p:nvGrpSpPr>
      <p:grpSpPr>
        <a:xfrm>
          <a:off x="0" y="0"/>
          <a:ext cx="0" cy="0"/>
          <a:chOff x="0" y="0"/>
          <a:chExt cx="0" cy="0"/>
        </a:xfrm>
      </p:grpSpPr>
      <p:sp>
        <p:nvSpPr>
          <p:cNvPr id="209" name="Google Shape;209;g615e5d7922_0_322"/>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g615e5d7922_0_3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g615e5d7922_0_322"/>
          <p:cNvSpPr txBox="1"/>
          <p:nvPr>
            <p:ph idx="1" type="body"/>
          </p:nvPr>
        </p:nvSpPr>
        <p:spPr>
          <a:xfrm>
            <a:off x="495299" y="4384431"/>
            <a:ext cx="11201400" cy="17877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g615e5d7922_0_322"/>
          <p:cNvSpPr txBox="1"/>
          <p:nvPr>
            <p:ph idx="2" type="body"/>
          </p:nvPr>
        </p:nvSpPr>
        <p:spPr>
          <a:xfrm>
            <a:off x="495300" y="3316353"/>
            <a:ext cx="11201400" cy="93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29" name="Shape 29"/>
        <p:cNvGrpSpPr/>
        <p:nvPr/>
      </p:nvGrpSpPr>
      <p:grpSpPr>
        <a:xfrm>
          <a:off x="0" y="0"/>
          <a:ext cx="0" cy="0"/>
          <a:chOff x="0" y="0"/>
          <a:chExt cx="0" cy="0"/>
        </a:xfrm>
      </p:grpSpPr>
      <p:sp>
        <p:nvSpPr>
          <p:cNvPr id="30" name="Google Shape;30;p44"/>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44"/>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 name="Google Shape;32;p44"/>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33" name="Shape 33"/>
        <p:cNvGrpSpPr/>
        <p:nvPr/>
      </p:nvGrpSpPr>
      <p:grpSpPr>
        <a:xfrm>
          <a:off x="0" y="0"/>
          <a:ext cx="0" cy="0"/>
          <a:chOff x="0" y="0"/>
          <a:chExt cx="0" cy="0"/>
        </a:xfrm>
      </p:grpSpPr>
      <p:sp>
        <p:nvSpPr>
          <p:cNvPr id="34" name="Google Shape;34;p45"/>
          <p:cNvSpPr/>
          <p:nvPr>
            <p:ph idx="2" type="pic"/>
          </p:nvPr>
        </p:nvSpPr>
        <p:spPr>
          <a:xfrm>
            <a:off x="0" y="0"/>
            <a:ext cx="12192000" cy="6858000"/>
          </a:xfrm>
          <a:prstGeom prst="rect">
            <a:avLst/>
          </a:prstGeom>
          <a:noFill/>
          <a:ln>
            <a:noFill/>
          </a:ln>
        </p:spPr>
      </p:sp>
      <p:sp>
        <p:nvSpPr>
          <p:cNvPr id="35" name="Google Shape;35;p45"/>
          <p:cNvSpPr txBox="1"/>
          <p:nvPr>
            <p:ph idx="1" type="body"/>
          </p:nvPr>
        </p:nvSpPr>
        <p:spPr>
          <a:xfrm>
            <a:off x="495300" y="1615440"/>
            <a:ext cx="5029200" cy="2651760"/>
          </a:xfrm>
          <a:prstGeom prst="rect">
            <a:avLst/>
          </a:prstGeom>
          <a:noFill/>
          <a:ln>
            <a:noFill/>
          </a:ln>
        </p:spPr>
        <p:txBody>
          <a:bodyPr anchorCtr="0" anchor="t" bIns="45700" lIns="91425" spcFirstLastPara="1" rIns="91425" wrap="square" tIns="0">
            <a:sp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p4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37" name="Shape 37"/>
        <p:cNvGrpSpPr/>
        <p:nvPr/>
      </p:nvGrpSpPr>
      <p:grpSpPr>
        <a:xfrm>
          <a:off x="0" y="0"/>
          <a:ext cx="0" cy="0"/>
          <a:chOff x="0" y="0"/>
          <a:chExt cx="0" cy="0"/>
        </a:xfrm>
      </p:grpSpPr>
      <p:sp>
        <p:nvSpPr>
          <p:cNvPr id="38" name="Google Shape;38;p46"/>
          <p:cNvSpPr txBox="1"/>
          <p:nvPr>
            <p:ph idx="1" type="body"/>
          </p:nvPr>
        </p:nvSpPr>
        <p:spPr>
          <a:xfrm>
            <a:off x="505557" y="1600200"/>
            <a:ext cx="5514243"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6"/>
          <p:cNvSpPr txBox="1"/>
          <p:nvPr>
            <p:ph idx="2" type="body"/>
          </p:nvPr>
        </p:nvSpPr>
        <p:spPr>
          <a:xfrm>
            <a:off x="6172200" y="1600200"/>
            <a:ext cx="5514242"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6"/>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4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4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45" name="Shape 45"/>
        <p:cNvGrpSpPr/>
        <p:nvPr/>
      </p:nvGrpSpPr>
      <p:grpSpPr>
        <a:xfrm>
          <a:off x="0" y="0"/>
          <a:ext cx="0" cy="0"/>
          <a:chOff x="0" y="0"/>
          <a:chExt cx="0" cy="0"/>
        </a:xfrm>
      </p:grpSpPr>
      <p:sp>
        <p:nvSpPr>
          <p:cNvPr id="46" name="Google Shape;46;p47"/>
          <p:cNvSpPr txBox="1"/>
          <p:nvPr>
            <p:ph idx="1" type="body"/>
          </p:nvPr>
        </p:nvSpPr>
        <p:spPr>
          <a:xfrm>
            <a:off x="505557"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7"/>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4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47"/>
          <p:cNvSpPr/>
          <p:nvPr>
            <p:ph idx="2" type="pic"/>
          </p:nvPr>
        </p:nvSpPr>
        <p:spPr>
          <a:xfrm>
            <a:off x="4378036" y="1600200"/>
            <a:ext cx="7318664" cy="4576763"/>
          </a:xfrm>
          <a:prstGeom prst="rect">
            <a:avLst/>
          </a:prstGeom>
          <a:noFill/>
          <a:ln>
            <a:noFill/>
          </a:ln>
        </p:spPr>
      </p:sp>
      <p:pic>
        <p:nvPicPr>
          <p:cNvPr id="52" name="Google Shape;52;p4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53" name="Shape 53"/>
        <p:cNvGrpSpPr/>
        <p:nvPr/>
      </p:nvGrpSpPr>
      <p:grpSpPr>
        <a:xfrm>
          <a:off x="0" y="0"/>
          <a:ext cx="0" cy="0"/>
          <a:chOff x="0" y="0"/>
          <a:chExt cx="0" cy="0"/>
        </a:xfrm>
      </p:grpSpPr>
      <p:sp>
        <p:nvSpPr>
          <p:cNvPr id="54" name="Google Shape;54;p48"/>
          <p:cNvSpPr txBox="1"/>
          <p:nvPr>
            <p:ph idx="1" type="body"/>
          </p:nvPr>
        </p:nvSpPr>
        <p:spPr>
          <a:xfrm>
            <a:off x="7976621"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8"/>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4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48"/>
          <p:cNvSpPr/>
          <p:nvPr>
            <p:ph idx="2" type="pic"/>
          </p:nvPr>
        </p:nvSpPr>
        <p:spPr>
          <a:xfrm>
            <a:off x="495300" y="1600200"/>
            <a:ext cx="7318664" cy="4576763"/>
          </a:xfrm>
          <a:prstGeom prst="rect">
            <a:avLst/>
          </a:prstGeom>
          <a:noFill/>
          <a:ln>
            <a:noFill/>
          </a:ln>
        </p:spPr>
      </p:sp>
      <p:pic>
        <p:nvPicPr>
          <p:cNvPr id="60" name="Google Shape;60;p48"/>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49"/>
          <p:cNvSpPr txBox="1"/>
          <p:nvPr>
            <p:ph idx="1" type="body"/>
          </p:nvPr>
        </p:nvSpPr>
        <p:spPr>
          <a:xfrm>
            <a:off x="505558" y="1600200"/>
            <a:ext cx="549201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49"/>
          <p:cNvSpPr txBox="1"/>
          <p:nvPr>
            <p:ph idx="2" type="body"/>
          </p:nvPr>
        </p:nvSpPr>
        <p:spPr>
          <a:xfrm>
            <a:off x="6172200" y="1600200"/>
            <a:ext cx="551424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49"/>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49"/>
          <p:cNvSpPr txBox="1"/>
          <p:nvPr>
            <p:ph idx="3" type="body"/>
          </p:nvPr>
        </p:nvSpPr>
        <p:spPr>
          <a:xfrm>
            <a:off x="505557" y="2567354"/>
            <a:ext cx="5514243"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49"/>
          <p:cNvSpPr txBox="1"/>
          <p:nvPr>
            <p:ph idx="4" type="body"/>
          </p:nvPr>
        </p:nvSpPr>
        <p:spPr>
          <a:xfrm>
            <a:off x="6172200" y="2567354"/>
            <a:ext cx="5514242"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4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70" name="Google Shape;70;p4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71" name="Shape 71"/>
        <p:cNvGrpSpPr/>
        <p:nvPr/>
      </p:nvGrpSpPr>
      <p:grpSpPr>
        <a:xfrm>
          <a:off x="0" y="0"/>
          <a:ext cx="0" cy="0"/>
          <a:chOff x="0" y="0"/>
          <a:chExt cx="0" cy="0"/>
        </a:xfrm>
      </p:grpSpPr>
      <p:sp>
        <p:nvSpPr>
          <p:cNvPr id="72" name="Google Shape;72;p50"/>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5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50"/>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7" name="Google Shape;77;p50"/>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8" name="Google Shape;78;p50"/>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9" name="Google Shape;79;p50"/>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0" name="Google Shape;80;p50"/>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1" name="Google Shape;81;p50"/>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2" name="Google Shape;82;p50"/>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3" name="Google Shape;83;p50"/>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4" name="Google Shape;84;p50"/>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5" name="Google Shape;85;p50"/>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6" name="Google Shape;86;p50"/>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7" name="Google Shape;87;p50"/>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8" name="Google Shape;88;p50"/>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9" name="Google Shape;89;p50"/>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0" name="Google Shape;90;p50"/>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1" name="Google Shape;91;p50"/>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2" name="Google Shape;92;p50"/>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3" name="Google Shape;93;p50"/>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4" name="Google Shape;94;p50"/>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5" name="Google Shape;95;p50"/>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96" name="Google Shape;96;p5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Masters/_rels/slideMaster1.xml.rels><?xml version="1.0" encoding="UTF-8" ?><Relationships xmlns="http://schemas.openxmlformats.org/package/2006/relationships"><Relationship Target="../slideLayouts/slideLayout11.xml" Type="http://schemas.openxmlformats.org/officeDocument/2006/relationships/slideLayout" Id="rId11"></Relationship><Relationship Target="../slideLayouts/slideLayout10.xml" Type="http://schemas.openxmlformats.org/officeDocument/2006/relationships/slideLayout" Id="rId10"></Relationship><Relationship Target="../theme/theme1.xml" Type="http://schemas.openxmlformats.org/officeDocument/2006/relationships/theme" Id="rId13"></Relationship><Relationship Target="../slideLayouts/slideLayout12.xml" Type="http://schemas.openxmlformats.org/officeDocument/2006/relationships/slideLayout" Id="rId12"></Relationship><Relationship Target="../slideLayouts/slideLayout1.xml" Type="http://schemas.openxmlformats.org/officeDocument/2006/relationships/slideLayout" Id="rId1"></Relationship><Relationship Target="../slideLayouts/slideLayout2.xml" Type="http://schemas.openxmlformats.org/officeDocument/2006/relationships/slideLayout" Id="rId2"></Relationship><Relationship Target="../slideLayouts/slideLayout3.xml" Type="http://schemas.openxmlformats.org/officeDocument/2006/relationships/slideLayout" Id="rId3"></Relationship><Relationship Target="../slideLayouts/slideLayout4.xml" Type="http://schemas.openxmlformats.org/officeDocument/2006/relationships/slideLayout" Id="rId4"></Relationship><Relationship Target="../slideLayouts/slideLayout9.xml" Type="http://schemas.openxmlformats.org/officeDocument/2006/relationships/slideLayout" Id="rId9"></Relationship><Relationship Target="../slideLayouts/slideLayout5.xml" Type="http://schemas.openxmlformats.org/officeDocument/2006/relationships/slideLayout" Id="rId5"></Relationship><Relationship Target="../slideLayouts/slideLayout6.xml" Type="http://schemas.openxmlformats.org/officeDocument/2006/relationships/slideLayout" Id="rId6"></Relationship><Relationship Target="../slideLayouts/slideLayout7.xml" Type="http://schemas.openxmlformats.org/officeDocument/2006/relationships/slideLayout" Id="rId7"></Relationship><Relationship Target="../slideLayouts/slideLayout8.xml" Type="http://schemas.openxmlformats.org/officeDocument/2006/relationships/slideLayout" Id="rId8"></Relationship></Relationships>
</file>

<file path=ppt/slideMasters/_rels/slideMaster2.xml.rels><?xml version="1.0" encoding="UTF-8" ?><Relationships xmlns="http://schemas.openxmlformats.org/package/2006/relationships"><Relationship Target="../slideLayouts/slideLayout23.xml" Type="http://schemas.openxmlformats.org/officeDocument/2006/relationships/slideLayout" Id="rId11"></Relationship><Relationship Target="../slideLayouts/slideLayout22.xml" Type="http://schemas.openxmlformats.org/officeDocument/2006/relationships/slideLayout" Id="rId10"></Relationship><Relationship Target="../theme/theme2.xml" Type="http://schemas.openxmlformats.org/officeDocument/2006/relationships/theme" Id="rId13"></Relationship><Relationship Target="../slideLayouts/slideLayout24.xml" Type="http://schemas.openxmlformats.org/officeDocument/2006/relationships/slideLayout" Id="rId12"></Relationship><Relationship Target="../slideLayouts/slideLayout13.xml" Type="http://schemas.openxmlformats.org/officeDocument/2006/relationships/slideLayout" Id="rId1"></Relationship><Relationship Target="../slideLayouts/slideLayout14.xml" Type="http://schemas.openxmlformats.org/officeDocument/2006/relationships/slideLayout" Id="rId2"></Relationship><Relationship Target="../slideLayouts/slideLayout15.xml" Type="http://schemas.openxmlformats.org/officeDocument/2006/relationships/slideLayout" Id="rId3"></Relationship><Relationship Target="../slideLayouts/slideLayout16.xml" Type="http://schemas.openxmlformats.org/officeDocument/2006/relationships/slideLayout" Id="rId4"></Relationship><Relationship Target="../slideLayouts/slideLayout21.xml" Type="http://schemas.openxmlformats.org/officeDocument/2006/relationships/slideLayout" Id="rId9"></Relationship><Relationship Target="../slideLayouts/slideLayout17.xml" Type="http://schemas.openxmlformats.org/officeDocument/2006/relationships/slideLayout" Id="rId5"></Relationship><Relationship Target="../slideLayouts/slideLayout18.xml" Type="http://schemas.openxmlformats.org/officeDocument/2006/relationships/slideLayout" Id="rId6"></Relationship><Relationship Target="../slideLayouts/slideLayout19.xml" Type="http://schemas.openxmlformats.org/officeDocument/2006/relationships/slideLayout" Id="rId7"></Relationship><Relationship Target="../slideLayouts/slideLayout20.xml" Type="http://schemas.openxmlformats.org/officeDocument/2006/relationships/slideLayout" Id="rId8"></Relationship></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1"/>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g615e5d7922_0_22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g615e5d7922_0_225"/>
          <p:cNvSpPr txBox="1"/>
          <p:nvPr>
            <p:ph idx="1" type="body"/>
          </p:nvPr>
        </p:nvSpPr>
        <p:spPr>
          <a:xfrm>
            <a:off x="495300" y="1600200"/>
            <a:ext cx="11201400" cy="4572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 name="Google Shape;114;g615e5d7922_0_2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5" name="Google Shape;115;g615e5d7922_0_22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s/_rels/slide1.xml.rels><?xml version="1.0" encoding="UTF-8" ?><Relationships xmlns="http://schemas.openxmlformats.org/package/2006/relationships"><Relationship Target="../slideLayouts/slideLayout1.xml" Type="http://schemas.openxmlformats.org/officeDocument/2006/relationships/slideLayout" Id="rId1"></Relationship><Relationship Target="../notesSlides/notesSlide1.xml" Type="http://schemas.openxmlformats.org/officeDocument/2006/relationships/notesSlide" Id="rId2"></Relationship></Relationships>
</file>

<file path=ppt/slides/_rels/slide10.xml.rels><?xml version="1.0" encoding="UTF-8" ?><Relationships xmlns="http://schemas.openxmlformats.org/package/2006/relationships"><Relationship Target="../slideLayouts/slideLayout3.xml" Type="http://schemas.openxmlformats.org/officeDocument/2006/relationships/slideLayout" Id="rId1"></Relationship><Relationship Target="../notesSlides/notesSlide10.xml" Type="http://schemas.openxmlformats.org/officeDocument/2006/relationships/notesSlide" Id="rId2"></Relationship></Relationships>
</file>

<file path=ppt/slides/_rels/slide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xml" Type="http://schemas.openxmlformats.org/officeDocument/2006/relationships/notesSlide" Id="rId2"></Relationship></Relationships>
</file>

<file path=ppt/slides/_rels/slide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3.xml" Type="http://schemas.openxmlformats.org/officeDocument/2006/relationships/notesSlide" Id="rId2"></Relationship></Relationships>
</file>

<file path=ppt/slides/_rels/slide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4.xml" Type="http://schemas.openxmlformats.org/officeDocument/2006/relationships/notesSlide" Id="rId2"></Relationship></Relationships>
</file>

<file path=ppt/slides/_rels/slide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5.xml" Type="http://schemas.openxmlformats.org/officeDocument/2006/relationships/notesSlide" Id="rId2"></Relationship></Relationships>
</file>

<file path=ppt/slides/_rels/slide6.xml.rels><?xml version="1.0" encoding="UTF-8" ?><Relationships xmlns="http://schemas.openxmlformats.org/package/2006/relationships"><Relationship Target="../slideLayouts/slideLayout13.xml" Type="http://schemas.openxmlformats.org/officeDocument/2006/relationships/slideLayout" Id="rId1"></Relationship><Relationship Target="../notesSlides/notesSlide6.xml" Type="http://schemas.openxmlformats.org/officeDocument/2006/relationships/notesSlide" Id="rId2"></Relationship></Relationships>
</file>

<file path=ppt/slides/_rels/slide7.xml.rels><?xml version="1.0" encoding="UTF-8" ?><Relationships xmlns="http://schemas.openxmlformats.org/package/2006/relationships"><Relationship Target="../slideLayouts/slideLayout13.xml" Type="http://schemas.openxmlformats.org/officeDocument/2006/relationships/slideLayout" Id="rId1"></Relationship><Relationship Target="../notesSlides/notesSlide7.xml" Type="http://schemas.openxmlformats.org/officeDocument/2006/relationships/notesSlide" Id="rId2"></Relationship></Relationships>
</file>

<file path=ppt/slides/_rels/slide8.xml.rels><?xml version="1.0" encoding="UTF-8" ?><Relationships xmlns="http://schemas.openxmlformats.org/package/2006/relationships"><Relationship Target="../slideLayouts/slideLayout13.xml" Type="http://schemas.openxmlformats.org/officeDocument/2006/relationships/slideLayout" Id="rId1"></Relationship><Relationship Target="../notesSlides/notesSlide8.xml" Type="http://schemas.openxmlformats.org/officeDocument/2006/relationships/notesSlide" Id="rId2"></Relationship></Relationships>
</file>

<file path=ppt/slides/_rels/slide9.xml.rels><?xml version="1.0" encoding="UTF-8" ?><Relationships xmlns="http://schemas.openxmlformats.org/package/2006/relationships"><Relationship Target="../slideLayouts/slideLayout13.xml" Type="http://schemas.openxmlformats.org/officeDocument/2006/relationships/slideLayout" Id="rId1"></Relationship><Relationship Target="../notesSlides/notesSlide9.xml" Type="http://schemas.openxmlformats.org/officeDocument/2006/relationships/notesSlide" Id="rId2"></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218" name="Google Shape;218;p1"/>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5400"/>
              <a:buNone/>
            </a:pPr>
            <a:r>
              <a:rPr lang="en-US"/>
              <a:t>Object-Oriented programming and design patterns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
        <p:nvSpPr>
          <p:cNvPr id="288" name="Google Shape;288;p40"/>
          <p:cNvSpPr txBox="1"/>
          <p:nvPr/>
        </p:nvSpPr>
        <p:spPr>
          <a:xfrm>
            <a:off x="752475" y="2486025"/>
            <a:ext cx="801052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THANK YOU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800"/>
              <a:buChar char="•"/>
            </a:pPr>
            <a:r>
              <a:rPr lang="en-US" sz="2800"/>
              <a:t>Interfaces</a:t>
            </a:r>
            <a:endParaRPr/>
          </a:p>
          <a:p>
            <a:pPr indent="-228600" lvl="0" marL="228600" rtl="0" algn="l">
              <a:lnSpc>
                <a:spcPct val="100000"/>
              </a:lnSpc>
              <a:spcBef>
                <a:spcPts val="1000"/>
              </a:spcBef>
              <a:spcAft>
                <a:spcPts val="0"/>
              </a:spcAft>
              <a:buSzPts val="2800"/>
              <a:buChar char="•"/>
            </a:pPr>
            <a:r>
              <a:rPr lang="en-US" sz="2800"/>
              <a:t>Polymorphism</a:t>
            </a:r>
            <a:endParaRPr/>
          </a:p>
          <a:p>
            <a:pPr indent="-228600" lvl="0" marL="228600" rtl="0" algn="l">
              <a:lnSpc>
                <a:spcPct val="100000"/>
              </a:lnSpc>
              <a:spcBef>
                <a:spcPts val="1000"/>
              </a:spcBef>
              <a:spcAft>
                <a:spcPts val="0"/>
              </a:spcAft>
              <a:buSzPts val="2800"/>
              <a:buChar char="•"/>
            </a:pPr>
            <a:r>
              <a:rPr lang="en-US" sz="2800"/>
              <a:t>Generics</a:t>
            </a:r>
            <a:endParaRPr/>
          </a:p>
          <a:p>
            <a:pPr indent="-228600" lvl="0" marL="228600" rtl="0" algn="l">
              <a:lnSpc>
                <a:spcPct val="100000"/>
              </a:lnSpc>
              <a:spcBef>
                <a:spcPts val="1000"/>
              </a:spcBef>
              <a:spcAft>
                <a:spcPts val="0"/>
              </a:spcAft>
              <a:buSzPts val="2800"/>
              <a:buChar char="•"/>
            </a:pPr>
            <a:r>
              <a:rPr lang="en-US" sz="2800"/>
              <a:t>Design Pattern: Singleton</a:t>
            </a:r>
            <a:endParaRPr/>
          </a:p>
          <a:p>
            <a:pPr indent="-228600" lvl="0" marL="228600" rtl="0" algn="l">
              <a:lnSpc>
                <a:spcPct val="100000"/>
              </a:lnSpc>
              <a:spcBef>
                <a:spcPts val="1000"/>
              </a:spcBef>
              <a:spcAft>
                <a:spcPts val="0"/>
              </a:spcAft>
              <a:buSzPts val="2800"/>
              <a:buChar char="•"/>
            </a:pPr>
            <a:r>
              <a:rPr lang="en-US" sz="2800"/>
              <a:t>Design Pattern: Factory</a:t>
            </a:r>
            <a:endParaRPr/>
          </a:p>
          <a:p>
            <a:pPr indent="-228600" lvl="0" marL="228600" rtl="0" algn="l">
              <a:lnSpc>
                <a:spcPct val="100000"/>
              </a:lnSpc>
              <a:spcBef>
                <a:spcPts val="1000"/>
              </a:spcBef>
              <a:spcAft>
                <a:spcPts val="0"/>
              </a:spcAft>
              <a:buSzPts val="2800"/>
              <a:buChar char="•"/>
            </a:pPr>
            <a:r>
              <a:rPr lang="en-US" sz="2800"/>
              <a:t>Design Pattern: Observer</a:t>
            </a:r>
            <a:endParaRPr/>
          </a:p>
          <a:p>
            <a:pPr indent="-228600" lvl="0" marL="228600" rtl="0" algn="l">
              <a:lnSpc>
                <a:spcPct val="100000"/>
              </a:lnSpc>
              <a:spcBef>
                <a:spcPts val="1000"/>
              </a:spcBef>
              <a:spcAft>
                <a:spcPts val="0"/>
              </a:spcAft>
              <a:buSzPts val="2800"/>
              <a:buChar char="•"/>
            </a:pPr>
            <a:r>
              <a:rPr lang="en-US" sz="2800"/>
              <a:t>Q&amp;A session</a:t>
            </a:r>
            <a:endParaRPr sz="2800"/>
          </a:p>
        </p:txBody>
      </p:sp>
      <p:sp>
        <p:nvSpPr>
          <p:cNvPr id="224" name="Google Shape;224;p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Agenda</a:t>
            </a:r>
            <a:endParaRPr/>
          </a:p>
        </p:txBody>
      </p:sp>
      <p:sp>
        <p:nvSpPr>
          <p:cNvPr id="225" name="Google Shape;22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2017  by kariera.gr</a:t>
            </a:r>
            <a:endParaRPr/>
          </a:p>
        </p:txBody>
      </p:sp>
      <p:sp>
        <p:nvSpPr>
          <p:cNvPr id="226" name="Google Shape;226;p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SzPts val="1665"/>
              <a:buChar char="•"/>
            </a:pPr>
            <a:r>
              <a:rPr lang="en-US" sz="1665"/>
              <a:t>Inheritance allows you to create sub-classes that reuse, extend and modify the behavior of parent classes. Example:</a:t>
            </a:r>
            <a:endParaRPr/>
          </a:p>
          <a:p>
            <a:pPr indent="-228600" lvl="0" marL="228600" rtl="0" algn="l">
              <a:lnSpc>
                <a:spcPct val="80000"/>
              </a:lnSpc>
              <a:spcBef>
                <a:spcPts val="1000"/>
              </a:spcBef>
              <a:spcAft>
                <a:spcPts val="0"/>
              </a:spcAft>
              <a:buSzPts val="1665"/>
              <a:buNone/>
            </a:pPr>
            <a:r>
              <a:rPr lang="en-US" sz="1665">
                <a:latin typeface="Courier New"/>
                <a:ea typeface="Courier New"/>
                <a:cs typeface="Courier New"/>
                <a:sym typeface="Courier New"/>
              </a:rPr>
              <a:t>public class Student : Person {	</a:t>
            </a:r>
            <a:r>
              <a:rPr lang="en-US" sz="1665">
                <a:solidFill>
                  <a:srgbClr val="63A029"/>
                </a:solidFill>
                <a:latin typeface="Courier New"/>
                <a:ea typeface="Courier New"/>
                <a:cs typeface="Courier New"/>
                <a:sym typeface="Courier New"/>
              </a:rPr>
              <a:t>// similar to Java’s </a:t>
            </a:r>
            <a:r>
              <a:rPr b="1" i="1" lang="en-US" sz="1665">
                <a:solidFill>
                  <a:srgbClr val="63A029"/>
                </a:solidFill>
                <a:latin typeface="Courier New"/>
                <a:ea typeface="Courier New"/>
                <a:cs typeface="Courier New"/>
                <a:sym typeface="Courier New"/>
              </a:rPr>
              <a:t>Student extends Person</a:t>
            </a:r>
            <a:endParaRPr/>
          </a:p>
          <a:p>
            <a:pPr indent="-228600" lvl="0" marL="228600" rtl="0" algn="l">
              <a:lnSpc>
                <a:spcPct val="80000"/>
              </a:lnSpc>
              <a:spcBef>
                <a:spcPts val="1000"/>
              </a:spcBef>
              <a:spcAft>
                <a:spcPts val="0"/>
              </a:spcAft>
              <a:buSzPts val="1665"/>
              <a:buNone/>
            </a:pPr>
            <a:r>
              <a:rPr lang="en-US" sz="1665">
                <a:latin typeface="Courier New"/>
                <a:ea typeface="Courier New"/>
                <a:cs typeface="Courier New"/>
                <a:sym typeface="Courier New"/>
              </a:rPr>
              <a:t>		public override string ToString() {</a:t>
            </a:r>
            <a:endParaRPr/>
          </a:p>
          <a:p>
            <a:pPr indent="-228600" lvl="0" marL="228600" rtl="0" algn="l">
              <a:lnSpc>
                <a:spcPct val="80000"/>
              </a:lnSpc>
              <a:spcBef>
                <a:spcPts val="1000"/>
              </a:spcBef>
              <a:spcAft>
                <a:spcPts val="0"/>
              </a:spcAft>
              <a:buSzPts val="1665"/>
              <a:buNone/>
            </a:pPr>
            <a:r>
              <a:rPr lang="en-US" sz="1665">
                <a:latin typeface="Courier New"/>
                <a:ea typeface="Courier New"/>
                <a:cs typeface="Courier New"/>
                <a:sym typeface="Courier New"/>
              </a:rPr>
              <a:t>			</a:t>
            </a:r>
            <a:r>
              <a:rPr lang="en-US" sz="1665">
                <a:solidFill>
                  <a:srgbClr val="63A029"/>
                </a:solidFill>
                <a:latin typeface="Courier New"/>
                <a:ea typeface="Courier New"/>
                <a:cs typeface="Courier New"/>
                <a:sym typeface="Courier New"/>
              </a:rPr>
              <a:t>// code that overrides ToString method from Object or Person</a:t>
            </a:r>
            <a:endParaRPr/>
          </a:p>
          <a:p>
            <a:pPr indent="-228600" lvl="0" marL="228600" rtl="0" algn="l">
              <a:lnSpc>
                <a:spcPct val="80000"/>
              </a:lnSpc>
              <a:spcBef>
                <a:spcPts val="1000"/>
              </a:spcBef>
              <a:spcAft>
                <a:spcPts val="0"/>
              </a:spcAft>
              <a:buSzPts val="1665"/>
              <a:buNone/>
            </a:pPr>
            <a:r>
              <a:rPr lang="en-US" sz="1665">
                <a:latin typeface="Courier New"/>
                <a:ea typeface="Courier New"/>
                <a:cs typeface="Courier New"/>
                <a:sym typeface="Courier New"/>
              </a:rPr>
              <a:t>		}</a:t>
            </a:r>
            <a:endParaRPr/>
          </a:p>
          <a:p>
            <a:pPr indent="-228600" lvl="0" marL="228600" rtl="0" algn="l">
              <a:lnSpc>
                <a:spcPct val="80000"/>
              </a:lnSpc>
              <a:spcBef>
                <a:spcPts val="1000"/>
              </a:spcBef>
              <a:spcAft>
                <a:spcPts val="0"/>
              </a:spcAft>
              <a:buSzPts val="1665"/>
              <a:buNone/>
            </a:pPr>
            <a:r>
              <a:rPr lang="en-US" sz="1665">
                <a:latin typeface="Courier New"/>
                <a:ea typeface="Courier New"/>
                <a:cs typeface="Courier New"/>
                <a:sym typeface="Courier New"/>
              </a:rPr>
              <a:t>}</a:t>
            </a:r>
            <a:endParaRPr/>
          </a:p>
          <a:p>
            <a:pPr indent="-228600" lvl="0" marL="228600" rtl="0" algn="l">
              <a:lnSpc>
                <a:spcPct val="80000"/>
              </a:lnSpc>
              <a:spcBef>
                <a:spcPts val="1000"/>
              </a:spcBef>
              <a:spcAft>
                <a:spcPts val="0"/>
              </a:spcAft>
              <a:buSzPts val="1665"/>
              <a:buChar char="•"/>
            </a:pPr>
            <a:r>
              <a:rPr lang="en-US" sz="1665">
                <a:latin typeface="Calibri"/>
                <a:ea typeface="Calibri"/>
                <a:cs typeface="Calibri"/>
                <a:sym typeface="Calibri"/>
              </a:rPr>
              <a:t>While in Java you simply override a method by providing the same signature, C# has the following options:</a:t>
            </a:r>
            <a:endParaRPr/>
          </a:p>
          <a:p>
            <a:pPr indent="-228600" lvl="1" marL="685800" rtl="0" algn="l">
              <a:lnSpc>
                <a:spcPct val="80000"/>
              </a:lnSpc>
              <a:spcBef>
                <a:spcPts val="500"/>
              </a:spcBef>
              <a:spcAft>
                <a:spcPts val="0"/>
              </a:spcAft>
              <a:buSzPts val="1665"/>
              <a:buChar char="•"/>
            </a:pPr>
            <a:r>
              <a:rPr lang="en-US" sz="1665">
                <a:latin typeface="Calibri"/>
                <a:ea typeface="Calibri"/>
                <a:cs typeface="Calibri"/>
                <a:sym typeface="Calibri"/>
              </a:rPr>
              <a:t>You declare your method in base class as </a:t>
            </a:r>
            <a:r>
              <a:rPr b="1" lang="en-US" sz="1665">
                <a:latin typeface="Calibri"/>
                <a:ea typeface="Calibri"/>
                <a:cs typeface="Calibri"/>
                <a:sym typeface="Calibri"/>
              </a:rPr>
              <a:t>virtual</a:t>
            </a:r>
            <a:r>
              <a:rPr lang="en-US" sz="1665">
                <a:latin typeface="Calibri"/>
                <a:ea typeface="Calibri"/>
                <a:cs typeface="Calibri"/>
                <a:sym typeface="Calibri"/>
              </a:rPr>
              <a:t> and you declare your method in sub-class as </a:t>
            </a:r>
            <a:r>
              <a:rPr b="1" lang="en-US" sz="1665">
                <a:latin typeface="Calibri"/>
                <a:ea typeface="Calibri"/>
                <a:cs typeface="Calibri"/>
                <a:sym typeface="Calibri"/>
              </a:rPr>
              <a:t>new</a:t>
            </a:r>
            <a:r>
              <a:rPr lang="en-US" sz="1665">
                <a:latin typeface="Calibri"/>
                <a:ea typeface="Calibri"/>
                <a:cs typeface="Calibri"/>
                <a:sym typeface="Calibri"/>
              </a:rPr>
              <a:t> or </a:t>
            </a:r>
            <a:r>
              <a:rPr b="1" lang="en-US" sz="1665">
                <a:latin typeface="Calibri"/>
                <a:ea typeface="Calibri"/>
                <a:cs typeface="Calibri"/>
                <a:sym typeface="Calibri"/>
              </a:rPr>
              <a:t>override</a:t>
            </a:r>
            <a:endParaRPr/>
          </a:p>
          <a:p>
            <a:pPr indent="-228600" lvl="1" marL="685800" rtl="0" algn="l">
              <a:lnSpc>
                <a:spcPct val="80000"/>
              </a:lnSpc>
              <a:spcBef>
                <a:spcPts val="500"/>
              </a:spcBef>
              <a:spcAft>
                <a:spcPts val="0"/>
              </a:spcAft>
              <a:buSzPts val="1665"/>
              <a:buChar char="•"/>
            </a:pPr>
            <a:r>
              <a:rPr lang="en-US" sz="1665">
                <a:latin typeface="Calibri"/>
                <a:ea typeface="Calibri"/>
                <a:cs typeface="Calibri"/>
                <a:sym typeface="Calibri"/>
              </a:rPr>
              <a:t>Consider the following:	 </a:t>
            </a:r>
            <a:r>
              <a:rPr lang="en-US" sz="1665">
                <a:solidFill>
                  <a:srgbClr val="63A029"/>
                </a:solidFill>
                <a:latin typeface="Courier New"/>
                <a:ea typeface="Courier New"/>
                <a:cs typeface="Courier New"/>
                <a:sym typeface="Courier New"/>
              </a:rPr>
              <a:t>// inside BaseClass: public virtual void myMethod() { . . . }</a:t>
            </a:r>
            <a:endParaRPr/>
          </a:p>
          <a:p>
            <a:pPr indent="-228600" lvl="1" marL="685800" rtl="0" algn="l">
              <a:lnSpc>
                <a:spcPct val="80000"/>
              </a:lnSpc>
              <a:spcBef>
                <a:spcPts val="500"/>
              </a:spcBef>
              <a:spcAft>
                <a:spcPts val="0"/>
              </a:spcAft>
              <a:buSzPts val="1665"/>
              <a:buNone/>
            </a:pPr>
            <a:r>
              <a:rPr lang="en-US" sz="1665">
                <a:latin typeface="Courier New"/>
                <a:ea typeface="Courier New"/>
                <a:cs typeface="Courier New"/>
                <a:sym typeface="Courier New"/>
              </a:rPr>
              <a:t>BaseClass der = new DerivedClass();</a:t>
            </a:r>
            <a:endParaRPr/>
          </a:p>
          <a:p>
            <a:pPr indent="-228600" lvl="1" marL="685800" rtl="0" algn="l">
              <a:lnSpc>
                <a:spcPct val="80000"/>
              </a:lnSpc>
              <a:spcBef>
                <a:spcPts val="500"/>
              </a:spcBef>
              <a:spcAft>
                <a:spcPts val="0"/>
              </a:spcAft>
              <a:buSzPts val="1665"/>
              <a:buNone/>
            </a:pPr>
            <a:r>
              <a:rPr lang="en-US" sz="1665">
                <a:latin typeface="Courier New"/>
                <a:ea typeface="Courier New"/>
                <a:cs typeface="Courier New"/>
                <a:sym typeface="Courier New"/>
              </a:rPr>
              <a:t>der.myMethod();</a:t>
            </a:r>
            <a:endParaRPr/>
          </a:p>
          <a:p>
            <a:pPr indent="-228600" lvl="1" marL="685800" rtl="0" algn="l">
              <a:lnSpc>
                <a:spcPct val="80000"/>
              </a:lnSpc>
              <a:spcBef>
                <a:spcPts val="500"/>
              </a:spcBef>
              <a:spcAft>
                <a:spcPts val="0"/>
              </a:spcAft>
              <a:buSzPts val="1665"/>
              <a:buNone/>
            </a:pPr>
            <a:r>
              <a:rPr lang="en-US" sz="1665">
                <a:solidFill>
                  <a:srgbClr val="63A029"/>
                </a:solidFill>
                <a:latin typeface="Courier New"/>
                <a:ea typeface="Courier New"/>
                <a:cs typeface="Courier New"/>
                <a:sym typeface="Courier New"/>
              </a:rPr>
              <a:t>// If myMethod has been declared new, it will be called from BaseClass</a:t>
            </a:r>
            <a:endParaRPr sz="1665">
              <a:solidFill>
                <a:srgbClr val="63A029"/>
              </a:solidFill>
              <a:latin typeface="Courier New"/>
              <a:ea typeface="Courier New"/>
              <a:cs typeface="Courier New"/>
              <a:sym typeface="Courier New"/>
            </a:endParaRPr>
          </a:p>
          <a:p>
            <a:pPr indent="-228600" lvl="1" marL="685800" rtl="0" algn="l">
              <a:lnSpc>
                <a:spcPct val="80000"/>
              </a:lnSpc>
              <a:spcBef>
                <a:spcPts val="500"/>
              </a:spcBef>
              <a:spcAft>
                <a:spcPts val="0"/>
              </a:spcAft>
              <a:buSzPts val="1665"/>
              <a:buNone/>
            </a:pPr>
            <a:r>
              <a:rPr lang="en-US" sz="1665">
                <a:solidFill>
                  <a:srgbClr val="63A029"/>
                </a:solidFill>
                <a:latin typeface="Courier New"/>
                <a:ea typeface="Courier New"/>
                <a:cs typeface="Courier New"/>
                <a:sym typeface="Courier New"/>
              </a:rPr>
              <a:t>// If myMethod has been declared override, it is called from DerivedClass</a:t>
            </a:r>
            <a:endParaRPr sz="1665">
              <a:solidFill>
                <a:srgbClr val="63A029"/>
              </a:solidFill>
              <a:latin typeface="Courier New"/>
              <a:ea typeface="Courier New"/>
              <a:cs typeface="Courier New"/>
              <a:sym typeface="Courier New"/>
            </a:endParaRPr>
          </a:p>
          <a:p>
            <a:pPr indent="-228600" lvl="0" marL="228600" rtl="0" algn="l">
              <a:lnSpc>
                <a:spcPct val="80000"/>
              </a:lnSpc>
              <a:spcBef>
                <a:spcPts val="1000"/>
              </a:spcBef>
              <a:spcAft>
                <a:spcPts val="0"/>
              </a:spcAft>
              <a:buSzPts val="1665"/>
              <a:buChar char="•"/>
            </a:pPr>
            <a:r>
              <a:rPr lang="en-US" sz="1665">
                <a:solidFill>
                  <a:schemeClr val="dk1"/>
                </a:solidFill>
                <a:latin typeface="Calibri"/>
                <a:ea typeface="Calibri"/>
                <a:cs typeface="Calibri"/>
                <a:sym typeface="Calibri"/>
              </a:rPr>
              <a:t>Java doesn’t provide something similar (all methods are virtual)</a:t>
            </a:r>
            <a:r>
              <a:rPr lang="en-US" sz="1665">
                <a:solidFill>
                  <a:schemeClr val="dk1"/>
                </a:solidFill>
                <a:latin typeface="Courier New"/>
                <a:ea typeface="Courier New"/>
                <a:cs typeface="Courier New"/>
                <a:sym typeface="Courier New"/>
              </a:rPr>
              <a:t>. C# inherits this behavior from C++</a:t>
            </a:r>
            <a:endParaRPr sz="1665">
              <a:latin typeface="Courier New"/>
              <a:ea typeface="Courier New"/>
              <a:cs typeface="Courier New"/>
              <a:sym typeface="Courier New"/>
            </a:endParaRPr>
          </a:p>
        </p:txBody>
      </p:sp>
      <p:sp>
        <p:nvSpPr>
          <p:cNvPr id="232" name="Google Shape;232;p2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Inheritance &amp; Polymorphism</a:t>
            </a:r>
            <a:endParaRPr/>
          </a:p>
        </p:txBody>
      </p:sp>
      <p:sp>
        <p:nvSpPr>
          <p:cNvPr id="233" name="Google Shape;23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34" name="Google Shape;234;p2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SzPts val="1530"/>
              <a:buChar char="•"/>
            </a:pPr>
            <a:r>
              <a:rPr lang="en-US" sz="1530"/>
              <a:t>Interfaces contain only the signature of methods or properties (no-implementation). They provide you a way to include additional behavior from multiple sources (since a sub-class can only inherit ONE base class). Interfaces, like abstract classes can’t be instantiated. Examples:</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interface ISwimmable {		interface IRunnable {		</a:t>
            </a:r>
            <a:r>
              <a:rPr b="1" lang="en-US" sz="1530">
                <a:latin typeface="Courier New"/>
                <a:ea typeface="Courier New"/>
                <a:cs typeface="Courier New"/>
                <a:sym typeface="Courier New"/>
              </a:rPr>
              <a:t>interface IProperty {</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   void swim();		   	   void run();		   	   </a:t>
            </a:r>
            <a:r>
              <a:rPr b="1" lang="en-US" sz="1530">
                <a:latin typeface="Courier New"/>
                <a:ea typeface="Courier New"/>
                <a:cs typeface="Courier New"/>
                <a:sym typeface="Courier New"/>
              </a:rPr>
              <a:t>string Name { get; set;}</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	 void myMethod();		   void myMethod();</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					}				</a:t>
            </a:r>
            <a:r>
              <a:rPr b="1" lang="en-US" sz="1530">
                <a:latin typeface="Courier New"/>
                <a:ea typeface="Courier New"/>
                <a:cs typeface="Courier New"/>
                <a:sym typeface="Courier New"/>
              </a:rPr>
              <a:t>}</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class Dog : Mammal, ISwimmable, IRunnable </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		public void run()  { </a:t>
            </a:r>
            <a:r>
              <a:rPr lang="en-US" sz="1530">
                <a:solidFill>
                  <a:srgbClr val="63A029"/>
                </a:solidFill>
                <a:latin typeface="Courier New"/>
                <a:ea typeface="Courier New"/>
                <a:cs typeface="Courier New"/>
                <a:sym typeface="Courier New"/>
              </a:rPr>
              <a:t>// implementation of run</a:t>
            </a:r>
            <a:r>
              <a:rPr lang="en-US" sz="1530">
                <a:latin typeface="Courier New"/>
                <a:ea typeface="Courier New"/>
                <a:cs typeface="Courier New"/>
                <a:sym typeface="Courier New"/>
              </a:rPr>
              <a:t> }</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		public void swim() { </a:t>
            </a:r>
            <a:r>
              <a:rPr lang="en-US" sz="1530">
                <a:solidFill>
                  <a:srgbClr val="63A029"/>
                </a:solidFill>
                <a:latin typeface="Courier New"/>
                <a:ea typeface="Courier New"/>
                <a:cs typeface="Courier New"/>
                <a:sym typeface="Courier New"/>
              </a:rPr>
              <a:t>// implementation of swim</a:t>
            </a:r>
            <a:r>
              <a:rPr lang="en-US" sz="1530">
                <a:latin typeface="Courier New"/>
                <a:ea typeface="Courier New"/>
                <a:cs typeface="Courier New"/>
                <a:sym typeface="Courier New"/>
              </a:rPr>
              <a:t> }</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		</a:t>
            </a:r>
            <a:r>
              <a:rPr b="1" lang="en-US" sz="1530">
                <a:latin typeface="Courier New"/>
                <a:ea typeface="Courier New"/>
                <a:cs typeface="Courier New"/>
                <a:sym typeface="Courier New"/>
              </a:rPr>
              <a:t>void IRunnable.myMethod() { </a:t>
            </a:r>
            <a:r>
              <a:rPr b="1" lang="en-US" sz="1530">
                <a:solidFill>
                  <a:srgbClr val="63A029"/>
                </a:solidFill>
                <a:latin typeface="Courier New"/>
                <a:ea typeface="Courier New"/>
                <a:cs typeface="Courier New"/>
                <a:sym typeface="Courier New"/>
              </a:rPr>
              <a:t>// explicit interface implementation – unique to C#</a:t>
            </a:r>
            <a:r>
              <a:rPr b="1" lang="en-US" sz="1530">
                <a:latin typeface="Courier New"/>
                <a:ea typeface="Courier New"/>
                <a:cs typeface="Courier New"/>
                <a:sym typeface="Courier New"/>
              </a:rPr>
              <a:t> }</a:t>
            </a:r>
            <a:endParaRPr/>
          </a:p>
          <a:p>
            <a:pPr indent="-228600" lvl="0" marL="228600" rtl="0" algn="l">
              <a:lnSpc>
                <a:spcPct val="90000"/>
              </a:lnSpc>
              <a:spcBef>
                <a:spcPts val="1000"/>
              </a:spcBef>
              <a:spcAft>
                <a:spcPts val="0"/>
              </a:spcAft>
              <a:buSzPts val="1530"/>
              <a:buNone/>
            </a:pPr>
            <a:r>
              <a:rPr lang="en-US" sz="1530">
                <a:latin typeface="Courier New"/>
                <a:ea typeface="Courier New"/>
                <a:cs typeface="Courier New"/>
                <a:sym typeface="Courier New"/>
              </a:rPr>
              <a:t>}</a:t>
            </a:r>
            <a:endParaRPr/>
          </a:p>
          <a:p>
            <a:pPr indent="-228600" lvl="0" marL="228600" rtl="0" algn="l">
              <a:lnSpc>
                <a:spcPct val="90000"/>
              </a:lnSpc>
              <a:spcBef>
                <a:spcPts val="1000"/>
              </a:spcBef>
              <a:spcAft>
                <a:spcPts val="0"/>
              </a:spcAft>
              <a:buSzPts val="1530"/>
              <a:buChar char="•"/>
            </a:pPr>
            <a:r>
              <a:rPr lang="en-US" sz="1530">
                <a:latin typeface="Calibri"/>
                <a:ea typeface="Calibri"/>
                <a:cs typeface="Calibri"/>
                <a:sym typeface="Calibri"/>
              </a:rPr>
              <a:t>C# can also provide properties in an interface, without getter and setter bodies (these should be implemented in the class) � In Java we have only constants inside interfaces! </a:t>
            </a:r>
            <a:endParaRPr sz="1530">
              <a:latin typeface="Calibri"/>
              <a:ea typeface="Calibri"/>
              <a:cs typeface="Calibri"/>
              <a:sym typeface="Calibri"/>
            </a:endParaRPr>
          </a:p>
        </p:txBody>
      </p:sp>
      <p:sp>
        <p:nvSpPr>
          <p:cNvPr id="240" name="Google Shape;240;p3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Interfaces</a:t>
            </a:r>
            <a:endParaRPr/>
          </a:p>
        </p:txBody>
      </p:sp>
      <p:sp>
        <p:nvSpPr>
          <p:cNvPr id="241" name="Google Shape;24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42" name="Google Shape;242;p3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Generics provide class parameterization: We can design classes and methods that define types when used. Example:</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public class DatabaseHandler&lt;T&gt; {</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	public void Create(T entity) { </a:t>
            </a:r>
            <a:r>
              <a:rPr lang="en-US">
                <a:solidFill>
                  <a:srgbClr val="63A029"/>
                </a:solidFill>
                <a:latin typeface="Courier New"/>
                <a:ea typeface="Courier New"/>
                <a:cs typeface="Courier New"/>
                <a:sym typeface="Courier New"/>
              </a:rPr>
              <a:t>// Code to insert entity to db</a:t>
            </a:r>
            <a:r>
              <a:rPr lang="en-US">
                <a:latin typeface="Courier New"/>
                <a:ea typeface="Courier New"/>
                <a:cs typeface="Courier New"/>
                <a:sym typeface="Courier New"/>
              </a:rPr>
              <a:t> }</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	public T GetById(int id) { </a:t>
            </a:r>
            <a:r>
              <a:rPr lang="en-US">
                <a:solidFill>
                  <a:srgbClr val="63A029"/>
                </a:solidFill>
                <a:latin typeface="Courier New"/>
                <a:ea typeface="Courier New"/>
                <a:cs typeface="Courier New"/>
                <a:sym typeface="Courier New"/>
              </a:rPr>
              <a:t>// Code to retrieve entity from db by ID</a:t>
            </a:r>
            <a:r>
              <a:rPr lang="en-US">
                <a:latin typeface="Courier New"/>
                <a:ea typeface="Courier New"/>
                <a:cs typeface="Courier New"/>
                <a:sym typeface="Courier New"/>
              </a:rPr>
              <a:t> }</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a:t>
            </a:r>
            <a:endParaRPr/>
          </a:p>
          <a:p>
            <a:pPr indent="-228600" lvl="0" marL="228600" rtl="0" algn="l">
              <a:lnSpc>
                <a:spcPct val="100000"/>
              </a:lnSpc>
              <a:spcBef>
                <a:spcPts val="1000"/>
              </a:spcBef>
              <a:spcAft>
                <a:spcPts val="0"/>
              </a:spcAft>
              <a:buSzPts val="1800"/>
              <a:buNone/>
            </a:pPr>
            <a:r>
              <a:rPr lang="en-US">
                <a:solidFill>
                  <a:srgbClr val="63A029"/>
                </a:solidFill>
                <a:latin typeface="Courier New"/>
                <a:ea typeface="Courier New"/>
                <a:cs typeface="Courier New"/>
                <a:sym typeface="Courier New"/>
              </a:rPr>
              <a:t>// Possible uses:</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DatabaseHandler&lt;Employee&gt; employeesHandler = new DatabaseHandler&lt;Employee&gt;();</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employeesHandler.Create(e);	</a:t>
            </a:r>
            <a:r>
              <a:rPr lang="en-US">
                <a:solidFill>
                  <a:srgbClr val="63A029"/>
                </a:solidFill>
                <a:latin typeface="Courier New"/>
                <a:ea typeface="Courier New"/>
                <a:cs typeface="Courier New"/>
                <a:sym typeface="Courier New"/>
              </a:rPr>
              <a:t>// We assume that e is of Employee type</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DatabaseHandler&lt;Product&gt; productsHandler = new DatabaseHandler&lt;Product&gt;();</a:t>
            </a:r>
            <a:endParaRPr/>
          </a:p>
          <a:p>
            <a:pPr indent="-228600" lvl="0" marL="228600" rtl="0" algn="l">
              <a:lnSpc>
                <a:spcPct val="100000"/>
              </a:lnSpc>
              <a:spcBef>
                <a:spcPts val="1000"/>
              </a:spcBef>
              <a:spcAft>
                <a:spcPts val="0"/>
              </a:spcAft>
              <a:buSzPts val="1800"/>
              <a:buNone/>
            </a:pPr>
            <a:r>
              <a:rPr lang="en-US">
                <a:latin typeface="Courier New"/>
                <a:ea typeface="Courier New"/>
                <a:cs typeface="Courier New"/>
                <a:sym typeface="Courier New"/>
              </a:rPr>
              <a:t>Product p = productsHandler.GetById(1);	</a:t>
            </a:r>
            <a:r>
              <a:rPr lang="en-US">
                <a:solidFill>
                  <a:srgbClr val="63A029"/>
                </a:solidFill>
                <a:latin typeface="Courier New"/>
                <a:ea typeface="Courier New"/>
                <a:cs typeface="Courier New"/>
                <a:sym typeface="Courier New"/>
              </a:rPr>
              <a:t>// Get product with ID:1 from db</a:t>
            </a:r>
            <a:endParaRPr/>
          </a:p>
          <a:p>
            <a:pPr indent="-228600" lvl="0" marL="228600" rtl="0" algn="l">
              <a:lnSpc>
                <a:spcPct val="100000"/>
              </a:lnSpc>
              <a:spcBef>
                <a:spcPts val="1000"/>
              </a:spcBef>
              <a:spcAft>
                <a:spcPts val="0"/>
              </a:spcAft>
              <a:buSzPts val="1800"/>
              <a:buChar char="•"/>
            </a:pPr>
            <a:r>
              <a:rPr lang="en-US" u="sng">
                <a:solidFill>
                  <a:schemeClr val="dk1"/>
                </a:solidFill>
                <a:latin typeface="Calibri"/>
                <a:ea typeface="Calibri"/>
                <a:cs typeface="Calibri"/>
                <a:sym typeface="Calibri"/>
              </a:rPr>
              <a:t>You can also define Generic interfaces, not only classes (as in Java) and you can also add Constraints on Types</a:t>
            </a:r>
            <a:endParaRPr u="sng">
              <a:solidFill>
                <a:schemeClr val="dk1"/>
              </a:solidFill>
              <a:latin typeface="Calibri"/>
              <a:ea typeface="Calibri"/>
              <a:cs typeface="Calibri"/>
              <a:sym typeface="Calibri"/>
            </a:endParaRPr>
          </a:p>
        </p:txBody>
      </p:sp>
      <p:sp>
        <p:nvSpPr>
          <p:cNvPr id="248" name="Google Shape;248;p3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Object-Oriented Programming: Generics</a:t>
            </a:r>
            <a:endParaRPr/>
          </a:p>
        </p:txBody>
      </p:sp>
      <p:sp>
        <p:nvSpPr>
          <p:cNvPr id="249" name="Google Shape;24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50" name="Google Shape;250;p3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615e5d7922_0_0"/>
          <p:cNvSpPr txBox="1"/>
          <p:nvPr>
            <p:ph idx="1" type="body"/>
          </p:nvPr>
        </p:nvSpPr>
        <p:spPr>
          <a:xfrm>
            <a:off x="495300" y="1315092"/>
            <a:ext cx="11201400" cy="4857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Used to limit the creation of a class to only one object instance. Typical examples: One class must handle connection pools, caches, registries etc.</a:t>
            </a:r>
            <a:endParaRPr/>
          </a:p>
          <a:p>
            <a:pPr indent="-228600" lvl="0" marL="228600" rtl="0" algn="l">
              <a:lnSpc>
                <a:spcPct val="100000"/>
              </a:lnSpc>
              <a:spcBef>
                <a:spcPts val="1000"/>
              </a:spcBef>
              <a:spcAft>
                <a:spcPts val="0"/>
              </a:spcAft>
              <a:buSzPts val="2400"/>
              <a:buChar char="•"/>
            </a:pPr>
            <a:r>
              <a:rPr lang="en-US" sz="2400"/>
              <a:t>How: Make constructor private (so that object cannot be instantiated) and get the object instance through an “instance” getter method. Let’s see the practical example…</a:t>
            </a:r>
            <a:endParaRPr/>
          </a:p>
          <a:p>
            <a:pPr indent="-228600" lvl="0" marL="228600" rtl="0" algn="l">
              <a:lnSpc>
                <a:spcPct val="100000"/>
              </a:lnSpc>
              <a:spcBef>
                <a:spcPts val="1000"/>
              </a:spcBef>
              <a:spcAft>
                <a:spcPts val="0"/>
              </a:spcAft>
              <a:buSzPts val="2400"/>
              <a:buChar char="•"/>
            </a:pPr>
            <a:r>
              <a:rPr lang="en-US" sz="2400"/>
              <a:t>Pros:</a:t>
            </a:r>
            <a:endParaRPr/>
          </a:p>
          <a:p>
            <a:pPr indent="-228600" lvl="1" marL="685800" rtl="0" algn="l">
              <a:lnSpc>
                <a:spcPct val="100000"/>
              </a:lnSpc>
              <a:spcBef>
                <a:spcPts val="500"/>
              </a:spcBef>
              <a:spcAft>
                <a:spcPts val="0"/>
              </a:spcAft>
              <a:buSzPts val="2400"/>
              <a:buChar char="•"/>
            </a:pPr>
            <a:r>
              <a:rPr lang="en-US" sz="2400"/>
              <a:t>It can be implement interfaces, can inherit from other classes, can be lazy loaded, can be extended (if we remove the sealed keyword from the class) , single point of access to particular instance, easy to maintain</a:t>
            </a:r>
            <a:endParaRPr/>
          </a:p>
          <a:p>
            <a:pPr indent="-228600" lvl="0" marL="228600" rtl="0" algn="l">
              <a:lnSpc>
                <a:spcPct val="100000"/>
              </a:lnSpc>
              <a:spcBef>
                <a:spcPts val="1000"/>
              </a:spcBef>
              <a:spcAft>
                <a:spcPts val="0"/>
              </a:spcAft>
              <a:buSzPts val="2400"/>
              <a:buChar char="•"/>
            </a:pPr>
            <a:r>
              <a:rPr lang="en-US" sz="2400"/>
              <a:t>Cons:</a:t>
            </a:r>
            <a:endParaRPr/>
          </a:p>
          <a:p>
            <a:pPr indent="-228600" lvl="1" marL="685800" rtl="0" algn="l">
              <a:lnSpc>
                <a:spcPct val="100000"/>
              </a:lnSpc>
              <a:spcBef>
                <a:spcPts val="500"/>
              </a:spcBef>
              <a:spcAft>
                <a:spcPts val="0"/>
              </a:spcAft>
              <a:buSzPts val="2400"/>
              <a:buChar char="•"/>
            </a:pPr>
            <a:r>
              <a:rPr lang="en-US" sz="2400"/>
              <a:t>Unit testing is more difficult since it introduces a global state in the application</a:t>
            </a:r>
            <a:endParaRPr/>
          </a:p>
          <a:p>
            <a:pPr indent="-228600" lvl="1" marL="685800" rtl="0" algn="l">
              <a:lnSpc>
                <a:spcPct val="100000"/>
              </a:lnSpc>
              <a:spcBef>
                <a:spcPts val="500"/>
              </a:spcBef>
              <a:spcAft>
                <a:spcPts val="0"/>
              </a:spcAft>
              <a:buSzPts val="2400"/>
              <a:buChar char="•"/>
            </a:pPr>
            <a:r>
              <a:rPr lang="en-US" sz="2400"/>
              <a:t>Reduces the potential of parallelism in a multi-threaded system</a:t>
            </a:r>
            <a:endParaRPr/>
          </a:p>
        </p:txBody>
      </p:sp>
      <p:sp>
        <p:nvSpPr>
          <p:cNvPr id="256" name="Google Shape;256;g615e5d7922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Singleton pattern</a:t>
            </a:r>
            <a:endParaRPr/>
          </a:p>
        </p:txBody>
      </p:sp>
      <p:sp>
        <p:nvSpPr>
          <p:cNvPr id="257" name="Google Shape;257;g615e5d7922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58" name="Google Shape;258;g615e5d7922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615e5d7922_0_109"/>
          <p:cNvSpPr txBox="1"/>
          <p:nvPr>
            <p:ph idx="1" type="body"/>
          </p:nvPr>
        </p:nvSpPr>
        <p:spPr>
          <a:xfrm>
            <a:off x="495300" y="1294544"/>
            <a:ext cx="11201400" cy="4877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US" sz="2000"/>
              <a:t>Factory pattern is used to replace class constructors, abstracting object generation in order to decide the type of object the will be instantiated in runtime.</a:t>
            </a:r>
            <a:endParaRPr/>
          </a:p>
          <a:p>
            <a:pPr indent="-228600" lvl="0" marL="228600" rtl="0" algn="l">
              <a:lnSpc>
                <a:spcPct val="100000"/>
              </a:lnSpc>
              <a:spcBef>
                <a:spcPts val="1000"/>
              </a:spcBef>
              <a:spcAft>
                <a:spcPts val="0"/>
              </a:spcAft>
              <a:buSzPts val="2000"/>
              <a:buChar char="•"/>
            </a:pPr>
            <a:r>
              <a:rPr lang="en-US" sz="2000"/>
              <a:t>Pros:</a:t>
            </a:r>
            <a:endParaRPr/>
          </a:p>
          <a:p>
            <a:pPr indent="-228600" lvl="1" marL="685800" rtl="0" algn="l">
              <a:lnSpc>
                <a:spcPct val="100000"/>
              </a:lnSpc>
              <a:spcBef>
                <a:spcPts val="500"/>
              </a:spcBef>
              <a:spcAft>
                <a:spcPts val="0"/>
              </a:spcAft>
              <a:buSzPts val="2000"/>
              <a:buChar char="•"/>
            </a:pPr>
            <a:r>
              <a:rPr lang="en-US" sz="2000"/>
              <a:t>Loose coupling: Allows easy change of the implementation without affecting other parts of the software thus making software more customizable and easy change to the behavior</a:t>
            </a:r>
            <a:endParaRPr/>
          </a:p>
          <a:p>
            <a:pPr indent="-228600" lvl="1" marL="685800" rtl="0" algn="l">
              <a:lnSpc>
                <a:spcPct val="100000"/>
              </a:lnSpc>
              <a:spcBef>
                <a:spcPts val="500"/>
              </a:spcBef>
              <a:spcAft>
                <a:spcPts val="0"/>
              </a:spcAft>
              <a:buSzPts val="2000"/>
              <a:buChar char="•"/>
            </a:pPr>
            <a:r>
              <a:rPr lang="en-US" sz="2000"/>
              <a:t>The code only deals with Interfaces thus promoting the “programming to the interface” paradigm</a:t>
            </a:r>
            <a:endParaRPr/>
          </a:p>
          <a:p>
            <a:pPr indent="-228600" lvl="0" marL="228600" rtl="0" algn="l">
              <a:lnSpc>
                <a:spcPct val="100000"/>
              </a:lnSpc>
              <a:spcBef>
                <a:spcPts val="1000"/>
              </a:spcBef>
              <a:spcAft>
                <a:spcPts val="0"/>
              </a:spcAft>
              <a:buSzPts val="2000"/>
              <a:buChar char="•"/>
            </a:pPr>
            <a:r>
              <a:rPr lang="en-US" sz="2000"/>
              <a:t>Cons:</a:t>
            </a:r>
            <a:endParaRPr/>
          </a:p>
          <a:p>
            <a:pPr indent="-228600" lvl="1" marL="685800" rtl="0" algn="l">
              <a:lnSpc>
                <a:spcPct val="100000"/>
              </a:lnSpc>
              <a:spcBef>
                <a:spcPts val="500"/>
              </a:spcBef>
              <a:spcAft>
                <a:spcPts val="0"/>
              </a:spcAft>
              <a:buSzPts val="2000"/>
              <a:buChar char="•"/>
            </a:pPr>
            <a:r>
              <a:rPr lang="en-US" sz="2000"/>
              <a:t>You must deal with another level of abstraction – might reduce code readability to the beginner</a:t>
            </a:r>
            <a:endParaRPr/>
          </a:p>
          <a:p>
            <a:pPr indent="-228600" lvl="0" marL="228600" rtl="0" algn="l">
              <a:lnSpc>
                <a:spcPct val="100000"/>
              </a:lnSpc>
              <a:spcBef>
                <a:spcPts val="1000"/>
              </a:spcBef>
              <a:spcAft>
                <a:spcPts val="0"/>
              </a:spcAft>
              <a:buSzPts val="2000"/>
              <a:buChar char="•"/>
            </a:pPr>
            <a:r>
              <a:rPr lang="en-US" sz="2000"/>
              <a:t>Repository pattern is used to separate the data access logic and hide the implementation details from the business logic. DB Context class is an example of the repository pattern provided by Entity Framework.</a:t>
            </a:r>
            <a:endParaRPr/>
          </a:p>
          <a:p>
            <a:pPr indent="-228600" lvl="0" marL="228600" rtl="0" algn="l">
              <a:lnSpc>
                <a:spcPct val="100000"/>
              </a:lnSpc>
              <a:spcBef>
                <a:spcPts val="1000"/>
              </a:spcBef>
              <a:spcAft>
                <a:spcPts val="0"/>
              </a:spcAft>
              <a:buSzPts val="2000"/>
              <a:buChar char="•"/>
            </a:pPr>
            <a:r>
              <a:rPr lang="en-US" sz="2000"/>
              <a:t>In the following example we have separate database handlers for MySQL, MS-SQL and MongoDB, based on application configuration. A DB Factory class provides the correct implementation based on configuration!</a:t>
            </a:r>
            <a:endParaRPr/>
          </a:p>
        </p:txBody>
      </p:sp>
      <p:sp>
        <p:nvSpPr>
          <p:cNvPr id="264" name="Google Shape;264;g615e5d7922_0_109"/>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Factory &amp; Repository patterns (2 in 1 example)</a:t>
            </a:r>
            <a:endParaRPr/>
          </a:p>
        </p:txBody>
      </p:sp>
      <p:sp>
        <p:nvSpPr>
          <p:cNvPr id="265" name="Google Shape;265;g615e5d7922_0_10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66" name="Google Shape;266;g615e5d7922_0_109"/>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615e5d7922_0_218"/>
          <p:cNvSpPr txBox="1"/>
          <p:nvPr>
            <p:ph idx="1" type="body"/>
          </p:nvPr>
        </p:nvSpPr>
        <p:spPr>
          <a:xfrm>
            <a:off x="495300" y="1273996"/>
            <a:ext cx="11201400" cy="48981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The Observer pattern defines a one-to-many dependency between objects so that when one object changes state, all dependents are notified and automatically updated.</a:t>
            </a:r>
            <a:endParaRPr/>
          </a:p>
          <a:p>
            <a:pPr indent="-228600" lvl="0" marL="228600" rtl="0" algn="l">
              <a:lnSpc>
                <a:spcPct val="100000"/>
              </a:lnSpc>
              <a:spcBef>
                <a:spcPts val="1000"/>
              </a:spcBef>
              <a:spcAft>
                <a:spcPts val="0"/>
              </a:spcAft>
              <a:buSzPts val="2400"/>
              <a:buChar char="•"/>
            </a:pPr>
            <a:r>
              <a:rPr lang="en-US" sz="2400"/>
              <a:t>This pattern is suitable for any scenario that requires push-based notifications.</a:t>
            </a:r>
            <a:endParaRPr/>
          </a:p>
          <a:p>
            <a:pPr indent="-228600" lvl="0" marL="228600" rtl="0" algn="l">
              <a:lnSpc>
                <a:spcPct val="100000"/>
              </a:lnSpc>
              <a:spcBef>
                <a:spcPts val="1000"/>
              </a:spcBef>
              <a:spcAft>
                <a:spcPts val="0"/>
              </a:spcAft>
              <a:buSzPts val="2400"/>
              <a:buChar char="•"/>
            </a:pPr>
            <a:r>
              <a:rPr lang="en-US" sz="2400"/>
              <a:t>The pattern defines:</a:t>
            </a:r>
            <a:endParaRPr/>
          </a:p>
          <a:p>
            <a:pPr indent="-228600" lvl="1" marL="685800" rtl="0" algn="l">
              <a:lnSpc>
                <a:spcPct val="100000"/>
              </a:lnSpc>
              <a:spcBef>
                <a:spcPts val="500"/>
              </a:spcBef>
              <a:spcAft>
                <a:spcPts val="0"/>
              </a:spcAft>
              <a:buSzPts val="2400"/>
              <a:buChar char="•"/>
            </a:pPr>
            <a:r>
              <a:rPr lang="en-US" sz="2400"/>
              <a:t>A subject (or observable) which the object to be observed. Observers register with the subject/observable.</a:t>
            </a:r>
            <a:endParaRPr/>
          </a:p>
          <a:p>
            <a:pPr indent="-228600" lvl="1" marL="685800" rtl="0" algn="l">
              <a:lnSpc>
                <a:spcPct val="100000"/>
              </a:lnSpc>
              <a:spcBef>
                <a:spcPts val="500"/>
              </a:spcBef>
              <a:spcAft>
                <a:spcPts val="0"/>
              </a:spcAft>
              <a:buSzPts val="2400"/>
              <a:buChar char="•"/>
            </a:pPr>
            <a:r>
              <a:rPr lang="en-US" sz="2400"/>
              <a:t>One or more observers which are the objects to be notified whenever a subject’s state changes.</a:t>
            </a:r>
            <a:endParaRPr/>
          </a:p>
          <a:p>
            <a:pPr indent="-228600" lvl="0" marL="228600" rtl="0" algn="l">
              <a:lnSpc>
                <a:spcPct val="100000"/>
              </a:lnSpc>
              <a:spcBef>
                <a:spcPts val="1000"/>
              </a:spcBef>
              <a:spcAft>
                <a:spcPts val="0"/>
              </a:spcAft>
              <a:buSzPts val="2400"/>
              <a:buChar char="•"/>
            </a:pPr>
            <a:r>
              <a:rPr lang="en-US" sz="2400"/>
              <a:t>In the following example we will implement a bank account which beneficiaries will observe. Every time the account balance changes (money are added or removed) all beneficiaries attached to the account will by notified…</a:t>
            </a:r>
            <a:endParaRPr sz="2400"/>
          </a:p>
        </p:txBody>
      </p:sp>
      <p:sp>
        <p:nvSpPr>
          <p:cNvPr id="272" name="Google Shape;272;g615e5d7922_0_218"/>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Observer pattern</a:t>
            </a:r>
            <a:endParaRPr/>
          </a:p>
        </p:txBody>
      </p:sp>
      <p:sp>
        <p:nvSpPr>
          <p:cNvPr id="273" name="Google Shape;273;g615e5d7922_0_2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74" name="Google Shape;274;g615e5d7922_0_218"/>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fcdde93bf1_0_0"/>
          <p:cNvSpPr txBox="1"/>
          <p:nvPr>
            <p:ph idx="1" type="body"/>
          </p:nvPr>
        </p:nvSpPr>
        <p:spPr>
          <a:xfrm>
            <a:off x="495300" y="1273996"/>
            <a:ext cx="11201400" cy="48981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Builder is a creational design pattern that lets you construct complex objects step by step. The pattern allows you to produce different types and representations of an object using the same construction code.</a:t>
            </a:r>
            <a:endParaRPr sz="2400"/>
          </a:p>
          <a:p>
            <a:pPr indent="-228600" lvl="0" marL="228600" rtl="0" algn="l">
              <a:lnSpc>
                <a:spcPct val="100000"/>
              </a:lnSpc>
              <a:spcBef>
                <a:spcPts val="1000"/>
              </a:spcBef>
              <a:spcAft>
                <a:spcPts val="0"/>
              </a:spcAft>
              <a:buSzPts val="2400"/>
              <a:buChar char="•"/>
            </a:pPr>
            <a:r>
              <a:rPr lang="en-US" sz="2400"/>
              <a:t>Pros: </a:t>
            </a:r>
            <a:endParaRPr sz="2400"/>
          </a:p>
          <a:p>
            <a:pPr indent="-381000" lvl="1" marL="914400" rtl="0" algn="l">
              <a:lnSpc>
                <a:spcPct val="100000"/>
              </a:lnSpc>
              <a:spcBef>
                <a:spcPts val="1000"/>
              </a:spcBef>
              <a:spcAft>
                <a:spcPts val="0"/>
              </a:spcAft>
              <a:buSzPts val="2400"/>
              <a:buChar char="•"/>
            </a:pPr>
            <a:r>
              <a:rPr lang="en-US" sz="2400"/>
              <a:t>You can construct objects step-by-step, defer construction steps or run steps recursively.</a:t>
            </a:r>
            <a:endParaRPr sz="2400"/>
          </a:p>
          <a:p>
            <a:pPr indent="-381000" lvl="1" marL="914400" rtl="0" algn="l">
              <a:lnSpc>
                <a:spcPct val="100000"/>
              </a:lnSpc>
              <a:spcBef>
                <a:spcPts val="1000"/>
              </a:spcBef>
              <a:spcAft>
                <a:spcPts val="0"/>
              </a:spcAft>
              <a:buSzPts val="2400"/>
              <a:buChar char="•"/>
            </a:pPr>
            <a:r>
              <a:rPr lang="en-US" sz="2400"/>
              <a:t>You can reuse the same construction code when building various representations of your classes.</a:t>
            </a:r>
            <a:endParaRPr sz="2400"/>
          </a:p>
          <a:p>
            <a:pPr indent="-381000" lvl="1" marL="914400" rtl="0" algn="l">
              <a:lnSpc>
                <a:spcPct val="100000"/>
              </a:lnSpc>
              <a:spcBef>
                <a:spcPts val="1000"/>
              </a:spcBef>
              <a:spcAft>
                <a:spcPts val="0"/>
              </a:spcAft>
              <a:buSzPts val="2400"/>
              <a:buChar char="•"/>
            </a:pPr>
            <a:r>
              <a:rPr lang="en-US" sz="2400"/>
              <a:t>Single Responsibility Principle: You isolate complex construction code from the business logic of the class.</a:t>
            </a:r>
            <a:endParaRPr sz="2400"/>
          </a:p>
          <a:p>
            <a:pPr indent="-381000" lvl="0" marL="457200" rtl="0" algn="l">
              <a:lnSpc>
                <a:spcPct val="100000"/>
              </a:lnSpc>
              <a:spcBef>
                <a:spcPts val="1000"/>
              </a:spcBef>
              <a:spcAft>
                <a:spcPts val="0"/>
              </a:spcAft>
              <a:buSzPts val="2400"/>
              <a:buChar char="•"/>
            </a:pPr>
            <a:r>
              <a:rPr lang="en-US" sz="2400"/>
              <a:t>Con: Overall complexity of the code (requires creating multiple interfaces/classes)</a:t>
            </a:r>
            <a:endParaRPr sz="2400"/>
          </a:p>
        </p:txBody>
      </p:sp>
      <p:sp>
        <p:nvSpPr>
          <p:cNvPr id="280" name="Google Shape;280;gfcdde93bf1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a:t>Builder</a:t>
            </a:r>
            <a:r>
              <a:rPr lang="en-US"/>
              <a:t> pattern</a:t>
            </a:r>
            <a:endParaRPr/>
          </a:p>
        </p:txBody>
      </p:sp>
      <p:sp>
        <p:nvSpPr>
          <p:cNvPr id="281" name="Google Shape;281;gfcdde93bf1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282" name="Google Shape;282;gfcdde93bf1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2015-07-10T13:13:35Z</dcterms:created>
  <dc:creator>Stephanie Gaspary</dc:creator>
</cp:coreProperties>
</file>