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ContentType="application/vnd.openxmlformats-package.core-properties+xml" PartName="/docProps/core.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Relationships xmlns="http://schemas.openxmlformats.org/package/2006/relationships"><Relationship Target="ppt/presentation.xml" Type="http://schemas.openxmlformats.org/officeDocument/2006/relationships/officeDocument" Id="rId1"></Relationship><Relationship Target="docProps/core.xml" Type="http://schemas.openxmlformats.org/package/2006/relationships/metadata/core-properties" Id="rId3"></Relationship></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5" roundtripDataSignature="AMtx7mjTf6t7lF+CX+l/suk2igcoMmQN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Relationships xmlns="http://schemas.openxmlformats.org/package/2006/relationships"><Relationship Target="slides/slide15.xml" Type="http://schemas.openxmlformats.org/officeDocument/2006/relationships/slide" Id="rId20"></Relationship><Relationship Target="slides/slide17.xml" Type="http://schemas.openxmlformats.org/officeDocument/2006/relationships/slide" Id="rId22"></Relationship><Relationship Target="slides/slide16.xml" Type="http://schemas.openxmlformats.org/officeDocument/2006/relationships/slide" Id="rId21"></Relationship><Relationship Target="slides/slide19.xml" Type="http://schemas.openxmlformats.org/officeDocument/2006/relationships/slide" Id="rId24"></Relationship><Relationship Target="slides/slide18.xml" Type="http://schemas.openxmlformats.org/officeDocument/2006/relationships/slide" Id="rId23"></Relationship><Relationship Target="theme/theme1.xml" Type="http://schemas.openxmlformats.org/officeDocument/2006/relationships/theme" Id="rId1"></Relationship><Relationship Target="viewProps.xml" Type="http://schemas.openxmlformats.org/officeDocument/2006/relationships/viewProps" Id="rId2"></Relationship><Relationship Target="presProps.xml" Type="http://schemas.openxmlformats.org/officeDocument/2006/relationships/presProps" Id="rId3"></Relationship><Relationship Target="slideMasters/slideMaster1.xml" Type="http://schemas.openxmlformats.org/officeDocument/2006/relationships/slideMaster" Id="rId4"></Relationship><Relationship Target="slides/slide4.xml" Type="http://schemas.openxmlformats.org/officeDocument/2006/relationships/slide" Id="rId9"></Relationship><Relationship Target="slides/slide21.xml" Type="http://schemas.openxmlformats.org/officeDocument/2006/relationships/slide" Id="rId26"></Relationship><Relationship Target="slides/slide20.xml" Type="http://schemas.openxmlformats.org/officeDocument/2006/relationships/slide" Id="rId25"></Relationship><Relationship Target="slides/slide23.xml" Type="http://schemas.openxmlformats.org/officeDocument/2006/relationships/slide" Id="rId28"></Relationship><Relationship Target="slides/slide22.xml" Type="http://schemas.openxmlformats.org/officeDocument/2006/relationships/slide" Id="rId27"></Relationship><Relationship Target="notesMasters/notesMaster1.xml" Type="http://schemas.openxmlformats.org/officeDocument/2006/relationships/notesMaster" Id="rId5"></Relationship><Relationship Target="slides/slide1.xml" Type="http://schemas.openxmlformats.org/officeDocument/2006/relationships/slide" Id="rId6"></Relationship><Relationship Target="slides/slide24.xml" Type="http://schemas.openxmlformats.org/officeDocument/2006/relationships/slide" Id="rId29"></Relationship><Relationship Target="slides/slide2.xml" Type="http://schemas.openxmlformats.org/officeDocument/2006/relationships/slide" Id="rId7"></Relationship><Relationship Target="slides/slide3.xml" Type="http://schemas.openxmlformats.org/officeDocument/2006/relationships/slide" Id="rId8"></Relationship><Relationship Target="slides/slide26.xml" Type="http://schemas.openxmlformats.org/officeDocument/2006/relationships/slide" Id="rId31"></Relationship><Relationship Target="slides/slide25.xml" Type="http://schemas.openxmlformats.org/officeDocument/2006/relationships/slide" Id="rId30"></Relationship><Relationship Target="slides/slide6.xml" Type="http://schemas.openxmlformats.org/officeDocument/2006/relationships/slide" Id="rId11"></Relationship><Relationship Target="slides/slide28.xml" Type="http://schemas.openxmlformats.org/officeDocument/2006/relationships/slide" Id="rId33"></Relationship><Relationship Target="slides/slide5.xml" Type="http://schemas.openxmlformats.org/officeDocument/2006/relationships/slide" Id="rId10"></Relationship><Relationship Target="slides/slide27.xml" Type="http://schemas.openxmlformats.org/officeDocument/2006/relationships/slide" Id="rId32"></Relationship><Relationship Target="slides/slide8.xml" Type="http://schemas.openxmlformats.org/officeDocument/2006/relationships/slide" Id="rId13"></Relationship><Relationship Target="metadata" Type="http://customschemas.google.com/relationships/presentationmetadata" Id="rId35"></Relationship><Relationship Target="slides/slide7.xml" Type="http://schemas.openxmlformats.org/officeDocument/2006/relationships/slide" Id="rId12"></Relationship><Relationship Target="slides/slide29.xml" Type="http://schemas.openxmlformats.org/officeDocument/2006/relationships/slide" Id="rId34"></Relationship><Relationship Target="slides/slide10.xml" Type="http://schemas.openxmlformats.org/officeDocument/2006/relationships/slide" Id="rId15"></Relationship><Relationship Target="slides/slide9.xml" Type="http://schemas.openxmlformats.org/officeDocument/2006/relationships/slide" Id="rId14"></Relationship><Relationship Target="slides/slide12.xml" Type="http://schemas.openxmlformats.org/officeDocument/2006/relationships/slide" Id="rId17"></Relationship><Relationship Target="slides/slide11.xml" Type="http://schemas.openxmlformats.org/officeDocument/2006/relationships/slide" Id="rId16"></Relationship><Relationship Target="slides/slide14.xml" Type="http://schemas.openxmlformats.org/officeDocument/2006/relationships/slide" Id="rId19"></Relationship><Relationship Target="slides/slide13.xml" Type="http://schemas.openxmlformats.org/officeDocument/2006/relationships/slide" Id="rId18"></Relationship></Relationships>
</file>

<file path=ppt/notesMasters/_rels/notesMaster1.xml.rels><?xml version="1.0" encoding="UTF-8" ?><Relationships xmlns="http://schemas.openxmlformats.org/package/2006/relationships"><Relationship Target="../theme/theme2.xml" Type="http://schemas.openxmlformats.org/officeDocument/2006/relationships/theme" Id="rId1"></Relationship></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60269945a7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60269945a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0269945a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60269945a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Relationships xmlns="http://schemas.openxmlformats.org/package/2006/relationships"><Relationship Target="../slideMasters/slideMaster1.xml" Type="http://schemas.openxmlformats.org/officeDocument/2006/relationships/slideMaster" Id="rId1"></Relationship><Relationship Target="../media/image3.jpg" Type="http://schemas.openxmlformats.org/officeDocument/2006/relationships/image" Id="rId2"></Relationship><Relationship Target="../media/image1.png" Type="http://schemas.openxmlformats.org/officeDocument/2006/relationships/image" Id="rId3"></Relationship></Relationships>
</file>

<file path=ppt/slideLayouts/_rels/slideLayout10.xml.rels><?xml version="1.0" encoding="UTF-8" ?><Relationships xmlns="http://schemas.openxmlformats.org/package/2006/relationships"><Relationship Target="../slideMasters/slideMaster1.xml" Type="http://schemas.openxmlformats.org/officeDocument/2006/relationships/slideMaster" Id="rId1"></Relationship><Relationship Target="../media/image5.png" Type="http://schemas.openxmlformats.org/officeDocument/2006/relationships/image" Id="rId2"></Relationship></Relationships>
</file>

<file path=ppt/slideLayouts/_rels/slideLayout11.xml.rels><?xml version="1.0" encoding="UTF-8" ?><Relationships xmlns="http://schemas.openxmlformats.org/package/2006/relationships"><Relationship Target="../slideMasters/slideMaster1.xml" Type="http://schemas.openxmlformats.org/officeDocument/2006/relationships/slideMaster" Id="rId1"></Relationship><Relationship Target="../media/image4.png" Type="http://schemas.openxmlformats.org/officeDocument/2006/relationships/image" Id="rId2"></Relationship></Relationships>
</file>

<file path=ppt/slideLayouts/_rels/slideLayout12.xml.rels><?xml version="1.0" encoding="UTF-8" ?><Relationships xmlns="http://schemas.openxmlformats.org/package/2006/relationships"><Relationship Target="../slideMasters/slideMaster1.xml" Type="http://schemas.openxmlformats.org/officeDocument/2006/relationships/slideMaster" Id="rId1"></Relationship></Relationships>
</file>

<file path=ppt/slideLayouts/_rels/slideLayout2.xml.rels><?xml version="1.0" encoding="UTF-8" ?><Relationships xmlns="http://schemas.openxmlformats.org/package/2006/relationships"><Relationship Target="../slideMasters/slideMaster1.xml" Type="http://schemas.openxmlformats.org/officeDocument/2006/relationships/slideMaster" Id="rId1"></Relationship><Relationship Target="../media/image5.png" Type="http://schemas.openxmlformats.org/officeDocument/2006/relationships/image" Id="rId2"></Relationship></Relationships>
</file>

<file path=ppt/slideLayouts/_rels/slideLayout3.xml.rels><?xml version="1.0" encoding="UTF-8" ?><Relationships xmlns="http://schemas.openxmlformats.org/package/2006/relationships"><Relationship Target="../slideMasters/slideMaster1.xml" Type="http://schemas.openxmlformats.org/officeDocument/2006/relationships/slideMaster" Id="rId1"></Relationship><Relationship Target="../media/image2.png" Type="http://schemas.openxmlformats.org/officeDocument/2006/relationships/image" Id="rId2"></Relationship></Relationships>
</file>

<file path=ppt/slideLayouts/_rels/slideLayout4.xml.rels><?xml version="1.0" encoding="UTF-8" ?><Relationships xmlns="http://schemas.openxmlformats.org/package/2006/relationships"><Relationship Target="../slideMasters/slideMaster1.xml" Type="http://schemas.openxmlformats.org/officeDocument/2006/relationships/slideMaster" Id="rId1"></Relationship><Relationship Target="../media/image5.png" Type="http://schemas.openxmlformats.org/officeDocument/2006/relationships/image" Id="rId2"></Relationship></Relationships>
</file>

<file path=ppt/slideLayouts/_rels/slideLayout5.xml.rels><?xml version="1.0" encoding="UTF-8" ?><Relationships xmlns="http://schemas.openxmlformats.org/package/2006/relationships"><Relationship Target="../slideMasters/slideMaster1.xml" Type="http://schemas.openxmlformats.org/officeDocument/2006/relationships/slideMaster" Id="rId1"></Relationship><Relationship Target="../media/image5.png" Type="http://schemas.openxmlformats.org/officeDocument/2006/relationships/image" Id="rId2"></Relationship></Relationships>
</file>

<file path=ppt/slideLayouts/_rels/slideLayout6.xml.rels><?xml version="1.0" encoding="UTF-8" ?><Relationships xmlns="http://schemas.openxmlformats.org/package/2006/relationships"><Relationship Target="../slideMasters/slideMaster1.xml" Type="http://schemas.openxmlformats.org/officeDocument/2006/relationships/slideMaster" Id="rId1"></Relationship><Relationship Target="../media/image5.png" Type="http://schemas.openxmlformats.org/officeDocument/2006/relationships/image" Id="rId2"></Relationship></Relationships>
</file>

<file path=ppt/slideLayouts/_rels/slideLayout7.xml.rels><?xml version="1.0" encoding="UTF-8" ?><Relationships xmlns="http://schemas.openxmlformats.org/package/2006/relationships"><Relationship Target="../slideMasters/slideMaster1.xml" Type="http://schemas.openxmlformats.org/officeDocument/2006/relationships/slideMaster" Id="rId1"></Relationship><Relationship Target="../media/image5.png" Type="http://schemas.openxmlformats.org/officeDocument/2006/relationships/image" Id="rId2"></Relationship></Relationships>
</file>

<file path=ppt/slideLayouts/_rels/slideLayout8.xml.rels><?xml version="1.0" encoding="UTF-8" ?><Relationships xmlns="http://schemas.openxmlformats.org/package/2006/relationships"><Relationship Target="../slideMasters/slideMaster1.xml" Type="http://schemas.openxmlformats.org/officeDocument/2006/relationships/slideMaster" Id="rId1"></Relationship><Relationship Target="../media/image5.png" Type="http://schemas.openxmlformats.org/officeDocument/2006/relationships/image" Id="rId2"></Relationship></Relationships>
</file>

<file path=ppt/slideLayouts/_rels/slideLayout9.xml.rels><?xml version="1.0" encoding="UTF-8" ?><Relationships xmlns="http://schemas.openxmlformats.org/package/2006/relationships"><Relationship Target="../slideMasters/slideMaster1.xml" Type="http://schemas.openxmlformats.org/officeDocument/2006/relationships/slideMaster" Id="rId1"></Relationship><Relationship Target="../media/image5.png" Type="http://schemas.openxmlformats.org/officeDocument/2006/relationships/image" Id="rId2"></Relationship></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howMasterSp="0">
  <p:cSld name="Cover">
    <p:spTree>
      <p:nvGrpSpPr>
        <p:cNvPr id="14" name="Shape 14"/>
        <p:cNvGrpSpPr/>
        <p:nvPr/>
      </p:nvGrpSpPr>
      <p:grpSpPr>
        <a:xfrm>
          <a:off x="0" y="0"/>
          <a:ext cx="0" cy="0"/>
          <a:chOff x="0" y="0"/>
          <a:chExt cx="0" cy="0"/>
        </a:xfrm>
      </p:grpSpPr>
      <p:pic>
        <p:nvPicPr>
          <p:cNvPr id="15" name="Google Shape;15;p42"/>
          <p:cNvPicPr preferRelativeResize="0"/>
          <p:nvPr/>
        </p:nvPicPr>
        <p:blipFill rotWithShape="1">
          <a:blip r:embed="rId2">
            <a:alphaModFix/>
          </a:blip>
          <a:srcRect b="28413" l="0" r="0" t="7220"/>
          <a:stretch/>
        </p:blipFill>
        <p:spPr>
          <a:xfrm>
            <a:off x="-14453" y="0"/>
            <a:ext cx="12206452" cy="5175422"/>
          </a:xfrm>
          <a:prstGeom prst="rect">
            <a:avLst/>
          </a:prstGeom>
          <a:noFill/>
          <a:ln>
            <a:noFill/>
          </a:ln>
        </p:spPr>
      </p:pic>
      <p:sp>
        <p:nvSpPr>
          <p:cNvPr id="16" name="Google Shape;16;p42"/>
          <p:cNvSpPr/>
          <p:nvPr/>
        </p:nvSpPr>
        <p:spPr>
          <a:xfrm>
            <a:off x="-1" y="5168315"/>
            <a:ext cx="12203246" cy="1379016"/>
          </a:xfrm>
          <a:prstGeom prst="rect">
            <a:avLst/>
          </a:prstGeom>
          <a:solidFill>
            <a:srgbClr val="F1F1F2">
              <a:alpha val="8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42"/>
          <p:cNvSpPr txBox="1"/>
          <p:nvPr>
            <p:ph idx="1" type="body"/>
          </p:nvPr>
        </p:nvSpPr>
        <p:spPr>
          <a:xfrm>
            <a:off x="495299" y="4391985"/>
            <a:ext cx="7490003" cy="6057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42"/>
          <p:cNvSpPr/>
          <p:nvPr/>
        </p:nvSpPr>
        <p:spPr>
          <a:xfrm rot="10800000">
            <a:off x="-11246" y="6540224"/>
            <a:ext cx="12203246" cy="329014"/>
          </a:xfrm>
          <a:prstGeom prst="rect">
            <a:avLst/>
          </a:prstGeom>
          <a:solidFill>
            <a:srgbClr val="4AB6D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42"/>
          <p:cNvSpPr/>
          <p:nvPr/>
        </p:nvSpPr>
        <p:spPr>
          <a:xfrm>
            <a:off x="339389" y="6587811"/>
            <a:ext cx="1438214"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Calibri"/>
                <a:ea typeface="Calibri"/>
                <a:cs typeface="Calibri"/>
                <a:sym typeface="Calibri"/>
              </a:rPr>
              <a:t>3/30/2019 © 2017 by kariera.gr</a:t>
            </a:r>
            <a:endParaRPr b="0" i="0" sz="1400" u="none" cap="none" strike="noStrike">
              <a:solidFill>
                <a:srgbClr val="000000"/>
              </a:solidFill>
              <a:latin typeface="Arial"/>
              <a:ea typeface="Arial"/>
              <a:cs typeface="Arial"/>
              <a:sym typeface="Arial"/>
            </a:endParaRPr>
          </a:p>
        </p:txBody>
      </p:sp>
      <p:sp>
        <p:nvSpPr>
          <p:cNvPr id="20" name="Google Shape;20;p42"/>
          <p:cNvSpPr txBox="1"/>
          <p:nvPr>
            <p:ph idx="2" type="body"/>
          </p:nvPr>
        </p:nvSpPr>
        <p:spPr>
          <a:xfrm>
            <a:off x="495299" y="1600200"/>
            <a:ext cx="7489825" cy="2651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5400"/>
              <a:buNone/>
              <a:defRPr b="1" sz="5400">
                <a:solidFill>
                  <a:schemeClr val="lt1"/>
                </a:solidFill>
                <a:latin typeface="Calibri"/>
                <a:ea typeface="Calibri"/>
                <a:cs typeface="Calibri"/>
                <a:sym typeface="Calibri"/>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1" name="Google Shape;21;p42"/>
          <p:cNvPicPr preferRelativeResize="0"/>
          <p:nvPr/>
        </p:nvPicPr>
        <p:blipFill rotWithShape="1">
          <a:blip r:embed="rId3">
            <a:alphaModFix/>
          </a:blip>
          <a:srcRect b="0" l="0" r="0" t="0"/>
          <a:stretch/>
        </p:blipFill>
        <p:spPr>
          <a:xfrm>
            <a:off x="9022852" y="5623733"/>
            <a:ext cx="2933595" cy="468180"/>
          </a:xfrm>
          <a:prstGeom prst="rect">
            <a:avLst/>
          </a:prstGeom>
          <a:noFill/>
          <a:ln>
            <a:noFill/>
          </a:ln>
        </p:spPr>
      </p:pic>
    </p:spTree>
  </p:cSld>
  <p:clrMapOvr>
    <a:masterClrMapping/>
  </p:clrMapOvr>
  <p:extLst>
    <p:ext uri="{DCECCB84-F9BA-43D5-87BE-67443E8EF086}">
      <p15:sldGuideLst>
        <p15:guide id="1" orient="horz" pos="2664">
          <p15:clr>
            <a:srgbClr val="FBAE40"/>
          </p15:clr>
        </p15:guide>
        <p15:guide id="2" pos="3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Software">
  <p:cSld name="Title Only - Software">
    <p:spTree>
      <p:nvGrpSpPr>
        <p:cNvPr id="97" name="Shape 97"/>
        <p:cNvGrpSpPr/>
        <p:nvPr/>
      </p:nvGrpSpPr>
      <p:grpSpPr>
        <a:xfrm>
          <a:off x="0" y="0"/>
          <a:ext cx="0" cy="0"/>
          <a:chOff x="0" y="0"/>
          <a:chExt cx="0" cy="0"/>
        </a:xfrm>
      </p:grpSpPr>
      <p:sp>
        <p:nvSpPr>
          <p:cNvPr id="98" name="Google Shape;98;p51"/>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51"/>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51"/>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02" name="Google Shape;102;p51"/>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 Software">
  <p:cSld name="1_Title Only - Software">
    <p:spTree>
      <p:nvGrpSpPr>
        <p:cNvPr id="103" name="Shape 103"/>
        <p:cNvGrpSpPr/>
        <p:nvPr/>
      </p:nvGrpSpPr>
      <p:grpSpPr>
        <a:xfrm>
          <a:off x="0" y="0"/>
          <a:ext cx="0" cy="0"/>
          <a:chOff x="0" y="0"/>
          <a:chExt cx="0" cy="0"/>
        </a:xfrm>
      </p:grpSpPr>
      <p:pic>
        <p:nvPicPr>
          <p:cNvPr id="104" name="Google Shape;104;p52"/>
          <p:cNvPicPr preferRelativeResize="0"/>
          <p:nvPr/>
        </p:nvPicPr>
        <p:blipFill rotWithShape="1">
          <a:blip r:embed="rId2">
            <a:alphaModFix/>
          </a:blip>
          <a:srcRect b="0" l="0" r="0" t="0"/>
          <a:stretch/>
        </p:blipFill>
        <p:spPr>
          <a:xfrm>
            <a:off x="9824700" y="6390744"/>
            <a:ext cx="1872000" cy="272374"/>
          </a:xfrm>
          <a:prstGeom prst="rect">
            <a:avLst/>
          </a:prstGeom>
          <a:noFill/>
          <a:ln>
            <a:noFill/>
          </a:ln>
        </p:spPr>
      </p:pic>
      <p:sp>
        <p:nvSpPr>
          <p:cNvPr id="105" name="Google Shape;105;p52"/>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rgbClr val="7F7F7F"/>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ck">
  <p:cSld name="1_Back">
    <p:spTree>
      <p:nvGrpSpPr>
        <p:cNvPr id="106" name="Shape 106"/>
        <p:cNvGrpSpPr/>
        <p:nvPr/>
      </p:nvGrpSpPr>
      <p:grpSpPr>
        <a:xfrm>
          <a:off x="0" y="0"/>
          <a:ext cx="0" cy="0"/>
          <a:chOff x="0" y="0"/>
          <a:chExt cx="0" cy="0"/>
        </a:xfrm>
      </p:grpSpPr>
      <p:sp>
        <p:nvSpPr>
          <p:cNvPr id="107" name="Google Shape;107;p53"/>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53"/>
          <p:cNvSpPr txBox="1"/>
          <p:nvPr>
            <p:ph idx="1" type="body"/>
          </p:nvPr>
        </p:nvSpPr>
        <p:spPr>
          <a:xfrm>
            <a:off x="495299" y="4384431"/>
            <a:ext cx="11201401" cy="178776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400"/>
              <a:buNone/>
              <a:defRPr sz="2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53"/>
          <p:cNvSpPr txBox="1"/>
          <p:nvPr>
            <p:ph idx="2" type="body"/>
          </p:nvPr>
        </p:nvSpPr>
        <p:spPr>
          <a:xfrm>
            <a:off x="495300" y="3316353"/>
            <a:ext cx="11201400" cy="93155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5400"/>
              <a:buNone/>
              <a:defRPr sz="54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43"/>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3"/>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43"/>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3"/>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8" name="Google Shape;28;p43"/>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1008">
          <p15:clr>
            <a:srgbClr val="FBAE40"/>
          </p15:clr>
        </p15:guide>
        <p15:guide id="2" pos="3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p:cSld name="Back">
    <p:spTree>
      <p:nvGrpSpPr>
        <p:cNvPr id="29" name="Shape 29"/>
        <p:cNvGrpSpPr/>
        <p:nvPr/>
      </p:nvGrpSpPr>
      <p:grpSpPr>
        <a:xfrm>
          <a:off x="0" y="0"/>
          <a:ext cx="0" cy="0"/>
          <a:chOff x="0" y="0"/>
          <a:chExt cx="0" cy="0"/>
        </a:xfrm>
      </p:grpSpPr>
      <p:sp>
        <p:nvSpPr>
          <p:cNvPr id="30" name="Google Shape;30;p44"/>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44"/>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2" name="Google Shape;32;p44"/>
          <p:cNvPicPr preferRelativeResize="0"/>
          <p:nvPr/>
        </p:nvPicPr>
        <p:blipFill rotWithShape="1">
          <a:blip r:embed="rId2">
            <a:alphaModFix/>
          </a:blip>
          <a:srcRect b="0" l="0" r="0" t="0"/>
          <a:stretch/>
        </p:blipFill>
        <p:spPr>
          <a:xfrm>
            <a:off x="9824700" y="6390744"/>
            <a:ext cx="1871999" cy="2723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image" showMasterSp="0">
  <p:cSld name="Section with image">
    <p:spTree>
      <p:nvGrpSpPr>
        <p:cNvPr id="33" name="Shape 33"/>
        <p:cNvGrpSpPr/>
        <p:nvPr/>
      </p:nvGrpSpPr>
      <p:grpSpPr>
        <a:xfrm>
          <a:off x="0" y="0"/>
          <a:ext cx="0" cy="0"/>
          <a:chOff x="0" y="0"/>
          <a:chExt cx="0" cy="0"/>
        </a:xfrm>
      </p:grpSpPr>
      <p:sp>
        <p:nvSpPr>
          <p:cNvPr id="34" name="Google Shape;34;p45"/>
          <p:cNvSpPr/>
          <p:nvPr>
            <p:ph idx="2" type="pic"/>
          </p:nvPr>
        </p:nvSpPr>
        <p:spPr>
          <a:xfrm>
            <a:off x="0" y="0"/>
            <a:ext cx="12192000" cy="6858000"/>
          </a:xfrm>
          <a:prstGeom prst="rect">
            <a:avLst/>
          </a:prstGeom>
          <a:noFill/>
          <a:ln>
            <a:noFill/>
          </a:ln>
        </p:spPr>
      </p:sp>
      <p:sp>
        <p:nvSpPr>
          <p:cNvPr id="35" name="Google Shape;35;p45"/>
          <p:cNvSpPr txBox="1"/>
          <p:nvPr>
            <p:ph idx="1" type="body"/>
          </p:nvPr>
        </p:nvSpPr>
        <p:spPr>
          <a:xfrm>
            <a:off x="495300" y="1615440"/>
            <a:ext cx="5029200" cy="2651760"/>
          </a:xfrm>
          <a:prstGeom prst="rect">
            <a:avLst/>
          </a:prstGeom>
          <a:noFill/>
          <a:ln>
            <a:noFill/>
          </a:ln>
        </p:spPr>
        <p:txBody>
          <a:bodyPr anchorCtr="0" anchor="t" bIns="45700" lIns="91425" spcFirstLastPara="1" rIns="91425" wrap="square" tIns="0">
            <a:spAutoFit/>
          </a:bodyPr>
          <a:lstStyle>
            <a:lvl1pPr indent="-228600" lvl="0" marL="457200" algn="l">
              <a:lnSpc>
                <a:spcPct val="90000"/>
              </a:lnSpc>
              <a:spcBef>
                <a:spcPts val="0"/>
              </a:spcBef>
              <a:spcAft>
                <a:spcPts val="0"/>
              </a:spcAft>
              <a:buSzPts val="3200"/>
              <a:buNone/>
              <a:defRPr sz="32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6" name="Google Shape;36;p45"/>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2712">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37" name="Shape 37"/>
        <p:cNvGrpSpPr/>
        <p:nvPr/>
      </p:nvGrpSpPr>
      <p:grpSpPr>
        <a:xfrm>
          <a:off x="0" y="0"/>
          <a:ext cx="0" cy="0"/>
          <a:chOff x="0" y="0"/>
          <a:chExt cx="0" cy="0"/>
        </a:xfrm>
      </p:grpSpPr>
      <p:sp>
        <p:nvSpPr>
          <p:cNvPr id="38" name="Google Shape;38;p46"/>
          <p:cNvSpPr txBox="1"/>
          <p:nvPr>
            <p:ph idx="1" type="body"/>
          </p:nvPr>
        </p:nvSpPr>
        <p:spPr>
          <a:xfrm>
            <a:off x="505557" y="1600200"/>
            <a:ext cx="5514243"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6"/>
          <p:cNvSpPr txBox="1"/>
          <p:nvPr>
            <p:ph idx="2" type="body"/>
          </p:nvPr>
        </p:nvSpPr>
        <p:spPr>
          <a:xfrm>
            <a:off x="6172200" y="1600200"/>
            <a:ext cx="5514242"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6"/>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 name="Google Shape;41;p46"/>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6"/>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44" name="Google Shape;44;p46"/>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text left">
  <p:cSld name="Image right text left">
    <p:spTree>
      <p:nvGrpSpPr>
        <p:cNvPr id="45" name="Shape 45"/>
        <p:cNvGrpSpPr/>
        <p:nvPr/>
      </p:nvGrpSpPr>
      <p:grpSpPr>
        <a:xfrm>
          <a:off x="0" y="0"/>
          <a:ext cx="0" cy="0"/>
          <a:chOff x="0" y="0"/>
          <a:chExt cx="0" cy="0"/>
        </a:xfrm>
      </p:grpSpPr>
      <p:sp>
        <p:nvSpPr>
          <p:cNvPr id="46" name="Google Shape;46;p47"/>
          <p:cNvSpPr txBox="1"/>
          <p:nvPr>
            <p:ph idx="1" type="body"/>
          </p:nvPr>
        </p:nvSpPr>
        <p:spPr>
          <a:xfrm>
            <a:off x="505557" y="1600200"/>
            <a:ext cx="3720079"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7"/>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p47"/>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7"/>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47"/>
          <p:cNvSpPr/>
          <p:nvPr>
            <p:ph idx="2" type="pic"/>
          </p:nvPr>
        </p:nvSpPr>
        <p:spPr>
          <a:xfrm>
            <a:off x="4378036" y="1600200"/>
            <a:ext cx="7318664" cy="4576763"/>
          </a:xfrm>
          <a:prstGeom prst="rect">
            <a:avLst/>
          </a:prstGeom>
          <a:noFill/>
          <a:ln>
            <a:noFill/>
          </a:ln>
        </p:spPr>
      </p:sp>
      <p:pic>
        <p:nvPicPr>
          <p:cNvPr id="52" name="Google Shape;52;p47"/>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text right">
  <p:cSld name="Image left text right">
    <p:spTree>
      <p:nvGrpSpPr>
        <p:cNvPr id="53" name="Shape 53"/>
        <p:cNvGrpSpPr/>
        <p:nvPr/>
      </p:nvGrpSpPr>
      <p:grpSpPr>
        <a:xfrm>
          <a:off x="0" y="0"/>
          <a:ext cx="0" cy="0"/>
          <a:chOff x="0" y="0"/>
          <a:chExt cx="0" cy="0"/>
        </a:xfrm>
      </p:grpSpPr>
      <p:sp>
        <p:nvSpPr>
          <p:cNvPr id="54" name="Google Shape;54;p48"/>
          <p:cNvSpPr txBox="1"/>
          <p:nvPr>
            <p:ph idx="1" type="body"/>
          </p:nvPr>
        </p:nvSpPr>
        <p:spPr>
          <a:xfrm>
            <a:off x="7976621" y="1600200"/>
            <a:ext cx="3720079"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8"/>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48"/>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8"/>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48"/>
          <p:cNvSpPr/>
          <p:nvPr>
            <p:ph idx="2" type="pic"/>
          </p:nvPr>
        </p:nvSpPr>
        <p:spPr>
          <a:xfrm>
            <a:off x="495300" y="1600200"/>
            <a:ext cx="7318664" cy="4576763"/>
          </a:xfrm>
          <a:prstGeom prst="rect">
            <a:avLst/>
          </a:prstGeom>
          <a:noFill/>
          <a:ln>
            <a:noFill/>
          </a:ln>
        </p:spPr>
      </p:sp>
      <p:pic>
        <p:nvPicPr>
          <p:cNvPr id="60" name="Google Shape;60;p48"/>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49"/>
          <p:cNvSpPr txBox="1"/>
          <p:nvPr>
            <p:ph idx="1" type="body"/>
          </p:nvPr>
        </p:nvSpPr>
        <p:spPr>
          <a:xfrm>
            <a:off x="505558" y="1600200"/>
            <a:ext cx="549201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49"/>
          <p:cNvSpPr txBox="1"/>
          <p:nvPr>
            <p:ph idx="2" type="body"/>
          </p:nvPr>
        </p:nvSpPr>
        <p:spPr>
          <a:xfrm>
            <a:off x="6172200" y="1600200"/>
            <a:ext cx="551424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49"/>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49"/>
          <p:cNvSpPr txBox="1"/>
          <p:nvPr>
            <p:ph idx="3" type="body"/>
          </p:nvPr>
        </p:nvSpPr>
        <p:spPr>
          <a:xfrm>
            <a:off x="505557" y="2567354"/>
            <a:ext cx="5514243" cy="36096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49"/>
          <p:cNvSpPr txBox="1"/>
          <p:nvPr>
            <p:ph idx="4" type="body"/>
          </p:nvPr>
        </p:nvSpPr>
        <p:spPr>
          <a:xfrm>
            <a:off x="6172200" y="2567354"/>
            <a:ext cx="5514242" cy="36096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49"/>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9"/>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70" name="Google Shape;70;p49"/>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laceholders">
  <p:cSld name="logo placeholders">
    <p:spTree>
      <p:nvGrpSpPr>
        <p:cNvPr id="71" name="Shape 71"/>
        <p:cNvGrpSpPr/>
        <p:nvPr/>
      </p:nvGrpSpPr>
      <p:grpSpPr>
        <a:xfrm>
          <a:off x="0" y="0"/>
          <a:ext cx="0" cy="0"/>
          <a:chOff x="0" y="0"/>
          <a:chExt cx="0" cy="0"/>
        </a:xfrm>
      </p:grpSpPr>
      <p:sp>
        <p:nvSpPr>
          <p:cNvPr id="72" name="Google Shape;72;p50"/>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p50"/>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0"/>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76" name="Google Shape;76;p50"/>
          <p:cNvSpPr/>
          <p:nvPr>
            <p:ph idx="2" type="pic"/>
          </p:nvPr>
        </p:nvSpPr>
        <p:spPr>
          <a:xfrm>
            <a:off x="4953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7" name="Google Shape;77;p50"/>
          <p:cNvSpPr/>
          <p:nvPr>
            <p:ph idx="3" type="pic"/>
          </p:nvPr>
        </p:nvSpPr>
        <p:spPr>
          <a:xfrm>
            <a:off x="28156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8" name="Google Shape;78;p50"/>
          <p:cNvSpPr/>
          <p:nvPr>
            <p:ph idx="4" type="pic"/>
          </p:nvPr>
        </p:nvSpPr>
        <p:spPr>
          <a:xfrm>
            <a:off x="51360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9" name="Google Shape;79;p50"/>
          <p:cNvSpPr/>
          <p:nvPr>
            <p:ph idx="5" type="pic"/>
          </p:nvPr>
        </p:nvSpPr>
        <p:spPr>
          <a:xfrm>
            <a:off x="74563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0" name="Google Shape;80;p50"/>
          <p:cNvSpPr/>
          <p:nvPr>
            <p:ph idx="6" type="pic"/>
          </p:nvPr>
        </p:nvSpPr>
        <p:spPr>
          <a:xfrm>
            <a:off x="97767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1" name="Google Shape;81;p50"/>
          <p:cNvSpPr/>
          <p:nvPr>
            <p:ph idx="7" type="pic"/>
          </p:nvPr>
        </p:nvSpPr>
        <p:spPr>
          <a:xfrm>
            <a:off x="4953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2" name="Google Shape;82;p50"/>
          <p:cNvSpPr/>
          <p:nvPr>
            <p:ph idx="8" type="pic"/>
          </p:nvPr>
        </p:nvSpPr>
        <p:spPr>
          <a:xfrm>
            <a:off x="28156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3" name="Google Shape;83;p50"/>
          <p:cNvSpPr/>
          <p:nvPr>
            <p:ph idx="9" type="pic"/>
          </p:nvPr>
        </p:nvSpPr>
        <p:spPr>
          <a:xfrm>
            <a:off x="51360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4" name="Google Shape;84;p50"/>
          <p:cNvSpPr/>
          <p:nvPr>
            <p:ph idx="13" type="pic"/>
          </p:nvPr>
        </p:nvSpPr>
        <p:spPr>
          <a:xfrm>
            <a:off x="74563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5" name="Google Shape;85;p50"/>
          <p:cNvSpPr/>
          <p:nvPr>
            <p:ph idx="14" type="pic"/>
          </p:nvPr>
        </p:nvSpPr>
        <p:spPr>
          <a:xfrm>
            <a:off x="97767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6" name="Google Shape;86;p50"/>
          <p:cNvSpPr/>
          <p:nvPr>
            <p:ph idx="15" type="pic"/>
          </p:nvPr>
        </p:nvSpPr>
        <p:spPr>
          <a:xfrm>
            <a:off x="4953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7" name="Google Shape;87;p50"/>
          <p:cNvSpPr/>
          <p:nvPr>
            <p:ph idx="16" type="pic"/>
          </p:nvPr>
        </p:nvSpPr>
        <p:spPr>
          <a:xfrm>
            <a:off x="28156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8" name="Google Shape;88;p50"/>
          <p:cNvSpPr/>
          <p:nvPr>
            <p:ph idx="17" type="pic"/>
          </p:nvPr>
        </p:nvSpPr>
        <p:spPr>
          <a:xfrm>
            <a:off x="51360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9" name="Google Shape;89;p50"/>
          <p:cNvSpPr/>
          <p:nvPr>
            <p:ph idx="18" type="pic"/>
          </p:nvPr>
        </p:nvSpPr>
        <p:spPr>
          <a:xfrm>
            <a:off x="74563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0" name="Google Shape;90;p50"/>
          <p:cNvSpPr/>
          <p:nvPr>
            <p:ph idx="19" type="pic"/>
          </p:nvPr>
        </p:nvSpPr>
        <p:spPr>
          <a:xfrm>
            <a:off x="97767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1" name="Google Shape;91;p50"/>
          <p:cNvSpPr/>
          <p:nvPr>
            <p:ph idx="20" type="pic"/>
          </p:nvPr>
        </p:nvSpPr>
        <p:spPr>
          <a:xfrm>
            <a:off x="4953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2" name="Google Shape;92;p50"/>
          <p:cNvSpPr/>
          <p:nvPr>
            <p:ph idx="21" type="pic"/>
          </p:nvPr>
        </p:nvSpPr>
        <p:spPr>
          <a:xfrm>
            <a:off x="28156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3" name="Google Shape;93;p50"/>
          <p:cNvSpPr/>
          <p:nvPr>
            <p:ph idx="22" type="pic"/>
          </p:nvPr>
        </p:nvSpPr>
        <p:spPr>
          <a:xfrm>
            <a:off x="51360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4" name="Google Shape;94;p50"/>
          <p:cNvSpPr/>
          <p:nvPr>
            <p:ph idx="23" type="pic"/>
          </p:nvPr>
        </p:nvSpPr>
        <p:spPr>
          <a:xfrm>
            <a:off x="74563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5" name="Google Shape;95;p50"/>
          <p:cNvSpPr/>
          <p:nvPr>
            <p:ph idx="24" type="pic"/>
          </p:nvPr>
        </p:nvSpPr>
        <p:spPr>
          <a:xfrm>
            <a:off x="97767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pic>
        <p:nvPicPr>
          <p:cNvPr id="96" name="Google Shape;96;p50"/>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Masters/_rels/slideMaster1.xml.rels><?xml version="1.0" encoding="UTF-8" ?><Relationships xmlns="http://schemas.openxmlformats.org/package/2006/relationships"><Relationship Target="../slideLayouts/slideLayout11.xml" Type="http://schemas.openxmlformats.org/officeDocument/2006/relationships/slideLayout" Id="rId11"></Relationship><Relationship Target="../slideLayouts/slideLayout10.xml" Type="http://schemas.openxmlformats.org/officeDocument/2006/relationships/slideLayout" Id="rId10"></Relationship><Relationship Target="../theme/theme1.xml" Type="http://schemas.openxmlformats.org/officeDocument/2006/relationships/theme" Id="rId13"></Relationship><Relationship Target="../slideLayouts/slideLayout12.xml" Type="http://schemas.openxmlformats.org/officeDocument/2006/relationships/slideLayout" Id="rId12"></Relationship><Relationship Target="../slideLayouts/slideLayout1.xml" Type="http://schemas.openxmlformats.org/officeDocument/2006/relationships/slideLayout" Id="rId1"></Relationship><Relationship Target="../slideLayouts/slideLayout2.xml" Type="http://schemas.openxmlformats.org/officeDocument/2006/relationships/slideLayout" Id="rId2"></Relationship><Relationship Target="../slideLayouts/slideLayout3.xml" Type="http://schemas.openxmlformats.org/officeDocument/2006/relationships/slideLayout" Id="rId3"></Relationship><Relationship Target="../slideLayouts/slideLayout4.xml" Type="http://schemas.openxmlformats.org/officeDocument/2006/relationships/slideLayout" Id="rId4"></Relationship><Relationship Target="../slideLayouts/slideLayout9.xml" Type="http://schemas.openxmlformats.org/officeDocument/2006/relationships/slideLayout" Id="rId9"></Relationship><Relationship Target="../slideLayouts/slideLayout5.xml" Type="http://schemas.openxmlformats.org/officeDocument/2006/relationships/slideLayout" Id="rId5"></Relationship><Relationship Target="../slideLayouts/slideLayout6.xml" Type="http://schemas.openxmlformats.org/officeDocument/2006/relationships/slideLayout" Id="rId6"></Relationship><Relationship Target="../slideLayouts/slideLayout7.xml" Type="http://schemas.openxmlformats.org/officeDocument/2006/relationships/slideLayout" Id="rId7"></Relationship><Relationship Target="../slideLayouts/slideLayout8.xml" Type="http://schemas.openxmlformats.org/officeDocument/2006/relationships/slideLayout" Id="rId8"></Relationship></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1"/>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1"/>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1pPr>
            <a:lvl2pPr indent="-342900" lvl="1" marL="9144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1"/>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888">
          <p15:clr>
            <a:srgbClr val="F26B43"/>
          </p15:clr>
        </p15:guide>
        <p15:guide id="2" pos="7368">
          <p15:clr>
            <a:srgbClr val="F26B43"/>
          </p15:clr>
        </p15:guide>
      </p15:sldGuideLst>
    </p:ext>
  </p:extLst>
</p:sldMaster>
</file>

<file path=ppt/slides/_rels/slide1.xml.rels><?xml version="1.0" encoding="UTF-8" ?><Relationships xmlns="http://schemas.openxmlformats.org/package/2006/relationships"><Relationship Target="../slideLayouts/slideLayout1.xml" Type="http://schemas.openxmlformats.org/officeDocument/2006/relationships/slideLayout" Id="rId1"></Relationship><Relationship Target="../notesSlides/notesSlide1.xml" Type="http://schemas.openxmlformats.org/officeDocument/2006/relationships/notesSlide" Id="rId2"></Relationship></Relationships>
</file>

<file path=ppt/slides/_rels/slide10.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0.xml" Type="http://schemas.openxmlformats.org/officeDocument/2006/relationships/notesSlide" Id="rId2"></Relationship></Relationships>
</file>

<file path=ppt/slides/_rels/slide11.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1.xml" Type="http://schemas.openxmlformats.org/officeDocument/2006/relationships/notesSlide" Id="rId2"></Relationship></Relationships>
</file>

<file path=ppt/slides/_rels/slide12.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2.xml" Type="http://schemas.openxmlformats.org/officeDocument/2006/relationships/notesSlide" Id="rId2"></Relationship></Relationships>
</file>

<file path=ppt/slides/_rels/slide13.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3.xml" Type="http://schemas.openxmlformats.org/officeDocument/2006/relationships/notesSlide" Id="rId2"></Relationship></Relationships>
</file>

<file path=ppt/slides/_rels/slide14.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4.xml" Type="http://schemas.openxmlformats.org/officeDocument/2006/relationships/notesSlide" Id="rId2"></Relationship></Relationships>
</file>

<file path=ppt/slides/_rels/slide15.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5.xml" Type="http://schemas.openxmlformats.org/officeDocument/2006/relationships/notesSlide" Id="rId2"></Relationship></Relationships>
</file>

<file path=ppt/slides/_rels/slide16.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6.xml" Type="http://schemas.openxmlformats.org/officeDocument/2006/relationships/notesSlide" Id="rId2"></Relationship></Relationships>
</file>

<file path=ppt/slides/_rels/slide17.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7.xml" Type="http://schemas.openxmlformats.org/officeDocument/2006/relationships/notesSlide" Id="rId2"></Relationship></Relationships>
</file>

<file path=ppt/slides/_rels/slide18.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8.xml" Type="http://schemas.openxmlformats.org/officeDocument/2006/relationships/notesSlide" Id="rId2"></Relationship></Relationships>
</file>

<file path=ppt/slides/_rels/slide19.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9.xml" Type="http://schemas.openxmlformats.org/officeDocument/2006/relationships/notesSlide" Id="rId2"></Relationship></Relationships>
</file>

<file path=ppt/slides/_rels/slide2.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xml" Type="http://schemas.openxmlformats.org/officeDocument/2006/relationships/notesSlide" Id="rId2"></Relationship></Relationships>
</file>

<file path=ppt/slides/_rels/slide20.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0.xml" Type="http://schemas.openxmlformats.org/officeDocument/2006/relationships/notesSlide" Id="rId2"></Relationship></Relationships>
</file>

<file path=ppt/slides/_rels/slide21.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1.xml" Type="http://schemas.openxmlformats.org/officeDocument/2006/relationships/notesSlide" Id="rId2"></Relationship></Relationships>
</file>

<file path=ppt/slides/_rels/slide22.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2.xml" Type="http://schemas.openxmlformats.org/officeDocument/2006/relationships/notesSlide" Id="rId2"></Relationship></Relationships>
</file>

<file path=ppt/slides/_rels/slide23.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3.xml" Type="http://schemas.openxmlformats.org/officeDocument/2006/relationships/notesSlide" Id="rId2"></Relationship></Relationships>
</file>

<file path=ppt/slides/_rels/slide24.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4.xml" Type="http://schemas.openxmlformats.org/officeDocument/2006/relationships/notesSlide" Id="rId2"></Relationship></Relationships>
</file>

<file path=ppt/slides/_rels/slide25.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5.xml" Type="http://schemas.openxmlformats.org/officeDocument/2006/relationships/notesSlide" Id="rId2"></Relationship></Relationships>
</file>

<file path=ppt/slides/_rels/slide26.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6.xml" Type="http://schemas.openxmlformats.org/officeDocument/2006/relationships/notesSlide" Id="rId2"></Relationship></Relationships>
</file>

<file path=ppt/slides/_rels/slide27.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7.xml" Type="http://schemas.openxmlformats.org/officeDocument/2006/relationships/notesSlide" Id="rId2"></Relationship></Relationships>
</file>

<file path=ppt/slides/_rels/slide28.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8.xml" Type="http://schemas.openxmlformats.org/officeDocument/2006/relationships/notesSlide" Id="rId2"></Relationship></Relationships>
</file>

<file path=ppt/slides/_rels/slide29.xml.rels><?xml version="1.0" encoding="UTF-8" ?><Relationships xmlns="http://schemas.openxmlformats.org/package/2006/relationships"><Relationship Target="../slideLayouts/slideLayout3.xml" Type="http://schemas.openxmlformats.org/officeDocument/2006/relationships/slideLayout" Id="rId1"></Relationship><Relationship Target="../notesSlides/notesSlide29.xml" Type="http://schemas.openxmlformats.org/officeDocument/2006/relationships/notesSlide" Id="rId2"></Relationship></Relationships>
</file>

<file path=ppt/slides/_rels/slide3.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3.xml" Type="http://schemas.openxmlformats.org/officeDocument/2006/relationships/notesSlide" Id="rId2"></Relationship></Relationships>
</file>

<file path=ppt/slides/_rels/slide4.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4.xml" Type="http://schemas.openxmlformats.org/officeDocument/2006/relationships/notesSlide" Id="rId2"></Relationship></Relationships>
</file>

<file path=ppt/slides/_rels/slide5.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5.xml" Type="http://schemas.openxmlformats.org/officeDocument/2006/relationships/notesSlide" Id="rId2"></Relationship></Relationships>
</file>

<file path=ppt/slides/_rels/slide6.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6.xml" Type="http://schemas.openxmlformats.org/officeDocument/2006/relationships/notesSlide" Id="rId2"></Relationship></Relationships>
</file>

<file path=ppt/slides/_rels/slide7.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7.xml" Type="http://schemas.openxmlformats.org/officeDocument/2006/relationships/notesSlide" Id="rId2"></Relationship></Relationships>
</file>

<file path=ppt/slides/_rels/slide8.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8.xml" Type="http://schemas.openxmlformats.org/officeDocument/2006/relationships/notesSlide" Id="rId2"></Relationship></Relationships>
</file>

<file path=ppt/slides/_rels/slide9.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9.xml" Type="http://schemas.openxmlformats.org/officeDocument/2006/relationships/notesSlide" Id="rId2"></Relationship></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idx="1" type="body"/>
          </p:nvPr>
        </p:nvSpPr>
        <p:spPr>
          <a:xfrm>
            <a:off x="495299" y="4391985"/>
            <a:ext cx="7490003" cy="6057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000"/>
              </a:spcBef>
              <a:spcAft>
                <a:spcPts val="0"/>
              </a:spcAft>
              <a:buSzPts val="1800"/>
              <a:buNone/>
            </a:pPr>
            <a:r>
              <a:t/>
            </a:r>
            <a:endParaRPr/>
          </a:p>
        </p:txBody>
      </p:sp>
      <p:sp>
        <p:nvSpPr>
          <p:cNvPr id="116" name="Google Shape;116;p1"/>
          <p:cNvSpPr txBox="1"/>
          <p:nvPr>
            <p:ph idx="2" type="body"/>
          </p:nvPr>
        </p:nvSpPr>
        <p:spPr>
          <a:xfrm>
            <a:off x="495299" y="1600200"/>
            <a:ext cx="7489825" cy="265112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5400"/>
              <a:buNone/>
            </a:pPr>
            <a:r>
              <a:rPr lang="en-US"/>
              <a:t>Introduction to C# and Object Oriented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800"/>
              <a:buChar char="•"/>
            </a:pPr>
            <a:r>
              <a:rPr lang="en-US">
                <a:latin typeface="Courier New"/>
                <a:ea typeface="Courier New"/>
                <a:cs typeface="Courier New"/>
                <a:sym typeface="Courier New"/>
              </a:rPr>
              <a:t>string name=“George Sovatzis”; string address = String.Empty;</a:t>
            </a:r>
            <a:endParaRPr>
              <a:solidFill>
                <a:srgbClr val="63A029"/>
              </a:solidFill>
              <a:latin typeface="Courier New"/>
              <a:ea typeface="Courier New"/>
              <a:cs typeface="Courier New"/>
              <a:sym typeface="Courier New"/>
            </a:endParaRPr>
          </a:p>
          <a:p>
            <a:pPr indent="-228600" lvl="0" marL="228600" rtl="0" algn="l">
              <a:lnSpc>
                <a:spcPct val="90000"/>
              </a:lnSpc>
              <a:spcBef>
                <a:spcPts val="1000"/>
              </a:spcBef>
              <a:spcAft>
                <a:spcPts val="0"/>
              </a:spcAft>
              <a:buSzPts val="1800"/>
              <a:buChar char="•"/>
            </a:pPr>
            <a:r>
              <a:rPr lang="en-US">
                <a:latin typeface="Courier New"/>
                <a:ea typeface="Courier New"/>
                <a:cs typeface="Courier New"/>
                <a:sym typeface="Courier New"/>
              </a:rPr>
              <a:t>string fName = “George”; string lName=“Sovatzis”;</a:t>
            </a:r>
            <a:endParaRPr/>
          </a:p>
          <a:p>
            <a:pPr indent="-228600" lvl="0" marL="228600" rtl="0" algn="l">
              <a:lnSpc>
                <a:spcPct val="90000"/>
              </a:lnSpc>
              <a:spcBef>
                <a:spcPts val="1000"/>
              </a:spcBef>
              <a:spcAft>
                <a:spcPts val="0"/>
              </a:spcAft>
              <a:buSzPts val="1800"/>
              <a:buChar char="•"/>
            </a:pPr>
            <a:r>
              <a:rPr lang="en-US">
                <a:latin typeface="Courier New"/>
                <a:ea typeface="Courier New"/>
                <a:cs typeface="Courier New"/>
                <a:sym typeface="Courier New"/>
              </a:rPr>
              <a:t>string fullName = fName + “ ” + lName;		</a:t>
            </a:r>
            <a:r>
              <a:rPr lang="en-US">
                <a:solidFill>
                  <a:srgbClr val="63A029"/>
                </a:solidFill>
                <a:latin typeface="Courier New"/>
                <a:ea typeface="Courier New"/>
                <a:cs typeface="Courier New"/>
                <a:sym typeface="Courier New"/>
              </a:rPr>
              <a:t>// String concatenation with +</a:t>
            </a:r>
            <a:endParaRPr/>
          </a:p>
          <a:p>
            <a:pPr indent="-228600" lvl="0" marL="228600" rtl="0" algn="l">
              <a:lnSpc>
                <a:spcPct val="90000"/>
              </a:lnSpc>
              <a:spcBef>
                <a:spcPts val="1000"/>
              </a:spcBef>
              <a:spcAft>
                <a:spcPts val="0"/>
              </a:spcAft>
              <a:buSzPts val="1800"/>
              <a:buChar char="•"/>
            </a:pPr>
            <a:r>
              <a:rPr lang="en-US">
                <a:latin typeface="Courier New"/>
                <a:ea typeface="Courier New"/>
                <a:cs typeface="Courier New"/>
                <a:sym typeface="Courier New"/>
              </a:rPr>
              <a:t>string fullName = String.Concat(fName, “ ”, lName);	</a:t>
            </a:r>
            <a:r>
              <a:rPr lang="en-US">
                <a:solidFill>
                  <a:srgbClr val="63A029"/>
                </a:solidFill>
                <a:latin typeface="Courier New"/>
                <a:ea typeface="Courier New"/>
                <a:cs typeface="Courier New"/>
                <a:sym typeface="Courier New"/>
              </a:rPr>
              <a:t>// The same concatenation</a:t>
            </a:r>
            <a:endParaRPr/>
          </a:p>
          <a:p>
            <a:pPr indent="-228600" lvl="0" marL="228600" rtl="0" algn="l">
              <a:lnSpc>
                <a:spcPct val="90000"/>
              </a:lnSpc>
              <a:spcBef>
                <a:spcPts val="1000"/>
              </a:spcBef>
              <a:spcAft>
                <a:spcPts val="0"/>
              </a:spcAft>
              <a:buSzPts val="1800"/>
              <a:buChar char="•"/>
            </a:pPr>
            <a:r>
              <a:rPr lang="en-US">
                <a:latin typeface="Courier New"/>
                <a:ea typeface="Courier New"/>
                <a:cs typeface="Courier New"/>
                <a:sym typeface="Courier New"/>
              </a:rPr>
              <a:t>int x=1, y=2; int sum = x+y; Console.WriteLine(String.Format(“{0} + {1} = {2}”, x, y, sum); 	</a:t>
            </a:r>
            <a:r>
              <a:rPr lang="en-US">
                <a:solidFill>
                  <a:srgbClr val="63A029"/>
                </a:solidFill>
                <a:latin typeface="Courier New"/>
                <a:ea typeface="Courier New"/>
                <a:cs typeface="Courier New"/>
                <a:sym typeface="Courier New"/>
              </a:rPr>
              <a:t>// Prints in console: </a:t>
            </a:r>
            <a:r>
              <a:rPr b="1" lang="en-US">
                <a:solidFill>
                  <a:srgbClr val="63A029"/>
                </a:solidFill>
                <a:latin typeface="Courier New"/>
                <a:ea typeface="Courier New"/>
                <a:cs typeface="Courier New"/>
                <a:sym typeface="Courier New"/>
              </a:rPr>
              <a:t>1 + 2 = 3</a:t>
            </a:r>
            <a:endParaRPr/>
          </a:p>
          <a:p>
            <a:pPr indent="-228600" lvl="0" marL="228600" rtl="0" algn="l">
              <a:lnSpc>
                <a:spcPct val="90000"/>
              </a:lnSpc>
              <a:spcBef>
                <a:spcPts val="1000"/>
              </a:spcBef>
              <a:spcAft>
                <a:spcPts val="0"/>
              </a:spcAft>
              <a:buSzPts val="1800"/>
              <a:buChar char="•"/>
            </a:pPr>
            <a:r>
              <a:rPr lang="en-US">
                <a:latin typeface="Courier New"/>
                <a:ea typeface="Courier New"/>
                <a:cs typeface="Courier New"/>
                <a:sym typeface="Courier New"/>
              </a:rPr>
              <a:t>string s = “Hello World”; Console.WriteLine(s.Substring(0,5)); </a:t>
            </a:r>
            <a:r>
              <a:rPr lang="en-US">
                <a:solidFill>
                  <a:srgbClr val="63A029"/>
                </a:solidFill>
                <a:latin typeface="Courier New"/>
                <a:ea typeface="Courier New"/>
                <a:cs typeface="Courier New"/>
                <a:sym typeface="Courier New"/>
              </a:rPr>
              <a:t>// Prints </a:t>
            </a:r>
            <a:r>
              <a:rPr b="1" lang="en-US">
                <a:solidFill>
                  <a:srgbClr val="63A029"/>
                </a:solidFill>
                <a:latin typeface="Courier New"/>
                <a:ea typeface="Courier New"/>
                <a:cs typeface="Courier New"/>
                <a:sym typeface="Courier New"/>
              </a:rPr>
              <a:t>Hello</a:t>
            </a:r>
            <a:endParaRPr/>
          </a:p>
          <a:p>
            <a:pPr indent="-228600" lvl="0" marL="228600" rtl="0" algn="l">
              <a:lnSpc>
                <a:spcPct val="90000"/>
              </a:lnSpc>
              <a:spcBef>
                <a:spcPts val="1000"/>
              </a:spcBef>
              <a:spcAft>
                <a:spcPts val="0"/>
              </a:spcAft>
              <a:buSzPts val="1800"/>
              <a:buChar char="•"/>
            </a:pPr>
            <a:r>
              <a:rPr lang="en-US">
                <a:latin typeface="Courier New"/>
                <a:ea typeface="Courier New"/>
                <a:cs typeface="Courier New"/>
                <a:sym typeface="Courier New"/>
              </a:rPr>
              <a:t>Console.WriteLine(fullName.Replace(“George”, “Panos”); </a:t>
            </a:r>
            <a:r>
              <a:rPr lang="en-US">
                <a:solidFill>
                  <a:srgbClr val="63A029"/>
                </a:solidFill>
                <a:latin typeface="Courier New"/>
                <a:ea typeface="Courier New"/>
                <a:cs typeface="Courier New"/>
                <a:sym typeface="Courier New"/>
              </a:rPr>
              <a:t>// Prints </a:t>
            </a:r>
            <a:r>
              <a:rPr b="1" lang="en-US">
                <a:solidFill>
                  <a:srgbClr val="63A029"/>
                </a:solidFill>
                <a:latin typeface="Courier New"/>
                <a:ea typeface="Courier New"/>
                <a:cs typeface="Courier New"/>
                <a:sym typeface="Courier New"/>
              </a:rPr>
              <a:t>Panos Sovatzis</a:t>
            </a:r>
            <a:endParaRPr b="1">
              <a:solidFill>
                <a:srgbClr val="63A029"/>
              </a:solidFill>
              <a:latin typeface="Courier New"/>
              <a:ea typeface="Courier New"/>
              <a:cs typeface="Courier New"/>
              <a:sym typeface="Courier New"/>
            </a:endParaRPr>
          </a:p>
          <a:p>
            <a:pPr indent="-228600" lvl="0" marL="228600" rtl="0" algn="l">
              <a:lnSpc>
                <a:spcPct val="90000"/>
              </a:lnSpc>
              <a:spcBef>
                <a:spcPts val="1000"/>
              </a:spcBef>
              <a:spcAft>
                <a:spcPts val="0"/>
              </a:spcAft>
              <a:buSzPts val="1800"/>
              <a:buChar char="•"/>
            </a:pPr>
            <a:r>
              <a:rPr lang="en-US"/>
              <a:t>Other string functions:</a:t>
            </a:r>
            <a:endParaRPr/>
          </a:p>
          <a:p>
            <a:pPr indent="-228600" lvl="1" marL="685800" rtl="0" algn="l">
              <a:lnSpc>
                <a:spcPct val="90000"/>
              </a:lnSpc>
              <a:spcBef>
                <a:spcPts val="500"/>
              </a:spcBef>
              <a:spcAft>
                <a:spcPts val="0"/>
              </a:spcAft>
              <a:buSzPts val="1800"/>
              <a:buChar char="•"/>
            </a:pPr>
            <a:r>
              <a:rPr lang="en-US"/>
              <a:t>String.Split � Break a string into an array of strings by defining a character separator</a:t>
            </a:r>
            <a:endParaRPr/>
          </a:p>
          <a:p>
            <a:pPr indent="-228600" lvl="2" marL="1143000" rtl="0" algn="l">
              <a:lnSpc>
                <a:spcPct val="90000"/>
              </a:lnSpc>
              <a:spcBef>
                <a:spcPts val="500"/>
              </a:spcBef>
              <a:spcAft>
                <a:spcPts val="0"/>
              </a:spcAft>
              <a:buSzPts val="1800"/>
              <a:buChar char="•"/>
            </a:pPr>
            <a:r>
              <a:rPr lang="en-US">
                <a:latin typeface="Courier New"/>
                <a:ea typeface="Courier New"/>
                <a:cs typeface="Courier New"/>
                <a:sym typeface="Courier New"/>
              </a:rPr>
              <a:t>string fruits=“apple,banana,orange”; string[] arr=fruits.Split(‘,’);</a:t>
            </a:r>
            <a:endParaRPr/>
          </a:p>
          <a:p>
            <a:pPr indent="-228600" lvl="1" marL="685800" rtl="0" algn="l">
              <a:lnSpc>
                <a:spcPct val="90000"/>
              </a:lnSpc>
              <a:spcBef>
                <a:spcPts val="500"/>
              </a:spcBef>
              <a:spcAft>
                <a:spcPts val="0"/>
              </a:spcAft>
              <a:buSzPts val="1800"/>
              <a:buChar char="•"/>
            </a:pPr>
            <a:r>
              <a:rPr lang="en-US"/>
              <a:t>String.Length � Get string’s length in characters</a:t>
            </a:r>
            <a:endParaRPr/>
          </a:p>
          <a:p>
            <a:pPr indent="-228600" lvl="1" marL="685800" rtl="0" algn="l">
              <a:lnSpc>
                <a:spcPct val="90000"/>
              </a:lnSpc>
              <a:spcBef>
                <a:spcPts val="500"/>
              </a:spcBef>
              <a:spcAft>
                <a:spcPts val="0"/>
              </a:spcAft>
              <a:buSzPts val="1800"/>
              <a:buChar char="•"/>
            </a:pPr>
            <a:r>
              <a:rPr lang="en-US"/>
              <a:t>String.IndexOf – String.Contains – String.StartsWith � Search for a string inside another string fuctions</a:t>
            </a:r>
            <a:endParaRPr/>
          </a:p>
        </p:txBody>
      </p:sp>
      <p:sp>
        <p:nvSpPr>
          <p:cNvPr id="187" name="Google Shape;187;p8"/>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C# Basics: Strings &amp; Printing to Console</a:t>
            </a:r>
            <a:endParaRPr/>
          </a:p>
        </p:txBody>
      </p:sp>
      <p:sp>
        <p:nvSpPr>
          <p:cNvPr id="188" name="Google Shape;18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89" name="Google Shape;189;p8"/>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How to read from Console:</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string c = Console.ReadLine(); </a:t>
            </a:r>
            <a:r>
              <a:rPr lang="en-US">
                <a:solidFill>
                  <a:srgbClr val="63A029"/>
                </a:solidFill>
                <a:latin typeface="Courier New"/>
                <a:ea typeface="Courier New"/>
                <a:cs typeface="Courier New"/>
                <a:sym typeface="Courier New"/>
              </a:rPr>
              <a:t>// Reads characters until users hits &lt;ENTER&gt;</a:t>
            </a:r>
            <a:endParaRPr/>
          </a:p>
          <a:p>
            <a:pPr indent="-228600" lvl="0" marL="228600" rtl="0" algn="l">
              <a:lnSpc>
                <a:spcPct val="100000"/>
              </a:lnSpc>
              <a:spcBef>
                <a:spcPts val="1000"/>
              </a:spcBef>
              <a:spcAft>
                <a:spcPts val="0"/>
              </a:spcAft>
              <a:buSzPts val="1800"/>
              <a:buChar char="•"/>
            </a:pPr>
            <a:r>
              <a:rPr lang="en-US"/>
              <a:t>Yes, but how to read a number?</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int a = Convert.ToInt32(Console.ReadLine()); </a:t>
            </a:r>
            <a:r>
              <a:rPr lang="en-US">
                <a:solidFill>
                  <a:srgbClr val="63A029"/>
                </a:solidFill>
                <a:latin typeface="Courier New"/>
                <a:ea typeface="Courier New"/>
                <a:cs typeface="Courier New"/>
                <a:sym typeface="Courier New"/>
              </a:rPr>
              <a:t>// Converts character to int</a:t>
            </a:r>
            <a:endParaRPr>
              <a:solidFill>
                <a:srgbClr val="63A029"/>
              </a:solidFill>
              <a:latin typeface="Courier New"/>
              <a:ea typeface="Courier New"/>
              <a:cs typeface="Courier New"/>
              <a:sym typeface="Courier New"/>
            </a:endParaRPr>
          </a:p>
          <a:p>
            <a:pPr indent="-228600" lvl="0" marL="228600" rtl="0" algn="l">
              <a:lnSpc>
                <a:spcPct val="100000"/>
              </a:lnSpc>
              <a:spcBef>
                <a:spcPts val="1000"/>
              </a:spcBef>
              <a:spcAft>
                <a:spcPts val="0"/>
              </a:spcAft>
              <a:buSzPts val="1800"/>
              <a:buChar char="•"/>
            </a:pPr>
            <a:r>
              <a:rPr lang="en-US"/>
              <a:t>However, if user inputs a character instead of a digit, you get an exception. Solution: Use TryParse...</a:t>
            </a:r>
            <a:endParaRPr/>
          </a:p>
          <a:p>
            <a:pPr indent="-228600" lvl="1" marL="685800" rtl="0" algn="l">
              <a:lnSpc>
                <a:spcPct val="100000"/>
              </a:lnSpc>
              <a:spcBef>
                <a:spcPts val="500"/>
              </a:spcBef>
              <a:spcAft>
                <a:spcPts val="0"/>
              </a:spcAft>
              <a:buSzPts val="1800"/>
              <a:buNone/>
            </a:pPr>
            <a:r>
              <a:rPr lang="en-US">
                <a:solidFill>
                  <a:srgbClr val="63A029"/>
                </a:solidFill>
                <a:latin typeface="Courier New"/>
                <a:ea typeface="Courier New"/>
                <a:cs typeface="Courier New"/>
                <a:sym typeface="Courier New"/>
              </a:rPr>
              <a:t>// Read characters from the console as you would normally do...</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	string s = Console.ReadLine();</a:t>
            </a:r>
            <a:endParaRPr/>
          </a:p>
          <a:p>
            <a:pPr indent="-228600" lvl="1" marL="685800" rtl="0" algn="l">
              <a:lnSpc>
                <a:spcPct val="100000"/>
              </a:lnSpc>
              <a:spcBef>
                <a:spcPts val="500"/>
              </a:spcBef>
              <a:spcAft>
                <a:spcPts val="0"/>
              </a:spcAft>
              <a:buSzPts val="1800"/>
              <a:buNone/>
            </a:pPr>
            <a:r>
              <a:rPr lang="en-US">
                <a:solidFill>
                  <a:srgbClr val="63A029"/>
                </a:solidFill>
                <a:latin typeface="Courier New"/>
                <a:ea typeface="Courier New"/>
                <a:cs typeface="Courier New"/>
                <a:sym typeface="Courier New"/>
              </a:rPr>
              <a:t>// Initialize an integer variable</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	int a = 0;</a:t>
            </a:r>
            <a:endParaRPr/>
          </a:p>
          <a:p>
            <a:pPr indent="-228600" lvl="1" marL="685800" rtl="0" algn="l">
              <a:lnSpc>
                <a:spcPct val="100000"/>
              </a:lnSpc>
              <a:spcBef>
                <a:spcPts val="500"/>
              </a:spcBef>
              <a:spcAft>
                <a:spcPts val="0"/>
              </a:spcAft>
              <a:buSzPts val="1800"/>
              <a:buNone/>
            </a:pPr>
            <a:r>
              <a:rPr lang="en-US">
                <a:solidFill>
                  <a:srgbClr val="63A029"/>
                </a:solidFill>
                <a:latin typeface="Courier New"/>
                <a:ea typeface="Courier New"/>
                <a:cs typeface="Courier New"/>
                <a:sym typeface="Courier New"/>
              </a:rPr>
              <a:t>// If string s, parses successfully it will be assigned to variable a</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	int.TryParse(s, out a);	</a:t>
            </a:r>
            <a:r>
              <a:rPr lang="en-US">
                <a:solidFill>
                  <a:srgbClr val="009B74"/>
                </a:solidFill>
                <a:latin typeface="Courier New"/>
                <a:ea typeface="Courier New"/>
                <a:cs typeface="Courier New"/>
                <a:sym typeface="Courier New"/>
              </a:rPr>
              <a:t>// We will describe the out keyword later...</a:t>
            </a:r>
            <a:endParaRPr>
              <a:solidFill>
                <a:srgbClr val="009B74"/>
              </a:solidFill>
              <a:latin typeface="Courier New"/>
              <a:ea typeface="Courier New"/>
              <a:cs typeface="Courier New"/>
              <a:sym typeface="Courier New"/>
            </a:endParaRPr>
          </a:p>
        </p:txBody>
      </p:sp>
      <p:sp>
        <p:nvSpPr>
          <p:cNvPr id="195" name="Google Shape;195;p9"/>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C# Basics: Read from Console &amp; Convert vs. TryParse</a:t>
            </a:r>
            <a:endParaRPr/>
          </a:p>
        </p:txBody>
      </p:sp>
      <p:sp>
        <p:nvSpPr>
          <p:cNvPr id="196" name="Google Shape;19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97" name="Google Shape;197;p9"/>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665"/>
              <a:buChar char="•"/>
            </a:pPr>
            <a:r>
              <a:rPr lang="en-US" sz="1665"/>
              <a:t>Definition:  [</a:t>
            </a:r>
            <a:r>
              <a:rPr lang="en-US" sz="1665">
                <a:latin typeface="Courier New"/>
                <a:ea typeface="Courier New"/>
                <a:cs typeface="Courier New"/>
                <a:sym typeface="Courier New"/>
              </a:rPr>
              <a:t>modifiers] [return type] </a:t>
            </a:r>
            <a:r>
              <a:rPr b="1" lang="en-US" sz="1665">
                <a:latin typeface="Courier New"/>
                <a:ea typeface="Courier New"/>
                <a:cs typeface="Courier New"/>
                <a:sym typeface="Courier New"/>
              </a:rPr>
              <a:t>[Method Name]</a:t>
            </a:r>
            <a:r>
              <a:rPr lang="en-US" sz="1665">
                <a:latin typeface="Courier New"/>
                <a:ea typeface="Courier New"/>
                <a:cs typeface="Courier New"/>
                <a:sym typeface="Courier New"/>
              </a:rPr>
              <a:t> (parameter1, parameter2 . . .)</a:t>
            </a:r>
            <a:endParaRPr/>
          </a:p>
          <a:p>
            <a:pPr indent="-228600" lvl="0" marL="228600" rtl="0" algn="l">
              <a:lnSpc>
                <a:spcPct val="90000"/>
              </a:lnSpc>
              <a:spcBef>
                <a:spcPts val="1000"/>
              </a:spcBef>
              <a:spcAft>
                <a:spcPts val="0"/>
              </a:spcAft>
              <a:buSzPts val="1665"/>
              <a:buChar char="•"/>
            </a:pPr>
            <a:r>
              <a:rPr lang="en-US" sz="1665"/>
              <a:t>Example:  </a:t>
            </a:r>
            <a:r>
              <a:rPr lang="en-US" sz="1665">
                <a:latin typeface="Courier New"/>
                <a:ea typeface="Courier New"/>
                <a:cs typeface="Courier New"/>
                <a:sym typeface="Courier New"/>
              </a:rPr>
              <a:t>public static void myMethod(int x, int y=0) { </a:t>
            </a:r>
            <a:r>
              <a:rPr lang="en-US" sz="1665">
                <a:solidFill>
                  <a:srgbClr val="009B74"/>
                </a:solidFill>
                <a:latin typeface="Courier New"/>
                <a:ea typeface="Courier New"/>
                <a:cs typeface="Courier New"/>
                <a:sym typeface="Courier New"/>
              </a:rPr>
              <a:t>// y has optional value</a:t>
            </a:r>
            <a:r>
              <a:rPr lang="en-US" sz="1665">
                <a:latin typeface="Courier New"/>
                <a:ea typeface="Courier New"/>
                <a:cs typeface="Courier New"/>
                <a:sym typeface="Courier New"/>
              </a:rPr>
              <a:t> }</a:t>
            </a:r>
            <a:endParaRPr sz="1665"/>
          </a:p>
          <a:p>
            <a:pPr indent="-228600" lvl="0" marL="228600" rtl="0" algn="l">
              <a:lnSpc>
                <a:spcPct val="90000"/>
              </a:lnSpc>
              <a:spcBef>
                <a:spcPts val="1000"/>
              </a:spcBef>
              <a:spcAft>
                <a:spcPts val="0"/>
              </a:spcAft>
              <a:buSzPts val="1665"/>
              <a:buChar char="•"/>
            </a:pPr>
            <a:r>
              <a:rPr lang="en-US" sz="1665"/>
              <a:t>Invocation with named arguments:  </a:t>
            </a:r>
            <a:r>
              <a:rPr lang="en-US" sz="1665">
                <a:latin typeface="Courier New"/>
                <a:ea typeface="Courier New"/>
                <a:cs typeface="Courier New"/>
                <a:sym typeface="Courier New"/>
              </a:rPr>
              <a:t>myMethod(x: 15, y: 32);</a:t>
            </a:r>
            <a:endParaRPr sz="1665"/>
          </a:p>
          <a:p>
            <a:pPr indent="-228600" lvl="0" marL="228600" rtl="0" algn="l">
              <a:lnSpc>
                <a:spcPct val="90000"/>
              </a:lnSpc>
              <a:spcBef>
                <a:spcPts val="1000"/>
              </a:spcBef>
              <a:spcAft>
                <a:spcPts val="0"/>
              </a:spcAft>
              <a:buSzPts val="1665"/>
              <a:buChar char="•"/>
            </a:pPr>
            <a:r>
              <a:rPr lang="en-US" sz="1665"/>
              <a:t>Access Modifiers:</a:t>
            </a:r>
            <a:endParaRPr/>
          </a:p>
          <a:p>
            <a:pPr indent="-228600" lvl="1" marL="685800" rtl="0" algn="l">
              <a:lnSpc>
                <a:spcPct val="90000"/>
              </a:lnSpc>
              <a:spcBef>
                <a:spcPts val="500"/>
              </a:spcBef>
              <a:spcAft>
                <a:spcPts val="0"/>
              </a:spcAft>
              <a:buSzPts val="1665"/>
              <a:buChar char="•"/>
            </a:pPr>
            <a:r>
              <a:rPr lang="en-US" sz="1665"/>
              <a:t>public � Access to the method is unrestricted</a:t>
            </a:r>
            <a:endParaRPr sz="1665"/>
          </a:p>
          <a:p>
            <a:pPr indent="-228600" lvl="1" marL="685800" rtl="0" algn="l">
              <a:lnSpc>
                <a:spcPct val="90000"/>
              </a:lnSpc>
              <a:spcBef>
                <a:spcPts val="500"/>
              </a:spcBef>
              <a:spcAft>
                <a:spcPts val="0"/>
              </a:spcAft>
              <a:buSzPts val="1665"/>
              <a:buChar char="•"/>
            </a:pPr>
            <a:r>
              <a:rPr lang="en-US" sz="1665"/>
              <a:t>private � Access is limited only to the containing class</a:t>
            </a:r>
            <a:endParaRPr sz="1665"/>
          </a:p>
          <a:p>
            <a:pPr indent="-228600" lvl="1" marL="685800" rtl="0" algn="l">
              <a:lnSpc>
                <a:spcPct val="90000"/>
              </a:lnSpc>
              <a:spcBef>
                <a:spcPts val="500"/>
              </a:spcBef>
              <a:spcAft>
                <a:spcPts val="0"/>
              </a:spcAft>
              <a:buSzPts val="1665"/>
              <a:buChar char="•"/>
            </a:pPr>
            <a:r>
              <a:rPr lang="en-US" sz="1665"/>
              <a:t>internal � Access is limited to the current assembly (Assemblies are .EXE or .DLL files created in our solution)</a:t>
            </a:r>
            <a:endParaRPr sz="1665"/>
          </a:p>
          <a:p>
            <a:pPr indent="-228600" lvl="1" marL="685800" rtl="0" algn="l">
              <a:lnSpc>
                <a:spcPct val="90000"/>
              </a:lnSpc>
              <a:spcBef>
                <a:spcPts val="500"/>
              </a:spcBef>
              <a:spcAft>
                <a:spcPts val="0"/>
              </a:spcAft>
              <a:buSzPts val="1665"/>
              <a:buChar char="•"/>
            </a:pPr>
            <a:r>
              <a:rPr lang="en-US" sz="1665"/>
              <a:t>protected � Access is limited to the containing class or classes derived from the base class</a:t>
            </a:r>
            <a:endParaRPr/>
          </a:p>
          <a:p>
            <a:pPr indent="-228600" lvl="0" marL="228600" rtl="0" algn="l">
              <a:lnSpc>
                <a:spcPct val="90000"/>
              </a:lnSpc>
              <a:spcBef>
                <a:spcPts val="1000"/>
              </a:spcBef>
              <a:spcAft>
                <a:spcPts val="0"/>
              </a:spcAft>
              <a:buSzPts val="1665"/>
              <a:buChar char="•"/>
            </a:pPr>
            <a:r>
              <a:rPr lang="en-US" sz="1665"/>
              <a:t>Other modifiers </a:t>
            </a:r>
            <a:r>
              <a:rPr lang="en-US" sz="1665" u="sng"/>
              <a:t>(Virtual and Override differ from Java for method overriding)</a:t>
            </a:r>
            <a:r>
              <a:rPr lang="en-US" sz="1665"/>
              <a:t>:</a:t>
            </a:r>
            <a:endParaRPr/>
          </a:p>
          <a:p>
            <a:pPr indent="-228600" lvl="1" marL="685800" rtl="0" algn="l">
              <a:lnSpc>
                <a:spcPct val="90000"/>
              </a:lnSpc>
              <a:spcBef>
                <a:spcPts val="500"/>
              </a:spcBef>
              <a:spcAft>
                <a:spcPts val="0"/>
              </a:spcAft>
              <a:buSzPts val="1665"/>
              <a:buChar char="•"/>
            </a:pPr>
            <a:r>
              <a:rPr lang="en-US" sz="1665"/>
              <a:t>static � Method can be called without instantiating an object � directly from class name</a:t>
            </a:r>
            <a:endParaRPr/>
          </a:p>
          <a:p>
            <a:pPr indent="-228600" lvl="1" marL="685800" rtl="0" algn="l">
              <a:lnSpc>
                <a:spcPct val="90000"/>
              </a:lnSpc>
              <a:spcBef>
                <a:spcPts val="500"/>
              </a:spcBef>
              <a:spcAft>
                <a:spcPts val="0"/>
              </a:spcAft>
              <a:buSzPts val="1665"/>
              <a:buChar char="•"/>
            </a:pPr>
            <a:r>
              <a:rPr lang="en-US" sz="1665"/>
              <a:t>abstract � Mark that this method must be implemented on child class (parent class must also be abstract)</a:t>
            </a:r>
            <a:endParaRPr sz="1665"/>
          </a:p>
          <a:p>
            <a:pPr indent="-228600" lvl="1" marL="685800" rtl="0" algn="l">
              <a:lnSpc>
                <a:spcPct val="90000"/>
              </a:lnSpc>
              <a:spcBef>
                <a:spcPts val="500"/>
              </a:spcBef>
              <a:spcAft>
                <a:spcPts val="0"/>
              </a:spcAft>
              <a:buSzPts val="1665"/>
              <a:buChar char="•"/>
            </a:pPr>
            <a:r>
              <a:rPr lang="en-US" sz="1665"/>
              <a:t>virtual � Mark that this method can be overridden on child class</a:t>
            </a:r>
            <a:endParaRPr/>
          </a:p>
          <a:p>
            <a:pPr indent="-228600" lvl="1" marL="685800" rtl="0" algn="l">
              <a:lnSpc>
                <a:spcPct val="90000"/>
              </a:lnSpc>
              <a:spcBef>
                <a:spcPts val="500"/>
              </a:spcBef>
              <a:spcAft>
                <a:spcPts val="0"/>
              </a:spcAft>
              <a:buSzPts val="1665"/>
              <a:buChar char="•"/>
            </a:pPr>
            <a:r>
              <a:rPr lang="en-US" sz="1665"/>
              <a:t>override � Mark that this method overrides a virtual or abstract method on the parent class</a:t>
            </a:r>
            <a:endParaRPr/>
          </a:p>
          <a:p>
            <a:pPr indent="-228600" lvl="1" marL="685800" rtl="0" algn="l">
              <a:lnSpc>
                <a:spcPct val="90000"/>
              </a:lnSpc>
              <a:spcBef>
                <a:spcPts val="500"/>
              </a:spcBef>
              <a:spcAft>
                <a:spcPts val="0"/>
              </a:spcAft>
              <a:buSzPts val="1665"/>
              <a:buChar char="•"/>
            </a:pPr>
            <a:r>
              <a:rPr lang="en-US" sz="1665"/>
              <a:t>new � Marks that this method is new and not override… we will discuss this concept later in Object Oriented C#</a:t>
            </a:r>
            <a:endParaRPr/>
          </a:p>
        </p:txBody>
      </p:sp>
      <p:sp>
        <p:nvSpPr>
          <p:cNvPr id="203" name="Google Shape;203;p11"/>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C# Basics: Methods (definition and modifiers)</a:t>
            </a:r>
            <a:endParaRPr/>
          </a:p>
        </p:txBody>
      </p:sp>
      <p:sp>
        <p:nvSpPr>
          <p:cNvPr id="204" name="Google Shape;20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05" name="Google Shape;205;p11"/>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2"/>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params keyword � specify a method parameter that takes a variable number of arguments… arguments become an array. </a:t>
            </a:r>
            <a:r>
              <a:rPr b="1" lang="en-US" u="sng"/>
              <a:t>No additional parameters are allowed after params and only one params keyword is allowed!</a:t>
            </a:r>
            <a:r>
              <a:rPr lang="en-US"/>
              <a:t> For example:</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public static void myMethod(params int[] numbers) {</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	foreach(int n in numbers) {</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		Console.Write (n + “ “);</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	}</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a:t>
            </a:r>
            <a:endParaRPr/>
          </a:p>
          <a:p>
            <a:pPr indent="-228600" lvl="1" marL="685800" rtl="0" algn="l">
              <a:lnSpc>
                <a:spcPct val="100000"/>
              </a:lnSpc>
              <a:spcBef>
                <a:spcPts val="500"/>
              </a:spcBef>
              <a:spcAft>
                <a:spcPts val="0"/>
              </a:spcAft>
              <a:buSzPts val="1800"/>
              <a:buNone/>
            </a:pPr>
            <a:r>
              <a:rPr lang="en-US">
                <a:solidFill>
                  <a:srgbClr val="009B74"/>
                </a:solidFill>
                <a:latin typeface="Courier New"/>
                <a:ea typeface="Courier New"/>
                <a:cs typeface="Courier New"/>
                <a:sym typeface="Courier New"/>
              </a:rPr>
              <a:t>// Possible calls</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myMethod(1,2,3,4);	</a:t>
            </a:r>
            <a:r>
              <a:rPr lang="en-US">
                <a:solidFill>
                  <a:srgbClr val="009B74"/>
                </a:solidFill>
                <a:latin typeface="Courier New"/>
                <a:ea typeface="Courier New"/>
                <a:cs typeface="Courier New"/>
                <a:sym typeface="Courier New"/>
              </a:rPr>
              <a:t>// Would print: 1 2 3 4 </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int[] a = {5,6,7,8};</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myMethod(a);		</a:t>
            </a:r>
            <a:r>
              <a:rPr lang="en-US">
                <a:solidFill>
                  <a:srgbClr val="009B74"/>
                </a:solidFill>
                <a:latin typeface="Courier New"/>
                <a:ea typeface="Courier New"/>
                <a:cs typeface="Courier New"/>
                <a:sym typeface="Courier New"/>
              </a:rPr>
              <a:t>// Would print: 5 6 7 8</a:t>
            </a:r>
            <a:endParaRPr/>
          </a:p>
          <a:p>
            <a:pPr indent="-228600" lvl="0" marL="228600" rtl="0" algn="l">
              <a:lnSpc>
                <a:spcPct val="100000"/>
              </a:lnSpc>
              <a:spcBef>
                <a:spcPts val="1000"/>
              </a:spcBef>
              <a:spcAft>
                <a:spcPts val="0"/>
              </a:spcAft>
              <a:buSzPts val="1800"/>
              <a:buChar char="•"/>
            </a:pPr>
            <a:r>
              <a:rPr lang="en-US"/>
              <a:t>in keyword � declares that the parameter will be passed by reference </a:t>
            </a:r>
            <a:r>
              <a:rPr b="1" lang="en-US" u="sng"/>
              <a:t>BUT CANNOT BE MODIFIED</a:t>
            </a:r>
            <a:r>
              <a:rPr lang="en-US"/>
              <a:t> inside method!</a:t>
            </a:r>
            <a:endParaRPr/>
          </a:p>
          <a:p>
            <a:pPr indent="-228600" lvl="0" marL="228600" rtl="0" algn="l">
              <a:lnSpc>
                <a:spcPct val="100000"/>
              </a:lnSpc>
              <a:spcBef>
                <a:spcPts val="1000"/>
              </a:spcBef>
              <a:spcAft>
                <a:spcPts val="0"/>
              </a:spcAft>
              <a:buSzPts val="1800"/>
              <a:buChar char="•"/>
            </a:pPr>
            <a:r>
              <a:rPr lang="en-US"/>
              <a:t>out keyword � declares that the parameter will be passed by reference and </a:t>
            </a:r>
            <a:r>
              <a:rPr b="1" lang="en-US" u="sng"/>
              <a:t>can be modified</a:t>
            </a:r>
            <a:r>
              <a:rPr lang="en-US"/>
              <a:t> in the caller method!</a:t>
            </a:r>
            <a:endParaRPr/>
          </a:p>
        </p:txBody>
      </p:sp>
      <p:sp>
        <p:nvSpPr>
          <p:cNvPr id="211" name="Google Shape;211;p12"/>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C# Basics: Methods (parameters)</a:t>
            </a:r>
            <a:endParaRPr/>
          </a:p>
        </p:txBody>
      </p:sp>
      <p:sp>
        <p:nvSpPr>
          <p:cNvPr id="212" name="Google Shape;21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13" name="Google Shape;213;p12"/>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3"/>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665"/>
              <a:buNone/>
            </a:pPr>
            <a:r>
              <a:rPr lang="en-US" sz="1665">
                <a:latin typeface="Courier New"/>
                <a:ea typeface="Courier New"/>
                <a:cs typeface="Courier New"/>
                <a:sym typeface="Courier New"/>
              </a:rPr>
              <a:t>class myException : Exception {</a:t>
            </a:r>
            <a:endParaRPr/>
          </a:p>
          <a:p>
            <a:pPr indent="-228600" lvl="0" marL="228600" rtl="0" algn="l">
              <a:lnSpc>
                <a:spcPct val="90000"/>
              </a:lnSpc>
              <a:spcBef>
                <a:spcPts val="1000"/>
              </a:spcBef>
              <a:spcAft>
                <a:spcPts val="0"/>
              </a:spcAft>
              <a:buSzPts val="1665"/>
              <a:buNone/>
            </a:pPr>
            <a:r>
              <a:rPr lang="en-US" sz="1665">
                <a:latin typeface="Courier New"/>
                <a:ea typeface="Courier New"/>
                <a:cs typeface="Courier New"/>
                <a:sym typeface="Courier New"/>
              </a:rPr>
              <a:t>	public MyException(string message) : base(message) {</a:t>
            </a:r>
            <a:endParaRPr/>
          </a:p>
          <a:p>
            <a:pPr indent="-228600" lvl="0" marL="228600" rtl="0" algn="l">
              <a:lnSpc>
                <a:spcPct val="90000"/>
              </a:lnSpc>
              <a:spcBef>
                <a:spcPts val="1000"/>
              </a:spcBef>
              <a:spcAft>
                <a:spcPts val="0"/>
              </a:spcAft>
              <a:buSzPts val="1665"/>
              <a:buNone/>
            </a:pPr>
            <a:r>
              <a:rPr lang="en-US" sz="1665">
                <a:latin typeface="Courier New"/>
                <a:ea typeface="Courier New"/>
                <a:cs typeface="Courier New"/>
                <a:sym typeface="Courier New"/>
              </a:rPr>
              <a:t>		</a:t>
            </a:r>
            <a:r>
              <a:rPr lang="en-US" sz="1665">
                <a:solidFill>
                  <a:srgbClr val="009B74"/>
                </a:solidFill>
                <a:latin typeface="Courier New"/>
                <a:ea typeface="Courier New"/>
                <a:cs typeface="Courier New"/>
                <a:sym typeface="Courier New"/>
              </a:rPr>
              <a:t>// We pass the message to the parent class in constructor’s declaration</a:t>
            </a:r>
            <a:endParaRPr/>
          </a:p>
          <a:p>
            <a:pPr indent="-228600" lvl="0" marL="228600" rtl="0" algn="l">
              <a:lnSpc>
                <a:spcPct val="90000"/>
              </a:lnSpc>
              <a:spcBef>
                <a:spcPts val="1000"/>
              </a:spcBef>
              <a:spcAft>
                <a:spcPts val="0"/>
              </a:spcAft>
              <a:buSzPts val="1665"/>
              <a:buNone/>
            </a:pPr>
            <a:r>
              <a:rPr lang="en-US" sz="1665">
                <a:latin typeface="Courier New"/>
                <a:ea typeface="Courier New"/>
                <a:cs typeface="Courier New"/>
                <a:sym typeface="Courier New"/>
              </a:rPr>
              <a:t>	}</a:t>
            </a:r>
            <a:endParaRPr/>
          </a:p>
          <a:p>
            <a:pPr indent="-228600" lvl="0" marL="228600" rtl="0" algn="l">
              <a:lnSpc>
                <a:spcPct val="90000"/>
              </a:lnSpc>
              <a:spcBef>
                <a:spcPts val="1000"/>
              </a:spcBef>
              <a:spcAft>
                <a:spcPts val="0"/>
              </a:spcAft>
              <a:buSzPts val="1665"/>
              <a:buNone/>
            </a:pPr>
            <a:r>
              <a:rPr lang="en-US" sz="1665">
                <a:latin typeface="Courier New"/>
                <a:ea typeface="Courier New"/>
                <a:cs typeface="Courier New"/>
                <a:sym typeface="Courier New"/>
              </a:rPr>
              <a:t>}</a:t>
            </a:r>
            <a:endParaRPr/>
          </a:p>
          <a:p>
            <a:pPr indent="-228600" lvl="0" marL="228600" rtl="0" algn="l">
              <a:lnSpc>
                <a:spcPct val="90000"/>
              </a:lnSpc>
              <a:spcBef>
                <a:spcPts val="1000"/>
              </a:spcBef>
              <a:spcAft>
                <a:spcPts val="0"/>
              </a:spcAft>
              <a:buSzPts val="1665"/>
              <a:buNone/>
            </a:pPr>
            <a:r>
              <a:rPr lang="en-US" sz="1665">
                <a:latin typeface="Courier New"/>
                <a:ea typeface="Courier New"/>
                <a:cs typeface="Courier New"/>
                <a:sym typeface="Courier New"/>
              </a:rPr>
              <a:t>try {</a:t>
            </a:r>
            <a:endParaRPr/>
          </a:p>
          <a:p>
            <a:pPr indent="-228600" lvl="0" marL="228600" rtl="0" algn="l">
              <a:lnSpc>
                <a:spcPct val="90000"/>
              </a:lnSpc>
              <a:spcBef>
                <a:spcPts val="1000"/>
              </a:spcBef>
              <a:spcAft>
                <a:spcPts val="0"/>
              </a:spcAft>
              <a:buSzPts val="1665"/>
              <a:buNone/>
            </a:pPr>
            <a:r>
              <a:rPr lang="en-US" sz="1665">
                <a:latin typeface="Courier New"/>
                <a:ea typeface="Courier New"/>
                <a:cs typeface="Courier New"/>
                <a:sym typeface="Courier New"/>
              </a:rPr>
              <a:t>		</a:t>
            </a:r>
            <a:r>
              <a:rPr lang="en-US" sz="1665">
                <a:solidFill>
                  <a:schemeClr val="dk1"/>
                </a:solidFill>
                <a:latin typeface="Courier New"/>
                <a:ea typeface="Courier New"/>
                <a:cs typeface="Courier New"/>
                <a:sym typeface="Courier New"/>
              </a:rPr>
              <a:t>throw new myException(“This is a test exception…”);</a:t>
            </a:r>
            <a:endParaRPr/>
          </a:p>
          <a:p>
            <a:pPr indent="-228600" lvl="0" marL="228600" rtl="0" algn="l">
              <a:lnSpc>
                <a:spcPct val="90000"/>
              </a:lnSpc>
              <a:spcBef>
                <a:spcPts val="1000"/>
              </a:spcBef>
              <a:spcAft>
                <a:spcPts val="0"/>
              </a:spcAft>
              <a:buSzPts val="1665"/>
              <a:buNone/>
            </a:pPr>
            <a:r>
              <a:rPr lang="en-US" sz="1665">
                <a:latin typeface="Courier New"/>
                <a:ea typeface="Courier New"/>
                <a:cs typeface="Courier New"/>
                <a:sym typeface="Courier New"/>
              </a:rPr>
              <a:t>} catch (Exception e) {</a:t>
            </a:r>
            <a:endParaRPr/>
          </a:p>
          <a:p>
            <a:pPr indent="-228600" lvl="0" marL="228600" rtl="0" algn="l">
              <a:lnSpc>
                <a:spcPct val="90000"/>
              </a:lnSpc>
              <a:spcBef>
                <a:spcPts val="1000"/>
              </a:spcBef>
              <a:spcAft>
                <a:spcPts val="0"/>
              </a:spcAft>
              <a:buSzPts val="1665"/>
              <a:buNone/>
            </a:pPr>
            <a:r>
              <a:rPr lang="en-US" sz="1665">
                <a:latin typeface="Courier New"/>
                <a:ea typeface="Courier New"/>
                <a:cs typeface="Courier New"/>
                <a:sym typeface="Courier New"/>
              </a:rPr>
              <a:t>		</a:t>
            </a:r>
            <a:r>
              <a:rPr lang="en-US" sz="1665">
                <a:solidFill>
                  <a:schemeClr val="dk1"/>
                </a:solidFill>
                <a:latin typeface="Courier New"/>
                <a:ea typeface="Courier New"/>
                <a:cs typeface="Courier New"/>
                <a:sym typeface="Courier New"/>
              </a:rPr>
              <a:t>Console.WriteLine(e.Message);</a:t>
            </a:r>
            <a:endParaRPr/>
          </a:p>
          <a:p>
            <a:pPr indent="-228600" lvl="0" marL="228600" rtl="0" algn="l">
              <a:lnSpc>
                <a:spcPct val="90000"/>
              </a:lnSpc>
              <a:spcBef>
                <a:spcPts val="1000"/>
              </a:spcBef>
              <a:spcAft>
                <a:spcPts val="0"/>
              </a:spcAft>
              <a:buSzPts val="1665"/>
              <a:buNone/>
            </a:pPr>
            <a:r>
              <a:rPr lang="en-US" sz="1665">
                <a:latin typeface="Courier New"/>
                <a:ea typeface="Courier New"/>
                <a:cs typeface="Courier New"/>
                <a:sym typeface="Courier New"/>
              </a:rPr>
              <a:t>} finally {</a:t>
            </a:r>
            <a:endParaRPr/>
          </a:p>
          <a:p>
            <a:pPr indent="-228600" lvl="0" marL="228600" rtl="0" algn="l">
              <a:lnSpc>
                <a:spcPct val="90000"/>
              </a:lnSpc>
              <a:spcBef>
                <a:spcPts val="1000"/>
              </a:spcBef>
              <a:spcAft>
                <a:spcPts val="0"/>
              </a:spcAft>
              <a:buSzPts val="1665"/>
              <a:buNone/>
            </a:pPr>
            <a:r>
              <a:rPr lang="en-US" sz="1665">
                <a:latin typeface="Courier New"/>
                <a:ea typeface="Courier New"/>
                <a:cs typeface="Courier New"/>
                <a:sym typeface="Courier New"/>
              </a:rPr>
              <a:t>		</a:t>
            </a:r>
            <a:r>
              <a:rPr lang="en-US" sz="1665">
                <a:solidFill>
                  <a:srgbClr val="009B74"/>
                </a:solidFill>
                <a:latin typeface="Courier New"/>
                <a:ea typeface="Courier New"/>
                <a:cs typeface="Courier New"/>
                <a:sym typeface="Courier New"/>
              </a:rPr>
              <a:t>// Code that executes even if exception is thrown (release resources here!)</a:t>
            </a:r>
            <a:endParaRPr/>
          </a:p>
          <a:p>
            <a:pPr indent="-228600" lvl="0" marL="228600" rtl="0" algn="l">
              <a:lnSpc>
                <a:spcPct val="90000"/>
              </a:lnSpc>
              <a:spcBef>
                <a:spcPts val="1000"/>
              </a:spcBef>
              <a:spcAft>
                <a:spcPts val="0"/>
              </a:spcAft>
              <a:buSzPts val="1665"/>
              <a:buNone/>
            </a:pPr>
            <a:r>
              <a:rPr lang="en-US" sz="1665">
                <a:latin typeface="Courier New"/>
                <a:ea typeface="Courier New"/>
                <a:cs typeface="Courier New"/>
                <a:sym typeface="Courier New"/>
              </a:rPr>
              <a:t>}</a:t>
            </a:r>
            <a:endParaRPr/>
          </a:p>
          <a:p>
            <a:pPr indent="-228600" lvl="0" marL="228600" rtl="0" algn="l">
              <a:lnSpc>
                <a:spcPct val="90000"/>
              </a:lnSpc>
              <a:spcBef>
                <a:spcPts val="1000"/>
              </a:spcBef>
              <a:spcAft>
                <a:spcPts val="0"/>
              </a:spcAft>
              <a:buSzPts val="1665"/>
              <a:buNone/>
            </a:pPr>
            <a:r>
              <a:t/>
            </a:r>
            <a:endParaRPr sz="1665">
              <a:latin typeface="Courier New"/>
              <a:ea typeface="Courier New"/>
              <a:cs typeface="Courier New"/>
              <a:sym typeface="Courier New"/>
            </a:endParaRPr>
          </a:p>
        </p:txBody>
      </p:sp>
      <p:sp>
        <p:nvSpPr>
          <p:cNvPr id="219" name="Google Shape;219;p13"/>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C# Basics: Exception handling &amp; creating my own exceptions</a:t>
            </a:r>
            <a:endParaRPr/>
          </a:p>
        </p:txBody>
      </p:sp>
      <p:sp>
        <p:nvSpPr>
          <p:cNvPr id="220" name="Google Shape;22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21" name="Google Shape;221;p13"/>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800"/>
              <a:buChar char="•"/>
            </a:pPr>
            <a:r>
              <a:rPr lang="en-US"/>
              <a:t>Language Integrated Query (LINQ): A set of technologies to query SQL databases, XML documents and Collections by using the same language constructs!</a:t>
            </a:r>
            <a:endParaRPr/>
          </a:p>
          <a:p>
            <a:pPr indent="-228600" lvl="0" marL="228600" rtl="0" algn="l">
              <a:lnSpc>
                <a:spcPct val="90000"/>
              </a:lnSpc>
              <a:spcBef>
                <a:spcPts val="1000"/>
              </a:spcBef>
              <a:spcAft>
                <a:spcPts val="0"/>
              </a:spcAft>
              <a:buSzPts val="1800"/>
              <a:buChar char="•"/>
            </a:pPr>
            <a:r>
              <a:rPr lang="en-US"/>
              <a:t>Example: Query a collection of integers…</a:t>
            </a:r>
            <a:endParaRPr/>
          </a:p>
          <a:p>
            <a:pPr indent="-228600" lvl="0" marL="228600" rtl="0" algn="l">
              <a:lnSpc>
                <a:spcPct val="90000"/>
              </a:lnSpc>
              <a:spcBef>
                <a:spcPts val="1000"/>
              </a:spcBef>
              <a:spcAft>
                <a:spcPts val="0"/>
              </a:spcAft>
              <a:buSzPts val="1800"/>
              <a:buNone/>
            </a:pPr>
            <a:r>
              <a:rPr lang="en-US">
                <a:latin typeface="Courier New"/>
                <a:ea typeface="Courier New"/>
                <a:cs typeface="Courier New"/>
                <a:sym typeface="Courier New"/>
              </a:rPr>
              <a:t>int[] ages = new int[] {8, 10, 12, 16, 18, 25, 30, 42, 59, 70};</a:t>
            </a:r>
            <a:endParaRPr/>
          </a:p>
          <a:p>
            <a:pPr indent="-228600" lvl="0" marL="228600" rtl="0" algn="l">
              <a:lnSpc>
                <a:spcPct val="90000"/>
              </a:lnSpc>
              <a:spcBef>
                <a:spcPts val="1000"/>
              </a:spcBef>
              <a:spcAft>
                <a:spcPts val="0"/>
              </a:spcAft>
              <a:buSzPts val="1800"/>
              <a:buNone/>
            </a:pPr>
            <a:r>
              <a:rPr lang="en-US">
                <a:latin typeface="Courier New"/>
                <a:ea typeface="Courier New"/>
                <a:cs typeface="Courier New"/>
                <a:sym typeface="Courier New"/>
              </a:rPr>
              <a:t>IEnumerable&lt;int&gt; adults = 	</a:t>
            </a:r>
            <a:r>
              <a:rPr b="1" lang="en-US">
                <a:solidFill>
                  <a:srgbClr val="009B74"/>
                </a:solidFill>
                <a:latin typeface="Courier New"/>
                <a:ea typeface="Courier New"/>
                <a:cs typeface="Courier New"/>
                <a:sym typeface="Courier New"/>
              </a:rPr>
              <a:t>// Can also work with var instead of IEnumerable</a:t>
            </a:r>
            <a:endParaRPr b="1">
              <a:solidFill>
                <a:srgbClr val="009B74"/>
              </a:solidFill>
              <a:latin typeface="Courier New"/>
              <a:ea typeface="Courier New"/>
              <a:cs typeface="Courier New"/>
              <a:sym typeface="Courier New"/>
            </a:endParaRPr>
          </a:p>
          <a:p>
            <a:pPr indent="-228600" lvl="0" marL="228600" rtl="0" algn="l">
              <a:lnSpc>
                <a:spcPct val="90000"/>
              </a:lnSpc>
              <a:spcBef>
                <a:spcPts val="1000"/>
              </a:spcBef>
              <a:spcAft>
                <a:spcPts val="0"/>
              </a:spcAft>
              <a:buSzPts val="1800"/>
              <a:buNone/>
            </a:pPr>
            <a:r>
              <a:rPr lang="en-US">
                <a:latin typeface="Courier New"/>
                <a:ea typeface="Courier New"/>
                <a:cs typeface="Courier New"/>
                <a:sym typeface="Courier New"/>
              </a:rPr>
              <a:t>	(from age in ages</a:t>
            </a:r>
            <a:endParaRPr/>
          </a:p>
          <a:p>
            <a:pPr indent="-228600" lvl="0" marL="228600" rtl="0" algn="l">
              <a:lnSpc>
                <a:spcPct val="90000"/>
              </a:lnSpc>
              <a:spcBef>
                <a:spcPts val="1000"/>
              </a:spcBef>
              <a:spcAft>
                <a:spcPts val="0"/>
              </a:spcAft>
              <a:buSzPts val="1800"/>
              <a:buNone/>
            </a:pPr>
            <a:r>
              <a:rPr lang="en-US">
                <a:latin typeface="Courier New"/>
                <a:ea typeface="Courier New"/>
                <a:cs typeface="Courier New"/>
                <a:sym typeface="Courier New"/>
              </a:rPr>
              <a:t>	where age &gt;= 18</a:t>
            </a:r>
            <a:endParaRPr/>
          </a:p>
          <a:p>
            <a:pPr indent="-228600" lvl="0" marL="228600" rtl="0" algn="l">
              <a:lnSpc>
                <a:spcPct val="90000"/>
              </a:lnSpc>
              <a:spcBef>
                <a:spcPts val="1000"/>
              </a:spcBef>
              <a:spcAft>
                <a:spcPts val="0"/>
              </a:spcAft>
              <a:buSzPts val="1800"/>
              <a:buNone/>
            </a:pPr>
            <a:r>
              <a:rPr lang="en-US">
                <a:latin typeface="Courier New"/>
                <a:ea typeface="Courier New"/>
                <a:cs typeface="Courier New"/>
                <a:sym typeface="Courier New"/>
              </a:rPr>
              <a:t>	orderby age descending</a:t>
            </a:r>
            <a:r>
              <a:rPr i="1" lang="en-US">
                <a:latin typeface="Courier New"/>
                <a:ea typeface="Courier New"/>
                <a:cs typeface="Courier New"/>
                <a:sym typeface="Courier New"/>
              </a:rPr>
              <a:t>	</a:t>
            </a:r>
            <a:r>
              <a:rPr lang="en-US">
                <a:solidFill>
                  <a:srgbClr val="009B74"/>
                </a:solidFill>
                <a:latin typeface="Courier New"/>
                <a:ea typeface="Courier New"/>
                <a:cs typeface="Courier New"/>
                <a:sym typeface="Courier New"/>
              </a:rPr>
              <a:t>// Optional: sort results ascending or descending</a:t>
            </a:r>
            <a:endParaRPr/>
          </a:p>
          <a:p>
            <a:pPr indent="-228600" lvl="0" marL="228600" rtl="0" algn="l">
              <a:lnSpc>
                <a:spcPct val="90000"/>
              </a:lnSpc>
              <a:spcBef>
                <a:spcPts val="1000"/>
              </a:spcBef>
              <a:spcAft>
                <a:spcPts val="0"/>
              </a:spcAft>
              <a:buSzPts val="1800"/>
              <a:buNone/>
            </a:pPr>
            <a:r>
              <a:rPr lang="en-US">
                <a:latin typeface="Courier New"/>
                <a:ea typeface="Courier New"/>
                <a:cs typeface="Courier New"/>
                <a:sym typeface="Courier New"/>
              </a:rPr>
              <a:t>	select age);    </a:t>
            </a:r>
            <a:r>
              <a:rPr lang="en-US">
                <a:solidFill>
                  <a:srgbClr val="009B74"/>
                </a:solidFill>
                <a:latin typeface="Courier New"/>
                <a:ea typeface="Courier New"/>
                <a:cs typeface="Courier New"/>
                <a:sym typeface="Courier New"/>
              </a:rPr>
              <a:t>// You can put .ToList() after closing parenthesis to execute</a:t>
            </a:r>
            <a:endParaRPr/>
          </a:p>
          <a:p>
            <a:pPr indent="-228600" lvl="0" marL="228600" rtl="0" algn="l">
              <a:lnSpc>
                <a:spcPct val="90000"/>
              </a:lnSpc>
              <a:spcBef>
                <a:spcPts val="1000"/>
              </a:spcBef>
              <a:spcAft>
                <a:spcPts val="0"/>
              </a:spcAft>
              <a:buSzPts val="1800"/>
              <a:buNone/>
            </a:pPr>
            <a:r>
              <a:rPr lang="en-US">
                <a:solidFill>
                  <a:srgbClr val="009B74"/>
                </a:solidFill>
                <a:latin typeface="Courier New"/>
                <a:ea typeface="Courier New"/>
                <a:cs typeface="Courier New"/>
                <a:sym typeface="Courier New"/>
              </a:rPr>
              <a:t>// Execute -&gt; query is not executed until you iterate with foreach / .ToList();</a:t>
            </a:r>
            <a:endParaRPr/>
          </a:p>
          <a:p>
            <a:pPr indent="-228600" lvl="0" marL="228600" rtl="0" algn="l">
              <a:lnSpc>
                <a:spcPct val="90000"/>
              </a:lnSpc>
              <a:spcBef>
                <a:spcPts val="1000"/>
              </a:spcBef>
              <a:spcAft>
                <a:spcPts val="0"/>
              </a:spcAft>
              <a:buSzPts val="1800"/>
              <a:buNone/>
            </a:pPr>
            <a:r>
              <a:rPr lang="en-US">
                <a:latin typeface="Courier New"/>
                <a:ea typeface="Courier New"/>
                <a:cs typeface="Courier New"/>
                <a:sym typeface="Courier New"/>
              </a:rPr>
              <a:t>foreach(int i in adults) 	</a:t>
            </a:r>
            <a:r>
              <a:rPr b="1" lang="en-US">
                <a:solidFill>
                  <a:srgbClr val="009B74"/>
                </a:solidFill>
                <a:latin typeface="Courier New"/>
                <a:ea typeface="Courier New"/>
                <a:cs typeface="Courier New"/>
                <a:sym typeface="Courier New"/>
              </a:rPr>
              <a:t>// Can also work with var instead of int</a:t>
            </a:r>
            <a:endParaRPr b="1">
              <a:solidFill>
                <a:srgbClr val="009B74"/>
              </a:solidFill>
              <a:latin typeface="Courier New"/>
              <a:ea typeface="Courier New"/>
              <a:cs typeface="Courier New"/>
              <a:sym typeface="Courier New"/>
            </a:endParaRPr>
          </a:p>
          <a:p>
            <a:pPr indent="-228600" lvl="0" marL="228600" rtl="0" algn="l">
              <a:lnSpc>
                <a:spcPct val="90000"/>
              </a:lnSpc>
              <a:spcBef>
                <a:spcPts val="1000"/>
              </a:spcBef>
              <a:spcAft>
                <a:spcPts val="0"/>
              </a:spcAft>
              <a:buSzPts val="1800"/>
              <a:buNone/>
            </a:pPr>
            <a:r>
              <a:rPr lang="en-US">
                <a:latin typeface="Courier New"/>
                <a:ea typeface="Courier New"/>
                <a:cs typeface="Courier New"/>
                <a:sym typeface="Courier New"/>
              </a:rPr>
              <a:t>	Console.Write (i + “ “);		</a:t>
            </a:r>
            <a:r>
              <a:rPr lang="en-US">
                <a:solidFill>
                  <a:srgbClr val="009B74"/>
                </a:solidFill>
                <a:latin typeface="Courier New"/>
                <a:ea typeface="Courier New"/>
                <a:cs typeface="Courier New"/>
                <a:sym typeface="Courier New"/>
              </a:rPr>
              <a:t>// Will print 18 25 30 42 59 70</a:t>
            </a:r>
            <a:endParaRPr>
              <a:solidFill>
                <a:srgbClr val="009B74"/>
              </a:solidFill>
              <a:latin typeface="Courier New"/>
              <a:ea typeface="Courier New"/>
              <a:cs typeface="Courier New"/>
              <a:sym typeface="Courier New"/>
            </a:endParaRPr>
          </a:p>
        </p:txBody>
      </p:sp>
      <p:sp>
        <p:nvSpPr>
          <p:cNvPr id="227" name="Google Shape;227;p14"/>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C# Basics: Basic LINQ statements (selection &amp; ordering)</a:t>
            </a:r>
            <a:endParaRPr/>
          </a:p>
        </p:txBody>
      </p:sp>
      <p:sp>
        <p:nvSpPr>
          <p:cNvPr id="228" name="Google Shape;22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29" name="Google Shape;229;p14"/>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None/>
            </a:pPr>
            <a:r>
              <a:rPr lang="en-US">
                <a:latin typeface="Courier New"/>
                <a:ea typeface="Courier New"/>
                <a:cs typeface="Courier New"/>
                <a:sym typeface="Courier New"/>
              </a:rPr>
              <a:t>int[] ages = new int[] {8, 10, 12, 16, 18, 25, 30, 42, 59, 70};</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int countAdults = (from age in ages where age &gt;= 18 select age).Count();</a:t>
            </a:r>
            <a:endParaRPr/>
          </a:p>
          <a:p>
            <a:pPr indent="-228600" lvl="0" marL="228600" rtl="0" algn="l">
              <a:lnSpc>
                <a:spcPct val="100000"/>
              </a:lnSpc>
              <a:spcBef>
                <a:spcPts val="1000"/>
              </a:spcBef>
              <a:spcAft>
                <a:spcPts val="0"/>
              </a:spcAft>
              <a:buSzPts val="1800"/>
              <a:buNone/>
            </a:pPr>
            <a:r>
              <a:rPr lang="en-US">
                <a:solidFill>
                  <a:schemeClr val="dk1"/>
                </a:solidFill>
                <a:latin typeface="Courier New"/>
                <a:ea typeface="Courier New"/>
                <a:cs typeface="Courier New"/>
                <a:sym typeface="Courier New"/>
              </a:rPr>
              <a:t>int maxAdultAge = </a:t>
            </a:r>
            <a:r>
              <a:rPr lang="en-US">
                <a:latin typeface="Courier New"/>
                <a:ea typeface="Courier New"/>
                <a:cs typeface="Courier New"/>
                <a:sym typeface="Courier New"/>
              </a:rPr>
              <a:t>(from age in ages where age &gt;= 18 select age).Max();</a:t>
            </a:r>
            <a:endParaRPr/>
          </a:p>
          <a:p>
            <a:pPr indent="-228600" lvl="0" marL="228600" rtl="0" algn="l">
              <a:lnSpc>
                <a:spcPct val="100000"/>
              </a:lnSpc>
              <a:spcBef>
                <a:spcPts val="1000"/>
              </a:spcBef>
              <a:spcAft>
                <a:spcPts val="0"/>
              </a:spcAft>
              <a:buSzPts val="1800"/>
              <a:buNone/>
            </a:pPr>
            <a:r>
              <a:rPr lang="en-US">
                <a:solidFill>
                  <a:schemeClr val="dk1"/>
                </a:solidFill>
                <a:latin typeface="Courier New"/>
                <a:ea typeface="Courier New"/>
                <a:cs typeface="Courier New"/>
                <a:sym typeface="Courier New"/>
              </a:rPr>
              <a:t>int minAdultAge = </a:t>
            </a:r>
            <a:r>
              <a:rPr lang="en-US">
                <a:latin typeface="Courier New"/>
                <a:ea typeface="Courier New"/>
                <a:cs typeface="Courier New"/>
                <a:sym typeface="Courier New"/>
              </a:rPr>
              <a:t>(from age in ages where age &gt;= 18 select age).Min();</a:t>
            </a:r>
            <a:endParaRPr>
              <a:solidFill>
                <a:schemeClr val="dk1"/>
              </a:solidFill>
              <a:latin typeface="Courier New"/>
              <a:ea typeface="Courier New"/>
              <a:cs typeface="Courier New"/>
              <a:sym typeface="Courier New"/>
            </a:endParaRPr>
          </a:p>
          <a:p>
            <a:pPr indent="-228600" lvl="0" marL="228600" rtl="0" algn="l">
              <a:lnSpc>
                <a:spcPct val="100000"/>
              </a:lnSpc>
              <a:spcBef>
                <a:spcPts val="1000"/>
              </a:spcBef>
              <a:spcAft>
                <a:spcPts val="0"/>
              </a:spcAft>
              <a:buSzPts val="1800"/>
              <a:buNone/>
            </a:pPr>
            <a:r>
              <a:rPr lang="en-US">
                <a:solidFill>
                  <a:schemeClr val="dk1"/>
                </a:solidFill>
                <a:latin typeface="Courier New"/>
                <a:ea typeface="Courier New"/>
                <a:cs typeface="Courier New"/>
                <a:sym typeface="Courier New"/>
              </a:rPr>
              <a:t>double avgAge = (from age in ages select age).Average();</a:t>
            </a:r>
            <a:endParaRPr/>
          </a:p>
          <a:p>
            <a:pPr indent="-228600" lvl="0" marL="228600" rtl="0" algn="l">
              <a:lnSpc>
                <a:spcPct val="100000"/>
              </a:lnSpc>
              <a:spcBef>
                <a:spcPts val="1000"/>
              </a:spcBef>
              <a:spcAft>
                <a:spcPts val="0"/>
              </a:spcAft>
              <a:buSzPts val="1800"/>
              <a:buNone/>
            </a:pPr>
            <a:r>
              <a:rPr lang="en-US">
                <a:solidFill>
                  <a:schemeClr val="dk1"/>
                </a:solidFill>
              </a:rPr>
              <a:t>All query variables begin with </a:t>
            </a:r>
            <a:r>
              <a:rPr b="1" lang="en-US" u="sng">
                <a:solidFill>
                  <a:schemeClr val="dk1"/>
                </a:solidFill>
              </a:rPr>
              <a:t>from</a:t>
            </a:r>
            <a:r>
              <a:rPr lang="en-US">
                <a:solidFill>
                  <a:schemeClr val="dk1"/>
                </a:solidFill>
              </a:rPr>
              <a:t> clause and must end with </a:t>
            </a:r>
            <a:r>
              <a:rPr b="1" lang="en-US" u="sng">
                <a:solidFill>
                  <a:schemeClr val="dk1"/>
                </a:solidFill>
              </a:rPr>
              <a:t>select</a:t>
            </a:r>
            <a:r>
              <a:rPr lang="en-US">
                <a:solidFill>
                  <a:schemeClr val="dk1"/>
                </a:solidFill>
              </a:rPr>
              <a:t> or </a:t>
            </a:r>
            <a:r>
              <a:rPr b="1" lang="en-US" u="sng">
                <a:solidFill>
                  <a:schemeClr val="dk1"/>
                </a:solidFill>
              </a:rPr>
              <a:t>group</a:t>
            </a:r>
            <a:r>
              <a:rPr lang="en-US">
                <a:solidFill>
                  <a:schemeClr val="dk1"/>
                </a:solidFill>
              </a:rPr>
              <a:t> clause. Between the first </a:t>
            </a:r>
            <a:r>
              <a:rPr b="1" lang="en-US" u="sng">
                <a:solidFill>
                  <a:schemeClr val="dk1"/>
                </a:solidFill>
              </a:rPr>
              <a:t>from</a:t>
            </a:r>
            <a:r>
              <a:rPr lang="en-US">
                <a:solidFill>
                  <a:schemeClr val="dk1"/>
                </a:solidFill>
              </a:rPr>
              <a:t> and the last </a:t>
            </a:r>
            <a:r>
              <a:rPr b="1" lang="en-US" u="sng">
                <a:solidFill>
                  <a:schemeClr val="dk1"/>
                </a:solidFill>
              </a:rPr>
              <a:t>select</a:t>
            </a:r>
            <a:r>
              <a:rPr lang="en-US">
                <a:solidFill>
                  <a:schemeClr val="dk1"/>
                </a:solidFill>
              </a:rPr>
              <a:t> or </a:t>
            </a:r>
            <a:r>
              <a:rPr b="1" lang="en-US" u="sng">
                <a:solidFill>
                  <a:schemeClr val="dk1"/>
                </a:solidFill>
              </a:rPr>
              <a:t>group</a:t>
            </a:r>
            <a:r>
              <a:rPr lang="en-US">
                <a:solidFill>
                  <a:schemeClr val="dk1"/>
                </a:solidFill>
              </a:rPr>
              <a:t> the query can contain:</a:t>
            </a:r>
            <a:endParaRPr/>
          </a:p>
          <a:p>
            <a:pPr indent="-228600" lvl="1" marL="685800" rtl="0" algn="l">
              <a:lnSpc>
                <a:spcPct val="100000"/>
              </a:lnSpc>
              <a:spcBef>
                <a:spcPts val="500"/>
              </a:spcBef>
              <a:spcAft>
                <a:spcPts val="0"/>
              </a:spcAft>
              <a:buSzPts val="1800"/>
              <a:buChar char="•"/>
            </a:pPr>
            <a:r>
              <a:rPr lang="en-US">
                <a:solidFill>
                  <a:schemeClr val="dk1"/>
                </a:solidFill>
              </a:rPr>
              <a:t>where	(apply filters)</a:t>
            </a:r>
            <a:endParaRPr/>
          </a:p>
          <a:p>
            <a:pPr indent="-228600" lvl="1" marL="685800" rtl="0" algn="l">
              <a:lnSpc>
                <a:spcPct val="100000"/>
              </a:lnSpc>
              <a:spcBef>
                <a:spcPts val="500"/>
              </a:spcBef>
              <a:spcAft>
                <a:spcPts val="0"/>
              </a:spcAft>
              <a:buSzPts val="1800"/>
              <a:buChar char="•"/>
            </a:pPr>
            <a:r>
              <a:rPr lang="en-US">
                <a:solidFill>
                  <a:schemeClr val="dk1"/>
                </a:solidFill>
              </a:rPr>
              <a:t>orderby	(apply result sorting)</a:t>
            </a:r>
            <a:endParaRPr/>
          </a:p>
          <a:p>
            <a:pPr indent="-228600" lvl="1" marL="685800" rtl="0" algn="l">
              <a:lnSpc>
                <a:spcPct val="100000"/>
              </a:lnSpc>
              <a:spcBef>
                <a:spcPts val="500"/>
              </a:spcBef>
              <a:spcAft>
                <a:spcPts val="0"/>
              </a:spcAft>
              <a:buSzPts val="1800"/>
              <a:buChar char="•"/>
            </a:pPr>
            <a:r>
              <a:rPr lang="en-US">
                <a:solidFill>
                  <a:schemeClr val="dk1"/>
                </a:solidFill>
              </a:rPr>
              <a:t>join	(associate elements from another collection)</a:t>
            </a:r>
            <a:endParaRPr/>
          </a:p>
          <a:p>
            <a:pPr indent="-228600" lvl="1" marL="685800" rtl="0" algn="l">
              <a:lnSpc>
                <a:spcPct val="100000"/>
              </a:lnSpc>
              <a:spcBef>
                <a:spcPts val="500"/>
              </a:spcBef>
              <a:spcAft>
                <a:spcPts val="0"/>
              </a:spcAft>
              <a:buSzPts val="1800"/>
              <a:buChar char="•"/>
            </a:pPr>
            <a:r>
              <a:rPr lang="en-US">
                <a:solidFill>
                  <a:schemeClr val="dk1"/>
                </a:solidFill>
              </a:rPr>
              <a:t>let 	(store the result of a sub-expression to use it inside our query)</a:t>
            </a:r>
            <a:endParaRPr/>
          </a:p>
          <a:p>
            <a:pPr indent="-228600" lvl="1" marL="685800" rtl="0" algn="l">
              <a:lnSpc>
                <a:spcPct val="100000"/>
              </a:lnSpc>
              <a:spcBef>
                <a:spcPts val="500"/>
              </a:spcBef>
              <a:spcAft>
                <a:spcPts val="0"/>
              </a:spcAft>
              <a:buSzPts val="1800"/>
              <a:buChar char="•"/>
            </a:pPr>
            <a:r>
              <a:rPr lang="en-US">
                <a:solidFill>
                  <a:schemeClr val="dk1"/>
                </a:solidFill>
              </a:rPr>
              <a:t>into	(create a temporary identifier to store the results of group, join or select clause)</a:t>
            </a:r>
            <a:endParaRPr/>
          </a:p>
        </p:txBody>
      </p:sp>
      <p:sp>
        <p:nvSpPr>
          <p:cNvPr id="235" name="Google Shape;235;p15"/>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C# Basics: Basic LINQ statements (counting, min/max, average)</a:t>
            </a:r>
            <a:endParaRPr/>
          </a:p>
        </p:txBody>
      </p:sp>
      <p:sp>
        <p:nvSpPr>
          <p:cNvPr id="236" name="Google Shape;23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37" name="Google Shape;237;p15"/>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6"/>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800"/>
              <a:buNone/>
            </a:pPr>
            <a:r>
              <a:rPr lang="en-US">
                <a:solidFill>
                  <a:schemeClr val="dk1"/>
                </a:solidFill>
                <a:latin typeface="Calibri"/>
                <a:ea typeface="Calibri"/>
                <a:cs typeface="Calibri"/>
                <a:sym typeface="Calibri"/>
              </a:rPr>
              <a:t>Select all cities inside a countries collection that have a specific population. Cities is a collection inside each country object:</a:t>
            </a:r>
            <a:endParaRPr/>
          </a:p>
          <a:p>
            <a:pPr indent="-228600" lvl="0" marL="228600" rtl="0" algn="l">
              <a:lnSpc>
                <a:spcPct val="90000"/>
              </a:lnSpc>
              <a:spcBef>
                <a:spcPts val="1000"/>
              </a:spcBef>
              <a:spcAft>
                <a:spcPts val="0"/>
              </a:spcAft>
              <a:buSzPts val="1800"/>
              <a:buNone/>
            </a:pPr>
            <a:r>
              <a:rPr lang="en-US">
                <a:solidFill>
                  <a:schemeClr val="dk1"/>
                </a:solidFill>
                <a:latin typeface="Courier New"/>
                <a:ea typeface="Courier New"/>
                <a:cs typeface="Courier New"/>
                <a:sym typeface="Courier New"/>
              </a:rPr>
              <a:t>var citiesQuery = </a:t>
            </a:r>
            <a:endParaRPr/>
          </a:p>
          <a:p>
            <a:pPr indent="-228600" lvl="0" marL="228600" rtl="0" algn="l">
              <a:lnSpc>
                <a:spcPct val="90000"/>
              </a:lnSpc>
              <a:spcBef>
                <a:spcPts val="1000"/>
              </a:spcBef>
              <a:spcAft>
                <a:spcPts val="0"/>
              </a:spcAft>
              <a:buSzPts val="1800"/>
              <a:buNone/>
            </a:pPr>
            <a:r>
              <a:rPr lang="en-US">
                <a:solidFill>
                  <a:schemeClr val="dk1"/>
                </a:solidFill>
                <a:latin typeface="Courier New"/>
                <a:ea typeface="Courier New"/>
                <a:cs typeface="Courier New"/>
                <a:sym typeface="Courier New"/>
              </a:rPr>
              <a:t>	(from country in countries</a:t>
            </a:r>
            <a:endParaRPr/>
          </a:p>
          <a:p>
            <a:pPr indent="-228600" lvl="0" marL="228600" rtl="0" algn="l">
              <a:lnSpc>
                <a:spcPct val="90000"/>
              </a:lnSpc>
              <a:spcBef>
                <a:spcPts val="1000"/>
              </a:spcBef>
              <a:spcAft>
                <a:spcPts val="0"/>
              </a:spcAft>
              <a:buSzPts val="1800"/>
              <a:buNone/>
            </a:pPr>
            <a:r>
              <a:rPr lang="en-US">
                <a:solidFill>
                  <a:schemeClr val="dk1"/>
                </a:solidFill>
                <a:latin typeface="Courier New"/>
                <a:ea typeface="Courier New"/>
                <a:cs typeface="Courier New"/>
                <a:sym typeface="Courier New"/>
              </a:rPr>
              <a:t>	from city in country.Cities</a:t>
            </a:r>
            <a:endParaRPr>
              <a:solidFill>
                <a:schemeClr val="dk1"/>
              </a:solidFill>
              <a:latin typeface="Courier New"/>
              <a:ea typeface="Courier New"/>
              <a:cs typeface="Courier New"/>
              <a:sym typeface="Courier New"/>
            </a:endParaRPr>
          </a:p>
          <a:p>
            <a:pPr indent="-228600" lvl="0" marL="228600" rtl="0" algn="l">
              <a:lnSpc>
                <a:spcPct val="90000"/>
              </a:lnSpc>
              <a:spcBef>
                <a:spcPts val="1000"/>
              </a:spcBef>
              <a:spcAft>
                <a:spcPts val="0"/>
              </a:spcAft>
              <a:buSzPts val="1800"/>
              <a:buNone/>
            </a:pPr>
            <a:r>
              <a:rPr lang="en-US">
                <a:solidFill>
                  <a:schemeClr val="dk1"/>
                </a:solidFill>
                <a:latin typeface="Courier New"/>
                <a:ea typeface="Courier New"/>
                <a:cs typeface="Courier New"/>
                <a:sym typeface="Courier New"/>
              </a:rPr>
              <a:t>	where city.Population &gt; 10000</a:t>
            </a:r>
            <a:endParaRPr/>
          </a:p>
          <a:p>
            <a:pPr indent="-228600" lvl="0" marL="228600" rtl="0" algn="l">
              <a:lnSpc>
                <a:spcPct val="90000"/>
              </a:lnSpc>
              <a:spcBef>
                <a:spcPts val="1000"/>
              </a:spcBef>
              <a:spcAft>
                <a:spcPts val="0"/>
              </a:spcAft>
              <a:buSzPts val="1800"/>
              <a:buNone/>
            </a:pPr>
            <a:r>
              <a:rPr lang="en-US">
                <a:solidFill>
                  <a:schemeClr val="dk1"/>
                </a:solidFill>
                <a:latin typeface="Courier New"/>
                <a:ea typeface="Courier New"/>
                <a:cs typeface="Courier New"/>
                <a:sym typeface="Courier New"/>
              </a:rPr>
              <a:t>	select city);</a:t>
            </a:r>
            <a:endParaRPr/>
          </a:p>
          <a:p>
            <a:pPr indent="-228600" lvl="0" marL="228600" rtl="0" algn="l">
              <a:lnSpc>
                <a:spcPct val="90000"/>
              </a:lnSpc>
              <a:spcBef>
                <a:spcPts val="1000"/>
              </a:spcBef>
              <a:spcAft>
                <a:spcPts val="0"/>
              </a:spcAft>
              <a:buSzPts val="1800"/>
              <a:buNone/>
            </a:pPr>
            <a:r>
              <a:rPr lang="en-US">
                <a:solidFill>
                  <a:schemeClr val="dk1"/>
                </a:solidFill>
                <a:latin typeface="Calibri"/>
                <a:ea typeface="Calibri"/>
                <a:cs typeface="Calibri"/>
                <a:sym typeface="Calibri"/>
              </a:rPr>
              <a:t>Select only a specific property of an object:</a:t>
            </a:r>
            <a:endParaRPr/>
          </a:p>
          <a:p>
            <a:pPr indent="-228600" lvl="0" marL="228600" rtl="0" algn="l">
              <a:lnSpc>
                <a:spcPct val="90000"/>
              </a:lnSpc>
              <a:spcBef>
                <a:spcPts val="1000"/>
              </a:spcBef>
              <a:spcAft>
                <a:spcPts val="0"/>
              </a:spcAft>
              <a:buSzPts val="1800"/>
              <a:buNone/>
            </a:pPr>
            <a:r>
              <a:rPr lang="en-US">
                <a:solidFill>
                  <a:schemeClr val="dk1"/>
                </a:solidFill>
                <a:latin typeface="Courier New"/>
                <a:ea typeface="Courier New"/>
                <a:cs typeface="Courier New"/>
                <a:sym typeface="Courier New"/>
              </a:rPr>
              <a:t>var citiesQuery = </a:t>
            </a:r>
            <a:endParaRPr/>
          </a:p>
          <a:p>
            <a:pPr indent="-228600" lvl="0" marL="228600" rtl="0" algn="l">
              <a:lnSpc>
                <a:spcPct val="90000"/>
              </a:lnSpc>
              <a:spcBef>
                <a:spcPts val="1000"/>
              </a:spcBef>
              <a:spcAft>
                <a:spcPts val="0"/>
              </a:spcAft>
              <a:buSzPts val="1800"/>
              <a:buNone/>
            </a:pPr>
            <a:r>
              <a:rPr lang="en-US">
                <a:solidFill>
                  <a:schemeClr val="dk1"/>
                </a:solidFill>
                <a:latin typeface="Courier New"/>
                <a:ea typeface="Courier New"/>
                <a:cs typeface="Courier New"/>
                <a:sym typeface="Courier New"/>
              </a:rPr>
              <a:t>	(from country in countries</a:t>
            </a:r>
            <a:endParaRPr/>
          </a:p>
          <a:p>
            <a:pPr indent="-228600" lvl="0" marL="228600" rtl="0" algn="l">
              <a:lnSpc>
                <a:spcPct val="90000"/>
              </a:lnSpc>
              <a:spcBef>
                <a:spcPts val="1000"/>
              </a:spcBef>
              <a:spcAft>
                <a:spcPts val="0"/>
              </a:spcAft>
              <a:buSzPts val="1800"/>
              <a:buNone/>
            </a:pPr>
            <a:r>
              <a:rPr lang="en-US">
                <a:solidFill>
                  <a:schemeClr val="dk1"/>
                </a:solidFill>
                <a:latin typeface="Courier New"/>
                <a:ea typeface="Courier New"/>
                <a:cs typeface="Courier New"/>
                <a:sym typeface="Courier New"/>
              </a:rPr>
              <a:t>	 from city in coutry.Cities</a:t>
            </a:r>
            <a:endParaRPr>
              <a:solidFill>
                <a:schemeClr val="dk1"/>
              </a:solidFill>
              <a:latin typeface="Courier New"/>
              <a:ea typeface="Courier New"/>
              <a:cs typeface="Courier New"/>
              <a:sym typeface="Courier New"/>
            </a:endParaRPr>
          </a:p>
          <a:p>
            <a:pPr indent="-228600" lvl="0" marL="228600" rtl="0" algn="l">
              <a:lnSpc>
                <a:spcPct val="90000"/>
              </a:lnSpc>
              <a:spcBef>
                <a:spcPts val="1000"/>
              </a:spcBef>
              <a:spcAft>
                <a:spcPts val="0"/>
              </a:spcAft>
              <a:buSzPts val="1800"/>
              <a:buNone/>
            </a:pPr>
            <a:r>
              <a:rPr lang="en-US">
                <a:solidFill>
                  <a:schemeClr val="dk1"/>
                </a:solidFill>
                <a:latin typeface="Courier New"/>
                <a:ea typeface="Courier New"/>
                <a:cs typeface="Courier New"/>
                <a:sym typeface="Courier New"/>
              </a:rPr>
              <a:t>	 select city.Name);</a:t>
            </a:r>
            <a:endParaRPr/>
          </a:p>
        </p:txBody>
      </p:sp>
      <p:sp>
        <p:nvSpPr>
          <p:cNvPr id="243" name="Google Shape;243;p16"/>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C# Basics: Querying objects with LINQ</a:t>
            </a:r>
            <a:endParaRPr/>
          </a:p>
        </p:txBody>
      </p:sp>
      <p:sp>
        <p:nvSpPr>
          <p:cNvPr id="244" name="Google Shape;24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45" name="Google Shape;245;p16"/>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None/>
            </a:pPr>
            <a:r>
              <a:rPr lang="en-US">
                <a:solidFill>
                  <a:schemeClr val="dk1"/>
                </a:solidFill>
                <a:latin typeface="Calibri"/>
                <a:ea typeface="Calibri"/>
                <a:cs typeface="Calibri"/>
                <a:sym typeface="Calibri"/>
              </a:rPr>
              <a:t>Select all countries and group by population:</a:t>
            </a:r>
            <a:endParaRPr/>
          </a:p>
          <a:p>
            <a:pPr indent="-228600" lvl="0" marL="228600" rtl="0" algn="l">
              <a:lnSpc>
                <a:spcPct val="100000"/>
              </a:lnSpc>
              <a:spcBef>
                <a:spcPts val="1000"/>
              </a:spcBef>
              <a:spcAft>
                <a:spcPts val="0"/>
              </a:spcAft>
              <a:buSzPts val="1800"/>
              <a:buNone/>
            </a:pPr>
            <a:r>
              <a:rPr lang="en-US">
                <a:solidFill>
                  <a:schemeClr val="dk1"/>
                </a:solidFill>
                <a:latin typeface="Courier New"/>
                <a:ea typeface="Courier New"/>
                <a:cs typeface="Courier New"/>
                <a:sym typeface="Courier New"/>
              </a:rPr>
              <a:t>var countriesQuery = </a:t>
            </a:r>
            <a:endParaRPr/>
          </a:p>
          <a:p>
            <a:pPr indent="-228600" lvl="0" marL="228600" rtl="0" algn="l">
              <a:lnSpc>
                <a:spcPct val="100000"/>
              </a:lnSpc>
              <a:spcBef>
                <a:spcPts val="1000"/>
              </a:spcBef>
              <a:spcAft>
                <a:spcPts val="0"/>
              </a:spcAft>
              <a:buSzPts val="1800"/>
              <a:buNone/>
            </a:pPr>
            <a:r>
              <a:rPr lang="en-US">
                <a:solidFill>
                  <a:schemeClr val="dk1"/>
                </a:solidFill>
                <a:latin typeface="Courier New"/>
                <a:ea typeface="Courier New"/>
                <a:cs typeface="Courier New"/>
                <a:sym typeface="Courier New"/>
              </a:rPr>
              <a:t>	(from country in countries</a:t>
            </a:r>
            <a:endParaRPr/>
          </a:p>
          <a:p>
            <a:pPr indent="-228600" lvl="0" marL="228600" rtl="0" algn="l">
              <a:lnSpc>
                <a:spcPct val="100000"/>
              </a:lnSpc>
              <a:spcBef>
                <a:spcPts val="1000"/>
              </a:spcBef>
              <a:spcAft>
                <a:spcPts val="0"/>
              </a:spcAft>
              <a:buSzPts val="1800"/>
              <a:buNone/>
            </a:pPr>
            <a:r>
              <a:rPr lang="en-US">
                <a:solidFill>
                  <a:schemeClr val="dk1"/>
                </a:solidFill>
                <a:latin typeface="Courier New"/>
                <a:ea typeface="Courier New"/>
                <a:cs typeface="Courier New"/>
                <a:sym typeface="Courier New"/>
              </a:rPr>
              <a:t>	 group country by country.Population</a:t>
            </a:r>
            <a:endParaRPr>
              <a:solidFill>
                <a:schemeClr val="dk1"/>
              </a:solidFill>
              <a:latin typeface="Courier New"/>
              <a:ea typeface="Courier New"/>
              <a:cs typeface="Courier New"/>
              <a:sym typeface="Courier New"/>
            </a:endParaRPr>
          </a:p>
          <a:p>
            <a:pPr indent="-228600" lvl="0" marL="228600" rtl="0" algn="l">
              <a:lnSpc>
                <a:spcPct val="100000"/>
              </a:lnSpc>
              <a:spcBef>
                <a:spcPts val="1000"/>
              </a:spcBef>
              <a:spcAft>
                <a:spcPts val="0"/>
              </a:spcAft>
              <a:buSzPts val="1800"/>
              <a:buNone/>
            </a:pPr>
            <a:r>
              <a:rPr lang="en-US">
                <a:solidFill>
                  <a:schemeClr val="dk1"/>
                </a:solidFill>
                <a:latin typeface="Courier New"/>
                <a:ea typeface="Courier New"/>
                <a:cs typeface="Courier New"/>
                <a:sym typeface="Courier New"/>
              </a:rPr>
              <a:t>  );</a:t>
            </a:r>
            <a:endParaRPr/>
          </a:p>
          <a:p>
            <a:pPr indent="-228600" lvl="0" marL="228600" rtl="0" algn="l">
              <a:lnSpc>
                <a:spcPct val="100000"/>
              </a:lnSpc>
              <a:spcBef>
                <a:spcPts val="1000"/>
              </a:spcBef>
              <a:spcAft>
                <a:spcPts val="0"/>
              </a:spcAft>
              <a:buSzPts val="1800"/>
              <a:buNone/>
            </a:pPr>
            <a:r>
              <a:rPr lang="en-US">
                <a:solidFill>
                  <a:schemeClr val="dk1"/>
                </a:solidFill>
                <a:latin typeface="Calibri"/>
                <a:ea typeface="Calibri"/>
                <a:cs typeface="Calibri"/>
                <a:sym typeface="Calibri"/>
              </a:rPr>
              <a:t>Join collections and return an anonymous type (Projection) – </a:t>
            </a:r>
            <a:r>
              <a:rPr b="1" lang="en-US" u="sng">
                <a:solidFill>
                  <a:schemeClr val="dk1"/>
                </a:solidFill>
                <a:latin typeface="Calibri"/>
                <a:ea typeface="Calibri"/>
                <a:cs typeface="Calibri"/>
                <a:sym typeface="Calibri"/>
              </a:rPr>
              <a:t>Var keyword is convenient for anonymous types!!!</a:t>
            </a:r>
            <a:endParaRPr/>
          </a:p>
          <a:p>
            <a:pPr indent="-228600" lvl="0" marL="228600" rtl="0" algn="l">
              <a:lnSpc>
                <a:spcPct val="100000"/>
              </a:lnSpc>
              <a:spcBef>
                <a:spcPts val="1000"/>
              </a:spcBef>
              <a:spcAft>
                <a:spcPts val="0"/>
              </a:spcAft>
              <a:buSzPts val="1800"/>
              <a:buNone/>
            </a:pPr>
            <a:r>
              <a:rPr lang="en-US">
                <a:solidFill>
                  <a:schemeClr val="dk1"/>
                </a:solidFill>
                <a:latin typeface="Courier New"/>
                <a:ea typeface="Courier New"/>
                <a:cs typeface="Courier New"/>
                <a:sym typeface="Courier New"/>
              </a:rPr>
              <a:t>var productsQuery = </a:t>
            </a:r>
            <a:endParaRPr/>
          </a:p>
          <a:p>
            <a:pPr indent="-228600" lvl="0" marL="228600" rtl="0" algn="l">
              <a:lnSpc>
                <a:spcPct val="100000"/>
              </a:lnSpc>
              <a:spcBef>
                <a:spcPts val="1000"/>
              </a:spcBef>
              <a:spcAft>
                <a:spcPts val="0"/>
              </a:spcAft>
              <a:buSzPts val="1800"/>
              <a:buNone/>
            </a:pPr>
            <a:r>
              <a:rPr lang="en-US">
                <a:solidFill>
                  <a:schemeClr val="dk1"/>
                </a:solidFill>
                <a:latin typeface="Courier New"/>
                <a:ea typeface="Courier New"/>
                <a:cs typeface="Courier New"/>
                <a:sym typeface="Courier New"/>
              </a:rPr>
              <a:t>	(from cat in categories</a:t>
            </a:r>
            <a:endParaRPr/>
          </a:p>
          <a:p>
            <a:pPr indent="-228600" lvl="0" marL="228600" rtl="0" algn="l">
              <a:lnSpc>
                <a:spcPct val="100000"/>
              </a:lnSpc>
              <a:spcBef>
                <a:spcPts val="1000"/>
              </a:spcBef>
              <a:spcAft>
                <a:spcPts val="0"/>
              </a:spcAft>
              <a:buSzPts val="1800"/>
              <a:buNone/>
            </a:pPr>
            <a:r>
              <a:rPr lang="en-US">
                <a:solidFill>
                  <a:schemeClr val="dk1"/>
                </a:solidFill>
                <a:latin typeface="Courier New"/>
                <a:ea typeface="Courier New"/>
                <a:cs typeface="Courier New"/>
                <a:sym typeface="Courier New"/>
              </a:rPr>
              <a:t>	 join prod in products on cat equals prod.Category</a:t>
            </a:r>
            <a:endParaRPr>
              <a:solidFill>
                <a:schemeClr val="dk1"/>
              </a:solidFill>
              <a:latin typeface="Courier New"/>
              <a:ea typeface="Courier New"/>
              <a:cs typeface="Courier New"/>
              <a:sym typeface="Courier New"/>
            </a:endParaRPr>
          </a:p>
          <a:p>
            <a:pPr indent="-228600" lvl="0" marL="228600" rtl="0" algn="l">
              <a:lnSpc>
                <a:spcPct val="100000"/>
              </a:lnSpc>
              <a:spcBef>
                <a:spcPts val="1000"/>
              </a:spcBef>
              <a:spcAft>
                <a:spcPts val="0"/>
              </a:spcAft>
              <a:buSzPts val="1800"/>
              <a:buNone/>
            </a:pPr>
            <a:r>
              <a:rPr lang="en-US">
                <a:solidFill>
                  <a:schemeClr val="dk1"/>
                </a:solidFill>
                <a:latin typeface="Courier New"/>
                <a:ea typeface="Courier New"/>
                <a:cs typeface="Courier New"/>
                <a:sym typeface="Courier New"/>
              </a:rPr>
              <a:t>	 select new {Category = cat.Name, Product = prod.Name});</a:t>
            </a:r>
            <a:endParaRPr/>
          </a:p>
        </p:txBody>
      </p:sp>
      <p:sp>
        <p:nvSpPr>
          <p:cNvPr id="251" name="Google Shape;251;p17"/>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C# Basics: Grouping, Joining and Projection with LINQ</a:t>
            </a:r>
            <a:endParaRPr/>
          </a:p>
        </p:txBody>
      </p:sp>
      <p:sp>
        <p:nvSpPr>
          <p:cNvPr id="252" name="Google Shape;2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53" name="Google Shape;253;p17"/>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8"/>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665"/>
              <a:buNone/>
            </a:pPr>
            <a:r>
              <a:rPr lang="en-US" sz="1665">
                <a:solidFill>
                  <a:schemeClr val="dk1"/>
                </a:solidFill>
                <a:latin typeface="Calibri"/>
                <a:ea typeface="Calibri"/>
                <a:cs typeface="Calibri"/>
                <a:sym typeface="Calibri"/>
              </a:rPr>
              <a:t>let clause allows you to store a result of an expression (e.g. a method call) to use it as part of the query. Example:</a:t>
            </a:r>
            <a:endParaRPr/>
          </a:p>
          <a:p>
            <a:pPr indent="-228600" lvl="0" marL="228600" rtl="0" algn="l">
              <a:lnSpc>
                <a:spcPct val="90000"/>
              </a:lnSpc>
              <a:spcBef>
                <a:spcPts val="1000"/>
              </a:spcBef>
              <a:spcAft>
                <a:spcPts val="0"/>
              </a:spcAft>
              <a:buSzPts val="1665"/>
              <a:buNone/>
            </a:pPr>
            <a:r>
              <a:rPr lang="en-US" sz="1665">
                <a:solidFill>
                  <a:schemeClr val="dk1"/>
                </a:solidFill>
                <a:latin typeface="Courier New"/>
                <a:ea typeface="Courier New"/>
                <a:cs typeface="Courier New"/>
                <a:sym typeface="Courier New"/>
              </a:rPr>
              <a:t>string[] names = {“George Sovatzis”, “Nikos Stavrou”, “Antonis Antoniou”);</a:t>
            </a:r>
            <a:endParaRPr/>
          </a:p>
          <a:p>
            <a:pPr indent="-228600" lvl="0" marL="228600" rtl="0" algn="l">
              <a:lnSpc>
                <a:spcPct val="90000"/>
              </a:lnSpc>
              <a:spcBef>
                <a:spcPts val="1000"/>
              </a:spcBef>
              <a:spcAft>
                <a:spcPts val="0"/>
              </a:spcAft>
              <a:buSzPts val="1665"/>
              <a:buNone/>
            </a:pPr>
            <a:r>
              <a:rPr lang="en-US" sz="1665">
                <a:solidFill>
                  <a:schemeClr val="dk1"/>
                </a:solidFill>
                <a:latin typeface="Courier New"/>
                <a:ea typeface="Courier New"/>
                <a:cs typeface="Courier New"/>
                <a:sym typeface="Courier New"/>
              </a:rPr>
              <a:t>var queryFirstNames = </a:t>
            </a:r>
            <a:endParaRPr/>
          </a:p>
          <a:p>
            <a:pPr indent="-228600" lvl="0" marL="228600" rtl="0" algn="l">
              <a:lnSpc>
                <a:spcPct val="90000"/>
              </a:lnSpc>
              <a:spcBef>
                <a:spcPts val="1000"/>
              </a:spcBef>
              <a:spcAft>
                <a:spcPts val="0"/>
              </a:spcAft>
              <a:buSzPts val="1665"/>
              <a:buNone/>
            </a:pPr>
            <a:r>
              <a:rPr lang="en-US" sz="1665">
                <a:solidFill>
                  <a:schemeClr val="dk1"/>
                </a:solidFill>
                <a:latin typeface="Courier New"/>
                <a:ea typeface="Courier New"/>
                <a:cs typeface="Courier New"/>
                <a:sym typeface="Courier New"/>
              </a:rPr>
              <a:t>	(from name in names</a:t>
            </a:r>
            <a:endParaRPr/>
          </a:p>
          <a:p>
            <a:pPr indent="-228600" lvl="0" marL="228600" rtl="0" algn="l">
              <a:lnSpc>
                <a:spcPct val="90000"/>
              </a:lnSpc>
              <a:spcBef>
                <a:spcPts val="1000"/>
              </a:spcBef>
              <a:spcAft>
                <a:spcPts val="0"/>
              </a:spcAft>
              <a:buSzPts val="1665"/>
              <a:buNone/>
            </a:pPr>
            <a:r>
              <a:rPr lang="en-US" sz="1665">
                <a:solidFill>
                  <a:schemeClr val="dk1"/>
                </a:solidFill>
                <a:latin typeface="Courier New"/>
                <a:ea typeface="Courier New"/>
                <a:cs typeface="Courier New"/>
                <a:sym typeface="Courier New"/>
              </a:rPr>
              <a:t>	 let fName = name.Split(‘ ‘)[0]	  </a:t>
            </a:r>
            <a:r>
              <a:rPr lang="en-US" sz="1665">
                <a:solidFill>
                  <a:srgbClr val="009B74"/>
                </a:solidFill>
                <a:latin typeface="Courier New"/>
                <a:ea typeface="Courier New"/>
                <a:cs typeface="Courier New"/>
                <a:sym typeface="Courier New"/>
              </a:rPr>
              <a:t>// Splits name into array and gets 1</a:t>
            </a:r>
            <a:r>
              <a:rPr baseline="30000" lang="en-US" sz="1665">
                <a:solidFill>
                  <a:srgbClr val="009B74"/>
                </a:solidFill>
                <a:latin typeface="Courier New"/>
                <a:ea typeface="Courier New"/>
                <a:cs typeface="Courier New"/>
                <a:sym typeface="Courier New"/>
              </a:rPr>
              <a:t>st</a:t>
            </a:r>
            <a:r>
              <a:rPr lang="en-US" sz="1665">
                <a:solidFill>
                  <a:srgbClr val="009B74"/>
                </a:solidFill>
                <a:latin typeface="Courier New"/>
                <a:ea typeface="Courier New"/>
                <a:cs typeface="Courier New"/>
                <a:sym typeface="Courier New"/>
              </a:rPr>
              <a:t> element</a:t>
            </a:r>
            <a:endParaRPr/>
          </a:p>
          <a:p>
            <a:pPr indent="-228600" lvl="0" marL="228600" rtl="0" algn="l">
              <a:lnSpc>
                <a:spcPct val="90000"/>
              </a:lnSpc>
              <a:spcBef>
                <a:spcPts val="1000"/>
              </a:spcBef>
              <a:spcAft>
                <a:spcPts val="0"/>
              </a:spcAft>
              <a:buSzPts val="1665"/>
              <a:buNone/>
            </a:pPr>
            <a:r>
              <a:rPr lang="en-US" sz="1665">
                <a:solidFill>
                  <a:schemeClr val="dk1"/>
                </a:solidFill>
                <a:latin typeface="Courier New"/>
                <a:ea typeface="Courier New"/>
                <a:cs typeface="Courier New"/>
                <a:sym typeface="Courier New"/>
              </a:rPr>
              <a:t>	 select fName);</a:t>
            </a:r>
            <a:endParaRPr/>
          </a:p>
          <a:p>
            <a:pPr indent="-228600" lvl="0" marL="228600" rtl="0" algn="l">
              <a:lnSpc>
                <a:spcPct val="90000"/>
              </a:lnSpc>
              <a:spcBef>
                <a:spcPts val="1000"/>
              </a:spcBef>
              <a:spcAft>
                <a:spcPts val="0"/>
              </a:spcAft>
              <a:buSzPts val="1665"/>
              <a:buNone/>
            </a:pPr>
            <a:r>
              <a:rPr lang="en-US" sz="1665">
                <a:solidFill>
                  <a:schemeClr val="dk1"/>
                </a:solidFill>
                <a:latin typeface="Calibri"/>
                <a:ea typeface="Calibri"/>
                <a:cs typeface="Calibri"/>
                <a:sym typeface="Calibri"/>
              </a:rPr>
              <a:t>Perform a subquery:</a:t>
            </a:r>
            <a:endParaRPr/>
          </a:p>
          <a:p>
            <a:pPr indent="-228600" lvl="0" marL="228600" rtl="0" algn="l">
              <a:lnSpc>
                <a:spcPct val="90000"/>
              </a:lnSpc>
              <a:spcBef>
                <a:spcPts val="1000"/>
              </a:spcBef>
              <a:spcAft>
                <a:spcPts val="0"/>
              </a:spcAft>
              <a:buSzPts val="1665"/>
              <a:buNone/>
            </a:pPr>
            <a:r>
              <a:rPr lang="en-US" sz="1665">
                <a:solidFill>
                  <a:schemeClr val="dk1"/>
                </a:solidFill>
                <a:latin typeface="Courier New"/>
                <a:ea typeface="Courier New"/>
                <a:cs typeface="Courier New"/>
                <a:sym typeface="Courier New"/>
              </a:rPr>
              <a:t>var bigSaleCustomers =   </a:t>
            </a:r>
            <a:r>
              <a:rPr lang="en-US" sz="1665">
                <a:solidFill>
                  <a:srgbClr val="009B74"/>
                </a:solidFill>
                <a:latin typeface="Courier New"/>
                <a:ea typeface="Courier New"/>
                <a:cs typeface="Courier New"/>
                <a:sym typeface="Courier New"/>
              </a:rPr>
              <a:t>// Get all customers with any purchase more than 1000 Euros</a:t>
            </a:r>
            <a:endParaRPr/>
          </a:p>
          <a:p>
            <a:pPr indent="-228600" lvl="0" marL="228600" rtl="0" algn="l">
              <a:lnSpc>
                <a:spcPct val="90000"/>
              </a:lnSpc>
              <a:spcBef>
                <a:spcPts val="1000"/>
              </a:spcBef>
              <a:spcAft>
                <a:spcPts val="0"/>
              </a:spcAft>
              <a:buSzPts val="1665"/>
              <a:buNone/>
            </a:pPr>
            <a:r>
              <a:rPr lang="en-US" sz="1665">
                <a:solidFill>
                  <a:schemeClr val="dk1"/>
                </a:solidFill>
                <a:latin typeface="Courier New"/>
                <a:ea typeface="Courier New"/>
                <a:cs typeface="Courier New"/>
                <a:sym typeface="Courier New"/>
              </a:rPr>
              <a:t>	(from c in customers</a:t>
            </a:r>
            <a:endParaRPr/>
          </a:p>
          <a:p>
            <a:pPr indent="-228600" lvl="0" marL="228600" rtl="0" algn="l">
              <a:lnSpc>
                <a:spcPct val="90000"/>
              </a:lnSpc>
              <a:spcBef>
                <a:spcPts val="1000"/>
              </a:spcBef>
              <a:spcAft>
                <a:spcPts val="0"/>
              </a:spcAft>
              <a:buSzPts val="1665"/>
              <a:buNone/>
            </a:pPr>
            <a:r>
              <a:rPr lang="en-US" sz="1665">
                <a:solidFill>
                  <a:schemeClr val="dk1"/>
                </a:solidFill>
                <a:latin typeface="Courier New"/>
                <a:ea typeface="Courier New"/>
                <a:cs typeface="Courier New"/>
                <a:sym typeface="Courier New"/>
              </a:rPr>
              <a:t>	 select new {c.FirstName, c.LastName,</a:t>
            </a:r>
            <a:endParaRPr/>
          </a:p>
          <a:p>
            <a:pPr indent="-228600" lvl="0" marL="228600" rtl="0" algn="l">
              <a:lnSpc>
                <a:spcPct val="90000"/>
              </a:lnSpc>
              <a:spcBef>
                <a:spcPts val="1000"/>
              </a:spcBef>
              <a:spcAft>
                <a:spcPts val="0"/>
              </a:spcAft>
              <a:buSzPts val="1665"/>
              <a:buNone/>
            </a:pPr>
            <a:r>
              <a:rPr lang="en-US" sz="1665">
                <a:solidFill>
                  <a:schemeClr val="dk1"/>
                </a:solidFill>
                <a:latin typeface="Courier New"/>
                <a:ea typeface="Courier New"/>
                <a:cs typeface="Courier New"/>
                <a:sym typeface="Courier New"/>
              </a:rPr>
              <a:t>			Sales = (from s in Sales where s.Cid == c.Cid &amp;&amp; s.Amount &gt; 1000 select s)</a:t>
            </a:r>
            <a:endParaRPr/>
          </a:p>
          <a:p>
            <a:pPr indent="-228600" lvl="0" marL="228600" rtl="0" algn="l">
              <a:lnSpc>
                <a:spcPct val="90000"/>
              </a:lnSpc>
              <a:spcBef>
                <a:spcPts val="1000"/>
              </a:spcBef>
              <a:spcAft>
                <a:spcPts val="0"/>
              </a:spcAft>
              <a:buSzPts val="1665"/>
              <a:buNone/>
            </a:pPr>
            <a:r>
              <a:rPr lang="en-US" sz="1665">
                <a:solidFill>
                  <a:schemeClr val="dk1"/>
                </a:solidFill>
                <a:latin typeface="Courier New"/>
                <a:ea typeface="Courier New"/>
                <a:cs typeface="Courier New"/>
                <a:sym typeface="Courier New"/>
              </a:rPr>
              <a:t>   }).Where(x =&gt; x.Sales.Count() &gt; 0);</a:t>
            </a:r>
            <a:endParaRPr/>
          </a:p>
        </p:txBody>
      </p:sp>
      <p:sp>
        <p:nvSpPr>
          <p:cNvPr id="259" name="Google Shape;259;p18"/>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C# Basics: Let clause and Subqueries with LINQ</a:t>
            </a:r>
            <a:endParaRPr/>
          </a:p>
        </p:txBody>
      </p:sp>
      <p:sp>
        <p:nvSpPr>
          <p:cNvPr id="260" name="Google Shape;26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61" name="Google Shape;261;p18"/>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800"/>
              <a:buChar char="•"/>
            </a:pPr>
            <a:r>
              <a:rPr lang="en-US" sz="2800"/>
              <a:t>Introduction to Visual Studio - A simple console application</a:t>
            </a:r>
            <a:endParaRPr/>
          </a:p>
          <a:p>
            <a:pPr indent="-228600" lvl="0" marL="228600" rtl="0" algn="l">
              <a:lnSpc>
                <a:spcPct val="100000"/>
              </a:lnSpc>
              <a:spcBef>
                <a:spcPts val="1000"/>
              </a:spcBef>
              <a:spcAft>
                <a:spcPts val="0"/>
              </a:spcAft>
              <a:buSzPts val="2800"/>
              <a:buChar char="•"/>
            </a:pPr>
            <a:r>
              <a:rPr lang="en-US" sz="2800"/>
              <a:t>C# Basics</a:t>
            </a:r>
            <a:endParaRPr/>
          </a:p>
          <a:p>
            <a:pPr indent="-228600" lvl="0" marL="228600" rtl="0" algn="l">
              <a:lnSpc>
                <a:spcPct val="100000"/>
              </a:lnSpc>
              <a:spcBef>
                <a:spcPts val="1000"/>
              </a:spcBef>
              <a:spcAft>
                <a:spcPts val="0"/>
              </a:spcAft>
              <a:buSzPts val="2800"/>
              <a:buChar char="•"/>
            </a:pPr>
            <a:r>
              <a:rPr lang="en-US" sz="2800"/>
              <a:t>Methods and String manipulation</a:t>
            </a:r>
            <a:endParaRPr/>
          </a:p>
          <a:p>
            <a:pPr indent="-228600" lvl="0" marL="228600" rtl="0" algn="l">
              <a:lnSpc>
                <a:spcPct val="100000"/>
              </a:lnSpc>
              <a:spcBef>
                <a:spcPts val="1000"/>
              </a:spcBef>
              <a:spcAft>
                <a:spcPts val="0"/>
              </a:spcAft>
              <a:buSzPts val="2800"/>
              <a:buChar char="•"/>
            </a:pPr>
            <a:r>
              <a:rPr lang="en-US" sz="2800"/>
              <a:t>Namespaces and Classes - Access modifiers</a:t>
            </a:r>
            <a:endParaRPr/>
          </a:p>
          <a:p>
            <a:pPr indent="-228600" lvl="0" marL="228600" rtl="0" algn="l">
              <a:lnSpc>
                <a:spcPct val="100000"/>
              </a:lnSpc>
              <a:spcBef>
                <a:spcPts val="1000"/>
              </a:spcBef>
              <a:spcAft>
                <a:spcPts val="0"/>
              </a:spcAft>
              <a:buSzPts val="2800"/>
              <a:buChar char="•"/>
            </a:pPr>
            <a:r>
              <a:rPr lang="en-US" sz="2800"/>
              <a:t>Properties and Encapsulation</a:t>
            </a:r>
            <a:endParaRPr/>
          </a:p>
          <a:p>
            <a:pPr indent="-228600" lvl="0" marL="228600" rtl="0" algn="l">
              <a:lnSpc>
                <a:spcPct val="100000"/>
              </a:lnSpc>
              <a:spcBef>
                <a:spcPts val="1000"/>
              </a:spcBef>
              <a:spcAft>
                <a:spcPts val="0"/>
              </a:spcAft>
              <a:buSzPts val="2800"/>
              <a:buChar char="•"/>
            </a:pPr>
            <a:r>
              <a:rPr lang="en-US" sz="2800"/>
              <a:t>Inheritance</a:t>
            </a:r>
            <a:endParaRPr/>
          </a:p>
          <a:p>
            <a:pPr indent="-228600" lvl="0" marL="228600" rtl="0" algn="l">
              <a:lnSpc>
                <a:spcPct val="100000"/>
              </a:lnSpc>
              <a:spcBef>
                <a:spcPts val="1000"/>
              </a:spcBef>
              <a:spcAft>
                <a:spcPts val="0"/>
              </a:spcAft>
              <a:buSzPts val="2800"/>
              <a:buChar char="•"/>
            </a:pPr>
            <a:r>
              <a:rPr lang="en-US" sz="2800"/>
              <a:t>Q&amp;A - Discussion about our project</a:t>
            </a:r>
            <a:endParaRPr sz="2800"/>
          </a:p>
        </p:txBody>
      </p:sp>
      <p:sp>
        <p:nvSpPr>
          <p:cNvPr id="122" name="Google Shape;122;p2"/>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Agenda</a:t>
            </a:r>
            <a:endParaRPr/>
          </a:p>
        </p:txBody>
      </p:sp>
      <p:sp>
        <p:nvSpPr>
          <p:cNvPr id="123" name="Google Shape;12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24" name="Google Shape;124;p2"/>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1"/>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800"/>
              <a:buChar char="•"/>
            </a:pPr>
            <a:r>
              <a:rPr lang="en-US" sz="2800"/>
              <a:t>Namespaces are similar to packages in Java: They help you organize your classes!</a:t>
            </a:r>
            <a:endParaRPr/>
          </a:p>
          <a:p>
            <a:pPr indent="-228600" lvl="0" marL="228600" rtl="0" algn="l">
              <a:lnSpc>
                <a:spcPct val="100000"/>
              </a:lnSpc>
              <a:spcBef>
                <a:spcPts val="1000"/>
              </a:spcBef>
              <a:spcAft>
                <a:spcPts val="0"/>
              </a:spcAft>
              <a:buSzPts val="2800"/>
              <a:buChar char="•"/>
            </a:pPr>
            <a:r>
              <a:rPr lang="en-US" sz="2800"/>
              <a:t>Declaring some namespaces inside C# files for a project:</a:t>
            </a:r>
            <a:endParaRPr/>
          </a:p>
          <a:p>
            <a:pPr indent="-228600" lvl="1" marL="685800" rtl="0" algn="l">
              <a:lnSpc>
                <a:spcPct val="100000"/>
              </a:lnSpc>
              <a:spcBef>
                <a:spcPts val="500"/>
              </a:spcBef>
              <a:spcAft>
                <a:spcPts val="0"/>
              </a:spcAft>
              <a:buSzPts val="2800"/>
              <a:buNone/>
            </a:pPr>
            <a:r>
              <a:rPr lang="en-US" sz="2800">
                <a:latin typeface="Courier New"/>
                <a:ea typeface="Courier New"/>
                <a:cs typeface="Courier New"/>
                <a:sym typeface="Courier New"/>
              </a:rPr>
              <a:t>namespace MyApplication</a:t>
            </a:r>
            <a:endParaRPr sz="2800">
              <a:latin typeface="Courier New"/>
              <a:ea typeface="Courier New"/>
              <a:cs typeface="Courier New"/>
              <a:sym typeface="Courier New"/>
            </a:endParaRPr>
          </a:p>
          <a:p>
            <a:pPr indent="-228600" lvl="1" marL="685800" rtl="0" algn="l">
              <a:lnSpc>
                <a:spcPct val="100000"/>
              </a:lnSpc>
              <a:spcBef>
                <a:spcPts val="500"/>
              </a:spcBef>
              <a:spcAft>
                <a:spcPts val="0"/>
              </a:spcAft>
              <a:buSzPts val="2800"/>
              <a:buNone/>
            </a:pPr>
            <a:r>
              <a:rPr lang="en-US" sz="2800">
                <a:latin typeface="Courier New"/>
                <a:ea typeface="Courier New"/>
                <a:cs typeface="Courier New"/>
                <a:sym typeface="Courier New"/>
              </a:rPr>
              <a:t>namespace MyApplication.Models</a:t>
            </a:r>
            <a:endParaRPr sz="2800">
              <a:latin typeface="Courier New"/>
              <a:ea typeface="Courier New"/>
              <a:cs typeface="Courier New"/>
              <a:sym typeface="Courier New"/>
            </a:endParaRPr>
          </a:p>
          <a:p>
            <a:pPr indent="-228600" lvl="1" marL="685800" rtl="0" algn="l">
              <a:lnSpc>
                <a:spcPct val="100000"/>
              </a:lnSpc>
              <a:spcBef>
                <a:spcPts val="500"/>
              </a:spcBef>
              <a:spcAft>
                <a:spcPts val="0"/>
              </a:spcAft>
              <a:buSzPts val="2800"/>
              <a:buNone/>
            </a:pPr>
            <a:r>
              <a:rPr lang="en-US" sz="2800">
                <a:latin typeface="Courier New"/>
                <a:ea typeface="Courier New"/>
                <a:cs typeface="Courier New"/>
                <a:sym typeface="Courier New"/>
              </a:rPr>
              <a:t>namespace MyApplication.Helpers</a:t>
            </a:r>
            <a:endParaRPr sz="2800">
              <a:latin typeface="Courier New"/>
              <a:ea typeface="Courier New"/>
              <a:cs typeface="Courier New"/>
              <a:sym typeface="Courier New"/>
            </a:endParaRPr>
          </a:p>
          <a:p>
            <a:pPr indent="-228600" lvl="0" marL="228600" rtl="0" algn="l">
              <a:lnSpc>
                <a:spcPct val="100000"/>
              </a:lnSpc>
              <a:spcBef>
                <a:spcPts val="1000"/>
              </a:spcBef>
              <a:spcAft>
                <a:spcPts val="0"/>
              </a:spcAft>
              <a:buSzPts val="2800"/>
              <a:buChar char="•"/>
            </a:pPr>
            <a:r>
              <a:rPr lang="en-US" sz="2800">
                <a:latin typeface="Calibri"/>
                <a:ea typeface="Calibri"/>
                <a:cs typeface="Calibri"/>
                <a:sym typeface="Calibri"/>
              </a:rPr>
              <a:t>Using namespeces in your class (similar to Java’s import):</a:t>
            </a:r>
            <a:endParaRPr/>
          </a:p>
          <a:p>
            <a:pPr indent="-228600" lvl="1" marL="685800" rtl="0" algn="l">
              <a:lnSpc>
                <a:spcPct val="100000"/>
              </a:lnSpc>
              <a:spcBef>
                <a:spcPts val="500"/>
              </a:spcBef>
              <a:spcAft>
                <a:spcPts val="0"/>
              </a:spcAft>
              <a:buSzPts val="2800"/>
              <a:buNone/>
            </a:pPr>
            <a:r>
              <a:rPr lang="en-US" sz="2800">
                <a:latin typeface="Courier New"/>
                <a:ea typeface="Courier New"/>
                <a:cs typeface="Courier New"/>
                <a:sym typeface="Courier New"/>
              </a:rPr>
              <a:t>using MyApplication.Helpers;</a:t>
            </a:r>
            <a:endParaRPr/>
          </a:p>
          <a:p>
            <a:pPr indent="-228600" lvl="0" marL="228600" rtl="0" algn="l">
              <a:lnSpc>
                <a:spcPct val="100000"/>
              </a:lnSpc>
              <a:spcBef>
                <a:spcPts val="1000"/>
              </a:spcBef>
              <a:spcAft>
                <a:spcPts val="0"/>
              </a:spcAft>
              <a:buSzPts val="2800"/>
              <a:buChar char="•"/>
            </a:pPr>
            <a:r>
              <a:rPr lang="en-US" sz="2800">
                <a:latin typeface="Calibri"/>
                <a:ea typeface="Calibri"/>
                <a:cs typeface="Calibri"/>
                <a:sym typeface="Calibri"/>
              </a:rPr>
              <a:t>Although you can skip declaring a namespace, it is not recommended</a:t>
            </a:r>
            <a:endParaRPr/>
          </a:p>
        </p:txBody>
      </p:sp>
      <p:sp>
        <p:nvSpPr>
          <p:cNvPr id="267" name="Google Shape;267;p21"/>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Object-Oriented Programming: Namespaces</a:t>
            </a:r>
            <a:endParaRPr/>
          </a:p>
        </p:txBody>
      </p:sp>
      <p:sp>
        <p:nvSpPr>
          <p:cNvPr id="268" name="Google Shape;26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69" name="Google Shape;269;p21"/>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2"/>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000"/>
              <a:buChar char="•"/>
            </a:pPr>
            <a:r>
              <a:rPr lang="en-US" sz="2000"/>
              <a:t>Classes and Structs are data structures, encapsulating a set of data and behaviour in a logical unit!</a:t>
            </a:r>
            <a:endParaRPr/>
          </a:p>
          <a:p>
            <a:pPr indent="-228600" lvl="0" marL="228600" rtl="0" algn="l">
              <a:lnSpc>
                <a:spcPct val="100000"/>
              </a:lnSpc>
              <a:spcBef>
                <a:spcPts val="1000"/>
              </a:spcBef>
              <a:spcAft>
                <a:spcPts val="0"/>
              </a:spcAft>
              <a:buSzPts val="2000"/>
              <a:buChar char="•"/>
            </a:pPr>
            <a:r>
              <a:rPr lang="en-US" sz="2000"/>
              <a:t>Class is reference type: </a:t>
            </a:r>
            <a:endParaRPr/>
          </a:p>
          <a:p>
            <a:pPr indent="-228600" lvl="1" marL="685800" rtl="0" algn="l">
              <a:lnSpc>
                <a:spcPct val="100000"/>
              </a:lnSpc>
              <a:spcBef>
                <a:spcPts val="500"/>
              </a:spcBef>
              <a:spcAft>
                <a:spcPts val="0"/>
              </a:spcAft>
              <a:buSzPts val="2000"/>
              <a:buChar char="•"/>
            </a:pPr>
            <a:r>
              <a:rPr lang="en-US" sz="2000"/>
              <a:t>When an object of a class is created, the variable that is assigned to the object holds only a reference to a memory address.</a:t>
            </a:r>
            <a:endParaRPr/>
          </a:p>
          <a:p>
            <a:pPr indent="-228600" lvl="1" marL="685800" rtl="0" algn="l">
              <a:lnSpc>
                <a:spcPct val="100000"/>
              </a:lnSpc>
              <a:spcBef>
                <a:spcPts val="500"/>
              </a:spcBef>
              <a:spcAft>
                <a:spcPts val="0"/>
              </a:spcAft>
              <a:buSzPts val="2000"/>
              <a:buChar char="•"/>
            </a:pPr>
            <a:r>
              <a:rPr lang="en-US" sz="2000"/>
              <a:t>When an object is re-assigned to a new variable, the variable refers to the original object and changes to it’s properties are reflected!</a:t>
            </a:r>
            <a:endParaRPr/>
          </a:p>
          <a:p>
            <a:pPr indent="-228600" lvl="0" marL="228600" rtl="0" algn="l">
              <a:lnSpc>
                <a:spcPct val="100000"/>
              </a:lnSpc>
              <a:spcBef>
                <a:spcPts val="1000"/>
              </a:spcBef>
              <a:spcAft>
                <a:spcPts val="0"/>
              </a:spcAft>
              <a:buSzPts val="2000"/>
              <a:buChar char="•"/>
            </a:pPr>
            <a:r>
              <a:rPr lang="en-US" sz="2000"/>
              <a:t>Struct is a value type: </a:t>
            </a:r>
            <a:endParaRPr/>
          </a:p>
          <a:p>
            <a:pPr indent="-228600" lvl="1" marL="685800" rtl="0" algn="l">
              <a:lnSpc>
                <a:spcPct val="100000"/>
              </a:lnSpc>
              <a:spcBef>
                <a:spcPts val="500"/>
              </a:spcBef>
              <a:spcAft>
                <a:spcPts val="0"/>
              </a:spcAft>
              <a:buSzPts val="2000"/>
              <a:buChar char="•"/>
            </a:pPr>
            <a:r>
              <a:rPr lang="en-US" sz="2000"/>
              <a:t>When a struct is created, the variable that is assigned to the struct holds the actual data!</a:t>
            </a:r>
            <a:endParaRPr/>
          </a:p>
          <a:p>
            <a:pPr indent="-228600" lvl="1" marL="685800" rtl="0" algn="l">
              <a:lnSpc>
                <a:spcPct val="100000"/>
              </a:lnSpc>
              <a:spcBef>
                <a:spcPts val="500"/>
              </a:spcBef>
              <a:spcAft>
                <a:spcPts val="0"/>
              </a:spcAft>
              <a:buSzPts val="2000"/>
              <a:buChar char="•"/>
            </a:pPr>
            <a:r>
              <a:rPr lang="en-US" sz="2000"/>
              <a:t>When the struct is assigned to a new variable, it is copied and therefore we have 2 separate copies of the same data. Changes made to one copy do not affect the other!</a:t>
            </a:r>
            <a:endParaRPr/>
          </a:p>
          <a:p>
            <a:pPr indent="-228600" lvl="0" marL="228600" rtl="0" algn="l">
              <a:lnSpc>
                <a:spcPct val="100000"/>
              </a:lnSpc>
              <a:spcBef>
                <a:spcPts val="1000"/>
              </a:spcBef>
              <a:spcAft>
                <a:spcPts val="0"/>
              </a:spcAft>
              <a:buSzPts val="2000"/>
              <a:buChar char="•"/>
            </a:pPr>
            <a:r>
              <a:rPr lang="en-US" sz="2000"/>
              <a:t>Use classes to: Model more complex behaviour where data will be modified after a class object is created.</a:t>
            </a:r>
            <a:endParaRPr/>
          </a:p>
          <a:p>
            <a:pPr indent="-228600" lvl="0" marL="228600" rtl="0" algn="l">
              <a:lnSpc>
                <a:spcPct val="100000"/>
              </a:lnSpc>
              <a:spcBef>
                <a:spcPts val="1000"/>
              </a:spcBef>
              <a:spcAft>
                <a:spcPts val="0"/>
              </a:spcAft>
              <a:buSzPts val="2000"/>
              <a:buChar char="•"/>
            </a:pPr>
            <a:r>
              <a:rPr lang="en-US" sz="2000"/>
              <a:t>Use structs to: Create small data structures that is not intended to be modified after the struct is created.</a:t>
            </a:r>
            <a:endParaRPr sz="2000"/>
          </a:p>
        </p:txBody>
      </p:sp>
      <p:sp>
        <p:nvSpPr>
          <p:cNvPr id="275" name="Google Shape;275;p22"/>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Object-Oriented Programming: Classes vs Structs</a:t>
            </a:r>
            <a:endParaRPr/>
          </a:p>
        </p:txBody>
      </p:sp>
      <p:sp>
        <p:nvSpPr>
          <p:cNvPr id="276" name="Google Shape;2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77" name="Google Shape;277;p22"/>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3"/>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Declaring a class:</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public class MyClass</a:t>
            </a:r>
            <a:endParaRPr>
              <a:latin typeface="Courier New"/>
              <a:ea typeface="Courier New"/>
              <a:cs typeface="Courier New"/>
              <a:sym typeface="Courier New"/>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a:t>
            </a:r>
            <a:endParaRPr/>
          </a:p>
          <a:p>
            <a:pPr indent="-228600" lvl="0" marL="228600" rtl="0" algn="l">
              <a:lnSpc>
                <a:spcPct val="100000"/>
              </a:lnSpc>
              <a:spcBef>
                <a:spcPts val="1000"/>
              </a:spcBef>
              <a:spcAft>
                <a:spcPts val="0"/>
              </a:spcAft>
              <a:buSzPts val="1800"/>
              <a:buNone/>
            </a:pPr>
            <a:r>
              <a:rPr lang="en-US">
                <a:solidFill>
                  <a:srgbClr val="63A029"/>
                </a:solidFill>
                <a:latin typeface="Courier New"/>
                <a:ea typeface="Courier New"/>
                <a:cs typeface="Courier New"/>
                <a:sym typeface="Courier New"/>
              </a:rPr>
              <a:t>	// Fields, Properties, Methods etc...</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a:t>
            </a:r>
            <a:endParaRPr/>
          </a:p>
          <a:p>
            <a:pPr indent="-228600" lvl="0" marL="228600" rtl="0" algn="l">
              <a:lnSpc>
                <a:spcPct val="100000"/>
              </a:lnSpc>
              <a:spcBef>
                <a:spcPts val="1000"/>
              </a:spcBef>
              <a:spcAft>
                <a:spcPts val="0"/>
              </a:spcAft>
              <a:buSzPts val="1800"/>
              <a:buChar char="•"/>
            </a:pPr>
            <a:r>
              <a:rPr lang="en-US"/>
              <a:t>Instantiating an object of above Class:</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MyClass c1 = new MyClass();</a:t>
            </a:r>
            <a:endParaRPr/>
          </a:p>
          <a:p>
            <a:pPr indent="-228600" lvl="0" marL="228600" rtl="0" algn="l">
              <a:lnSpc>
                <a:spcPct val="100000"/>
              </a:lnSpc>
              <a:spcBef>
                <a:spcPts val="1000"/>
              </a:spcBef>
              <a:spcAft>
                <a:spcPts val="0"/>
              </a:spcAft>
              <a:buSzPts val="1800"/>
              <a:buChar char="•"/>
            </a:pPr>
            <a:r>
              <a:rPr lang="en-US">
                <a:latin typeface="Calibri"/>
                <a:ea typeface="Calibri"/>
                <a:cs typeface="Calibri"/>
                <a:sym typeface="Calibri"/>
              </a:rPr>
              <a:t>Access Modifiers:</a:t>
            </a:r>
            <a:endParaRPr/>
          </a:p>
          <a:p>
            <a:pPr indent="-228600" lvl="1" marL="685800" rtl="0" algn="l">
              <a:lnSpc>
                <a:spcPct val="100000"/>
              </a:lnSpc>
              <a:spcBef>
                <a:spcPts val="500"/>
              </a:spcBef>
              <a:spcAft>
                <a:spcPts val="0"/>
              </a:spcAft>
              <a:buSzPts val="1800"/>
              <a:buChar char="•"/>
            </a:pPr>
            <a:r>
              <a:rPr lang="en-US">
                <a:latin typeface="Calibri"/>
                <a:ea typeface="Calibri"/>
                <a:cs typeface="Calibri"/>
                <a:sym typeface="Calibri"/>
              </a:rPr>
              <a:t>public 	� Class accessible by any other code on the same assembly or an assembly that references it!</a:t>
            </a:r>
            <a:endParaRPr>
              <a:latin typeface="Calibri"/>
              <a:ea typeface="Calibri"/>
              <a:cs typeface="Calibri"/>
              <a:sym typeface="Calibri"/>
            </a:endParaRPr>
          </a:p>
          <a:p>
            <a:pPr indent="-228600" lvl="1" marL="685800" rtl="0" algn="l">
              <a:lnSpc>
                <a:spcPct val="100000"/>
              </a:lnSpc>
              <a:spcBef>
                <a:spcPts val="500"/>
              </a:spcBef>
              <a:spcAft>
                <a:spcPts val="0"/>
              </a:spcAft>
              <a:buSzPts val="1800"/>
              <a:buChar char="•"/>
            </a:pPr>
            <a:r>
              <a:rPr lang="en-US">
                <a:latin typeface="Calibri"/>
                <a:ea typeface="Calibri"/>
                <a:cs typeface="Calibri"/>
                <a:sym typeface="Calibri"/>
              </a:rPr>
              <a:t>private 	� Used only for nested classes that can be accessed inside the class in which they are defined</a:t>
            </a:r>
            <a:endParaRPr>
              <a:latin typeface="Calibri"/>
              <a:ea typeface="Calibri"/>
              <a:cs typeface="Calibri"/>
              <a:sym typeface="Calibri"/>
            </a:endParaRPr>
          </a:p>
          <a:p>
            <a:pPr indent="-228600" lvl="1" marL="685800" rtl="0" algn="l">
              <a:lnSpc>
                <a:spcPct val="100000"/>
              </a:lnSpc>
              <a:spcBef>
                <a:spcPts val="500"/>
              </a:spcBef>
              <a:spcAft>
                <a:spcPts val="0"/>
              </a:spcAft>
              <a:buSzPts val="1800"/>
              <a:buChar char="•"/>
            </a:pPr>
            <a:r>
              <a:rPr lang="en-US">
                <a:latin typeface="Calibri"/>
                <a:ea typeface="Calibri"/>
                <a:cs typeface="Calibri"/>
                <a:sym typeface="Calibri"/>
              </a:rPr>
              <a:t>internal	� Class accessible by other classes in the same assembly </a:t>
            </a:r>
            <a:r>
              <a:rPr lang="en-US"/>
              <a:t>(Assemblies are .EXE or .DLL files created in our solution)</a:t>
            </a:r>
            <a:endParaRPr>
              <a:latin typeface="Calibri"/>
              <a:ea typeface="Calibri"/>
              <a:cs typeface="Calibri"/>
              <a:sym typeface="Calibri"/>
            </a:endParaRPr>
          </a:p>
        </p:txBody>
      </p:sp>
      <p:sp>
        <p:nvSpPr>
          <p:cNvPr id="283" name="Google Shape;283;p23"/>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Object-Oriented Programming: Classes</a:t>
            </a:r>
            <a:endParaRPr/>
          </a:p>
        </p:txBody>
      </p:sp>
      <p:sp>
        <p:nvSpPr>
          <p:cNvPr id="284" name="Google Shape;28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85" name="Google Shape;285;p23"/>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4"/>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200"/>
              <a:buChar char="•"/>
            </a:pPr>
            <a:r>
              <a:rPr lang="en-US" sz="2200"/>
              <a:t>Declaring a struct:</a:t>
            </a:r>
            <a:endParaRPr/>
          </a:p>
          <a:p>
            <a:pPr indent="-228600" lvl="0" marL="228600" rtl="0" algn="l">
              <a:lnSpc>
                <a:spcPct val="100000"/>
              </a:lnSpc>
              <a:spcBef>
                <a:spcPts val="1000"/>
              </a:spcBef>
              <a:spcAft>
                <a:spcPts val="0"/>
              </a:spcAft>
              <a:buSzPts val="2200"/>
              <a:buNone/>
            </a:pPr>
            <a:r>
              <a:rPr lang="en-US" sz="2200">
                <a:latin typeface="Courier New"/>
                <a:ea typeface="Courier New"/>
                <a:cs typeface="Courier New"/>
                <a:sym typeface="Courier New"/>
              </a:rPr>
              <a:t>public struct MyStruct { </a:t>
            </a:r>
            <a:r>
              <a:rPr lang="en-US" sz="2200">
                <a:solidFill>
                  <a:srgbClr val="63A029"/>
                </a:solidFill>
                <a:latin typeface="Courier New"/>
                <a:ea typeface="Courier New"/>
                <a:cs typeface="Courier New"/>
                <a:sym typeface="Courier New"/>
              </a:rPr>
              <a:t>// Fields, Properties, Methods etc...</a:t>
            </a:r>
            <a:r>
              <a:rPr lang="en-US" sz="2200">
                <a:latin typeface="Courier New"/>
                <a:ea typeface="Courier New"/>
                <a:cs typeface="Courier New"/>
                <a:sym typeface="Courier New"/>
              </a:rPr>
              <a:t>}</a:t>
            </a:r>
            <a:endParaRPr/>
          </a:p>
          <a:p>
            <a:pPr indent="-228600" lvl="0" marL="228600" rtl="0" algn="l">
              <a:lnSpc>
                <a:spcPct val="100000"/>
              </a:lnSpc>
              <a:spcBef>
                <a:spcPts val="1000"/>
              </a:spcBef>
              <a:spcAft>
                <a:spcPts val="0"/>
              </a:spcAft>
              <a:buSzPts val="2200"/>
              <a:buChar char="•"/>
            </a:pPr>
            <a:r>
              <a:rPr lang="en-US" sz="2200"/>
              <a:t>Instantiating a struct is pretty much the same: </a:t>
            </a:r>
            <a:r>
              <a:rPr lang="en-US" sz="2200">
                <a:latin typeface="Courier New"/>
                <a:ea typeface="Courier New"/>
                <a:cs typeface="Courier New"/>
                <a:sym typeface="Courier New"/>
              </a:rPr>
              <a:t>MyStruct s1 = new MyStruct();</a:t>
            </a:r>
            <a:endParaRPr/>
          </a:p>
          <a:p>
            <a:pPr indent="-228600" lvl="0" marL="228600" rtl="0" algn="l">
              <a:lnSpc>
                <a:spcPct val="100000"/>
              </a:lnSpc>
              <a:spcBef>
                <a:spcPts val="1000"/>
              </a:spcBef>
              <a:spcAft>
                <a:spcPts val="0"/>
              </a:spcAft>
              <a:buSzPts val="2200"/>
              <a:buChar char="•"/>
            </a:pPr>
            <a:r>
              <a:rPr lang="en-US" sz="2200">
                <a:latin typeface="Calibri"/>
                <a:ea typeface="Calibri"/>
                <a:cs typeface="Calibri"/>
                <a:sym typeface="Calibri"/>
              </a:rPr>
              <a:t>Limitations of structs:</a:t>
            </a:r>
            <a:endParaRPr/>
          </a:p>
          <a:p>
            <a:pPr indent="-228600" lvl="1" marL="685800" rtl="0" algn="l">
              <a:lnSpc>
                <a:spcPct val="100000"/>
              </a:lnSpc>
              <a:spcBef>
                <a:spcPts val="500"/>
              </a:spcBef>
              <a:spcAft>
                <a:spcPts val="0"/>
              </a:spcAft>
              <a:buSzPts val="2200"/>
              <a:buChar char="•"/>
            </a:pPr>
            <a:r>
              <a:rPr lang="en-US" sz="2200">
                <a:latin typeface="Calibri"/>
                <a:ea typeface="Calibri"/>
                <a:cs typeface="Calibri"/>
                <a:sym typeface="Calibri"/>
              </a:rPr>
              <a:t>Fields cannot be initialized unless they are declared as const or static.</a:t>
            </a:r>
            <a:endParaRPr/>
          </a:p>
          <a:p>
            <a:pPr indent="-228600" lvl="1" marL="685800" rtl="0" algn="l">
              <a:lnSpc>
                <a:spcPct val="100000"/>
              </a:lnSpc>
              <a:spcBef>
                <a:spcPts val="500"/>
              </a:spcBef>
              <a:spcAft>
                <a:spcPts val="0"/>
              </a:spcAft>
              <a:buSzPts val="2200"/>
              <a:buChar char="•"/>
            </a:pPr>
            <a:r>
              <a:rPr lang="en-US" sz="2200">
                <a:latin typeface="Calibri"/>
                <a:ea typeface="Calibri"/>
                <a:cs typeface="Calibri"/>
                <a:sym typeface="Calibri"/>
              </a:rPr>
              <a:t>You cannot declare a default constructor or a finalizer.</a:t>
            </a:r>
            <a:endParaRPr/>
          </a:p>
          <a:p>
            <a:pPr indent="-228600" lvl="1" marL="685800" rtl="0" algn="l">
              <a:lnSpc>
                <a:spcPct val="100000"/>
              </a:lnSpc>
              <a:spcBef>
                <a:spcPts val="500"/>
              </a:spcBef>
              <a:spcAft>
                <a:spcPts val="0"/>
              </a:spcAft>
              <a:buSzPts val="2200"/>
              <a:buChar char="•"/>
            </a:pPr>
            <a:r>
              <a:rPr lang="en-US" sz="2200">
                <a:latin typeface="Calibri"/>
                <a:ea typeface="Calibri"/>
                <a:cs typeface="Calibri"/>
                <a:sym typeface="Calibri"/>
              </a:rPr>
              <a:t>A Struct cannot inherit from another Struct or Class and it cannot be the base of a class.</a:t>
            </a:r>
            <a:endParaRPr/>
          </a:p>
          <a:p>
            <a:pPr indent="-228600" lvl="1" marL="685800" rtl="0" algn="l">
              <a:lnSpc>
                <a:spcPct val="100000"/>
              </a:lnSpc>
              <a:spcBef>
                <a:spcPts val="500"/>
              </a:spcBef>
              <a:spcAft>
                <a:spcPts val="0"/>
              </a:spcAft>
              <a:buSzPts val="2200"/>
              <a:buChar char="•"/>
            </a:pPr>
            <a:r>
              <a:rPr lang="en-US" sz="2200">
                <a:latin typeface="Calibri"/>
                <a:ea typeface="Calibri"/>
                <a:cs typeface="Calibri"/>
                <a:sym typeface="Calibri"/>
              </a:rPr>
              <a:t>All Structs inherit from: System.Object � System.ValueType  � MyStruct</a:t>
            </a:r>
            <a:endParaRPr sz="2200">
              <a:latin typeface="Calibri"/>
              <a:ea typeface="Calibri"/>
              <a:cs typeface="Calibri"/>
              <a:sym typeface="Calibri"/>
            </a:endParaRPr>
          </a:p>
          <a:p>
            <a:pPr indent="-228600" lvl="1" marL="685800" rtl="0" algn="l">
              <a:lnSpc>
                <a:spcPct val="100000"/>
              </a:lnSpc>
              <a:spcBef>
                <a:spcPts val="500"/>
              </a:spcBef>
              <a:spcAft>
                <a:spcPts val="0"/>
              </a:spcAft>
              <a:buSzPts val="2200"/>
              <a:buChar char="•"/>
            </a:pPr>
            <a:r>
              <a:rPr lang="en-US" sz="2200">
                <a:latin typeface="Calibri"/>
                <a:ea typeface="Calibri"/>
                <a:cs typeface="Calibri"/>
                <a:sym typeface="Calibri"/>
              </a:rPr>
              <a:t>A Struct can implement interfaces.</a:t>
            </a:r>
            <a:endParaRPr/>
          </a:p>
          <a:p>
            <a:pPr indent="-228600" lvl="1" marL="685800" rtl="0" algn="l">
              <a:lnSpc>
                <a:spcPct val="100000"/>
              </a:lnSpc>
              <a:spcBef>
                <a:spcPts val="500"/>
              </a:spcBef>
              <a:spcAft>
                <a:spcPts val="0"/>
              </a:spcAft>
              <a:buSzPts val="2200"/>
              <a:buChar char="•"/>
            </a:pPr>
            <a:r>
              <a:rPr lang="en-US" sz="2200">
                <a:latin typeface="Calibri"/>
                <a:ea typeface="Calibri"/>
                <a:cs typeface="Calibri"/>
                <a:sym typeface="Calibri"/>
              </a:rPr>
              <a:t>A struct can be used as nullable type and be assigned a null value.</a:t>
            </a:r>
            <a:endParaRPr/>
          </a:p>
        </p:txBody>
      </p:sp>
      <p:sp>
        <p:nvSpPr>
          <p:cNvPr id="291" name="Google Shape;291;p24"/>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Object-Oriented Programming: Structs</a:t>
            </a:r>
            <a:endParaRPr/>
          </a:p>
        </p:txBody>
      </p:sp>
      <p:sp>
        <p:nvSpPr>
          <p:cNvPr id="292" name="Google Shape;29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93" name="Google Shape;293;p24"/>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5"/>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latin typeface="Calibri"/>
                <a:ea typeface="Calibri"/>
                <a:cs typeface="Calibri"/>
                <a:sym typeface="Calibri"/>
              </a:rPr>
              <a:t>Static classes cannot be instantiated. They are usually used to provide helper functionalities (Utility Classes) where no state is required (stateless). Static classes can have static fields and static methods. Example:</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public static class EuroGRConverter</a:t>
            </a:r>
            <a:endParaRPr>
              <a:latin typeface="Courier New"/>
              <a:ea typeface="Courier New"/>
              <a:cs typeface="Courier New"/>
              <a:sym typeface="Courier New"/>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	public static double ConvertToEUR(double drachma) {</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		return drachma / 340.75;</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	}</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	public static double ConvertToGRC(double euro) {</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		return euro * 340.75;</a:t>
            </a:r>
            <a:endParaRPr/>
          </a:p>
          <a:p>
            <a:pPr indent="-228600" lvl="1" marL="685800" rtl="0" algn="l">
              <a:lnSpc>
                <a:spcPct val="100000"/>
              </a:lnSpc>
              <a:spcBef>
                <a:spcPts val="500"/>
              </a:spcBef>
              <a:spcAft>
                <a:spcPts val="0"/>
              </a:spcAft>
              <a:buSzPts val="1800"/>
              <a:buNone/>
            </a:pPr>
            <a:r>
              <a:rPr lang="en-US">
                <a:latin typeface="Courier New"/>
                <a:ea typeface="Courier New"/>
                <a:cs typeface="Courier New"/>
                <a:sym typeface="Courier New"/>
              </a:rPr>
              <a:t>	}</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EuroGRConverter.ConvertToEUR(5000);	</a:t>
            </a:r>
            <a:r>
              <a:rPr lang="en-US">
                <a:solidFill>
                  <a:srgbClr val="63A029"/>
                </a:solidFill>
                <a:latin typeface="Courier New"/>
                <a:ea typeface="Courier New"/>
                <a:cs typeface="Courier New"/>
                <a:sym typeface="Courier New"/>
              </a:rPr>
              <a:t>// No object is needed to use the method</a:t>
            </a:r>
            <a:endParaRPr>
              <a:solidFill>
                <a:srgbClr val="63A029"/>
              </a:solidFill>
              <a:latin typeface="Courier New"/>
              <a:ea typeface="Courier New"/>
              <a:cs typeface="Courier New"/>
              <a:sym typeface="Courier New"/>
            </a:endParaRPr>
          </a:p>
        </p:txBody>
      </p:sp>
      <p:sp>
        <p:nvSpPr>
          <p:cNvPr id="299" name="Google Shape;299;p25"/>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Object-Oriented Programming: Static Classes &amp; Static class members</a:t>
            </a:r>
            <a:endParaRPr/>
          </a:p>
        </p:txBody>
      </p:sp>
      <p:sp>
        <p:nvSpPr>
          <p:cNvPr id="300" name="Google Shape;30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301" name="Google Shape;301;p25"/>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6"/>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SzPts val="1530"/>
              <a:buChar char="•"/>
            </a:pPr>
            <a:r>
              <a:rPr lang="en-US" sz="1530"/>
              <a:t>Encapsulation (or data-hiding) refers to the principle of exposing only the methods and variables that are indented to be called or modified from outside the class. Properties can help controlling our variables modification. Example:</a:t>
            </a:r>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class Employee {</a:t>
            </a:r>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	public string Firstname;  </a:t>
            </a:r>
            <a:r>
              <a:rPr lang="en-US" sz="1530">
                <a:solidFill>
                  <a:srgbClr val="63A029"/>
                </a:solidFill>
                <a:latin typeface="Courier New"/>
                <a:ea typeface="Courier New"/>
                <a:cs typeface="Courier New"/>
                <a:sym typeface="Courier New"/>
              </a:rPr>
              <a:t>// BAD CODE: Avoid public class fields! (you can’t override this)</a:t>
            </a:r>
            <a:endParaRPr/>
          </a:p>
          <a:p>
            <a:pPr indent="-228600" lvl="0" marL="228600" rtl="0" algn="l">
              <a:lnSpc>
                <a:spcPct val="80000"/>
              </a:lnSpc>
              <a:spcBef>
                <a:spcPts val="1000"/>
              </a:spcBef>
              <a:spcAft>
                <a:spcPts val="0"/>
              </a:spcAft>
              <a:buSzPts val="1530"/>
              <a:buNone/>
            </a:pPr>
            <a:r>
              <a:rPr lang="en-US" sz="1530">
                <a:solidFill>
                  <a:srgbClr val="63A029"/>
                </a:solidFill>
                <a:latin typeface="Courier New"/>
                <a:ea typeface="Courier New"/>
                <a:cs typeface="Courier New"/>
                <a:sym typeface="Courier New"/>
              </a:rPr>
              <a:t>	// Auto-implemented property � you might add implementation later without breaking the API</a:t>
            </a:r>
            <a:endParaRPr sz="1530">
              <a:latin typeface="Courier New"/>
              <a:ea typeface="Courier New"/>
              <a:cs typeface="Courier New"/>
              <a:sym typeface="Courier New"/>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	public string Lastname {get; set;}</a:t>
            </a:r>
            <a:endParaRPr sz="1530">
              <a:solidFill>
                <a:srgbClr val="63A029"/>
              </a:solidFill>
              <a:latin typeface="Courier New"/>
              <a:ea typeface="Courier New"/>
              <a:cs typeface="Courier New"/>
              <a:sym typeface="Courier New"/>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	private int _age;		</a:t>
            </a:r>
            <a:r>
              <a:rPr lang="en-US" sz="1530">
                <a:solidFill>
                  <a:srgbClr val="63A029"/>
                </a:solidFill>
                <a:latin typeface="Courier New"/>
                <a:ea typeface="Courier New"/>
                <a:cs typeface="Courier New"/>
                <a:sym typeface="Courier New"/>
              </a:rPr>
              <a:t>// This is a backing field (private)</a:t>
            </a:r>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	public int Age		</a:t>
            </a:r>
            <a:r>
              <a:rPr lang="en-US" sz="1530">
                <a:solidFill>
                  <a:srgbClr val="63A029"/>
                </a:solidFill>
                <a:latin typeface="Courier New"/>
                <a:ea typeface="Courier New"/>
                <a:cs typeface="Courier New"/>
                <a:sym typeface="Courier New"/>
              </a:rPr>
              <a:t>// This is similar to the getters/setters in Java!!!</a:t>
            </a:r>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	{</a:t>
            </a:r>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		get { return _age; }		// or this._age;</a:t>
            </a:r>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		set {</a:t>
            </a:r>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			if(value &gt; 0 &amp;&amp; value &lt; 120) _age = value;</a:t>
            </a:r>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		}</a:t>
            </a:r>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	}</a:t>
            </a:r>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a:t>
            </a:r>
            <a:endParaRPr sz="1530">
              <a:latin typeface="Courier New"/>
              <a:ea typeface="Courier New"/>
              <a:cs typeface="Courier New"/>
              <a:sym typeface="Courier New"/>
            </a:endParaRPr>
          </a:p>
        </p:txBody>
      </p:sp>
      <p:sp>
        <p:nvSpPr>
          <p:cNvPr id="307" name="Google Shape;307;p26"/>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Object-Oriented Programming: Properties (encapsulation)</a:t>
            </a:r>
            <a:endParaRPr/>
          </a:p>
        </p:txBody>
      </p:sp>
      <p:sp>
        <p:nvSpPr>
          <p:cNvPr id="308" name="Google Shape;30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309" name="Google Shape;309;p26"/>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60269945a7_0_7"/>
          <p:cNvSpPr txBox="1"/>
          <p:nvPr>
            <p:ph idx="1" type="body"/>
          </p:nvPr>
        </p:nvSpPr>
        <p:spPr>
          <a:xfrm>
            <a:off x="495300" y="1232025"/>
            <a:ext cx="11201400" cy="49401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SzPts val="1530"/>
              <a:buChar char="•"/>
            </a:pPr>
            <a:r>
              <a:rPr lang="en-US" sz="1530"/>
              <a:t>Inheritance enables you to create new classes that reuse, extend, and modify the behavior that is defined in other classes. The class whose members are inherited is called the base class, and the class that inherits those members is called the derived class. Example:</a:t>
            </a:r>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class Employee : Person {</a:t>
            </a:r>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	public double Salary {get; set;}</a:t>
            </a:r>
            <a:endParaRPr sz="1530">
              <a:solidFill>
                <a:srgbClr val="63A029"/>
              </a:solidFill>
              <a:latin typeface="Courier New"/>
              <a:ea typeface="Courier New"/>
              <a:cs typeface="Courier New"/>
              <a:sym typeface="Courier New"/>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	public override string toString()		</a:t>
            </a:r>
            <a:r>
              <a:rPr lang="en-US" sz="1530">
                <a:solidFill>
                  <a:srgbClr val="63A029"/>
                </a:solidFill>
                <a:latin typeface="Courier New"/>
                <a:ea typeface="Courier New"/>
                <a:cs typeface="Courier New"/>
                <a:sym typeface="Courier New"/>
              </a:rPr>
              <a:t>// Overrides method from Object</a:t>
            </a:r>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	{</a:t>
            </a:r>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		return $“This is an Employee {base.FullName}”	</a:t>
            </a:r>
            <a:r>
              <a:rPr lang="en-US" sz="1530">
                <a:solidFill>
                  <a:srgbClr val="63A029"/>
                </a:solidFill>
                <a:latin typeface="Courier New"/>
                <a:ea typeface="Courier New"/>
                <a:cs typeface="Courier New"/>
                <a:sym typeface="Courier New"/>
              </a:rPr>
              <a:t>// Assume Person has a FullName property</a:t>
            </a:r>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	}</a:t>
            </a:r>
            <a:endParaRPr sz="1530">
              <a:latin typeface="Courier New"/>
              <a:ea typeface="Courier New"/>
              <a:cs typeface="Courier New"/>
              <a:sym typeface="Courier New"/>
            </a:endParaRPr>
          </a:p>
          <a:p>
            <a:pPr indent="-228600" lvl="0" marL="228600" rtl="0" algn="l">
              <a:lnSpc>
                <a:spcPct val="80000"/>
              </a:lnSpc>
              <a:spcBef>
                <a:spcPts val="1000"/>
              </a:spcBef>
              <a:spcAft>
                <a:spcPts val="0"/>
              </a:spcAft>
              <a:buSzPts val="1530"/>
              <a:buNone/>
            </a:pPr>
            <a:r>
              <a:t/>
            </a:r>
            <a:endParaRPr sz="1530">
              <a:latin typeface="Courier New"/>
              <a:ea typeface="Courier New"/>
              <a:cs typeface="Courier New"/>
              <a:sym typeface="Courier New"/>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	public double getSalary() { return this.Salary; }</a:t>
            </a:r>
            <a:endParaRPr sz="1530">
              <a:latin typeface="Courier New"/>
              <a:ea typeface="Courier New"/>
              <a:cs typeface="Courier New"/>
              <a:sym typeface="Courier New"/>
            </a:endParaRPr>
          </a:p>
          <a:p>
            <a:pPr indent="0" lvl="0" marL="0" rtl="0" algn="l">
              <a:lnSpc>
                <a:spcPct val="80000"/>
              </a:lnSpc>
              <a:spcBef>
                <a:spcPts val="1000"/>
              </a:spcBef>
              <a:spcAft>
                <a:spcPts val="0"/>
              </a:spcAft>
              <a:buSzPts val="1530"/>
              <a:buNone/>
            </a:pPr>
            <a:r>
              <a:rPr lang="en-US" sz="1530">
                <a:latin typeface="Courier New"/>
                <a:ea typeface="Courier New"/>
                <a:cs typeface="Courier New"/>
                <a:sym typeface="Courier New"/>
              </a:rPr>
              <a:t>  public double getSalary(double bonus) { </a:t>
            </a:r>
            <a:endParaRPr sz="1530">
              <a:latin typeface="Courier New"/>
              <a:ea typeface="Courier New"/>
              <a:cs typeface="Courier New"/>
              <a:sym typeface="Courier New"/>
            </a:endParaRPr>
          </a:p>
          <a:p>
            <a:pPr indent="457200" lvl="0" marL="0" rtl="0" algn="l">
              <a:lnSpc>
                <a:spcPct val="80000"/>
              </a:lnSpc>
              <a:spcBef>
                <a:spcPts val="1000"/>
              </a:spcBef>
              <a:spcAft>
                <a:spcPts val="0"/>
              </a:spcAft>
              <a:buSzPts val="1530"/>
              <a:buNone/>
            </a:pPr>
            <a:r>
              <a:rPr lang="en-US" sz="1530">
                <a:latin typeface="Courier New"/>
                <a:ea typeface="Courier New"/>
                <a:cs typeface="Courier New"/>
                <a:sym typeface="Courier New"/>
              </a:rPr>
              <a:t>return this.Salary + bonus; 	</a:t>
            </a:r>
            <a:r>
              <a:rPr lang="en-US" sz="1530">
                <a:solidFill>
                  <a:srgbClr val="63A029"/>
                </a:solidFill>
                <a:latin typeface="Courier New"/>
                <a:ea typeface="Courier New"/>
                <a:cs typeface="Courier New"/>
                <a:sym typeface="Courier New"/>
              </a:rPr>
              <a:t>// Overload method example</a:t>
            </a:r>
            <a:endParaRPr sz="1530">
              <a:latin typeface="Courier New"/>
              <a:ea typeface="Courier New"/>
              <a:cs typeface="Courier New"/>
              <a:sym typeface="Courier New"/>
            </a:endParaRPr>
          </a:p>
          <a:p>
            <a:pPr indent="0" lvl="0" marL="0" rtl="0" algn="l">
              <a:lnSpc>
                <a:spcPct val="80000"/>
              </a:lnSpc>
              <a:spcBef>
                <a:spcPts val="1000"/>
              </a:spcBef>
              <a:spcAft>
                <a:spcPts val="0"/>
              </a:spcAft>
              <a:buSzPts val="1530"/>
              <a:buNone/>
            </a:pPr>
            <a:r>
              <a:rPr lang="en-US" sz="1530">
                <a:latin typeface="Courier New"/>
                <a:ea typeface="Courier New"/>
                <a:cs typeface="Courier New"/>
                <a:sym typeface="Courier New"/>
              </a:rPr>
              <a:t>  }</a:t>
            </a:r>
            <a:endParaRPr sz="1530">
              <a:latin typeface="Courier New"/>
              <a:ea typeface="Courier New"/>
              <a:cs typeface="Courier New"/>
              <a:sym typeface="Courier New"/>
            </a:endParaRPr>
          </a:p>
          <a:p>
            <a:pPr indent="-228600" lvl="0" marL="228600" rtl="0" algn="l">
              <a:lnSpc>
                <a:spcPct val="80000"/>
              </a:lnSpc>
              <a:spcBef>
                <a:spcPts val="1000"/>
              </a:spcBef>
              <a:spcAft>
                <a:spcPts val="0"/>
              </a:spcAft>
              <a:buSzPts val="1530"/>
              <a:buNone/>
            </a:pPr>
            <a:r>
              <a:rPr lang="en-US" sz="1530">
                <a:latin typeface="Courier New"/>
                <a:ea typeface="Courier New"/>
                <a:cs typeface="Courier New"/>
                <a:sym typeface="Courier New"/>
              </a:rPr>
              <a:t>}</a:t>
            </a:r>
            <a:endParaRPr sz="1530">
              <a:latin typeface="Courier New"/>
              <a:ea typeface="Courier New"/>
              <a:cs typeface="Courier New"/>
              <a:sym typeface="Courier New"/>
            </a:endParaRPr>
          </a:p>
        </p:txBody>
      </p:sp>
      <p:sp>
        <p:nvSpPr>
          <p:cNvPr id="315" name="Google Shape;315;g60269945a7_0_7"/>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Object-Oriented Programming: Inheritance + Overload/Override</a:t>
            </a:r>
            <a:endParaRPr/>
          </a:p>
        </p:txBody>
      </p:sp>
      <p:sp>
        <p:nvSpPr>
          <p:cNvPr id="316" name="Google Shape;316;g60269945a7_0_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317" name="Google Shape;317;g60269945a7_0_7"/>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7"/>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By using the </a:t>
            </a:r>
            <a:r>
              <a:rPr b="1" lang="en-US"/>
              <a:t>abstract</a:t>
            </a:r>
            <a:r>
              <a:rPr lang="en-US"/>
              <a:t> keyword you can create incomplete classes that cannot be directly instantiated, they need to be subclassed!</a:t>
            </a:r>
            <a:endParaRPr/>
          </a:p>
          <a:p>
            <a:pPr indent="-228600" lvl="0" marL="228600" rtl="0" algn="l">
              <a:lnSpc>
                <a:spcPct val="100000"/>
              </a:lnSpc>
              <a:spcBef>
                <a:spcPts val="1000"/>
              </a:spcBef>
              <a:spcAft>
                <a:spcPts val="0"/>
              </a:spcAft>
              <a:buSzPts val="1800"/>
              <a:buChar char="•"/>
            </a:pPr>
            <a:r>
              <a:rPr lang="en-US"/>
              <a:t>By using the </a:t>
            </a:r>
            <a:r>
              <a:rPr b="1" lang="en-US"/>
              <a:t>sealed </a:t>
            </a:r>
            <a:r>
              <a:rPr lang="en-US"/>
              <a:t>keyword you declare that the class cannot be inherited (similar to Java’s final keyword). Examples:</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public abstract class Vehicle {</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	public abstract void Accelerate();	</a:t>
            </a:r>
            <a:r>
              <a:rPr lang="en-US">
                <a:solidFill>
                  <a:srgbClr val="63A029"/>
                </a:solidFill>
                <a:latin typeface="Courier New"/>
                <a:ea typeface="Courier New"/>
                <a:cs typeface="Courier New"/>
                <a:sym typeface="Courier New"/>
              </a:rPr>
              <a:t>// Abstract method to be implemented...</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a:t>
            </a:r>
            <a:endParaRPr/>
          </a:p>
          <a:p>
            <a:pPr indent="-228600" lvl="0" marL="228600" rtl="0" algn="l">
              <a:lnSpc>
                <a:spcPct val="100000"/>
              </a:lnSpc>
              <a:spcBef>
                <a:spcPts val="1000"/>
              </a:spcBef>
              <a:spcAft>
                <a:spcPts val="0"/>
              </a:spcAft>
              <a:buSzPts val="1800"/>
              <a:buChar char="•"/>
            </a:pPr>
            <a:r>
              <a:rPr lang="en-US"/>
              <a:t>Only abstract classes can contain abstract methods (as in Java)!</a:t>
            </a:r>
            <a:endParaRPr/>
          </a:p>
          <a:p>
            <a:pPr indent="-228600" lvl="0" marL="228600" rtl="0" algn="l">
              <a:lnSpc>
                <a:spcPct val="100000"/>
              </a:lnSpc>
              <a:spcBef>
                <a:spcPts val="1000"/>
              </a:spcBef>
              <a:spcAft>
                <a:spcPts val="0"/>
              </a:spcAft>
              <a:buSzPts val="1800"/>
              <a:buChar char="•"/>
            </a:pPr>
            <a:r>
              <a:rPr lang="en-US"/>
              <a:t>By using the </a:t>
            </a:r>
            <a:r>
              <a:rPr b="1" lang="en-US"/>
              <a:t>const</a:t>
            </a:r>
            <a:r>
              <a:rPr lang="en-US"/>
              <a:t> keyword you define immutable values (need to be initialized). Example:</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		public const int days = 7;</a:t>
            </a:r>
            <a:endParaRPr/>
          </a:p>
          <a:p>
            <a:pPr indent="-228600" lvl="0" marL="228600" rtl="0" algn="l">
              <a:lnSpc>
                <a:spcPct val="100000"/>
              </a:lnSpc>
              <a:spcBef>
                <a:spcPts val="1000"/>
              </a:spcBef>
              <a:spcAft>
                <a:spcPts val="0"/>
              </a:spcAft>
              <a:buSzPts val="1800"/>
              <a:buChar char="•"/>
            </a:pPr>
            <a:r>
              <a:rPr b="1" lang="en-US">
                <a:latin typeface="Calibri"/>
                <a:ea typeface="Calibri"/>
                <a:cs typeface="Calibri"/>
                <a:sym typeface="Calibri"/>
              </a:rPr>
              <a:t>readonly</a:t>
            </a:r>
            <a:r>
              <a:rPr lang="en-US">
                <a:latin typeface="Calibri"/>
                <a:ea typeface="Calibri"/>
                <a:cs typeface="Calibri"/>
                <a:sym typeface="Calibri"/>
              </a:rPr>
              <a:t> properties, differ from const � They can be initialized ONLY during variable declaration or in a constructor:</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	public readonly int vat = 24;	</a:t>
            </a:r>
            <a:r>
              <a:rPr lang="en-US">
                <a:solidFill>
                  <a:srgbClr val="63A029"/>
                </a:solidFill>
                <a:latin typeface="Courier New"/>
                <a:ea typeface="Courier New"/>
                <a:cs typeface="Courier New"/>
                <a:sym typeface="Courier New"/>
              </a:rPr>
              <a:t>// You cannot use a setter on this property</a:t>
            </a:r>
            <a:endParaRPr>
              <a:solidFill>
                <a:srgbClr val="63A029"/>
              </a:solidFill>
              <a:latin typeface="Calibri"/>
              <a:ea typeface="Calibri"/>
              <a:cs typeface="Calibri"/>
              <a:sym typeface="Calibri"/>
            </a:endParaRPr>
          </a:p>
          <a:p>
            <a:pPr indent="-228600" lvl="0" marL="228600" rtl="0" algn="l">
              <a:lnSpc>
                <a:spcPct val="100000"/>
              </a:lnSpc>
              <a:spcBef>
                <a:spcPts val="1000"/>
              </a:spcBef>
              <a:spcAft>
                <a:spcPts val="0"/>
              </a:spcAft>
              <a:buSzPts val="1800"/>
              <a:buNone/>
            </a:pPr>
            <a:r>
              <a:t/>
            </a:r>
            <a:endParaRPr>
              <a:latin typeface="Courier New"/>
              <a:ea typeface="Courier New"/>
              <a:cs typeface="Courier New"/>
              <a:sym typeface="Courier New"/>
            </a:endParaRPr>
          </a:p>
          <a:p>
            <a:pPr indent="-228600" lvl="0" marL="228600" rtl="0" algn="l">
              <a:lnSpc>
                <a:spcPct val="100000"/>
              </a:lnSpc>
              <a:spcBef>
                <a:spcPts val="1000"/>
              </a:spcBef>
              <a:spcAft>
                <a:spcPts val="0"/>
              </a:spcAft>
              <a:buSzPts val="1800"/>
              <a:buNone/>
            </a:pPr>
            <a:r>
              <a:t/>
            </a:r>
            <a:endParaRPr>
              <a:latin typeface="Courier New"/>
              <a:ea typeface="Courier New"/>
              <a:cs typeface="Courier New"/>
              <a:sym typeface="Courier New"/>
            </a:endParaRPr>
          </a:p>
        </p:txBody>
      </p:sp>
      <p:sp>
        <p:nvSpPr>
          <p:cNvPr id="323" name="Google Shape;323;p27"/>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Object-Oriented Programming: Abstraction &amp; Readonly/Constants</a:t>
            </a:r>
            <a:endParaRPr/>
          </a:p>
        </p:txBody>
      </p:sp>
      <p:sp>
        <p:nvSpPr>
          <p:cNvPr id="324" name="Google Shape;32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325" name="Google Shape;325;p27"/>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8"/>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800"/>
              <a:buChar char="•"/>
            </a:pPr>
            <a:r>
              <a:rPr lang="en-US"/>
              <a:t>Whenever you create a class, a constructor is called. You can have multiple constructors with different arguments!</a:t>
            </a:r>
            <a:endParaRPr/>
          </a:p>
          <a:p>
            <a:pPr indent="-228600" lvl="0" marL="228600" rtl="0" algn="l">
              <a:lnSpc>
                <a:spcPct val="90000"/>
              </a:lnSpc>
              <a:spcBef>
                <a:spcPts val="1000"/>
              </a:spcBef>
              <a:spcAft>
                <a:spcPts val="0"/>
              </a:spcAft>
              <a:buSzPts val="1800"/>
              <a:buChar char="•"/>
            </a:pPr>
            <a:r>
              <a:rPr lang="en-US"/>
              <a:t>If you define constructors with arguments, you must also define the default constructor if you need it (Like in Java)!</a:t>
            </a:r>
            <a:endParaRPr/>
          </a:p>
          <a:p>
            <a:pPr indent="-228600" lvl="0" marL="228600" rtl="0" algn="l">
              <a:lnSpc>
                <a:spcPct val="90000"/>
              </a:lnSpc>
              <a:spcBef>
                <a:spcPts val="1000"/>
              </a:spcBef>
              <a:spcAft>
                <a:spcPts val="0"/>
              </a:spcAft>
              <a:buSzPts val="1800"/>
              <a:buNone/>
            </a:pPr>
            <a:r>
              <a:rPr lang="en-US">
                <a:latin typeface="Courier New"/>
                <a:ea typeface="Courier New"/>
                <a:cs typeface="Courier New"/>
                <a:sym typeface="Courier New"/>
              </a:rPr>
              <a:t>public class Person {</a:t>
            </a:r>
            <a:endParaRPr/>
          </a:p>
          <a:p>
            <a:pPr indent="-228600" lvl="0" marL="228600" rtl="0" algn="l">
              <a:lnSpc>
                <a:spcPct val="90000"/>
              </a:lnSpc>
              <a:spcBef>
                <a:spcPts val="1000"/>
              </a:spcBef>
              <a:spcAft>
                <a:spcPts val="0"/>
              </a:spcAft>
              <a:buSzPts val="1800"/>
              <a:buNone/>
            </a:pPr>
            <a:r>
              <a:rPr lang="en-US">
                <a:latin typeface="Courier New"/>
                <a:ea typeface="Courier New"/>
                <a:cs typeface="Courier New"/>
                <a:sym typeface="Courier New"/>
              </a:rPr>
              <a:t>	public Person() { </a:t>
            </a:r>
            <a:r>
              <a:rPr lang="en-US">
                <a:solidFill>
                  <a:srgbClr val="63A029"/>
                </a:solidFill>
                <a:latin typeface="Courier New"/>
                <a:ea typeface="Courier New"/>
                <a:cs typeface="Courier New"/>
                <a:sym typeface="Courier New"/>
              </a:rPr>
              <a:t>// default constructor</a:t>
            </a:r>
            <a:r>
              <a:rPr lang="en-US">
                <a:latin typeface="Courier New"/>
                <a:ea typeface="Courier New"/>
                <a:cs typeface="Courier New"/>
                <a:sym typeface="Courier New"/>
              </a:rPr>
              <a:t> }</a:t>
            </a:r>
            <a:endParaRPr/>
          </a:p>
          <a:p>
            <a:pPr indent="-228600" lvl="0" marL="228600" rtl="0" algn="l">
              <a:lnSpc>
                <a:spcPct val="90000"/>
              </a:lnSpc>
              <a:spcBef>
                <a:spcPts val="1000"/>
              </a:spcBef>
              <a:spcAft>
                <a:spcPts val="0"/>
              </a:spcAft>
              <a:buSzPts val="1800"/>
              <a:buNone/>
            </a:pPr>
            <a:r>
              <a:rPr lang="en-US">
                <a:latin typeface="Courier New"/>
                <a:ea typeface="Courier New"/>
                <a:cs typeface="Courier New"/>
                <a:sym typeface="Courier New"/>
              </a:rPr>
              <a:t>	public Person(string firstName, string lastName) {</a:t>
            </a:r>
            <a:endParaRPr/>
          </a:p>
          <a:p>
            <a:pPr indent="-228600" lvl="0" marL="228600" rtl="0" algn="l">
              <a:lnSpc>
                <a:spcPct val="90000"/>
              </a:lnSpc>
              <a:spcBef>
                <a:spcPts val="1000"/>
              </a:spcBef>
              <a:spcAft>
                <a:spcPts val="0"/>
              </a:spcAft>
              <a:buSzPts val="1800"/>
              <a:buNone/>
            </a:pPr>
            <a:r>
              <a:rPr lang="en-US">
                <a:latin typeface="Courier New"/>
                <a:ea typeface="Courier New"/>
                <a:cs typeface="Courier New"/>
                <a:sym typeface="Courier New"/>
              </a:rPr>
              <a:t>		</a:t>
            </a:r>
            <a:r>
              <a:rPr lang="en-US">
                <a:solidFill>
                  <a:srgbClr val="63A029"/>
                </a:solidFill>
                <a:latin typeface="Courier New"/>
                <a:ea typeface="Courier New"/>
                <a:cs typeface="Courier New"/>
                <a:sym typeface="Courier New"/>
              </a:rPr>
              <a:t>// constructor with arguments...</a:t>
            </a:r>
            <a:endParaRPr/>
          </a:p>
          <a:p>
            <a:pPr indent="-228600" lvl="0" marL="228600" rtl="0" algn="l">
              <a:lnSpc>
                <a:spcPct val="90000"/>
              </a:lnSpc>
              <a:spcBef>
                <a:spcPts val="1000"/>
              </a:spcBef>
              <a:spcAft>
                <a:spcPts val="0"/>
              </a:spcAft>
              <a:buSzPts val="1800"/>
              <a:buNone/>
            </a:pPr>
            <a:r>
              <a:rPr lang="en-US">
                <a:latin typeface="Courier New"/>
                <a:ea typeface="Courier New"/>
                <a:cs typeface="Courier New"/>
                <a:sym typeface="Courier New"/>
              </a:rPr>
              <a:t>	}</a:t>
            </a:r>
            <a:endParaRPr/>
          </a:p>
          <a:p>
            <a:pPr indent="-228600" lvl="0" marL="228600" rtl="0" algn="l">
              <a:lnSpc>
                <a:spcPct val="90000"/>
              </a:lnSpc>
              <a:spcBef>
                <a:spcPts val="1000"/>
              </a:spcBef>
              <a:spcAft>
                <a:spcPts val="0"/>
              </a:spcAft>
              <a:buSzPts val="1800"/>
              <a:buNone/>
            </a:pPr>
            <a:r>
              <a:rPr lang="en-US">
                <a:latin typeface="Courier New"/>
                <a:ea typeface="Courier New"/>
                <a:cs typeface="Courier New"/>
                <a:sym typeface="Courier New"/>
              </a:rPr>
              <a:t>}</a:t>
            </a:r>
            <a:endParaRPr/>
          </a:p>
          <a:p>
            <a:pPr indent="-228600" lvl="0" marL="228600" rtl="0" algn="l">
              <a:lnSpc>
                <a:spcPct val="90000"/>
              </a:lnSpc>
              <a:spcBef>
                <a:spcPts val="1000"/>
              </a:spcBef>
              <a:spcAft>
                <a:spcPts val="0"/>
              </a:spcAft>
              <a:buSzPts val="1800"/>
              <a:buChar char="•"/>
            </a:pPr>
            <a:r>
              <a:rPr lang="en-US"/>
              <a:t>You can have static Constructors to initialize static variables. It runs before the first instance is created and cannot have access modifiers or parameters. It can also be used on non-static classes: </a:t>
            </a:r>
            <a:r>
              <a:rPr lang="en-US">
                <a:latin typeface="Courier New"/>
                <a:ea typeface="Courier New"/>
                <a:cs typeface="Courier New"/>
                <a:sym typeface="Courier New"/>
              </a:rPr>
              <a:t>static Student() { . . . }</a:t>
            </a:r>
            <a:endParaRPr/>
          </a:p>
          <a:p>
            <a:pPr indent="-228600" lvl="0" marL="228600" rtl="0" algn="l">
              <a:lnSpc>
                <a:spcPct val="90000"/>
              </a:lnSpc>
              <a:spcBef>
                <a:spcPts val="1000"/>
              </a:spcBef>
              <a:spcAft>
                <a:spcPts val="0"/>
              </a:spcAft>
              <a:buSzPts val="1800"/>
              <a:buChar char="•"/>
            </a:pPr>
            <a:r>
              <a:rPr lang="en-US">
                <a:latin typeface="Calibri"/>
                <a:ea typeface="Calibri"/>
                <a:cs typeface="Calibri"/>
                <a:sym typeface="Calibri"/>
              </a:rPr>
              <a:t>Finalizers can only be defined in classes. They are invoked automatically and cannot be inherited or overloaded:</a:t>
            </a:r>
            <a:endParaRPr/>
          </a:p>
          <a:p>
            <a:pPr indent="-228600" lvl="0" marL="228600" rtl="0" algn="l">
              <a:lnSpc>
                <a:spcPct val="90000"/>
              </a:lnSpc>
              <a:spcBef>
                <a:spcPts val="1000"/>
              </a:spcBef>
              <a:spcAft>
                <a:spcPts val="0"/>
              </a:spcAft>
              <a:buSzPts val="1800"/>
              <a:buNone/>
            </a:pPr>
            <a:r>
              <a:rPr lang="en-US">
                <a:latin typeface="Courier New"/>
                <a:ea typeface="Courier New"/>
                <a:cs typeface="Courier New"/>
                <a:sym typeface="Courier New"/>
              </a:rPr>
              <a:t>	~ Person() { </a:t>
            </a:r>
            <a:r>
              <a:rPr lang="en-US">
                <a:solidFill>
                  <a:srgbClr val="63A029"/>
                </a:solidFill>
                <a:latin typeface="Courier New"/>
                <a:ea typeface="Courier New"/>
                <a:cs typeface="Courier New"/>
                <a:sym typeface="Courier New"/>
              </a:rPr>
              <a:t>// code to run when garbage collector finalizes the class</a:t>
            </a:r>
            <a:r>
              <a:rPr lang="en-US">
                <a:latin typeface="Courier New"/>
                <a:ea typeface="Courier New"/>
                <a:cs typeface="Courier New"/>
                <a:sym typeface="Courier New"/>
              </a:rPr>
              <a:t> }</a:t>
            </a:r>
            <a:endParaRPr/>
          </a:p>
        </p:txBody>
      </p:sp>
      <p:sp>
        <p:nvSpPr>
          <p:cNvPr id="331" name="Google Shape;331;p28"/>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Object-Oriented Programming: Constructors and Finalizers</a:t>
            </a:r>
            <a:endParaRPr/>
          </a:p>
        </p:txBody>
      </p:sp>
      <p:sp>
        <p:nvSpPr>
          <p:cNvPr id="332" name="Google Shape;33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333" name="Google Shape;333;p28"/>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0"/>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r>
              <a:t/>
            </a:r>
            <a:endParaRPr/>
          </a:p>
        </p:txBody>
      </p:sp>
      <p:sp>
        <p:nvSpPr>
          <p:cNvPr id="339" name="Google Shape;339;p40"/>
          <p:cNvSpPr txBox="1"/>
          <p:nvPr/>
        </p:nvSpPr>
        <p:spPr>
          <a:xfrm>
            <a:off x="752475" y="2486025"/>
            <a:ext cx="8010525"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THANK YOU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idx="1" type="body"/>
          </p:nvPr>
        </p:nvSpPr>
        <p:spPr>
          <a:xfrm>
            <a:off x="495300" y="1232000"/>
            <a:ext cx="11201400" cy="49401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3000"/>
              <a:buChar char="•"/>
            </a:pPr>
            <a:r>
              <a:rPr lang="en-US" sz="3000"/>
              <a:t>Most common project types: Web application (.NET or .NET Core), Windows application (WPF or Windows Forms), Console application (run from Command line) or Class library (compiles to .DLL)</a:t>
            </a:r>
            <a:endParaRPr sz="3000"/>
          </a:p>
          <a:p>
            <a:pPr indent="-228600" lvl="0" marL="228600" rtl="0" algn="l">
              <a:lnSpc>
                <a:spcPct val="100000"/>
              </a:lnSpc>
              <a:spcBef>
                <a:spcPts val="0"/>
              </a:spcBef>
              <a:spcAft>
                <a:spcPts val="0"/>
              </a:spcAft>
              <a:buSzPts val="3000"/>
              <a:buChar char="•"/>
            </a:pPr>
            <a:r>
              <a:rPr lang="en-US" sz="3000"/>
              <a:t>.NET Standard vs .NET Core:</a:t>
            </a:r>
            <a:endParaRPr sz="3000"/>
          </a:p>
          <a:p>
            <a:pPr indent="-304800" lvl="1" marL="685800" rtl="0" algn="l">
              <a:lnSpc>
                <a:spcPct val="100000"/>
              </a:lnSpc>
              <a:spcBef>
                <a:spcPts val="0"/>
              </a:spcBef>
              <a:spcAft>
                <a:spcPts val="0"/>
              </a:spcAft>
              <a:buSzPts val="3000"/>
              <a:buChar char="•"/>
            </a:pPr>
            <a:r>
              <a:rPr lang="en-US" sz="3000"/>
              <a:t>.NET Core can run to Windows, macOS or Linux where .NET runs on Windows only</a:t>
            </a:r>
            <a:endParaRPr sz="3000"/>
          </a:p>
          <a:p>
            <a:pPr indent="-304800" lvl="1" marL="685800" rtl="0" algn="l">
              <a:lnSpc>
                <a:spcPct val="100000"/>
              </a:lnSpc>
              <a:spcBef>
                <a:spcPts val="0"/>
              </a:spcBef>
              <a:spcAft>
                <a:spcPts val="0"/>
              </a:spcAft>
              <a:buSzPts val="3000"/>
              <a:buChar char="•"/>
            </a:pPr>
            <a:r>
              <a:rPr lang="en-US" sz="3000"/>
              <a:t>Both can create Console Apps and Web Apps (.NET Core 3 will also support Windows desktop apps)</a:t>
            </a:r>
            <a:endParaRPr sz="3000"/>
          </a:p>
          <a:p>
            <a:pPr indent="-304800" lvl="1" marL="685800" rtl="0" algn="l">
              <a:lnSpc>
                <a:spcPct val="100000"/>
              </a:lnSpc>
              <a:spcBef>
                <a:spcPts val="0"/>
              </a:spcBef>
              <a:spcAft>
                <a:spcPts val="0"/>
              </a:spcAft>
              <a:buSzPts val="3000"/>
              <a:buChar char="•"/>
            </a:pPr>
            <a:r>
              <a:rPr lang="en-US" sz="3000"/>
              <a:t>If you need to use .NET Standard libraries, then you need to create a project that targets .NET Standard framework (Windows-only)</a:t>
            </a:r>
            <a:endParaRPr sz="3000"/>
          </a:p>
        </p:txBody>
      </p:sp>
      <p:sp>
        <p:nvSpPr>
          <p:cNvPr id="130" name="Google Shape;130;p3"/>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Introduction to Visual Studio - A simple console application</a:t>
            </a:r>
            <a:endParaRPr/>
          </a:p>
        </p:txBody>
      </p:sp>
      <p:sp>
        <p:nvSpPr>
          <p:cNvPr id="131" name="Google Shape;13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32" name="Google Shape;132;p3"/>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60269945a7_0_0"/>
          <p:cNvSpPr txBox="1"/>
          <p:nvPr>
            <p:ph idx="1" type="body"/>
          </p:nvPr>
        </p:nvSpPr>
        <p:spPr>
          <a:xfrm>
            <a:off x="495300" y="1232000"/>
            <a:ext cx="11201400" cy="49401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4600"/>
              <a:buChar char="•"/>
            </a:pPr>
            <a:r>
              <a:rPr lang="en-US" sz="4600"/>
              <a:t>File → New Project → Visual C# → Windows Desktop → Console App</a:t>
            </a:r>
            <a:endParaRPr sz="4600"/>
          </a:p>
          <a:p>
            <a:pPr indent="-228600" lvl="0" marL="228600" rtl="0" algn="l">
              <a:lnSpc>
                <a:spcPct val="100000"/>
              </a:lnSpc>
              <a:spcBef>
                <a:spcPts val="0"/>
              </a:spcBef>
              <a:spcAft>
                <a:spcPts val="0"/>
              </a:spcAft>
              <a:buSzPts val="4600"/>
              <a:buChar char="•"/>
            </a:pPr>
            <a:r>
              <a:rPr lang="en-US" sz="4600"/>
              <a:t>Examine the Program.cs file</a:t>
            </a:r>
            <a:endParaRPr sz="4600"/>
          </a:p>
          <a:p>
            <a:pPr indent="-228600" lvl="0" marL="228600" rtl="0" algn="l">
              <a:lnSpc>
                <a:spcPct val="100000"/>
              </a:lnSpc>
              <a:spcBef>
                <a:spcPts val="0"/>
              </a:spcBef>
              <a:spcAft>
                <a:spcPts val="0"/>
              </a:spcAft>
              <a:buSzPts val="4600"/>
              <a:buChar char="•"/>
            </a:pPr>
            <a:r>
              <a:rPr lang="en-US" sz="4600"/>
              <a:t>Check Solution Explorer</a:t>
            </a:r>
            <a:endParaRPr sz="4600"/>
          </a:p>
          <a:p>
            <a:pPr indent="-228600" lvl="0" marL="228600" rtl="0" algn="l">
              <a:lnSpc>
                <a:spcPct val="100000"/>
              </a:lnSpc>
              <a:spcBef>
                <a:spcPts val="0"/>
              </a:spcBef>
              <a:spcAft>
                <a:spcPts val="0"/>
              </a:spcAft>
              <a:buSzPts val="4600"/>
              <a:buChar char="•"/>
            </a:pPr>
            <a:r>
              <a:rPr lang="en-US" sz="4600"/>
              <a:t>Add NuGet Packages to your solution</a:t>
            </a:r>
            <a:endParaRPr sz="4600"/>
          </a:p>
          <a:p>
            <a:pPr indent="-228600" lvl="0" marL="228600" rtl="0" algn="l">
              <a:lnSpc>
                <a:spcPct val="100000"/>
              </a:lnSpc>
              <a:spcBef>
                <a:spcPts val="0"/>
              </a:spcBef>
              <a:spcAft>
                <a:spcPts val="0"/>
              </a:spcAft>
              <a:buSzPts val="4600"/>
              <a:buChar char="•"/>
            </a:pPr>
            <a:r>
              <a:rPr lang="en-US" sz="4600"/>
              <a:t>Debug, Breakpoint and Watch</a:t>
            </a:r>
            <a:endParaRPr sz="4600"/>
          </a:p>
        </p:txBody>
      </p:sp>
      <p:sp>
        <p:nvSpPr>
          <p:cNvPr id="138" name="Google Shape;138;g60269945a7_0_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Introduction to Visual Studio - A simple console application</a:t>
            </a:r>
            <a:endParaRPr/>
          </a:p>
        </p:txBody>
      </p:sp>
      <p:sp>
        <p:nvSpPr>
          <p:cNvPr id="139" name="Google Shape;139;g60269945a7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40" name="Google Shape;140;g60269945a7_0_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Basic types: int, float, bool, string, char, double</a:t>
            </a:r>
            <a:endParaRPr/>
          </a:p>
          <a:p>
            <a:pPr indent="-228600" lvl="0" marL="228600" rtl="0" algn="l">
              <a:lnSpc>
                <a:spcPct val="100000"/>
              </a:lnSpc>
              <a:spcBef>
                <a:spcPts val="1000"/>
              </a:spcBef>
              <a:spcAft>
                <a:spcPts val="0"/>
              </a:spcAft>
              <a:buSzPts val="1800"/>
              <a:buChar char="•"/>
            </a:pPr>
            <a:r>
              <a:rPr lang="en-US"/>
              <a:t>Declaring a variable:</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int aNumber = 1; float aNumberWithDecimals = 1f; double pi = 3.14;</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bool aBooleanVar = true; string myName = “George”; char myChar = ‘b’;</a:t>
            </a:r>
            <a:endParaRPr/>
          </a:p>
          <a:p>
            <a:pPr indent="-228600" lvl="0" marL="228600" rtl="0" algn="l">
              <a:lnSpc>
                <a:spcPct val="100000"/>
              </a:lnSpc>
              <a:spcBef>
                <a:spcPts val="1000"/>
              </a:spcBef>
              <a:spcAft>
                <a:spcPts val="0"/>
              </a:spcAft>
              <a:buSzPts val="1800"/>
              <a:buChar char="•"/>
            </a:pPr>
            <a:r>
              <a:rPr lang="en-US"/>
              <a:t>Type inference � We don’t need to explicitly define a type – The compiler will try to understand the type of variable!</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var x=1; var y=“George”; var z=false;</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var name = person?.fName ?? -1;	</a:t>
            </a:r>
            <a:r>
              <a:rPr lang="en-US">
                <a:solidFill>
                  <a:srgbClr val="63A029"/>
                </a:solidFill>
                <a:latin typeface="Courier New"/>
                <a:ea typeface="Courier New"/>
                <a:cs typeface="Courier New"/>
                <a:sym typeface="Courier New"/>
              </a:rPr>
              <a:t>// If fName is null it returns -1</a:t>
            </a:r>
            <a:endParaRPr/>
          </a:p>
          <a:p>
            <a:pPr indent="-228600" lvl="1" marL="685800" rtl="0" algn="l">
              <a:lnSpc>
                <a:spcPct val="100000"/>
              </a:lnSpc>
              <a:spcBef>
                <a:spcPts val="500"/>
              </a:spcBef>
              <a:spcAft>
                <a:spcPts val="0"/>
              </a:spcAft>
              <a:buSzPts val="1800"/>
              <a:buChar char="•"/>
            </a:pPr>
            <a:r>
              <a:rPr lang="en-US"/>
              <a:t>PROS: It helps refactoring, No cost at run-time: Compiler determines type during build, </a:t>
            </a:r>
            <a:r>
              <a:rPr b="1" lang="en-US" u="sng"/>
              <a:t>Convenient for LINQ</a:t>
            </a:r>
            <a:endParaRPr/>
          </a:p>
          <a:p>
            <a:pPr indent="-228600" lvl="1" marL="685800" rtl="0" algn="l">
              <a:lnSpc>
                <a:spcPct val="100000"/>
              </a:lnSpc>
              <a:spcBef>
                <a:spcPts val="500"/>
              </a:spcBef>
              <a:spcAft>
                <a:spcPts val="0"/>
              </a:spcAft>
              <a:buSzPts val="1800"/>
              <a:buChar char="•"/>
            </a:pPr>
            <a:r>
              <a:rPr lang="en-US"/>
              <a:t>CONS: Slower build, It might hurt code readability , Cannot assign null to implicitly-type variables</a:t>
            </a:r>
            <a:endParaRPr/>
          </a:p>
          <a:p>
            <a:pPr indent="-228600" lvl="0" marL="228600" rtl="0" algn="l">
              <a:lnSpc>
                <a:spcPct val="100000"/>
              </a:lnSpc>
              <a:spcBef>
                <a:spcPts val="1000"/>
              </a:spcBef>
              <a:spcAft>
                <a:spcPts val="0"/>
              </a:spcAft>
              <a:buSzPts val="1800"/>
              <a:buChar char="•"/>
            </a:pPr>
            <a:r>
              <a:rPr lang="en-US"/>
              <a:t>Enums � an easy way to declare a fixed amount of options:</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public enum ProjectStatus { Open = 1, In Progress = 2, Closed = 3 }</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ProjectStatus myProjStat = ProjectStatus.Open;</a:t>
            </a:r>
            <a:endParaRPr/>
          </a:p>
          <a:p>
            <a:pPr indent="-114300" lvl="1" marL="685800" rtl="0" algn="l">
              <a:lnSpc>
                <a:spcPct val="100000"/>
              </a:lnSpc>
              <a:spcBef>
                <a:spcPts val="500"/>
              </a:spcBef>
              <a:spcAft>
                <a:spcPts val="0"/>
              </a:spcAft>
              <a:buSzPts val="1800"/>
              <a:buNone/>
            </a:pPr>
            <a:r>
              <a:t/>
            </a:r>
            <a:endParaRPr>
              <a:latin typeface="Courier New"/>
              <a:ea typeface="Courier New"/>
              <a:cs typeface="Courier New"/>
              <a:sym typeface="Courier New"/>
            </a:endParaRPr>
          </a:p>
        </p:txBody>
      </p:sp>
      <p:sp>
        <p:nvSpPr>
          <p:cNvPr id="146" name="Google Shape;146;p4"/>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C# Basics: Variables and Types</a:t>
            </a:r>
            <a:endParaRPr/>
          </a:p>
        </p:txBody>
      </p:sp>
      <p:sp>
        <p:nvSpPr>
          <p:cNvPr id="147" name="Google Shape;14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48" name="Google Shape;148;p4"/>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idx="1" type="body"/>
          </p:nvPr>
        </p:nvSpPr>
        <p:spPr>
          <a:xfrm>
            <a:off x="495300" y="1358538"/>
            <a:ext cx="5452654" cy="48136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665"/>
              <a:buChar char="•"/>
            </a:pPr>
            <a:r>
              <a:rPr lang="en-US" sz="1665"/>
              <a:t>Selection: if</a:t>
            </a:r>
            <a:endParaRPr/>
          </a:p>
          <a:p>
            <a:pPr indent="-228600" lvl="1" marL="685800" rtl="0" algn="l">
              <a:lnSpc>
                <a:spcPct val="90000"/>
              </a:lnSpc>
              <a:spcBef>
                <a:spcPts val="500"/>
              </a:spcBef>
              <a:spcAft>
                <a:spcPts val="0"/>
              </a:spcAft>
              <a:buSzPts val="1665"/>
              <a:buNone/>
            </a:pPr>
            <a:r>
              <a:rPr lang="en-US" sz="1665">
                <a:latin typeface="Courier New"/>
                <a:ea typeface="Courier New"/>
                <a:cs typeface="Courier New"/>
                <a:sym typeface="Courier New"/>
              </a:rPr>
              <a:t>if(a==1 &amp;&amp; b&gt;3)</a:t>
            </a:r>
            <a:endParaRPr/>
          </a:p>
          <a:p>
            <a:pPr indent="-228600" lvl="2" marL="1143000" rtl="0" algn="l">
              <a:lnSpc>
                <a:spcPct val="90000"/>
              </a:lnSpc>
              <a:spcBef>
                <a:spcPts val="500"/>
              </a:spcBef>
              <a:spcAft>
                <a:spcPts val="0"/>
              </a:spcAft>
              <a:buSzPts val="1665"/>
              <a:buNone/>
            </a:pPr>
            <a:r>
              <a:rPr lang="en-US" sz="1665">
                <a:latin typeface="Courier New"/>
                <a:ea typeface="Courier New"/>
                <a:cs typeface="Courier New"/>
                <a:sym typeface="Courier New"/>
              </a:rPr>
              <a:t>Console.WriteLine(“true”);</a:t>
            </a:r>
            <a:endParaRPr/>
          </a:p>
          <a:p>
            <a:pPr indent="-228600" lvl="1" marL="685800" rtl="0" algn="l">
              <a:lnSpc>
                <a:spcPct val="90000"/>
              </a:lnSpc>
              <a:spcBef>
                <a:spcPts val="500"/>
              </a:spcBef>
              <a:spcAft>
                <a:spcPts val="0"/>
              </a:spcAft>
              <a:buSzPts val="1665"/>
              <a:buNone/>
            </a:pPr>
            <a:r>
              <a:rPr lang="en-US" sz="1665">
                <a:latin typeface="Courier New"/>
                <a:ea typeface="Courier New"/>
                <a:cs typeface="Courier New"/>
                <a:sym typeface="Courier New"/>
              </a:rPr>
              <a:t>else</a:t>
            </a:r>
            <a:endParaRPr/>
          </a:p>
          <a:p>
            <a:pPr indent="-228600" lvl="2" marL="1143000" rtl="0" algn="l">
              <a:lnSpc>
                <a:spcPct val="90000"/>
              </a:lnSpc>
              <a:spcBef>
                <a:spcPts val="500"/>
              </a:spcBef>
              <a:spcAft>
                <a:spcPts val="0"/>
              </a:spcAft>
              <a:buSzPts val="1665"/>
              <a:buNone/>
            </a:pPr>
            <a:r>
              <a:rPr lang="en-US" sz="1665">
                <a:latin typeface="Courier New"/>
                <a:ea typeface="Courier New"/>
                <a:cs typeface="Courier New"/>
                <a:sym typeface="Courier New"/>
              </a:rPr>
              <a:t>Console.WriteLine(“false”);</a:t>
            </a:r>
            <a:endParaRPr/>
          </a:p>
          <a:p>
            <a:pPr indent="-228600" lvl="0" marL="228600" rtl="0" algn="l">
              <a:lnSpc>
                <a:spcPct val="90000"/>
              </a:lnSpc>
              <a:spcBef>
                <a:spcPts val="1000"/>
              </a:spcBef>
              <a:spcAft>
                <a:spcPts val="0"/>
              </a:spcAft>
              <a:buSzPts val="1665"/>
              <a:buChar char="•"/>
            </a:pPr>
            <a:r>
              <a:rPr lang="en-US" sz="1665">
                <a:latin typeface="Calibri"/>
                <a:ea typeface="Calibri"/>
                <a:cs typeface="Calibri"/>
                <a:sym typeface="Calibri"/>
              </a:rPr>
              <a:t>Selection: switch</a:t>
            </a:r>
            <a:endParaRPr/>
          </a:p>
          <a:p>
            <a:pPr indent="-228600" lvl="1" marL="685800" rtl="0" algn="l">
              <a:lnSpc>
                <a:spcPct val="90000"/>
              </a:lnSpc>
              <a:spcBef>
                <a:spcPts val="500"/>
              </a:spcBef>
              <a:spcAft>
                <a:spcPts val="0"/>
              </a:spcAft>
              <a:buSzPts val="1665"/>
              <a:buNone/>
            </a:pPr>
            <a:r>
              <a:rPr lang="en-US" sz="1665">
                <a:latin typeface="Courier New"/>
                <a:ea typeface="Courier New"/>
                <a:cs typeface="Courier New"/>
                <a:sym typeface="Courier New"/>
              </a:rPr>
              <a:t>switch(myVar) {</a:t>
            </a:r>
            <a:endParaRPr/>
          </a:p>
          <a:p>
            <a:pPr indent="-228600" lvl="1" marL="685800" rtl="0" algn="l">
              <a:lnSpc>
                <a:spcPct val="90000"/>
              </a:lnSpc>
              <a:spcBef>
                <a:spcPts val="500"/>
              </a:spcBef>
              <a:spcAft>
                <a:spcPts val="0"/>
              </a:spcAft>
              <a:buSzPts val="1665"/>
              <a:buNone/>
            </a:pPr>
            <a:r>
              <a:rPr lang="en-US" sz="1665">
                <a:latin typeface="Courier New"/>
                <a:ea typeface="Courier New"/>
                <a:cs typeface="Courier New"/>
                <a:sym typeface="Courier New"/>
              </a:rPr>
              <a:t>	case 1:</a:t>
            </a:r>
            <a:endParaRPr/>
          </a:p>
          <a:p>
            <a:pPr indent="-228600" lvl="1" marL="685800" rtl="0" algn="l">
              <a:lnSpc>
                <a:spcPct val="90000"/>
              </a:lnSpc>
              <a:spcBef>
                <a:spcPts val="500"/>
              </a:spcBef>
              <a:spcAft>
                <a:spcPts val="0"/>
              </a:spcAft>
              <a:buSzPts val="1665"/>
              <a:buNone/>
            </a:pPr>
            <a:r>
              <a:rPr lang="en-US" sz="1665">
                <a:latin typeface="Courier New"/>
                <a:ea typeface="Courier New"/>
                <a:cs typeface="Courier New"/>
                <a:sym typeface="Courier New"/>
              </a:rPr>
              <a:t>		</a:t>
            </a:r>
            <a:r>
              <a:rPr lang="en-US" sz="1665">
                <a:solidFill>
                  <a:srgbClr val="63A029"/>
                </a:solidFill>
                <a:latin typeface="Courier New"/>
                <a:ea typeface="Courier New"/>
                <a:cs typeface="Courier New"/>
                <a:sym typeface="Courier New"/>
              </a:rPr>
              <a:t>// Statements if myVar==1</a:t>
            </a:r>
            <a:endParaRPr/>
          </a:p>
          <a:p>
            <a:pPr indent="-228600" lvl="1" marL="685800" rtl="0" algn="l">
              <a:lnSpc>
                <a:spcPct val="90000"/>
              </a:lnSpc>
              <a:spcBef>
                <a:spcPts val="500"/>
              </a:spcBef>
              <a:spcAft>
                <a:spcPts val="0"/>
              </a:spcAft>
              <a:buSzPts val="1665"/>
              <a:buNone/>
            </a:pPr>
            <a:r>
              <a:rPr lang="en-US" sz="1665">
                <a:latin typeface="Courier New"/>
                <a:ea typeface="Courier New"/>
                <a:cs typeface="Courier New"/>
                <a:sym typeface="Courier New"/>
              </a:rPr>
              <a:t>	case 2:</a:t>
            </a:r>
            <a:endParaRPr/>
          </a:p>
          <a:p>
            <a:pPr indent="-228600" lvl="1" marL="685800" rtl="0" algn="l">
              <a:lnSpc>
                <a:spcPct val="90000"/>
              </a:lnSpc>
              <a:spcBef>
                <a:spcPts val="500"/>
              </a:spcBef>
              <a:spcAft>
                <a:spcPts val="0"/>
              </a:spcAft>
              <a:buSzPts val="1665"/>
              <a:buNone/>
            </a:pPr>
            <a:r>
              <a:rPr lang="en-US" sz="1665">
                <a:latin typeface="Courier New"/>
                <a:ea typeface="Courier New"/>
                <a:cs typeface="Courier New"/>
                <a:sym typeface="Courier New"/>
              </a:rPr>
              <a:t>		</a:t>
            </a:r>
            <a:r>
              <a:rPr lang="en-US" sz="1665">
                <a:solidFill>
                  <a:srgbClr val="63A029"/>
                </a:solidFill>
                <a:latin typeface="Courier New"/>
                <a:ea typeface="Courier New"/>
                <a:cs typeface="Courier New"/>
                <a:sym typeface="Courier New"/>
              </a:rPr>
              <a:t>// Statements if myVar==2</a:t>
            </a:r>
            <a:endParaRPr/>
          </a:p>
          <a:p>
            <a:pPr indent="-228600" lvl="1" marL="685800" rtl="0" algn="l">
              <a:lnSpc>
                <a:spcPct val="90000"/>
              </a:lnSpc>
              <a:spcBef>
                <a:spcPts val="500"/>
              </a:spcBef>
              <a:spcAft>
                <a:spcPts val="0"/>
              </a:spcAft>
              <a:buSzPts val="1665"/>
              <a:buNone/>
            </a:pPr>
            <a:r>
              <a:rPr lang="en-US" sz="1665">
                <a:latin typeface="Courier New"/>
                <a:ea typeface="Courier New"/>
                <a:cs typeface="Courier New"/>
                <a:sym typeface="Courier New"/>
              </a:rPr>
              <a:t>		break;</a:t>
            </a:r>
            <a:endParaRPr/>
          </a:p>
          <a:p>
            <a:pPr indent="-228600" lvl="1" marL="685800" rtl="0" algn="l">
              <a:lnSpc>
                <a:spcPct val="90000"/>
              </a:lnSpc>
              <a:spcBef>
                <a:spcPts val="500"/>
              </a:spcBef>
              <a:spcAft>
                <a:spcPts val="0"/>
              </a:spcAft>
              <a:buSzPts val="1665"/>
              <a:buNone/>
            </a:pPr>
            <a:r>
              <a:rPr lang="en-US" sz="1665">
                <a:latin typeface="Courier New"/>
                <a:ea typeface="Courier New"/>
                <a:cs typeface="Courier New"/>
                <a:sym typeface="Courier New"/>
              </a:rPr>
              <a:t>	default:</a:t>
            </a:r>
            <a:endParaRPr/>
          </a:p>
          <a:p>
            <a:pPr indent="-228600" lvl="1" marL="685800" rtl="0" algn="l">
              <a:lnSpc>
                <a:spcPct val="90000"/>
              </a:lnSpc>
              <a:spcBef>
                <a:spcPts val="500"/>
              </a:spcBef>
              <a:spcAft>
                <a:spcPts val="0"/>
              </a:spcAft>
              <a:buSzPts val="1665"/>
              <a:buNone/>
            </a:pPr>
            <a:r>
              <a:rPr lang="en-US" sz="1665">
                <a:latin typeface="Courier New"/>
                <a:ea typeface="Courier New"/>
                <a:cs typeface="Courier New"/>
                <a:sym typeface="Courier New"/>
              </a:rPr>
              <a:t>		</a:t>
            </a:r>
            <a:r>
              <a:rPr lang="en-US" sz="1665">
                <a:solidFill>
                  <a:srgbClr val="63A029"/>
                </a:solidFill>
                <a:latin typeface="Courier New"/>
                <a:ea typeface="Courier New"/>
                <a:cs typeface="Courier New"/>
                <a:sym typeface="Courier New"/>
              </a:rPr>
              <a:t>// If myVar!=1 &amp;&amp; myVar!=2</a:t>
            </a:r>
            <a:endParaRPr/>
          </a:p>
          <a:p>
            <a:pPr indent="-228600" lvl="1" marL="685800" rtl="0" algn="l">
              <a:lnSpc>
                <a:spcPct val="90000"/>
              </a:lnSpc>
              <a:spcBef>
                <a:spcPts val="500"/>
              </a:spcBef>
              <a:spcAft>
                <a:spcPts val="0"/>
              </a:spcAft>
              <a:buSzPts val="1665"/>
              <a:buNone/>
            </a:pPr>
            <a:r>
              <a:rPr lang="en-US" sz="1665">
                <a:latin typeface="Courier New"/>
                <a:ea typeface="Courier New"/>
                <a:cs typeface="Courier New"/>
                <a:sym typeface="Courier New"/>
              </a:rPr>
              <a:t>}</a:t>
            </a:r>
            <a:endParaRPr/>
          </a:p>
          <a:p>
            <a:pPr indent="-228600" lvl="1" marL="685800" rtl="0" algn="l">
              <a:lnSpc>
                <a:spcPct val="90000"/>
              </a:lnSpc>
              <a:spcBef>
                <a:spcPts val="500"/>
              </a:spcBef>
              <a:spcAft>
                <a:spcPts val="0"/>
              </a:spcAft>
              <a:buSzPts val="1665"/>
              <a:buNone/>
            </a:pPr>
            <a:r>
              <a:t/>
            </a:r>
            <a:endParaRPr sz="1665">
              <a:latin typeface="Courier New"/>
              <a:ea typeface="Courier New"/>
              <a:cs typeface="Courier New"/>
              <a:sym typeface="Courier New"/>
            </a:endParaRPr>
          </a:p>
          <a:p>
            <a:pPr indent="-228600" lvl="1" marL="685800" rtl="0" algn="l">
              <a:lnSpc>
                <a:spcPct val="90000"/>
              </a:lnSpc>
              <a:spcBef>
                <a:spcPts val="500"/>
              </a:spcBef>
              <a:spcAft>
                <a:spcPts val="0"/>
              </a:spcAft>
              <a:buSzPts val="1665"/>
              <a:buNone/>
            </a:pPr>
            <a:r>
              <a:t/>
            </a:r>
            <a:endParaRPr sz="1665">
              <a:latin typeface="Courier New"/>
              <a:ea typeface="Courier New"/>
              <a:cs typeface="Courier New"/>
              <a:sym typeface="Courier New"/>
            </a:endParaRPr>
          </a:p>
        </p:txBody>
      </p:sp>
      <p:sp>
        <p:nvSpPr>
          <p:cNvPr id="154" name="Google Shape;154;p10"/>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C# Basics: Selection and Loops</a:t>
            </a:r>
            <a:endParaRPr/>
          </a:p>
        </p:txBody>
      </p:sp>
      <p:sp>
        <p:nvSpPr>
          <p:cNvPr id="155" name="Google Shape;15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56" name="Google Shape;156;p10"/>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157" name="Google Shape;157;p10"/>
          <p:cNvSpPr txBox="1"/>
          <p:nvPr/>
        </p:nvSpPr>
        <p:spPr>
          <a:xfrm>
            <a:off x="6282146" y="1367246"/>
            <a:ext cx="5452654" cy="494864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chemeClr val="accent1"/>
              </a:buClr>
              <a:buSzPts val="1800"/>
              <a:buFont typeface="Arial"/>
              <a:buChar char="•"/>
            </a:pPr>
            <a:r>
              <a:rPr b="0" i="0" lang="en-US" sz="1800" u="none" cap="none" strike="noStrike">
                <a:solidFill>
                  <a:srgbClr val="223760"/>
                </a:solidFill>
                <a:latin typeface="Calibri"/>
                <a:ea typeface="Calibri"/>
                <a:cs typeface="Calibri"/>
                <a:sym typeface="Calibri"/>
              </a:rPr>
              <a:t>Loops: for</a:t>
            </a:r>
            <a:endParaRPr b="0" i="0" sz="1400" u="none" cap="none" strike="noStrike">
              <a:solidFill>
                <a:srgbClr val="000000"/>
              </a:solidFill>
              <a:latin typeface="Arial"/>
              <a:ea typeface="Arial"/>
              <a:cs typeface="Arial"/>
              <a:sym typeface="Arial"/>
            </a:endParaRPr>
          </a:p>
          <a:p>
            <a:pPr indent="-228600" lvl="1" marL="685800" marR="0" rtl="0" algn="l">
              <a:lnSpc>
                <a:spcPct val="100000"/>
              </a:lnSpc>
              <a:spcBef>
                <a:spcPts val="1000"/>
              </a:spcBef>
              <a:spcAft>
                <a:spcPts val="0"/>
              </a:spcAft>
              <a:buClr>
                <a:srgbClr val="000000"/>
              </a:buClr>
              <a:buSzPts val="1800"/>
              <a:buFont typeface="Arial"/>
              <a:buNone/>
            </a:pPr>
            <a:r>
              <a:rPr b="0" i="0" lang="en-US" sz="1800" u="none" cap="none" strike="noStrike">
                <a:solidFill>
                  <a:srgbClr val="223760"/>
                </a:solidFill>
                <a:latin typeface="Courier New"/>
                <a:ea typeface="Courier New"/>
                <a:cs typeface="Courier New"/>
                <a:sym typeface="Courier New"/>
              </a:rPr>
              <a:t>for(int i=0;i&lt;=10;i++)</a:t>
            </a:r>
            <a:endParaRPr b="0" i="0" sz="1400" u="none" cap="none" strike="noStrike">
              <a:solidFill>
                <a:srgbClr val="000000"/>
              </a:solidFill>
              <a:latin typeface="Arial"/>
              <a:ea typeface="Arial"/>
              <a:cs typeface="Arial"/>
              <a:sym typeface="Arial"/>
            </a:endParaRPr>
          </a:p>
          <a:p>
            <a:pPr indent="-228600" lvl="2" marL="1143000" marR="0" rtl="0" algn="l">
              <a:lnSpc>
                <a:spcPct val="100000"/>
              </a:lnSpc>
              <a:spcBef>
                <a:spcPts val="1000"/>
              </a:spcBef>
              <a:spcAft>
                <a:spcPts val="0"/>
              </a:spcAft>
              <a:buClr>
                <a:srgbClr val="000000"/>
              </a:buClr>
              <a:buSzPts val="1800"/>
              <a:buFont typeface="Arial"/>
              <a:buNone/>
            </a:pPr>
            <a:r>
              <a:rPr b="0" i="0" lang="en-US" sz="1800" u="none" cap="none" strike="noStrike">
                <a:solidFill>
                  <a:srgbClr val="223760"/>
                </a:solidFill>
                <a:latin typeface="Courier New"/>
                <a:ea typeface="Courier New"/>
                <a:cs typeface="Courier New"/>
                <a:sym typeface="Courier New"/>
              </a:rPr>
              <a:t>Console.WriteLine(i);</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000"/>
              </a:spcBef>
              <a:spcAft>
                <a:spcPts val="0"/>
              </a:spcAft>
              <a:buClr>
                <a:schemeClr val="accent1"/>
              </a:buClr>
              <a:buSzPts val="1800"/>
              <a:buFont typeface="Arial"/>
              <a:buChar char="•"/>
            </a:pPr>
            <a:r>
              <a:rPr b="0" i="0" lang="en-US" sz="1800" u="none" cap="none" strike="noStrike">
                <a:solidFill>
                  <a:srgbClr val="223760"/>
                </a:solidFill>
                <a:latin typeface="Calibri"/>
                <a:ea typeface="Calibri"/>
                <a:cs typeface="Calibri"/>
                <a:sym typeface="Calibri"/>
              </a:rPr>
              <a:t>Loops: foreach</a:t>
            </a:r>
            <a:endParaRPr b="0" i="0" sz="1800" u="none" cap="none" strike="noStrike">
              <a:solidFill>
                <a:srgbClr val="223760"/>
              </a:solidFill>
              <a:latin typeface="Calibri"/>
              <a:ea typeface="Calibri"/>
              <a:cs typeface="Calibri"/>
              <a:sym typeface="Calibri"/>
            </a:endParaRPr>
          </a:p>
          <a:p>
            <a:pPr indent="-228600" lvl="1" marL="685800" marR="0" rtl="0" algn="l">
              <a:lnSpc>
                <a:spcPct val="100000"/>
              </a:lnSpc>
              <a:spcBef>
                <a:spcPts val="1000"/>
              </a:spcBef>
              <a:spcAft>
                <a:spcPts val="0"/>
              </a:spcAft>
              <a:buClr>
                <a:srgbClr val="000000"/>
              </a:buClr>
              <a:buSzPts val="1800"/>
              <a:buFont typeface="Arial"/>
              <a:buNone/>
            </a:pPr>
            <a:r>
              <a:rPr b="0" i="0" lang="en-US" sz="1800" u="none" cap="none" strike="noStrike">
                <a:solidFill>
                  <a:srgbClr val="223760"/>
                </a:solidFill>
                <a:latin typeface="Courier New"/>
                <a:ea typeface="Courier New"/>
                <a:cs typeface="Courier New"/>
                <a:sym typeface="Courier New"/>
              </a:rPr>
              <a:t>string[] names={“George”,”Maria”};</a:t>
            </a:r>
            <a:endParaRPr b="0" i="0" sz="1400" u="none" cap="none" strike="noStrike">
              <a:solidFill>
                <a:srgbClr val="000000"/>
              </a:solidFill>
              <a:latin typeface="Arial"/>
              <a:ea typeface="Arial"/>
              <a:cs typeface="Arial"/>
              <a:sym typeface="Arial"/>
            </a:endParaRPr>
          </a:p>
          <a:p>
            <a:pPr indent="-228600" lvl="1" marL="685800" marR="0" rtl="0" algn="l">
              <a:lnSpc>
                <a:spcPct val="100000"/>
              </a:lnSpc>
              <a:spcBef>
                <a:spcPts val="1000"/>
              </a:spcBef>
              <a:spcAft>
                <a:spcPts val="0"/>
              </a:spcAft>
              <a:buClr>
                <a:srgbClr val="000000"/>
              </a:buClr>
              <a:buSzPts val="1800"/>
              <a:buFont typeface="Arial"/>
              <a:buNone/>
            </a:pPr>
            <a:r>
              <a:rPr b="0" i="0" lang="en-US" sz="1800" u="none" cap="none" strike="noStrike">
                <a:solidFill>
                  <a:srgbClr val="223760"/>
                </a:solidFill>
                <a:latin typeface="Courier New"/>
                <a:ea typeface="Courier New"/>
                <a:cs typeface="Courier New"/>
                <a:sym typeface="Courier New"/>
              </a:rPr>
              <a:t>foreach(string s in names)</a:t>
            </a:r>
            <a:endParaRPr b="0" i="0" sz="1400" u="none" cap="none" strike="noStrike">
              <a:solidFill>
                <a:srgbClr val="000000"/>
              </a:solidFill>
              <a:latin typeface="Arial"/>
              <a:ea typeface="Arial"/>
              <a:cs typeface="Arial"/>
              <a:sym typeface="Arial"/>
            </a:endParaRPr>
          </a:p>
          <a:p>
            <a:pPr indent="-228600" lvl="1" marL="685800" marR="0" rtl="0" algn="l">
              <a:lnSpc>
                <a:spcPct val="100000"/>
              </a:lnSpc>
              <a:spcBef>
                <a:spcPts val="1000"/>
              </a:spcBef>
              <a:spcAft>
                <a:spcPts val="0"/>
              </a:spcAft>
              <a:buClr>
                <a:srgbClr val="000000"/>
              </a:buClr>
              <a:buSzPts val="1800"/>
              <a:buFont typeface="Arial"/>
              <a:buNone/>
            </a:pPr>
            <a:r>
              <a:rPr b="0" i="0" lang="en-US" sz="1800" u="none" cap="none" strike="noStrike">
                <a:solidFill>
                  <a:srgbClr val="223760"/>
                </a:solidFill>
                <a:latin typeface="Courier New"/>
                <a:ea typeface="Courier New"/>
                <a:cs typeface="Courier New"/>
                <a:sym typeface="Courier New"/>
              </a:rPr>
              <a:t>	Console.WriteLine(s);</a:t>
            </a:r>
            <a:endParaRPr b="0" i="0" sz="1800" u="none" cap="none" strike="noStrike">
              <a:solidFill>
                <a:srgbClr val="223760"/>
              </a:solidFill>
              <a:latin typeface="Courier New"/>
              <a:ea typeface="Courier New"/>
              <a:cs typeface="Courier New"/>
              <a:sym typeface="Courier New"/>
            </a:endParaRPr>
          </a:p>
          <a:p>
            <a:pPr indent="-228600" lvl="0" marL="228600" marR="0" rtl="0" algn="l">
              <a:lnSpc>
                <a:spcPct val="100000"/>
              </a:lnSpc>
              <a:spcBef>
                <a:spcPts val="1000"/>
              </a:spcBef>
              <a:spcAft>
                <a:spcPts val="0"/>
              </a:spcAft>
              <a:buClr>
                <a:schemeClr val="accent1"/>
              </a:buClr>
              <a:buSzPts val="1800"/>
              <a:buFont typeface="Arial"/>
              <a:buChar char="•"/>
            </a:pPr>
            <a:r>
              <a:rPr b="0" i="0" lang="en-US" sz="1800" u="none" cap="none" strike="noStrike">
                <a:solidFill>
                  <a:srgbClr val="223760"/>
                </a:solidFill>
                <a:latin typeface="Calibri"/>
                <a:ea typeface="Calibri"/>
                <a:cs typeface="Calibri"/>
                <a:sym typeface="Calibri"/>
              </a:rPr>
              <a:t>Loops: do… while, while</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000"/>
              </a:spcBef>
              <a:spcAft>
                <a:spcPts val="0"/>
              </a:spcAft>
              <a:buClr>
                <a:srgbClr val="000000"/>
              </a:buClr>
              <a:buSzPts val="1800"/>
              <a:buFont typeface="Arial"/>
              <a:buNone/>
            </a:pPr>
            <a:r>
              <a:rPr b="0" i="0" lang="en-US" sz="1800" u="none" cap="none" strike="noStrike">
                <a:solidFill>
                  <a:srgbClr val="223760"/>
                </a:solidFill>
                <a:latin typeface="Courier New"/>
                <a:ea typeface="Courier New"/>
                <a:cs typeface="Courier New"/>
                <a:sym typeface="Courier New"/>
              </a:rPr>
              <a:t>do {              while(z!=5)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000"/>
              </a:spcBef>
              <a:spcAft>
                <a:spcPts val="0"/>
              </a:spcAft>
              <a:buClr>
                <a:srgbClr val="000000"/>
              </a:buClr>
              <a:buSzPts val="1800"/>
              <a:buFont typeface="Arial"/>
              <a:buNone/>
            </a:pPr>
            <a:r>
              <a:rPr b="0" i="0" lang="en-US" sz="1800" u="none" cap="none" strike="noStrike">
                <a:solidFill>
                  <a:srgbClr val="223760"/>
                </a:solidFill>
                <a:latin typeface="Courier New"/>
                <a:ea typeface="Courier New"/>
                <a:cs typeface="Courier New"/>
                <a:sym typeface="Courier New"/>
              </a:rPr>
              <a:t>   </a:t>
            </a:r>
            <a:r>
              <a:rPr b="0" i="0" lang="en-US" sz="1800" u="none" cap="none" strike="noStrike">
                <a:solidFill>
                  <a:srgbClr val="63A029"/>
                </a:solidFill>
                <a:latin typeface="Courier New"/>
                <a:ea typeface="Courier New"/>
                <a:cs typeface="Courier New"/>
                <a:sym typeface="Courier New"/>
              </a:rPr>
              <a:t>// Statements</a:t>
            </a:r>
            <a:r>
              <a:rPr b="0" i="0" lang="en-US" sz="1800" u="none" cap="none" strike="noStrike">
                <a:solidFill>
                  <a:srgbClr val="223760"/>
                </a:solidFill>
                <a:latin typeface="Courier New"/>
                <a:ea typeface="Courier New"/>
                <a:cs typeface="Courier New"/>
                <a:sym typeface="Courier New"/>
              </a:rPr>
              <a:t>     </a:t>
            </a:r>
            <a:r>
              <a:rPr b="0" i="0" lang="en-US" sz="1800" u="none" cap="none" strike="noStrike">
                <a:solidFill>
                  <a:srgbClr val="63A029"/>
                </a:solidFill>
                <a:latin typeface="Courier New"/>
                <a:ea typeface="Courier New"/>
                <a:cs typeface="Courier New"/>
                <a:sym typeface="Courier New"/>
              </a:rPr>
              <a:t>// Statements</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000"/>
              </a:spcBef>
              <a:spcAft>
                <a:spcPts val="0"/>
              </a:spcAft>
              <a:buClr>
                <a:srgbClr val="000000"/>
              </a:buClr>
              <a:buSzPts val="1800"/>
              <a:buFont typeface="Arial"/>
              <a:buNone/>
            </a:pPr>
            <a:r>
              <a:rPr b="0" i="0" lang="en-US" sz="1800" u="none" cap="none" strike="noStrike">
                <a:solidFill>
                  <a:srgbClr val="223760"/>
                </a:solidFill>
                <a:latin typeface="Courier New"/>
                <a:ea typeface="Courier New"/>
                <a:cs typeface="Courier New"/>
                <a:sym typeface="Courier New"/>
              </a:rPr>
              <a:t>} while(x&gt;0);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000"/>
              </a:spcBef>
              <a:spcAft>
                <a:spcPts val="0"/>
              </a:spcAft>
              <a:buClr>
                <a:srgbClr val="000000"/>
              </a:buClr>
              <a:buSzPts val="1800"/>
              <a:buFont typeface="Arial"/>
              <a:buNone/>
            </a:pPr>
            <a:r>
              <a:t/>
            </a:r>
            <a:endParaRPr b="0" i="0" sz="1800" u="none" cap="none" strike="noStrike">
              <a:solidFill>
                <a:srgbClr val="22376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The simplest collection:</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int[] nums = {1,2,3,4,5};	</a:t>
            </a:r>
            <a:r>
              <a:rPr lang="en-US">
                <a:solidFill>
                  <a:srgbClr val="63A029"/>
                </a:solidFill>
                <a:latin typeface="Courier New"/>
                <a:ea typeface="Courier New"/>
                <a:cs typeface="Courier New"/>
                <a:sym typeface="Courier New"/>
              </a:rPr>
              <a:t>// Declare and initialize array of 5 elements</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int[] nums = new int[10];	</a:t>
            </a:r>
            <a:r>
              <a:rPr lang="en-US">
                <a:solidFill>
                  <a:srgbClr val="63A029"/>
                </a:solidFill>
                <a:latin typeface="Courier New"/>
                <a:ea typeface="Courier New"/>
                <a:cs typeface="Courier New"/>
                <a:sym typeface="Courier New"/>
              </a:rPr>
              <a:t>// Declare an empty array of 10 elements</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Console.WriteLine(nums.Length);	</a:t>
            </a:r>
            <a:r>
              <a:rPr lang="en-US">
                <a:solidFill>
                  <a:srgbClr val="63A029"/>
                </a:solidFill>
                <a:latin typeface="Courier New"/>
                <a:ea typeface="Courier New"/>
                <a:cs typeface="Courier New"/>
                <a:sym typeface="Courier New"/>
              </a:rPr>
              <a:t>// Print the size of the array</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nums[0] = 5;	</a:t>
            </a:r>
            <a:r>
              <a:rPr lang="en-US">
                <a:solidFill>
                  <a:srgbClr val="63A029"/>
                </a:solidFill>
                <a:latin typeface="Courier New"/>
                <a:ea typeface="Courier New"/>
                <a:cs typeface="Courier New"/>
                <a:sym typeface="Courier New"/>
              </a:rPr>
              <a:t>// Assign value to the array’s first position (always zero)</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int myNumber = nums[1];	</a:t>
            </a:r>
            <a:r>
              <a:rPr lang="en-US">
                <a:solidFill>
                  <a:srgbClr val="63A029"/>
                </a:solidFill>
                <a:latin typeface="Courier New"/>
                <a:ea typeface="Courier New"/>
                <a:cs typeface="Courier New"/>
                <a:sym typeface="Courier New"/>
              </a:rPr>
              <a:t>// Get array’s second position into a variable</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int[,] myMatrix = new int[2,2]	</a:t>
            </a:r>
            <a:r>
              <a:rPr lang="en-US">
                <a:solidFill>
                  <a:srgbClr val="63A029"/>
                </a:solidFill>
                <a:latin typeface="Courier New"/>
                <a:ea typeface="Courier New"/>
                <a:cs typeface="Courier New"/>
                <a:sym typeface="Courier New"/>
              </a:rPr>
              <a:t>// Multidimensional array – </a:t>
            </a:r>
            <a:r>
              <a:rPr b="1" lang="en-US" u="sng">
                <a:solidFill>
                  <a:srgbClr val="63A029"/>
                </a:solidFill>
                <a:latin typeface="Courier New"/>
                <a:ea typeface="Courier New"/>
                <a:cs typeface="Courier New"/>
                <a:sym typeface="Courier New"/>
              </a:rPr>
              <a:t>ATTENTION: DIFFERENT than Java declaration: int[][]</a:t>
            </a:r>
            <a:endParaRPr>
              <a:solidFill>
                <a:srgbClr val="63A029"/>
              </a:solidFill>
              <a:latin typeface="Courier New"/>
              <a:ea typeface="Courier New"/>
              <a:cs typeface="Courier New"/>
              <a:sym typeface="Courier New"/>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myMatrix[0,0] = 1; myMatrix[0,1] = 2;	</a:t>
            </a:r>
            <a:r>
              <a:rPr lang="en-US">
                <a:solidFill>
                  <a:srgbClr val="63A029"/>
                </a:solidFill>
                <a:latin typeface="Courier New"/>
                <a:ea typeface="Courier New"/>
                <a:cs typeface="Courier New"/>
                <a:sym typeface="Courier New"/>
              </a:rPr>
              <a:t>// Value assignment</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int[,] m = new int[2,2] {{1,2},{3,4}}	</a:t>
            </a:r>
            <a:r>
              <a:rPr lang="en-US">
                <a:solidFill>
                  <a:srgbClr val="63A029"/>
                </a:solidFill>
                <a:latin typeface="Courier New"/>
                <a:ea typeface="Courier New"/>
                <a:cs typeface="Courier New"/>
                <a:sym typeface="Courier New"/>
              </a:rPr>
              <a:t>// Predefined multidimensional</a:t>
            </a:r>
            <a:endParaRPr/>
          </a:p>
          <a:p>
            <a:pPr indent="-228600" lvl="1" marL="685800" rtl="0" algn="l">
              <a:lnSpc>
                <a:spcPct val="100000"/>
              </a:lnSpc>
              <a:spcBef>
                <a:spcPts val="500"/>
              </a:spcBef>
              <a:spcAft>
                <a:spcPts val="0"/>
              </a:spcAft>
              <a:buSzPts val="1800"/>
              <a:buChar char="•"/>
            </a:pPr>
            <a:r>
              <a:rPr lang="en-US">
                <a:solidFill>
                  <a:srgbClr val="182642"/>
                </a:solidFill>
                <a:latin typeface="Courier New"/>
                <a:ea typeface="Courier New"/>
                <a:cs typeface="Courier New"/>
                <a:sym typeface="Courier New"/>
              </a:rPr>
              <a:t>Console.WriteLine(nums[0]);	</a:t>
            </a:r>
            <a:r>
              <a:rPr lang="en-US">
                <a:solidFill>
                  <a:srgbClr val="63A029"/>
                </a:solidFill>
                <a:latin typeface="Courier New"/>
                <a:ea typeface="Courier New"/>
                <a:cs typeface="Courier New"/>
                <a:sym typeface="Courier New"/>
              </a:rPr>
              <a:t>// Retrieve item from 1</a:t>
            </a:r>
            <a:r>
              <a:rPr baseline="30000" lang="en-US">
                <a:solidFill>
                  <a:srgbClr val="63A029"/>
                </a:solidFill>
                <a:latin typeface="Courier New"/>
                <a:ea typeface="Courier New"/>
                <a:cs typeface="Courier New"/>
                <a:sym typeface="Courier New"/>
              </a:rPr>
              <a:t>st</a:t>
            </a:r>
            <a:r>
              <a:rPr lang="en-US">
                <a:solidFill>
                  <a:srgbClr val="63A029"/>
                </a:solidFill>
                <a:latin typeface="Courier New"/>
                <a:ea typeface="Courier New"/>
                <a:cs typeface="Courier New"/>
                <a:sym typeface="Courier New"/>
              </a:rPr>
              <a:t> array position</a:t>
            </a:r>
            <a:endParaRPr/>
          </a:p>
        </p:txBody>
      </p:sp>
      <p:sp>
        <p:nvSpPr>
          <p:cNvPr id="163" name="Google Shape;163;p5"/>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C# Basics: Arrays</a:t>
            </a:r>
            <a:endParaRPr/>
          </a:p>
        </p:txBody>
      </p:sp>
      <p:sp>
        <p:nvSpPr>
          <p:cNvPr id="164" name="Google Shape;16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65" name="Google Shape;165;p5"/>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800"/>
              <a:buChar char="•"/>
            </a:pPr>
            <a:r>
              <a:rPr lang="en-US"/>
              <a:t>Like arrays, it is a collection of variable (not fixed) element types:</a:t>
            </a:r>
            <a:endParaRPr/>
          </a:p>
          <a:p>
            <a:pPr indent="-228600" lvl="1" marL="685800" rtl="0" algn="l">
              <a:lnSpc>
                <a:spcPct val="90000"/>
              </a:lnSpc>
              <a:spcBef>
                <a:spcPts val="500"/>
              </a:spcBef>
              <a:spcAft>
                <a:spcPts val="0"/>
              </a:spcAft>
              <a:buSzPts val="1800"/>
              <a:buChar char="•"/>
            </a:pPr>
            <a:r>
              <a:rPr lang="en-US">
                <a:latin typeface="Courier New"/>
                <a:ea typeface="Courier New"/>
                <a:cs typeface="Courier New"/>
                <a:sym typeface="Courier New"/>
              </a:rPr>
              <a:t>List&lt;string&gt; food= new List&lt;String&gt;();</a:t>
            </a:r>
            <a:endParaRPr/>
          </a:p>
          <a:p>
            <a:pPr indent="-228600" lvl="1" marL="685800" rtl="0" algn="l">
              <a:lnSpc>
                <a:spcPct val="90000"/>
              </a:lnSpc>
              <a:spcBef>
                <a:spcPts val="500"/>
              </a:spcBef>
              <a:spcAft>
                <a:spcPts val="0"/>
              </a:spcAft>
              <a:buSzPts val="1800"/>
              <a:buChar char="•"/>
            </a:pPr>
            <a:r>
              <a:rPr lang="en-US">
                <a:latin typeface="Courier New"/>
                <a:ea typeface="Courier New"/>
                <a:cs typeface="Courier New"/>
                <a:sym typeface="Courier New"/>
              </a:rPr>
              <a:t>food.Add(“apple”);		</a:t>
            </a:r>
            <a:r>
              <a:rPr lang="en-US">
                <a:solidFill>
                  <a:srgbClr val="63A029"/>
                </a:solidFill>
                <a:latin typeface="Courier New"/>
                <a:ea typeface="Courier New"/>
                <a:cs typeface="Courier New"/>
                <a:sym typeface="Courier New"/>
              </a:rPr>
              <a:t>// Add a new element on the list</a:t>
            </a:r>
            <a:endParaRPr/>
          </a:p>
          <a:p>
            <a:pPr indent="-228600" lvl="1" marL="685800" rtl="0" algn="l">
              <a:lnSpc>
                <a:spcPct val="90000"/>
              </a:lnSpc>
              <a:spcBef>
                <a:spcPts val="500"/>
              </a:spcBef>
              <a:spcAft>
                <a:spcPts val="0"/>
              </a:spcAft>
              <a:buSzPts val="1800"/>
              <a:buChar char="•"/>
            </a:pPr>
            <a:r>
              <a:rPr lang="en-US">
                <a:latin typeface="Courier New"/>
                <a:ea typeface="Courier New"/>
                <a:cs typeface="Courier New"/>
                <a:sym typeface="Courier New"/>
              </a:rPr>
              <a:t>food.Add(“banana”);		</a:t>
            </a:r>
            <a:r>
              <a:rPr lang="en-US">
                <a:solidFill>
                  <a:srgbClr val="63A029"/>
                </a:solidFill>
                <a:latin typeface="Courier New"/>
                <a:ea typeface="Courier New"/>
                <a:cs typeface="Courier New"/>
                <a:sym typeface="Courier New"/>
              </a:rPr>
              <a:t>// Add a new element on the list</a:t>
            </a:r>
            <a:endParaRPr>
              <a:latin typeface="Courier New"/>
              <a:ea typeface="Courier New"/>
              <a:cs typeface="Courier New"/>
              <a:sym typeface="Courier New"/>
            </a:endParaRPr>
          </a:p>
          <a:p>
            <a:pPr indent="-228600" lvl="1" marL="685800" rtl="0" algn="l">
              <a:lnSpc>
                <a:spcPct val="90000"/>
              </a:lnSpc>
              <a:spcBef>
                <a:spcPts val="500"/>
              </a:spcBef>
              <a:spcAft>
                <a:spcPts val="0"/>
              </a:spcAft>
              <a:buSzPts val="1800"/>
              <a:buChar char="•"/>
            </a:pPr>
            <a:r>
              <a:rPr lang="en-US">
                <a:latin typeface="Courier New"/>
                <a:ea typeface="Courier New"/>
                <a:cs typeface="Courier New"/>
                <a:sym typeface="Courier New"/>
              </a:rPr>
              <a:t>food.Add(“orange”);		</a:t>
            </a:r>
            <a:r>
              <a:rPr lang="en-US">
                <a:solidFill>
                  <a:srgbClr val="63A029"/>
                </a:solidFill>
                <a:latin typeface="Courier New"/>
                <a:ea typeface="Courier New"/>
                <a:cs typeface="Courier New"/>
                <a:sym typeface="Courier New"/>
              </a:rPr>
              <a:t>// Add a new element on the list</a:t>
            </a:r>
            <a:endParaRPr>
              <a:latin typeface="Courier New"/>
              <a:ea typeface="Courier New"/>
              <a:cs typeface="Courier New"/>
              <a:sym typeface="Courier New"/>
            </a:endParaRPr>
          </a:p>
          <a:p>
            <a:pPr indent="-228600" lvl="1" marL="685800" rtl="0" algn="l">
              <a:lnSpc>
                <a:spcPct val="90000"/>
              </a:lnSpc>
              <a:spcBef>
                <a:spcPts val="500"/>
              </a:spcBef>
              <a:spcAft>
                <a:spcPts val="0"/>
              </a:spcAft>
              <a:buSzPts val="1800"/>
              <a:buChar char="•"/>
            </a:pPr>
            <a:r>
              <a:rPr lang="en-US">
                <a:latin typeface="Courier New"/>
                <a:ea typeface="Courier New"/>
                <a:cs typeface="Courier New"/>
                <a:sym typeface="Courier New"/>
              </a:rPr>
              <a:t>Console.WriteLine(food.Count);	</a:t>
            </a:r>
            <a:r>
              <a:rPr lang="en-US">
                <a:solidFill>
                  <a:srgbClr val="63A029"/>
                </a:solidFill>
                <a:latin typeface="Courier New"/>
                <a:ea typeface="Courier New"/>
                <a:cs typeface="Courier New"/>
                <a:sym typeface="Courier New"/>
              </a:rPr>
              <a:t>// Get the size of the list</a:t>
            </a:r>
            <a:endParaRPr/>
          </a:p>
          <a:p>
            <a:pPr indent="-228600" lvl="1" marL="685800" rtl="0" algn="l">
              <a:lnSpc>
                <a:spcPct val="90000"/>
              </a:lnSpc>
              <a:spcBef>
                <a:spcPts val="500"/>
              </a:spcBef>
              <a:spcAft>
                <a:spcPts val="0"/>
              </a:spcAft>
              <a:buSzPts val="1800"/>
              <a:buChar char="•"/>
            </a:pPr>
            <a:r>
              <a:rPr lang="en-US">
                <a:solidFill>
                  <a:srgbClr val="182642"/>
                </a:solidFill>
                <a:latin typeface="Courier New"/>
                <a:ea typeface="Courier New"/>
                <a:cs typeface="Courier New"/>
                <a:sym typeface="Courier New"/>
              </a:rPr>
              <a:t>food.Remove(“banana”);	</a:t>
            </a:r>
            <a:r>
              <a:rPr lang="en-US">
                <a:solidFill>
                  <a:srgbClr val="63A029"/>
                </a:solidFill>
                <a:latin typeface="Courier New"/>
                <a:ea typeface="Courier New"/>
                <a:cs typeface="Courier New"/>
                <a:sym typeface="Courier New"/>
              </a:rPr>
              <a:t>// Remove a specific element</a:t>
            </a:r>
            <a:endParaRPr/>
          </a:p>
          <a:p>
            <a:pPr indent="-228600" lvl="1" marL="685800" rtl="0" algn="l">
              <a:lnSpc>
                <a:spcPct val="90000"/>
              </a:lnSpc>
              <a:spcBef>
                <a:spcPts val="500"/>
              </a:spcBef>
              <a:spcAft>
                <a:spcPts val="0"/>
              </a:spcAft>
              <a:buSzPts val="1800"/>
              <a:buChar char="•"/>
            </a:pPr>
            <a:r>
              <a:rPr lang="en-US">
                <a:solidFill>
                  <a:srgbClr val="182642"/>
                </a:solidFill>
                <a:latin typeface="Courier New"/>
                <a:ea typeface="Courier New"/>
                <a:cs typeface="Courier New"/>
                <a:sym typeface="Courier New"/>
              </a:rPr>
              <a:t>food.RemoveAt(1);		</a:t>
            </a:r>
            <a:r>
              <a:rPr lang="en-US">
                <a:solidFill>
                  <a:srgbClr val="63A029"/>
                </a:solidFill>
                <a:latin typeface="Courier New"/>
                <a:ea typeface="Courier New"/>
                <a:cs typeface="Courier New"/>
                <a:sym typeface="Courier New"/>
              </a:rPr>
              <a:t>// Remove element at position 1</a:t>
            </a:r>
            <a:endParaRPr/>
          </a:p>
          <a:p>
            <a:pPr indent="-228600" lvl="1" marL="685800" rtl="0" algn="l">
              <a:lnSpc>
                <a:spcPct val="90000"/>
              </a:lnSpc>
              <a:spcBef>
                <a:spcPts val="500"/>
              </a:spcBef>
              <a:spcAft>
                <a:spcPts val="0"/>
              </a:spcAft>
              <a:buSzPts val="1800"/>
              <a:buChar char="•"/>
            </a:pPr>
            <a:r>
              <a:rPr lang="en-US">
                <a:solidFill>
                  <a:srgbClr val="63A029"/>
                </a:solidFill>
                <a:latin typeface="Courier New"/>
                <a:ea typeface="Courier New"/>
                <a:cs typeface="Courier New"/>
                <a:sym typeface="Courier New"/>
              </a:rPr>
              <a:t>// Concatenating Lists</a:t>
            </a:r>
            <a:endParaRPr/>
          </a:p>
          <a:p>
            <a:pPr indent="-228600" lvl="2" marL="1143000" rtl="0" algn="l">
              <a:lnSpc>
                <a:spcPct val="90000"/>
              </a:lnSpc>
              <a:spcBef>
                <a:spcPts val="500"/>
              </a:spcBef>
              <a:spcAft>
                <a:spcPts val="0"/>
              </a:spcAft>
              <a:buSzPts val="1800"/>
              <a:buChar char="•"/>
            </a:pPr>
            <a:r>
              <a:rPr lang="en-US">
                <a:solidFill>
                  <a:srgbClr val="182642"/>
                </a:solidFill>
                <a:latin typeface="Courier New"/>
                <a:ea typeface="Courier New"/>
                <a:cs typeface="Courier New"/>
                <a:sym typeface="Courier New"/>
              </a:rPr>
              <a:t>List&lt;string&gt; vegetables = new List&lt;string&gt;();</a:t>
            </a:r>
            <a:endParaRPr/>
          </a:p>
          <a:p>
            <a:pPr indent="-228600" lvl="2" marL="1143000" rtl="0" algn="l">
              <a:lnSpc>
                <a:spcPct val="90000"/>
              </a:lnSpc>
              <a:spcBef>
                <a:spcPts val="500"/>
              </a:spcBef>
              <a:spcAft>
                <a:spcPts val="0"/>
              </a:spcAft>
              <a:buSzPts val="1800"/>
              <a:buChar char="•"/>
            </a:pPr>
            <a:r>
              <a:rPr lang="en-US">
                <a:solidFill>
                  <a:srgbClr val="182642"/>
                </a:solidFill>
                <a:latin typeface="Courier New"/>
                <a:ea typeface="Courier New"/>
                <a:cs typeface="Courier New"/>
                <a:sym typeface="Courier New"/>
              </a:rPr>
              <a:t>vegetables.Add(“tomato”);</a:t>
            </a:r>
            <a:endParaRPr/>
          </a:p>
          <a:p>
            <a:pPr indent="-228600" lvl="2" marL="1143000" rtl="0" algn="l">
              <a:lnSpc>
                <a:spcPct val="90000"/>
              </a:lnSpc>
              <a:spcBef>
                <a:spcPts val="500"/>
              </a:spcBef>
              <a:spcAft>
                <a:spcPts val="0"/>
              </a:spcAft>
              <a:buSzPts val="1800"/>
              <a:buChar char="•"/>
            </a:pPr>
            <a:r>
              <a:rPr lang="en-US">
                <a:solidFill>
                  <a:srgbClr val="182642"/>
                </a:solidFill>
                <a:latin typeface="Courier New"/>
                <a:ea typeface="Courier New"/>
                <a:cs typeface="Courier New"/>
                <a:sym typeface="Courier New"/>
              </a:rPr>
              <a:t>vegetables.Add(“carrot”);</a:t>
            </a:r>
            <a:endParaRPr/>
          </a:p>
          <a:p>
            <a:pPr indent="-228600" lvl="2" marL="1143000" rtl="0" algn="l">
              <a:lnSpc>
                <a:spcPct val="90000"/>
              </a:lnSpc>
              <a:spcBef>
                <a:spcPts val="500"/>
              </a:spcBef>
              <a:spcAft>
                <a:spcPts val="0"/>
              </a:spcAft>
              <a:buSzPts val="1800"/>
              <a:buChar char="•"/>
            </a:pPr>
            <a:r>
              <a:rPr lang="en-US">
                <a:solidFill>
                  <a:srgbClr val="182642"/>
                </a:solidFill>
                <a:latin typeface="Courier New"/>
                <a:ea typeface="Courier New"/>
                <a:cs typeface="Courier New"/>
                <a:sym typeface="Courier New"/>
              </a:rPr>
              <a:t>food.AddRange(vegetables);</a:t>
            </a:r>
            <a:endParaRPr/>
          </a:p>
          <a:p>
            <a:pPr indent="-228600" lvl="1" marL="685800" rtl="0" algn="l">
              <a:lnSpc>
                <a:spcPct val="90000"/>
              </a:lnSpc>
              <a:spcBef>
                <a:spcPts val="500"/>
              </a:spcBef>
              <a:spcAft>
                <a:spcPts val="0"/>
              </a:spcAft>
              <a:buSzPts val="1800"/>
              <a:buChar char="•"/>
            </a:pPr>
            <a:r>
              <a:rPr lang="en-US">
                <a:solidFill>
                  <a:srgbClr val="182642"/>
                </a:solidFill>
                <a:latin typeface="Courier New"/>
                <a:ea typeface="Courier New"/>
                <a:cs typeface="Courier New"/>
                <a:sym typeface="Courier New"/>
              </a:rPr>
              <a:t>Console.WriteLine(food[0]);	</a:t>
            </a:r>
            <a:r>
              <a:rPr lang="en-US">
                <a:solidFill>
                  <a:srgbClr val="63A029"/>
                </a:solidFill>
                <a:latin typeface="Courier New"/>
                <a:ea typeface="Courier New"/>
                <a:cs typeface="Courier New"/>
                <a:sym typeface="Courier New"/>
              </a:rPr>
              <a:t>// Prints apple – retrieve item as with arrays</a:t>
            </a:r>
            <a:endParaRPr/>
          </a:p>
        </p:txBody>
      </p:sp>
      <p:sp>
        <p:nvSpPr>
          <p:cNvPr id="171" name="Google Shape;171;p6"/>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C# Basics: Lists</a:t>
            </a:r>
            <a:endParaRPr/>
          </a:p>
        </p:txBody>
      </p:sp>
      <p:sp>
        <p:nvSpPr>
          <p:cNvPr id="172" name="Google Shape;17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73" name="Google Shape;173;p6"/>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Like lists, however each element has a unique identifier (key) which is also a variable. For example we can store names (or People’s objects), along with their respective Identity Number:</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Dictionary&lt;string, string&gt; employees = new Dictionary&lt;string, string&gt;</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employees.Add(“IK456123”, “George Sovatzis”);</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employees.Add(“AB997002”, “Thanassis Maikousis”);</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if(employees.ContainsKey(“AB997002”) 		</a:t>
            </a:r>
            <a:r>
              <a:rPr lang="en-US">
                <a:solidFill>
                  <a:srgbClr val="63A029"/>
                </a:solidFill>
                <a:latin typeface="Courier New"/>
                <a:ea typeface="Courier New"/>
                <a:cs typeface="Courier New"/>
                <a:sym typeface="Courier New"/>
              </a:rPr>
              <a:t>// Check if ID exists!!!</a:t>
            </a:r>
            <a:endParaRPr/>
          </a:p>
          <a:p>
            <a:pPr indent="-228600" lvl="2" marL="1143000" rtl="0" algn="l">
              <a:lnSpc>
                <a:spcPct val="100000"/>
              </a:lnSpc>
              <a:spcBef>
                <a:spcPts val="500"/>
              </a:spcBef>
              <a:spcAft>
                <a:spcPts val="0"/>
              </a:spcAft>
              <a:buSzPts val="1800"/>
              <a:buNone/>
            </a:pPr>
            <a:r>
              <a:rPr lang="en-US">
                <a:latin typeface="Courier New"/>
                <a:ea typeface="Courier New"/>
                <a:cs typeface="Courier New"/>
                <a:sym typeface="Courier New"/>
              </a:rPr>
              <a:t>Console.WriteLine(employees[“AB997002”]);	</a:t>
            </a:r>
            <a:r>
              <a:rPr lang="en-US">
                <a:solidFill>
                  <a:srgbClr val="63A029"/>
                </a:solidFill>
                <a:latin typeface="Courier New"/>
                <a:ea typeface="Courier New"/>
                <a:cs typeface="Courier New"/>
                <a:sym typeface="Courier New"/>
              </a:rPr>
              <a:t>// Print employee name</a:t>
            </a:r>
            <a:endParaRPr>
              <a:solidFill>
                <a:srgbClr val="63A029"/>
              </a:solidFill>
              <a:latin typeface="Courier New"/>
              <a:ea typeface="Courier New"/>
              <a:cs typeface="Courier New"/>
              <a:sym typeface="Courier New"/>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employees.Remove(“IK456123”);  	</a:t>
            </a:r>
            <a:r>
              <a:rPr lang="en-US">
                <a:solidFill>
                  <a:srgbClr val="63A029"/>
                </a:solidFill>
                <a:latin typeface="Courier New"/>
                <a:ea typeface="Courier New"/>
                <a:cs typeface="Courier New"/>
                <a:sym typeface="Courier New"/>
              </a:rPr>
              <a:t>// Remove item from the collection</a:t>
            </a:r>
            <a:endParaRPr/>
          </a:p>
          <a:p>
            <a:pPr indent="-228600" lvl="1" marL="685800" rtl="0" algn="l">
              <a:lnSpc>
                <a:spcPct val="100000"/>
              </a:lnSpc>
              <a:spcBef>
                <a:spcPts val="500"/>
              </a:spcBef>
              <a:spcAft>
                <a:spcPts val="0"/>
              </a:spcAft>
              <a:buSzPts val="1800"/>
              <a:buChar char="•"/>
            </a:pPr>
            <a:r>
              <a:rPr lang="en-US">
                <a:latin typeface="Courier New"/>
                <a:ea typeface="Courier New"/>
                <a:cs typeface="Courier New"/>
                <a:sym typeface="Courier New"/>
              </a:rPr>
              <a:t>Console.WriteLine(employees.Count);</a:t>
            </a:r>
            <a:endParaRPr>
              <a:latin typeface="Courier New"/>
              <a:ea typeface="Courier New"/>
              <a:cs typeface="Courier New"/>
              <a:sym typeface="Courier New"/>
            </a:endParaRPr>
          </a:p>
        </p:txBody>
      </p:sp>
      <p:sp>
        <p:nvSpPr>
          <p:cNvPr id="179" name="Google Shape;179;p7"/>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C# Basics: Dictionaries</a:t>
            </a:r>
            <a:endParaRPr/>
          </a:p>
        </p:txBody>
      </p:sp>
      <p:sp>
        <p:nvSpPr>
          <p:cNvPr id="180" name="Google Shape;18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81" name="Google Shape;181;p7"/>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areerBuilder Rebrand 2015">
      <a:dk1>
        <a:srgbClr val="182642"/>
      </a:dk1>
      <a:lt1>
        <a:srgbClr val="FFFFFF"/>
      </a:lt1>
      <a:dk2>
        <a:srgbClr val="009B74"/>
      </a:dk2>
      <a:lt2>
        <a:srgbClr val="FFFFFF"/>
      </a:lt2>
      <a:accent1>
        <a:srgbClr val="287AB9"/>
      </a:accent1>
      <a:accent2>
        <a:srgbClr val="E78523"/>
      </a:accent2>
      <a:accent3>
        <a:srgbClr val="FDB816"/>
      </a:accent3>
      <a:accent4>
        <a:srgbClr val="09A0DB"/>
      </a:accent4>
      <a:accent5>
        <a:srgbClr val="85CE3F"/>
      </a:accent5>
      <a:accent6>
        <a:srgbClr val="63C0B9"/>
      </a:accent6>
      <a:hlink>
        <a:srgbClr val="0FA0DB"/>
      </a:hlink>
      <a:folHlink>
        <a:srgbClr val="0B78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2015-07-10T13:13:35Z</dcterms:created>
  <dc:creator>Stephanie Gaspary</dc:creator>
</cp:coreProperties>
</file>