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Relationships xmlns="http://schemas.openxmlformats.org/package/2006/relationships"><Relationship Target="ppt/presentation.xml" Type="http://schemas.openxmlformats.org/officeDocument/2006/relationships/officeDocument" Id="rId1"></Relationship><Relationship Target="docProps/core.xml" Type="http://schemas.openxmlformats.org/package/2006/relationships/metadata/core-properties" Id="rId3"></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hzSUHCUZd16S9ngPSQ0ceGeJr9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Relationships xmlns="http://schemas.openxmlformats.org/package/2006/relationships"><Relationship Target="slides/slide15.xml" Type="http://schemas.openxmlformats.org/officeDocument/2006/relationships/slide" Id="rId20"></Relationship><Relationship Target="slides/slide17.xml" Type="http://schemas.openxmlformats.org/officeDocument/2006/relationships/slide" Id="rId22"></Relationship><Relationship Target="slides/slide16.xml" Type="http://schemas.openxmlformats.org/officeDocument/2006/relationships/slide" Id="rId21"></Relationship><Relationship Target="slides/slide19.xml" Type="http://schemas.openxmlformats.org/officeDocument/2006/relationships/slide" Id="rId24"></Relationship><Relationship Target="slides/slide18.xml" Type="http://schemas.openxmlformats.org/officeDocument/2006/relationships/slide" Id="rId23"></Relationship><Relationship Target="theme/theme2.xml" Type="http://schemas.openxmlformats.org/officeDocument/2006/relationships/theme" Id="rId1"></Relationship><Relationship Target="viewProps.xml" Type="http://schemas.openxmlformats.org/officeDocument/2006/relationships/viewProps" Id="rId2"></Relationship><Relationship Target="presProps.xml" Type="http://schemas.openxmlformats.org/officeDocument/2006/relationships/presProps" Id="rId3"></Relationship><Relationship Target="slideMasters/slideMaster1.xml" Type="http://schemas.openxmlformats.org/officeDocument/2006/relationships/slideMaster" Id="rId4"></Relationship><Relationship Target="slides/slide4.xml" Type="http://schemas.openxmlformats.org/officeDocument/2006/relationships/slide" Id="rId9"></Relationship><Relationship Target="slides/slide21.xml" Type="http://schemas.openxmlformats.org/officeDocument/2006/relationships/slide" Id="rId26"></Relationship><Relationship Target="slides/slide20.xml" Type="http://schemas.openxmlformats.org/officeDocument/2006/relationships/slide" Id="rId25"></Relationship><Relationship Target="slides/slide23.xml" Type="http://schemas.openxmlformats.org/officeDocument/2006/relationships/slide" Id="rId28"></Relationship><Relationship Target="slides/slide22.xml" Type="http://schemas.openxmlformats.org/officeDocument/2006/relationships/slide" Id="rId27"></Relationship><Relationship Target="notesMasters/notesMaster1.xml" Type="http://schemas.openxmlformats.org/officeDocument/2006/relationships/notesMaster" Id="rId5"></Relationship><Relationship Target="slides/slide1.xml" Type="http://schemas.openxmlformats.org/officeDocument/2006/relationships/slide" Id="rId6"></Relationship><Relationship Target="slides/slide24.xml" Type="http://schemas.openxmlformats.org/officeDocument/2006/relationships/slide" Id="rId29"></Relationship><Relationship Target="slides/slide2.xml" Type="http://schemas.openxmlformats.org/officeDocument/2006/relationships/slide" Id="rId7"></Relationship><Relationship Target="slides/slide3.xml" Type="http://schemas.openxmlformats.org/officeDocument/2006/relationships/slide" Id="rId8"></Relationship><Relationship Target="slides/slide26.xml" Type="http://schemas.openxmlformats.org/officeDocument/2006/relationships/slide" Id="rId31"></Relationship><Relationship Target="slides/slide25.xml" Type="http://schemas.openxmlformats.org/officeDocument/2006/relationships/slide" Id="rId30"></Relationship><Relationship Target="slides/slide6.xml" Type="http://schemas.openxmlformats.org/officeDocument/2006/relationships/slide" Id="rId11"></Relationship><Relationship Target="slides/slide5.xml" Type="http://schemas.openxmlformats.org/officeDocument/2006/relationships/slide" Id="rId10"></Relationship><Relationship Target="metadata" Type="http://customschemas.google.com/relationships/presentationmetadata" Id="rId32"></Relationship><Relationship Target="slides/slide8.xml" Type="http://schemas.openxmlformats.org/officeDocument/2006/relationships/slide" Id="rId13"></Relationship><Relationship Target="slides/slide7.xml" Type="http://schemas.openxmlformats.org/officeDocument/2006/relationships/slide" Id="rId12"></Relationship><Relationship Target="slides/slide10.xml" Type="http://schemas.openxmlformats.org/officeDocument/2006/relationships/slide" Id="rId15"></Relationship><Relationship Target="slides/slide9.xml" Type="http://schemas.openxmlformats.org/officeDocument/2006/relationships/slide" Id="rId14"></Relationship><Relationship Target="slides/slide12.xml" Type="http://schemas.openxmlformats.org/officeDocument/2006/relationships/slide" Id="rId17"></Relationship><Relationship Target="slides/slide11.xml" Type="http://schemas.openxmlformats.org/officeDocument/2006/relationships/slide" Id="rId16"></Relationship><Relationship Target="slides/slide14.xml" Type="http://schemas.openxmlformats.org/officeDocument/2006/relationships/slide" Id="rId19"></Relationship><Relationship Target="slides/slide13.xml" Type="http://schemas.openxmlformats.org/officeDocument/2006/relationships/slide" Id="rId18"></Relationship></Relationships>
</file>

<file path=ppt/notesMasters/_rels/notesMaster1.xml.rels><?xml version="1.0" encoding="UTF-8" ?><Relationships xmlns="http://schemas.openxmlformats.org/package/2006/relationships"><Relationship Target="../theme/theme1.xml" Type="http://schemas.openxmlformats.org/officeDocument/2006/relationships/theme" Id="rId1"></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0c7fbd45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70c7fbd45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70c7fbd45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bbd5bc10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6bbd5bc10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6bbd5bc10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bbd5bc10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6bbd5bc101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6bbd5bc101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bb4d2860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6bb4d2860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6bb4d2860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bbd5bc101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6bbd5bc101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6bbd5bc101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0c7fbd45f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70c7fbd45f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70c7fbd45f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0c7fbd45f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70c7fbd45f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70c7fbd45f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0c7fbd45f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70c7fbd45f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70c7fbd45f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0c7fbd45f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70c7fbd45f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70c7fbd45f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0c7fbd45f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70c7fbd45f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70c7fbd45f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b218be8d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6b218be8d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6b218be8d0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b53b8106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6b53b8106c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6b53b8106c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b53b8106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6b53b8106c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6b53b8106c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b53b810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6b53b8106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6b53b8106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6b53b8106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6b53b8106c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6b53b8106c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8fd4f81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78fd4f813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78fd4f813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ce14277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ce142774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fce142774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0c7fbd45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70c7fbd45f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70c7fbd45f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0c7fbd45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70c7fbd45f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70c7fbd45f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0c7fbd45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70c7fbd45f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70c7fbd45f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0c7fbd45f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70c7fbd45f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70c7fbd45f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Relationships xmlns="http://schemas.openxmlformats.org/package/2006/relationships"><Relationship Target="../slideMasters/slideMaster1.xml" Type="http://schemas.openxmlformats.org/officeDocument/2006/relationships/slideMaster" Id="rId1"></Relationship><Relationship Target="../media/image2.jpg" Type="http://schemas.openxmlformats.org/officeDocument/2006/relationships/image" Id="rId2"></Relationship><Relationship Target="../media/image5.png" Type="http://schemas.openxmlformats.org/officeDocument/2006/relationships/image" Id="rId3"></Relationship></Relationships>
</file>

<file path=ppt/slideLayouts/_rels/slideLayout10.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11.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_rels/slideLayout12.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2.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3.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4.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5.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6.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7.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8.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_rels/slideLayout9.xml.rels><?xml version="1.0" encoding="UTF-8" ?><Relationships xmlns="http://schemas.openxmlformats.org/package/2006/relationships"><Relationship Target="../slideMasters/slideMaster1.xml" Type="http://schemas.openxmlformats.org/officeDocument/2006/relationships/slideMaster" Id="rId1"></Relationship><Relationship Target="../media/image1.png" Type="http://schemas.openxmlformats.org/officeDocument/2006/relationships/image" Id="rId2"></Relationship></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4" name="Shape 14"/>
        <p:cNvGrpSpPr/>
        <p:nvPr/>
      </p:nvGrpSpPr>
      <p:grpSpPr>
        <a:xfrm>
          <a:off x="0" y="0"/>
          <a:ext cx="0" cy="0"/>
          <a:chOff x="0" y="0"/>
          <a:chExt cx="0" cy="0"/>
        </a:xfrm>
      </p:grpSpPr>
      <p:pic>
        <p:nvPicPr>
          <p:cNvPr id="15" name="Google Shape;15;p18"/>
          <p:cNvPicPr preferRelativeResize="0"/>
          <p:nvPr/>
        </p:nvPicPr>
        <p:blipFill rotWithShape="1">
          <a:blip r:embed="rId2">
            <a:alphaModFix/>
          </a:blip>
          <a:srcRect b="28413" l="0" r="0" t="7220"/>
          <a:stretch/>
        </p:blipFill>
        <p:spPr>
          <a:xfrm>
            <a:off x="-14453" y="0"/>
            <a:ext cx="12206452" cy="5175422"/>
          </a:xfrm>
          <a:prstGeom prst="rect">
            <a:avLst/>
          </a:prstGeom>
          <a:noFill/>
          <a:ln>
            <a:noFill/>
          </a:ln>
        </p:spPr>
      </p:pic>
      <p:sp>
        <p:nvSpPr>
          <p:cNvPr id="16" name="Google Shape;16;p18"/>
          <p:cNvSpPr/>
          <p:nvPr/>
        </p:nvSpPr>
        <p:spPr>
          <a:xfrm>
            <a:off x="-1" y="5168315"/>
            <a:ext cx="12203246" cy="1379016"/>
          </a:xfrm>
          <a:prstGeom prst="rect">
            <a:avLst/>
          </a:prstGeom>
          <a:solidFill>
            <a:srgbClr val="F1F1F2">
              <a:alpha val="8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8"/>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p:nvPr/>
        </p:nvSpPr>
        <p:spPr>
          <a:xfrm rot="10800000">
            <a:off x="-11246" y="6540224"/>
            <a:ext cx="12203246" cy="329014"/>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8"/>
          <p:cNvSpPr/>
          <p:nvPr/>
        </p:nvSpPr>
        <p:spPr>
          <a:xfrm>
            <a:off x="339389" y="6587811"/>
            <a:ext cx="1438214"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09-Feb-19 © 2017 by kariera.gr</a:t>
            </a:r>
            <a:endParaRPr b="0" i="0" sz="1400" u="none" cap="none" strike="noStrike">
              <a:solidFill>
                <a:srgbClr val="000000"/>
              </a:solidFill>
              <a:latin typeface="Arial"/>
              <a:ea typeface="Arial"/>
              <a:cs typeface="Arial"/>
              <a:sym typeface="Arial"/>
            </a:endParaRPr>
          </a:p>
        </p:txBody>
      </p:sp>
      <p:sp>
        <p:nvSpPr>
          <p:cNvPr id="20" name="Google Shape;20;p18"/>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 name="Google Shape;21;p18"/>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97" name="Shape 97"/>
        <p:cNvGrpSpPr/>
        <p:nvPr/>
      </p:nvGrpSpPr>
      <p:grpSpPr>
        <a:xfrm>
          <a:off x="0" y="0"/>
          <a:ext cx="0" cy="0"/>
          <a:chOff x="0" y="0"/>
          <a:chExt cx="0" cy="0"/>
        </a:xfrm>
      </p:grpSpPr>
      <p:sp>
        <p:nvSpPr>
          <p:cNvPr id="98" name="Google Shape;98;p27"/>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2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02" name="Google Shape;102;p2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103" name="Shape 103"/>
        <p:cNvGrpSpPr/>
        <p:nvPr/>
      </p:nvGrpSpPr>
      <p:grpSpPr>
        <a:xfrm>
          <a:off x="0" y="0"/>
          <a:ext cx="0" cy="0"/>
          <a:chOff x="0" y="0"/>
          <a:chExt cx="0" cy="0"/>
        </a:xfrm>
      </p:grpSpPr>
      <p:pic>
        <p:nvPicPr>
          <p:cNvPr id="104" name="Google Shape;104;p28"/>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105" name="Google Shape;105;p28"/>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106" name="Shape 106"/>
        <p:cNvGrpSpPr/>
        <p:nvPr/>
      </p:nvGrpSpPr>
      <p:grpSpPr>
        <a:xfrm>
          <a:off x="0" y="0"/>
          <a:ext cx="0" cy="0"/>
          <a:chOff x="0" y="0"/>
          <a:chExt cx="0" cy="0"/>
        </a:xfrm>
      </p:grpSpPr>
      <p:sp>
        <p:nvSpPr>
          <p:cNvPr id="107" name="Google Shape;107;p29"/>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9"/>
          <p:cNvSpPr txBox="1"/>
          <p:nvPr>
            <p:ph idx="1" type="body"/>
          </p:nvPr>
        </p:nvSpPr>
        <p:spPr>
          <a:xfrm>
            <a:off x="495299" y="4384431"/>
            <a:ext cx="11201401" cy="178776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9"/>
          <p:cNvSpPr txBox="1"/>
          <p:nvPr>
            <p:ph idx="2" type="body"/>
          </p:nvPr>
        </p:nvSpPr>
        <p:spPr>
          <a:xfrm>
            <a:off x="495300" y="3316353"/>
            <a:ext cx="11201400" cy="9315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19"/>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1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29" name="Shape 29"/>
        <p:cNvGrpSpPr/>
        <p:nvPr/>
      </p:nvGrpSpPr>
      <p:grpSpPr>
        <a:xfrm>
          <a:off x="0" y="0"/>
          <a:ext cx="0" cy="0"/>
          <a:chOff x="0" y="0"/>
          <a:chExt cx="0" cy="0"/>
        </a:xfrm>
      </p:grpSpPr>
      <p:sp>
        <p:nvSpPr>
          <p:cNvPr id="30" name="Google Shape;30;p21"/>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21"/>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 name="Google Shape;32;p21"/>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33" name="Shape 33"/>
        <p:cNvGrpSpPr/>
        <p:nvPr/>
      </p:nvGrpSpPr>
      <p:grpSpPr>
        <a:xfrm>
          <a:off x="0" y="0"/>
          <a:ext cx="0" cy="0"/>
          <a:chOff x="0" y="0"/>
          <a:chExt cx="0" cy="0"/>
        </a:xfrm>
      </p:grpSpPr>
      <p:sp>
        <p:nvSpPr>
          <p:cNvPr id="34" name="Google Shape;34;p20"/>
          <p:cNvSpPr txBox="1"/>
          <p:nvPr>
            <p:ph idx="1" type="body"/>
          </p:nvPr>
        </p:nvSpPr>
        <p:spPr>
          <a:xfrm>
            <a:off x="505557"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0"/>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2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20"/>
          <p:cNvSpPr/>
          <p:nvPr>
            <p:ph idx="2" type="pic"/>
          </p:nvPr>
        </p:nvSpPr>
        <p:spPr>
          <a:xfrm>
            <a:off x="4378036" y="1600200"/>
            <a:ext cx="7318664" cy="4576763"/>
          </a:xfrm>
          <a:prstGeom prst="rect">
            <a:avLst/>
          </a:prstGeom>
          <a:noFill/>
          <a:ln>
            <a:noFill/>
          </a:ln>
        </p:spPr>
      </p:sp>
      <p:pic>
        <p:nvPicPr>
          <p:cNvPr id="40" name="Google Shape;40;p2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41" name="Shape 41"/>
        <p:cNvGrpSpPr/>
        <p:nvPr/>
      </p:nvGrpSpPr>
      <p:grpSpPr>
        <a:xfrm>
          <a:off x="0" y="0"/>
          <a:ext cx="0" cy="0"/>
          <a:chOff x="0" y="0"/>
          <a:chExt cx="0" cy="0"/>
        </a:xfrm>
      </p:grpSpPr>
      <p:sp>
        <p:nvSpPr>
          <p:cNvPr id="42" name="Google Shape;42;p22"/>
          <p:cNvSpPr/>
          <p:nvPr>
            <p:ph idx="2" type="pic"/>
          </p:nvPr>
        </p:nvSpPr>
        <p:spPr>
          <a:xfrm>
            <a:off x="0" y="0"/>
            <a:ext cx="12192000" cy="6858000"/>
          </a:xfrm>
          <a:prstGeom prst="rect">
            <a:avLst/>
          </a:prstGeom>
          <a:noFill/>
          <a:ln>
            <a:noFill/>
          </a:ln>
        </p:spPr>
      </p:sp>
      <p:sp>
        <p:nvSpPr>
          <p:cNvPr id="43" name="Google Shape;43;p22"/>
          <p:cNvSpPr txBox="1"/>
          <p:nvPr>
            <p:ph idx="1" type="body"/>
          </p:nvPr>
        </p:nvSpPr>
        <p:spPr>
          <a:xfrm>
            <a:off x="495300" y="1615440"/>
            <a:ext cx="5029200" cy="2651760"/>
          </a:xfrm>
          <a:prstGeom prst="rect">
            <a:avLst/>
          </a:prstGeom>
          <a:noFill/>
          <a:ln>
            <a:noFill/>
          </a:ln>
        </p:spPr>
        <p:txBody>
          <a:bodyPr anchorCtr="0" anchor="t" bIns="45700" lIns="91425" spcFirstLastPara="1" rIns="91425" wrap="square" tIns="0">
            <a:sp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4" name="Google Shape;44;p22"/>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45" name="Shape 45"/>
        <p:cNvGrpSpPr/>
        <p:nvPr/>
      </p:nvGrpSpPr>
      <p:grpSpPr>
        <a:xfrm>
          <a:off x="0" y="0"/>
          <a:ext cx="0" cy="0"/>
          <a:chOff x="0" y="0"/>
          <a:chExt cx="0" cy="0"/>
        </a:xfrm>
      </p:grpSpPr>
      <p:sp>
        <p:nvSpPr>
          <p:cNvPr id="46" name="Google Shape;46;p23"/>
          <p:cNvSpPr txBox="1"/>
          <p:nvPr>
            <p:ph idx="1" type="body"/>
          </p:nvPr>
        </p:nvSpPr>
        <p:spPr>
          <a:xfrm>
            <a:off x="505557" y="1600200"/>
            <a:ext cx="5514243"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
          <p:cNvSpPr txBox="1"/>
          <p:nvPr>
            <p:ph idx="2" type="body"/>
          </p:nvPr>
        </p:nvSpPr>
        <p:spPr>
          <a:xfrm>
            <a:off x="6172200" y="1600200"/>
            <a:ext cx="5514242"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3"/>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2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52" name="Google Shape;52;p2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53" name="Shape 53"/>
        <p:cNvGrpSpPr/>
        <p:nvPr/>
      </p:nvGrpSpPr>
      <p:grpSpPr>
        <a:xfrm>
          <a:off x="0" y="0"/>
          <a:ext cx="0" cy="0"/>
          <a:chOff x="0" y="0"/>
          <a:chExt cx="0" cy="0"/>
        </a:xfrm>
      </p:grpSpPr>
      <p:sp>
        <p:nvSpPr>
          <p:cNvPr id="54" name="Google Shape;54;p24"/>
          <p:cNvSpPr txBox="1"/>
          <p:nvPr>
            <p:ph idx="1" type="body"/>
          </p:nvPr>
        </p:nvSpPr>
        <p:spPr>
          <a:xfrm>
            <a:off x="7976621"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2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24"/>
          <p:cNvSpPr/>
          <p:nvPr>
            <p:ph idx="2" type="pic"/>
          </p:nvPr>
        </p:nvSpPr>
        <p:spPr>
          <a:xfrm>
            <a:off x="495300" y="1600200"/>
            <a:ext cx="7318664" cy="4576763"/>
          </a:xfrm>
          <a:prstGeom prst="rect">
            <a:avLst/>
          </a:prstGeom>
          <a:noFill/>
          <a:ln>
            <a:noFill/>
          </a:ln>
        </p:spPr>
      </p:sp>
      <p:pic>
        <p:nvPicPr>
          <p:cNvPr id="60" name="Google Shape;60;p24"/>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25"/>
          <p:cNvSpPr txBox="1"/>
          <p:nvPr>
            <p:ph idx="1" type="body"/>
          </p:nvPr>
        </p:nvSpPr>
        <p:spPr>
          <a:xfrm>
            <a:off x="505558" y="1600200"/>
            <a:ext cx="549201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25"/>
          <p:cNvSpPr txBox="1"/>
          <p:nvPr>
            <p:ph idx="2" type="body"/>
          </p:nvPr>
        </p:nvSpPr>
        <p:spPr>
          <a:xfrm>
            <a:off x="6172200" y="1600200"/>
            <a:ext cx="551424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5"/>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25"/>
          <p:cNvSpPr txBox="1"/>
          <p:nvPr>
            <p:ph idx="3" type="body"/>
          </p:nvPr>
        </p:nvSpPr>
        <p:spPr>
          <a:xfrm>
            <a:off x="505557" y="2567354"/>
            <a:ext cx="5514243"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5"/>
          <p:cNvSpPr txBox="1"/>
          <p:nvPr>
            <p:ph idx="4" type="body"/>
          </p:nvPr>
        </p:nvSpPr>
        <p:spPr>
          <a:xfrm>
            <a:off x="6172200" y="2567354"/>
            <a:ext cx="5514242"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70" name="Google Shape;70;p2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71" name="Shape 71"/>
        <p:cNvGrpSpPr/>
        <p:nvPr/>
      </p:nvGrpSpPr>
      <p:grpSpPr>
        <a:xfrm>
          <a:off x="0" y="0"/>
          <a:ext cx="0" cy="0"/>
          <a:chOff x="0" y="0"/>
          <a:chExt cx="0" cy="0"/>
        </a:xfrm>
      </p:grpSpPr>
      <p:sp>
        <p:nvSpPr>
          <p:cNvPr id="72" name="Google Shape;72;p26"/>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2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26"/>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7" name="Google Shape;77;p26"/>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8" name="Google Shape;78;p26"/>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9" name="Google Shape;79;p26"/>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0" name="Google Shape;80;p26"/>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1" name="Google Shape;81;p26"/>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2" name="Google Shape;82;p26"/>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3" name="Google Shape;83;p26"/>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4" name="Google Shape;84;p26"/>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5" name="Google Shape;85;p26"/>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6" name="Google Shape;86;p26"/>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7" name="Google Shape;87;p26"/>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8" name="Google Shape;88;p26"/>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9" name="Google Shape;89;p26"/>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0" name="Google Shape;90;p26"/>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1" name="Google Shape;91;p26"/>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2" name="Google Shape;92;p26"/>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3" name="Google Shape;93;p26"/>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4" name="Google Shape;94;p26"/>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5" name="Google Shape;95;p26"/>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96" name="Google Shape;96;p2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Masters/_rels/slideMaster1.xml.rels><?xml version="1.0" encoding="UTF-8" ?><Relationships xmlns="http://schemas.openxmlformats.org/package/2006/relationships"><Relationship Target="../slideLayouts/slideLayout11.xml" Type="http://schemas.openxmlformats.org/officeDocument/2006/relationships/slideLayout" Id="rId11"></Relationship><Relationship Target="../slideLayouts/slideLayout10.xml" Type="http://schemas.openxmlformats.org/officeDocument/2006/relationships/slideLayout" Id="rId10"></Relationship><Relationship Target="../theme/theme2.xml" Type="http://schemas.openxmlformats.org/officeDocument/2006/relationships/theme" Id="rId13"></Relationship><Relationship Target="../slideLayouts/slideLayout12.xml" Type="http://schemas.openxmlformats.org/officeDocument/2006/relationships/slideLayout" Id="rId12"></Relationship><Relationship Target="../slideLayouts/slideLayout1.xml" Type="http://schemas.openxmlformats.org/officeDocument/2006/relationships/slideLayout" Id="rId1"></Relationship><Relationship Target="../slideLayouts/slideLayout2.xml" Type="http://schemas.openxmlformats.org/officeDocument/2006/relationships/slideLayout" Id="rId2"></Relationship><Relationship Target="../slideLayouts/slideLayout3.xml" Type="http://schemas.openxmlformats.org/officeDocument/2006/relationships/slideLayout" Id="rId3"></Relationship><Relationship Target="../slideLayouts/slideLayout4.xml" Type="http://schemas.openxmlformats.org/officeDocument/2006/relationships/slideLayout" Id="rId4"></Relationship><Relationship Target="../slideLayouts/slideLayout9.xml" Type="http://schemas.openxmlformats.org/officeDocument/2006/relationships/slideLayout" Id="rId9"></Relationship><Relationship Target="../slideLayouts/slideLayout5.xml" Type="http://schemas.openxmlformats.org/officeDocument/2006/relationships/slideLayout" Id="rId5"></Relationship><Relationship Target="../slideLayouts/slideLayout6.xml" Type="http://schemas.openxmlformats.org/officeDocument/2006/relationships/slideLayout" Id="rId6"></Relationship><Relationship Target="../slideLayouts/slideLayout7.xml" Type="http://schemas.openxmlformats.org/officeDocument/2006/relationships/slideLayout" Id="rId7"></Relationship><Relationship Target="../slideLayouts/slideLayout8.xml" Type="http://schemas.openxmlformats.org/officeDocument/2006/relationships/slideLayout" Id="rId8"></Relationship></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s/_rels/slide1.xml.rels><?xml version="1.0" encoding="UTF-8" ?><Relationships xmlns="http://schemas.openxmlformats.org/package/2006/relationships"><Relationship Target="../slideLayouts/slideLayout1.xml" Type="http://schemas.openxmlformats.org/officeDocument/2006/relationships/slideLayout" Id="rId1"></Relationship><Relationship Target="../notesSlides/notesSlide1.xml" Type="http://schemas.openxmlformats.org/officeDocument/2006/relationships/notesSlide" Id="rId2"></Relationship></Relationships>
</file>

<file path=ppt/slides/_rels/slide1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0.xml" Type="http://schemas.openxmlformats.org/officeDocument/2006/relationships/notesSlide" Id="rId2"></Relationship></Relationships>
</file>

<file path=ppt/slides/_rels/slide1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1.xml" Type="http://schemas.openxmlformats.org/officeDocument/2006/relationships/notesSlide" Id="rId2"></Relationship></Relationships>
</file>

<file path=ppt/slides/_rels/slide1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2.xml" Type="http://schemas.openxmlformats.org/officeDocument/2006/relationships/notesSlide" Id="rId2"></Relationship><Relationship Target="../media/image7.png" Type="http://schemas.openxmlformats.org/officeDocument/2006/relationships/image" Id="rId3"></Relationship></Relationships>
</file>

<file path=ppt/slides/_rels/slide1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3.xml" Type="http://schemas.openxmlformats.org/officeDocument/2006/relationships/notesSlide" Id="rId2"></Relationship></Relationships>
</file>

<file path=ppt/slides/_rels/slide1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4.xml" Type="http://schemas.openxmlformats.org/officeDocument/2006/relationships/notesSlide" Id="rId2"></Relationship><Relationship Target="../media/image9.png" Type="http://schemas.openxmlformats.org/officeDocument/2006/relationships/image" Id="rId3"></Relationship></Relationships>
</file>

<file path=ppt/slides/_rels/slide1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5.xml" Type="http://schemas.openxmlformats.org/officeDocument/2006/relationships/notesSlide" Id="rId2"></Relationship></Relationships>
</file>

<file path=ppt/slides/_rels/slide1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6.xml" Type="http://schemas.openxmlformats.org/officeDocument/2006/relationships/notesSlide" Id="rId2"></Relationship></Relationships>
</file>

<file path=ppt/slides/_rels/slide1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7.xml" Type="http://schemas.openxmlformats.org/officeDocument/2006/relationships/notesSlide" Id="rId2"></Relationship></Relationships>
</file>

<file path=ppt/slides/_rels/slide1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8.xml" Type="http://schemas.openxmlformats.org/officeDocument/2006/relationships/notesSlide" Id="rId2"></Relationship></Relationships>
</file>

<file path=ppt/slides/_rels/slide1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9.xml" Type="http://schemas.openxmlformats.org/officeDocument/2006/relationships/notesSlide" Id="rId2"></Relationship></Relationships>
</file>

<file path=ppt/slides/_rels/slide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xml" Type="http://schemas.openxmlformats.org/officeDocument/2006/relationships/notesSlide" Id="rId2"></Relationship></Relationships>
</file>

<file path=ppt/slides/_rels/slide2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0.xml" Type="http://schemas.openxmlformats.org/officeDocument/2006/relationships/notesSlide" Id="rId2"></Relationship><Relationship TargetMode="External" Target="https://docs.microsoft.com/en-us/dotnet/api/system.linq?view=netframework-4.8" Type="http://schemas.openxmlformats.org/officeDocument/2006/relationships/hyperlink" Id="rId3"></Relationship></Relationships>
</file>

<file path=ppt/slides/_rels/slide2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1.xml" Type="http://schemas.openxmlformats.org/officeDocument/2006/relationships/notesSlide" Id="rId2"></Relationship></Relationships>
</file>

<file path=ppt/slides/_rels/slide2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2.xml" Type="http://schemas.openxmlformats.org/officeDocument/2006/relationships/notesSlide" Id="rId2"></Relationship><Relationship TargetMode="External" Target="https://docs.microsoft.com/en-us/ef/core/saving/concurrency" Type="http://schemas.openxmlformats.org/officeDocument/2006/relationships/hyperlink" Id="rId3"></Relationship></Relationships>
</file>

<file path=ppt/slides/_rels/slide2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3.xml" Type="http://schemas.openxmlformats.org/officeDocument/2006/relationships/notesSlide" Id="rId2"></Relationship></Relationships>
</file>

<file path=ppt/slides/_rels/slide2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4.xml" Type="http://schemas.openxmlformats.org/officeDocument/2006/relationships/notesSlide" Id="rId2"></Relationship></Relationships>
</file>

<file path=ppt/slides/_rels/slide2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5.xml" Type="http://schemas.openxmlformats.org/officeDocument/2006/relationships/notesSlide" Id="rId2"></Relationship><Relationship TargetMode="External" Target="https://docs.mongodb.com/manual/tutorial/model-referenced-one-to-many-relationships-between-documents/" Type="http://schemas.openxmlformats.org/officeDocument/2006/relationships/hyperlink" Id="rId3"></Relationship><Relationship TargetMode="External" Target="https://docs.mongodb.com/manual/core/schema-validation/" Type="http://schemas.openxmlformats.org/officeDocument/2006/relationships/hyperlink" Id="rId4"></Relationship></Relationships>
</file>

<file path=ppt/slides/_rels/slide26.xml.rels><?xml version="1.0" encoding="UTF-8" ?><Relationships xmlns="http://schemas.openxmlformats.org/package/2006/relationships"><Relationship Target="../slideLayouts/slideLayout3.xml" Type="http://schemas.openxmlformats.org/officeDocument/2006/relationships/slideLayout" Id="rId1"></Relationship><Relationship Target="../notesSlides/notesSlide26.xml" Type="http://schemas.openxmlformats.org/officeDocument/2006/relationships/notesSlide" Id="rId2"></Relationship></Relationships>
</file>

<file path=ppt/slides/_rels/slide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3.xml" Type="http://schemas.openxmlformats.org/officeDocument/2006/relationships/notesSlide" Id="rId2"></Relationship><Relationship Target="../media/image4.png" Type="http://schemas.openxmlformats.org/officeDocument/2006/relationships/image" Id="rId3"></Relationship></Relationships>
</file>

<file path=ppt/slides/_rels/slide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4.xml" Type="http://schemas.openxmlformats.org/officeDocument/2006/relationships/notesSlide" Id="rId2"></Relationship></Relationships>
</file>

<file path=ppt/slides/_rels/slide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5.xml" Type="http://schemas.openxmlformats.org/officeDocument/2006/relationships/notesSlide" Id="rId2"></Relationship><Relationship Target="../media/image6.jpg" Type="http://schemas.openxmlformats.org/officeDocument/2006/relationships/image" Id="rId3"></Relationship></Relationships>
</file>

<file path=ppt/slides/_rels/slide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6.xml" Type="http://schemas.openxmlformats.org/officeDocument/2006/relationships/notesSlide" Id="rId2"></Relationship></Relationships>
</file>

<file path=ppt/slides/_rels/slide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7.xml" Type="http://schemas.openxmlformats.org/officeDocument/2006/relationships/notesSlide" Id="rId2"></Relationship></Relationships>
</file>

<file path=ppt/slides/_rels/slide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8.xml" Type="http://schemas.openxmlformats.org/officeDocument/2006/relationships/notesSlide" Id="rId2"></Relationship></Relationships>
</file>

<file path=ppt/slides/_rels/slide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9.xml" Type="http://schemas.openxmlformats.org/officeDocument/2006/relationships/notesSlide" Id="rId2"></Relationship><Relationship TargetMode="External" Target="https://docs.microsoft.com/en-us/ef/core/miscellaneous/cli/powershell" Type="http://schemas.openxmlformats.org/officeDocument/2006/relationships/hyperlink" Id="rId3"></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p:txBody>
      </p:sp>
      <p:sp>
        <p:nvSpPr>
          <p:cNvPr id="116" name="Google Shape;116;p1"/>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5400"/>
              <a:buNone/>
            </a:pPr>
            <a:r>
              <a:rPr b="0" lang="en-US"/>
              <a:t>Databases and </a:t>
            </a:r>
            <a:endParaRPr b="0"/>
          </a:p>
          <a:p>
            <a:pPr indent="0" lvl="0" marL="0" rtl="0" algn="l">
              <a:lnSpc>
                <a:spcPct val="90000"/>
              </a:lnSpc>
              <a:spcBef>
                <a:spcPts val="0"/>
              </a:spcBef>
              <a:spcAft>
                <a:spcPts val="0"/>
              </a:spcAft>
              <a:buSzPts val="5400"/>
              <a:buNone/>
            </a:pPr>
            <a:r>
              <a:rPr b="0" lang="en-US"/>
              <a:t>Entity 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70c7fbd45f_0_0"/>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Models represent a table on your system. With Entity Framework you can create the model classes and with the appropriate Data annotations, configure them accordingly. Here is an example of the Product model:</a:t>
            </a:r>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public class Product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int Id { get; set; }     </a:t>
            </a:r>
            <a:r>
              <a:rPr b="1" lang="en-US">
                <a:solidFill>
                  <a:srgbClr val="38761D"/>
                </a:solidFill>
                <a:latin typeface="Courier New"/>
                <a:ea typeface="Courier New"/>
                <a:cs typeface="Courier New"/>
                <a:sym typeface="Courier New"/>
              </a:rPr>
              <a:t>// Primary key by convention</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r>
              <a:rPr b="1" lang="en-US">
                <a:latin typeface="Courier New"/>
                <a:ea typeface="Courier New"/>
                <a:cs typeface="Courier New"/>
                <a:sym typeface="Courier New"/>
              </a:rPr>
              <a:t>[Required]</a:t>
            </a:r>
            <a:endParaRPr b="1">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string SKU { get; set; } </a:t>
            </a:r>
            <a:r>
              <a:rPr b="1" lang="en-US">
                <a:solidFill>
                  <a:srgbClr val="38761D"/>
                </a:solidFill>
                <a:latin typeface="Courier New"/>
                <a:ea typeface="Courier New"/>
                <a:cs typeface="Courier New"/>
                <a:sym typeface="Courier New"/>
              </a:rPr>
              <a:t>// Required field</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r>
              <a:rPr b="1" lang="en-US">
                <a:solidFill>
                  <a:srgbClr val="38761D"/>
                </a:solidFill>
                <a:latin typeface="Courier New"/>
                <a:ea typeface="Courier New"/>
                <a:cs typeface="Courier New"/>
                <a:sym typeface="Courier New"/>
              </a:rPr>
              <a:t>// Product_Name column will be created as nvarchar(500)</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r>
              <a:rPr b="1" lang="en-US">
                <a:latin typeface="Courier New"/>
                <a:ea typeface="Courier New"/>
                <a:cs typeface="Courier New"/>
                <a:sym typeface="Courier New"/>
              </a:rPr>
              <a:t>[MaxLength(500)]</a:t>
            </a:r>
            <a:endParaRPr b="1">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string Product_Name { get; set;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r>
              <a:rPr b="1" lang="en-US">
                <a:solidFill>
                  <a:srgbClr val="38761D"/>
                </a:solidFill>
                <a:latin typeface="Courier New"/>
                <a:ea typeface="Courier New"/>
                <a:cs typeface="Courier New"/>
                <a:sym typeface="Courier New"/>
              </a:rPr>
              <a:t>// Navigation property to ProductCategory table</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List&lt;ProductCategory&gt; Categories { get; set;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r>
              <a:rPr b="1" lang="en-US">
                <a:solidFill>
                  <a:srgbClr val="38761D"/>
                </a:solidFill>
                <a:latin typeface="Courier New"/>
                <a:ea typeface="Courier New"/>
                <a:cs typeface="Courier New"/>
                <a:sym typeface="Courier New"/>
              </a:rPr>
              <a:t>// Navigation property to Suppliers table</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Supplier Supplier { get; set;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r>
              <a:rPr b="1" lang="en-US">
                <a:solidFill>
                  <a:srgbClr val="38761D"/>
                </a:solidFill>
                <a:latin typeface="Courier New"/>
                <a:ea typeface="Courier New"/>
                <a:cs typeface="Courier New"/>
                <a:sym typeface="Courier New"/>
              </a:rPr>
              <a:t>// This will be not included in DB table</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r>
              <a:rPr b="1" lang="en-US">
                <a:latin typeface="Courier New"/>
                <a:ea typeface="Courier New"/>
                <a:cs typeface="Courier New"/>
                <a:sym typeface="Courier New"/>
              </a:rPr>
              <a:t>[NotMapped]</a:t>
            </a:r>
            <a:endParaRPr b="1">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string NotAColumn { get; set; }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a:p>
        </p:txBody>
      </p:sp>
      <p:sp>
        <p:nvSpPr>
          <p:cNvPr id="190" name="Google Shape;190;g70c7fbd45f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Introduction to Models (POCO Classes)</a:t>
            </a:r>
            <a:endParaRPr/>
          </a:p>
        </p:txBody>
      </p:sp>
      <p:sp>
        <p:nvSpPr>
          <p:cNvPr id="191" name="Google Shape;191;g70c7fbd45f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6bbd5bc101_0_0"/>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Examine the following code:</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class ApplicationDbContext : IdentityDbContext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DbSet&lt;Person&gt; Persons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ApplicationDbContext(DbContextOptions&lt;ApplicationDbContext&gt; options)           : base(options)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protected override void OnModelCreating(ModelBuilder modelBuilder)</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   modelBuilder.Entity&lt;Employee&gt;(); modelBuilder.Entity&lt;Student&gt;();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base.OnModelCreating(modelBuilder); 	</a:t>
            </a:r>
            <a:r>
              <a:rPr b="1" lang="en-US" sz="1600">
                <a:solidFill>
                  <a:srgbClr val="38761D"/>
                </a:solidFill>
                <a:latin typeface="Courier New"/>
                <a:ea typeface="Courier New"/>
                <a:cs typeface="Courier New"/>
                <a:sym typeface="Courier New"/>
              </a:rPr>
              <a:t>// Don't forget this for IDENTITY to work</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abstract class Person</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int PersonId { get; set; } public string FirstName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string LastName { get; set; } public DateTime Birthdate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class Employee : Person</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double Salary { get; set; }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class Student : Person</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string Class { get; set; } }</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a:p>
        </p:txBody>
      </p:sp>
      <p:sp>
        <p:nvSpPr>
          <p:cNvPr id="198" name="Google Shape;198;g6bbd5bc101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Models Inheritance (Table-Per-Hierarchy)</a:t>
            </a:r>
            <a:endParaRPr/>
          </a:p>
        </p:txBody>
      </p:sp>
      <p:sp>
        <p:nvSpPr>
          <p:cNvPr id="199" name="Google Shape;199;g6bbd5bc101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6bbd5bc101_0_11"/>
          <p:cNvSpPr txBox="1"/>
          <p:nvPr>
            <p:ph idx="1" type="body"/>
          </p:nvPr>
        </p:nvSpPr>
        <p:spPr>
          <a:xfrm>
            <a:off x="495300" y="1232025"/>
            <a:ext cx="11201400" cy="60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The previous code will save Employees and Students in the SAME table with a discriminator column. After you apply database migration, the database table created will be:</a:t>
            </a:r>
            <a:endParaRPr/>
          </a:p>
          <a:p>
            <a:pPr indent="0" lvl="0" marL="0" rtl="0" algn="l">
              <a:lnSpc>
                <a:spcPct val="100000"/>
              </a:lnSpc>
              <a:spcBef>
                <a:spcPts val="100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a:p>
        </p:txBody>
      </p:sp>
      <p:sp>
        <p:nvSpPr>
          <p:cNvPr id="206" name="Google Shape;206;g6bbd5bc101_0_11"/>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Models Inheritance (Table-Per-Hierarchy) … continued</a:t>
            </a:r>
            <a:endParaRPr/>
          </a:p>
        </p:txBody>
      </p:sp>
      <p:sp>
        <p:nvSpPr>
          <p:cNvPr id="207" name="Google Shape;207;g6bbd5bc101_0_11"/>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08" name="Google Shape;208;g6bbd5bc101_0_11"/>
          <p:cNvPicPr preferRelativeResize="0"/>
          <p:nvPr/>
        </p:nvPicPr>
        <p:blipFill rotWithShape="1">
          <a:blip r:embed="rId3">
            <a:alphaModFix/>
          </a:blip>
          <a:srcRect b="0" l="0" r="0" t="0"/>
          <a:stretch/>
        </p:blipFill>
        <p:spPr>
          <a:xfrm>
            <a:off x="4360368" y="1985300"/>
            <a:ext cx="3471263" cy="443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6bb4d28602_0_0"/>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Now, consider the following code</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class ApplicationDbContext : IdentityDbContext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DbSet&lt;Employee&gt; Employees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DbSet&lt;Student&gt; Students { get; set; }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ApplicationDbContext(DbContextOptions&lt;ApplicationDbContext&gt; options)</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 base(options)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abstract class Person</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r>
              <a:rPr b="1" lang="en-US" sz="1600">
                <a:solidFill>
                  <a:srgbClr val="38761D"/>
                </a:solidFill>
                <a:latin typeface="Courier New"/>
                <a:ea typeface="Courier New"/>
                <a:cs typeface="Courier New"/>
                <a:sym typeface="Courier New"/>
              </a:rPr>
              <a:t>// No primary key required here, contrast to the previous example (Table-Per-Hierarchy)</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string FirstName { get; set; }  public string LastName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DateTime Birthdate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US" sz="1600">
                <a:solidFill>
                  <a:srgbClr val="38761D"/>
                </a:solidFill>
                <a:latin typeface="Courier New"/>
                <a:ea typeface="Courier New"/>
                <a:cs typeface="Courier New"/>
                <a:sym typeface="Courier New"/>
              </a:rPr>
              <a:t>// You must include EmployeeId and StudentId else migration will fail without Primary Key!</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class Employee : Person				public class Student :  Person</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r>
              <a:rPr b="1" lang="en-US" sz="1600">
                <a:latin typeface="Courier New"/>
                <a:ea typeface="Courier New"/>
                <a:cs typeface="Courier New"/>
                <a:sym typeface="Courier New"/>
              </a:rPr>
              <a:t>public int EmployeeId { get; set; }</a:t>
            </a:r>
            <a:r>
              <a:rPr lang="en-US" sz="1600">
                <a:latin typeface="Courier New"/>
                <a:ea typeface="Courier New"/>
                <a:cs typeface="Courier New"/>
                <a:sym typeface="Courier New"/>
              </a:rPr>
              <a:t>			</a:t>
            </a:r>
            <a:r>
              <a:rPr b="1" lang="en-US" sz="1600">
                <a:latin typeface="Courier New"/>
                <a:ea typeface="Courier New"/>
                <a:cs typeface="Courier New"/>
                <a:sym typeface="Courier New"/>
              </a:rPr>
              <a:t>public int StudentId { get; set; }</a:t>
            </a:r>
            <a:endParaRPr b="1"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double Salary { get; set; }			public string Class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a:p>
        </p:txBody>
      </p:sp>
      <p:sp>
        <p:nvSpPr>
          <p:cNvPr id="215" name="Google Shape;215;g6bb4d28602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Models Inheritance (Table-Per-Type)</a:t>
            </a:r>
            <a:endParaRPr/>
          </a:p>
        </p:txBody>
      </p:sp>
      <p:sp>
        <p:nvSpPr>
          <p:cNvPr id="216" name="Google Shape;216;g6bb4d28602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6bbd5bc101_0_20"/>
          <p:cNvSpPr txBox="1"/>
          <p:nvPr>
            <p:ph idx="1" type="body"/>
          </p:nvPr>
        </p:nvSpPr>
        <p:spPr>
          <a:xfrm>
            <a:off x="495300" y="1232025"/>
            <a:ext cx="11201400" cy="60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The previous code will save Employees and Students in the separate tables. However, each table will include columns from the abstract Person class. After you apply database migration, the database table created will be:</a:t>
            </a:r>
            <a:endParaRPr/>
          </a:p>
          <a:p>
            <a:pPr indent="0" lvl="0" marL="0" rtl="0" algn="l">
              <a:lnSpc>
                <a:spcPct val="100000"/>
              </a:lnSpc>
              <a:spcBef>
                <a:spcPts val="100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a:p>
        </p:txBody>
      </p:sp>
      <p:sp>
        <p:nvSpPr>
          <p:cNvPr id="223" name="Google Shape;223;g6bbd5bc101_0_2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Models Inheritance (Table-Per-Type) … continued</a:t>
            </a:r>
            <a:endParaRPr/>
          </a:p>
        </p:txBody>
      </p:sp>
      <p:sp>
        <p:nvSpPr>
          <p:cNvPr id="224" name="Google Shape;224;g6bbd5bc101_0_2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25" name="Google Shape;225;g6bbd5bc101_0_20"/>
          <p:cNvPicPr preferRelativeResize="0"/>
          <p:nvPr/>
        </p:nvPicPr>
        <p:blipFill rotWithShape="1">
          <a:blip r:embed="rId3">
            <a:alphaModFix/>
          </a:blip>
          <a:srcRect b="0" l="0" r="0" t="0"/>
          <a:stretch/>
        </p:blipFill>
        <p:spPr>
          <a:xfrm>
            <a:off x="4631563" y="1918650"/>
            <a:ext cx="2928882" cy="443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70c7fbd45f_0_41"/>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SzPts val="2400"/>
              <a:buChar char="•"/>
            </a:pPr>
            <a:r>
              <a:rPr lang="en-US" sz="2400"/>
              <a:t>Consider the following code:</a:t>
            </a:r>
            <a:endParaRPr sz="2400"/>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using (var context = new ApplicationDbContext())</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b="1" lang="en-US" sz="2400">
                <a:solidFill>
                  <a:srgbClr val="38761D"/>
                </a:solidFill>
                <a:latin typeface="Courier New"/>
                <a:ea typeface="Courier New"/>
                <a:cs typeface="Courier New"/>
                <a:sym typeface="Courier New"/>
              </a:rPr>
              <a:t>// or context injected by dependency injection</a:t>
            </a:r>
            <a:endParaRPr b="1" sz="2400">
              <a:solidFill>
                <a:srgbClr val="38761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var supplier = new Supplier {Supplier_Name = "George"};</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context.Suppliers.Add(supplier);</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context.SaveChanges();</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a:t>
            </a:r>
            <a:endParaRPr sz="2400">
              <a:latin typeface="Courier New"/>
              <a:ea typeface="Courier New"/>
              <a:cs typeface="Courier New"/>
              <a:sym typeface="Courier New"/>
            </a:endParaRPr>
          </a:p>
        </p:txBody>
      </p:sp>
      <p:sp>
        <p:nvSpPr>
          <p:cNvPr id="232" name="Google Shape;232;g70c7fbd45f_0_41"/>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Create operation with EF (SQL: INSERT)</a:t>
            </a:r>
            <a:endParaRPr/>
          </a:p>
        </p:txBody>
      </p:sp>
      <p:sp>
        <p:nvSpPr>
          <p:cNvPr id="233" name="Google Shape;233;g70c7fbd45f_0_41"/>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70c7fbd45f_0_48"/>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SzPts val="2400"/>
              <a:buChar char="•"/>
            </a:pPr>
            <a:r>
              <a:rPr lang="en-US" sz="2400"/>
              <a:t>Consider the following code:</a:t>
            </a:r>
            <a:endParaRPr sz="2400"/>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using (var context = new ApplicationDbContext())	</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b="1" lang="en-US" sz="2400">
                <a:solidFill>
                  <a:srgbClr val="38761D"/>
                </a:solidFill>
                <a:latin typeface="Courier New"/>
                <a:ea typeface="Courier New"/>
                <a:cs typeface="Courier New"/>
                <a:sym typeface="Courier New"/>
              </a:rPr>
              <a:t>// or context injected by dependency injection</a:t>
            </a:r>
            <a:endParaRPr b="1" sz="2400">
              <a:solidFill>
                <a:srgbClr val="38761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var supplier = context.Suppliers</a:t>
            </a:r>
            <a:endParaRPr sz="2400">
              <a:latin typeface="Courier New"/>
              <a:ea typeface="Courier New"/>
              <a:cs typeface="Courier New"/>
              <a:sym typeface="Courier New"/>
            </a:endParaRPr>
          </a:p>
          <a:p>
            <a:pPr indent="457200" lvl="0" marL="1371600" rtl="0" algn="l">
              <a:lnSpc>
                <a:spcPct val="100000"/>
              </a:lnSpc>
              <a:spcBef>
                <a:spcPts val="1000"/>
              </a:spcBef>
              <a:spcAft>
                <a:spcPts val="0"/>
              </a:spcAft>
              <a:buSzPts val="1800"/>
              <a:buNone/>
            </a:pPr>
            <a:r>
              <a:rPr lang="en-US" sz="2400">
                <a:latin typeface="Courier New"/>
                <a:ea typeface="Courier New"/>
                <a:cs typeface="Courier New"/>
                <a:sym typeface="Courier New"/>
              </a:rPr>
              <a:t>.FirstOrDefault(x =&gt; x.Supplier_Name == name);		</a:t>
            </a:r>
            <a:endParaRPr sz="2400">
              <a:latin typeface="Courier New"/>
              <a:ea typeface="Courier New"/>
              <a:cs typeface="Courier New"/>
              <a:sym typeface="Courier New"/>
            </a:endParaRPr>
          </a:p>
          <a:p>
            <a:pPr indent="457200" lvl="0" marL="1371600" rtl="0" algn="l">
              <a:lnSpc>
                <a:spcPct val="100000"/>
              </a:lnSpc>
              <a:spcBef>
                <a:spcPts val="1000"/>
              </a:spcBef>
              <a:spcAft>
                <a:spcPts val="0"/>
              </a:spcAft>
              <a:buSzPts val="1800"/>
              <a:buNone/>
            </a:pPr>
            <a:r>
              <a:rPr b="1" lang="en-US" sz="2400">
                <a:solidFill>
                  <a:srgbClr val="38761D"/>
                </a:solidFill>
                <a:latin typeface="Courier New"/>
                <a:ea typeface="Courier New"/>
                <a:cs typeface="Courier New"/>
                <a:sym typeface="Courier New"/>
              </a:rPr>
              <a:t>// assuming name is a method argument</a:t>
            </a:r>
            <a:endParaRPr b="1" sz="2400">
              <a:solidFill>
                <a:srgbClr val="38761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supplier.Address = "Ermou 1, Syntagma, Athens";</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context.SaveChanges();</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a:t>
            </a:r>
            <a:endParaRPr sz="2400">
              <a:latin typeface="Courier New"/>
              <a:ea typeface="Courier New"/>
              <a:cs typeface="Courier New"/>
              <a:sym typeface="Courier New"/>
            </a:endParaRPr>
          </a:p>
        </p:txBody>
      </p:sp>
      <p:sp>
        <p:nvSpPr>
          <p:cNvPr id="240" name="Google Shape;240;g70c7fbd45f_0_48"/>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Read and Update operation with EF (SQL: SELECT, UPDATE)</a:t>
            </a:r>
            <a:endParaRPr/>
          </a:p>
        </p:txBody>
      </p:sp>
      <p:sp>
        <p:nvSpPr>
          <p:cNvPr id="241" name="Google Shape;241;g70c7fbd45f_0_48"/>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70c7fbd45f_0_55"/>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SzPts val="2400"/>
              <a:buChar char="•"/>
            </a:pPr>
            <a:r>
              <a:rPr lang="en-US" sz="2400"/>
              <a:t>Consider the following code:</a:t>
            </a:r>
            <a:endParaRPr sz="2400"/>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using (var context = new ApplicationDbContext())</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b="1" lang="en-US" sz="2400">
                <a:solidFill>
                  <a:srgbClr val="38761D"/>
                </a:solidFill>
                <a:latin typeface="Courier New"/>
                <a:ea typeface="Courier New"/>
                <a:cs typeface="Courier New"/>
                <a:sym typeface="Courier New"/>
              </a:rPr>
              <a:t>// or context injected by dependency injection</a:t>
            </a:r>
            <a:endParaRPr b="1" sz="2400">
              <a:solidFill>
                <a:srgbClr val="38761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var supplier = context.Suppliers</a:t>
            </a:r>
            <a:endParaRPr sz="2400">
              <a:latin typeface="Courier New"/>
              <a:ea typeface="Courier New"/>
              <a:cs typeface="Courier New"/>
              <a:sym typeface="Courier New"/>
            </a:endParaRPr>
          </a:p>
          <a:p>
            <a:pPr indent="457200" lvl="0" marL="1371600" rtl="0" algn="l">
              <a:lnSpc>
                <a:spcPct val="100000"/>
              </a:lnSpc>
              <a:spcBef>
                <a:spcPts val="1000"/>
              </a:spcBef>
              <a:spcAft>
                <a:spcPts val="0"/>
              </a:spcAft>
              <a:buSzPts val="1800"/>
              <a:buNone/>
            </a:pPr>
            <a:r>
              <a:rPr lang="en-US" sz="2400">
                <a:latin typeface="Courier New"/>
                <a:ea typeface="Courier New"/>
                <a:cs typeface="Courier New"/>
                <a:sym typeface="Courier New"/>
              </a:rPr>
              <a:t>.FirstOrDefault(x =&gt; x.Id == id);</a:t>
            </a:r>
            <a:endParaRPr sz="2400">
              <a:latin typeface="Courier New"/>
              <a:ea typeface="Courier New"/>
              <a:cs typeface="Courier New"/>
              <a:sym typeface="Courier New"/>
            </a:endParaRPr>
          </a:p>
          <a:p>
            <a:pPr indent="457200" lvl="0" marL="1371600" rtl="0" algn="l">
              <a:lnSpc>
                <a:spcPct val="100000"/>
              </a:lnSpc>
              <a:spcBef>
                <a:spcPts val="1000"/>
              </a:spcBef>
              <a:spcAft>
                <a:spcPts val="0"/>
              </a:spcAft>
              <a:buSzPts val="1800"/>
              <a:buNone/>
            </a:pPr>
            <a:r>
              <a:rPr b="1" lang="en-US" sz="2400">
                <a:solidFill>
                  <a:srgbClr val="38761D"/>
                </a:solidFill>
                <a:latin typeface="Courier New"/>
                <a:ea typeface="Courier New"/>
                <a:cs typeface="Courier New"/>
                <a:sym typeface="Courier New"/>
              </a:rPr>
              <a:t>// assuming id is a method argument</a:t>
            </a:r>
            <a:endParaRPr b="1" sz="2400">
              <a:solidFill>
                <a:srgbClr val="38761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context.Suppliers.Remove(supplier);</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	context.SaveChanges();</a:t>
            </a:r>
            <a:endParaRPr sz="2400">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2400">
                <a:latin typeface="Courier New"/>
                <a:ea typeface="Courier New"/>
                <a:cs typeface="Courier New"/>
                <a:sym typeface="Courier New"/>
              </a:rPr>
              <a:t>}</a:t>
            </a:r>
            <a:endParaRPr sz="2400">
              <a:latin typeface="Courier New"/>
              <a:ea typeface="Courier New"/>
              <a:cs typeface="Courier New"/>
              <a:sym typeface="Courier New"/>
            </a:endParaRPr>
          </a:p>
        </p:txBody>
      </p:sp>
      <p:sp>
        <p:nvSpPr>
          <p:cNvPr id="248" name="Google Shape;248;g70c7fbd45f_0_5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Read and Delete operation with EF (SQL: SELECT, DELETE)</a:t>
            </a:r>
            <a:endParaRPr/>
          </a:p>
        </p:txBody>
      </p:sp>
      <p:sp>
        <p:nvSpPr>
          <p:cNvPr id="249" name="Google Shape;249;g70c7fbd45f_0_5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70c7fbd45f_0_62"/>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Consider the following code:</a:t>
            </a:r>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using (var context = new ApplicationDbContext())</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	var suppliers = context.Suppliers.ToList();		// Load all data</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	</a:t>
            </a:r>
            <a:r>
              <a:rPr b="1" lang="en-US">
                <a:solidFill>
                  <a:srgbClr val="38761D"/>
                </a:solidFill>
                <a:latin typeface="Courier New"/>
                <a:ea typeface="Courier New"/>
                <a:cs typeface="Courier New"/>
                <a:sym typeface="Courier New"/>
              </a:rPr>
              <a:t>// Load a single supplier with Id 1 - Single vs First ???</a:t>
            </a:r>
            <a:endParaRPr b="1">
              <a:solidFill>
                <a:srgbClr val="38761D"/>
              </a:solidFill>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lang="en-US">
                <a:latin typeface="Courier New"/>
                <a:ea typeface="Courier New"/>
                <a:cs typeface="Courier New"/>
                <a:sym typeface="Courier New"/>
              </a:rPr>
              <a:t>var supplier = context.Suppliers.Single(s =&gt; s.Id == 1);	</a:t>
            </a:r>
            <a:endParaRPr>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b="1" lang="en-US">
                <a:solidFill>
                  <a:srgbClr val="38761D"/>
                </a:solidFill>
                <a:latin typeface="Courier New"/>
                <a:ea typeface="Courier New"/>
                <a:cs typeface="Courier New"/>
                <a:sym typeface="Courier New"/>
              </a:rPr>
              <a:t>// Load suppliers based on filters</a:t>
            </a:r>
            <a:endParaRPr b="1">
              <a:solidFill>
                <a:srgbClr val="38761D"/>
              </a:solidFill>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lang="en-US">
                <a:latin typeface="Courier New"/>
                <a:ea typeface="Courier New"/>
                <a:cs typeface="Courier New"/>
                <a:sym typeface="Courier New"/>
              </a:rPr>
              <a:t>var suppliers = context.Suppliers</a:t>
            </a:r>
            <a:endParaRPr>
              <a:latin typeface="Courier New"/>
              <a:ea typeface="Courier New"/>
              <a:cs typeface="Courier New"/>
              <a:sym typeface="Courier New"/>
            </a:endParaRPr>
          </a:p>
          <a:p>
            <a:pPr indent="457200" lvl="0" marL="914400" rtl="0" algn="l">
              <a:lnSpc>
                <a:spcPct val="100000"/>
              </a:lnSpc>
              <a:spcBef>
                <a:spcPts val="1000"/>
              </a:spcBef>
              <a:spcAft>
                <a:spcPts val="0"/>
              </a:spcAft>
              <a:buSzPts val="1800"/>
              <a:buNone/>
            </a:pPr>
            <a:r>
              <a:rPr lang="en-US">
                <a:latin typeface="Courier New"/>
                <a:ea typeface="Courier New"/>
                <a:cs typeface="Courier New"/>
                <a:sym typeface="Courier New"/>
              </a:rPr>
              <a:t>.Where(s =&gt; s.Address.Contains("Athens")</a:t>
            </a:r>
            <a:endParaRPr>
              <a:latin typeface="Courier New"/>
              <a:ea typeface="Courier New"/>
              <a:cs typeface="Courier New"/>
              <a:sym typeface="Courier New"/>
            </a:endParaRPr>
          </a:p>
          <a:p>
            <a:pPr indent="457200" lvl="0" marL="914400" rtl="0" algn="l">
              <a:lnSpc>
                <a:spcPct val="100000"/>
              </a:lnSpc>
              <a:spcBef>
                <a:spcPts val="1000"/>
              </a:spcBef>
              <a:spcAft>
                <a:spcPts val="0"/>
              </a:spcAft>
              <a:buSzPts val="1800"/>
              <a:buNone/>
            </a:pPr>
            <a:r>
              <a:rPr lang="en-US">
                <a:latin typeface="Courier New"/>
                <a:ea typeface="Courier New"/>
                <a:cs typeface="Courier New"/>
                <a:sym typeface="Courier New"/>
              </a:rPr>
              <a:t>.ToList();	</a:t>
            </a:r>
            <a:r>
              <a:rPr b="1" lang="en-US">
                <a:solidFill>
                  <a:srgbClr val="38761D"/>
                </a:solidFill>
                <a:latin typeface="Courier New"/>
                <a:ea typeface="Courier New"/>
                <a:cs typeface="Courier New"/>
                <a:sym typeface="Courier New"/>
              </a:rPr>
              <a:t>// Materialize Query (e.g. execute on SQL)</a:t>
            </a:r>
            <a:endParaRPr b="1">
              <a:solidFill>
                <a:srgbClr val="38761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p:txBody>
      </p:sp>
      <p:sp>
        <p:nvSpPr>
          <p:cNvPr id="256" name="Google Shape;256;g70c7fbd45f_0_62"/>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Reading data operation with EF (SQL: SELECT)</a:t>
            </a:r>
            <a:endParaRPr/>
          </a:p>
        </p:txBody>
      </p:sp>
      <p:sp>
        <p:nvSpPr>
          <p:cNvPr id="257" name="Google Shape;257;g70c7fbd45f_0_62"/>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70c7fbd45f_0_69"/>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Consider the following code:</a:t>
            </a:r>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using (var context = new ApplicationDbContext())</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	var suppliers = context.Suppliers.ToList();		</a:t>
            </a:r>
            <a:r>
              <a:rPr b="1" lang="en-US">
                <a:solidFill>
                  <a:srgbClr val="38761D"/>
                </a:solidFill>
                <a:latin typeface="Courier New"/>
                <a:ea typeface="Courier New"/>
                <a:cs typeface="Courier New"/>
                <a:sym typeface="Courier New"/>
              </a:rPr>
              <a:t>// Load all data</a:t>
            </a:r>
            <a:endParaRPr b="1">
              <a:solidFill>
                <a:srgbClr val="38761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	</a:t>
            </a:r>
            <a:r>
              <a:rPr b="1" lang="en-US">
                <a:solidFill>
                  <a:srgbClr val="38761D"/>
                </a:solidFill>
                <a:latin typeface="Courier New"/>
                <a:ea typeface="Courier New"/>
                <a:cs typeface="Courier New"/>
                <a:sym typeface="Courier New"/>
              </a:rPr>
              <a:t>// Load a single supplier with Id 1 - Single vs First ???</a:t>
            </a:r>
            <a:endParaRPr b="1">
              <a:solidFill>
                <a:srgbClr val="38761D"/>
              </a:solidFill>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lang="en-US">
                <a:latin typeface="Courier New"/>
                <a:ea typeface="Courier New"/>
                <a:cs typeface="Courier New"/>
                <a:sym typeface="Courier New"/>
              </a:rPr>
              <a:t>var supplier = context.Suppliers.Single(s =&gt; s.Id == 1);	</a:t>
            </a:r>
            <a:endParaRPr>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b="1" lang="en-US">
                <a:solidFill>
                  <a:srgbClr val="38761D"/>
                </a:solidFill>
                <a:latin typeface="Courier New"/>
                <a:ea typeface="Courier New"/>
                <a:cs typeface="Courier New"/>
                <a:sym typeface="Courier New"/>
              </a:rPr>
              <a:t>// Load suppliers based on filters</a:t>
            </a:r>
            <a:endParaRPr b="1">
              <a:solidFill>
                <a:srgbClr val="38761D"/>
              </a:solidFill>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lang="en-US">
                <a:latin typeface="Courier New"/>
                <a:ea typeface="Courier New"/>
                <a:cs typeface="Courier New"/>
                <a:sym typeface="Courier New"/>
              </a:rPr>
              <a:t>var suppliers = context.Suppliers</a:t>
            </a:r>
            <a:endParaRPr>
              <a:latin typeface="Courier New"/>
              <a:ea typeface="Courier New"/>
              <a:cs typeface="Courier New"/>
              <a:sym typeface="Courier New"/>
            </a:endParaRPr>
          </a:p>
          <a:p>
            <a:pPr indent="457200" lvl="0" marL="914400" rtl="0" algn="l">
              <a:lnSpc>
                <a:spcPct val="100000"/>
              </a:lnSpc>
              <a:spcBef>
                <a:spcPts val="1000"/>
              </a:spcBef>
              <a:spcAft>
                <a:spcPts val="0"/>
              </a:spcAft>
              <a:buSzPts val="1800"/>
              <a:buNone/>
            </a:pPr>
            <a:r>
              <a:rPr lang="en-US">
                <a:latin typeface="Courier New"/>
                <a:ea typeface="Courier New"/>
                <a:cs typeface="Courier New"/>
                <a:sym typeface="Courier New"/>
              </a:rPr>
              <a:t>.Where(s =&gt; s.Address.Contains("Athens")</a:t>
            </a:r>
            <a:endParaRPr>
              <a:latin typeface="Courier New"/>
              <a:ea typeface="Courier New"/>
              <a:cs typeface="Courier New"/>
              <a:sym typeface="Courier New"/>
            </a:endParaRPr>
          </a:p>
          <a:p>
            <a:pPr indent="457200" lvl="0" marL="914400" rtl="0" algn="l">
              <a:lnSpc>
                <a:spcPct val="100000"/>
              </a:lnSpc>
              <a:spcBef>
                <a:spcPts val="1000"/>
              </a:spcBef>
              <a:spcAft>
                <a:spcPts val="0"/>
              </a:spcAft>
              <a:buSzPts val="1800"/>
              <a:buNone/>
            </a:pPr>
            <a:r>
              <a:rPr lang="en-US">
                <a:latin typeface="Courier New"/>
                <a:ea typeface="Courier New"/>
                <a:cs typeface="Courier New"/>
                <a:sym typeface="Courier New"/>
              </a:rPr>
              <a:t>.ToList();	</a:t>
            </a:r>
            <a:r>
              <a:rPr b="1" lang="en-US">
                <a:solidFill>
                  <a:srgbClr val="38761D"/>
                </a:solidFill>
                <a:latin typeface="Courier New"/>
                <a:ea typeface="Courier New"/>
                <a:cs typeface="Courier New"/>
                <a:sym typeface="Courier New"/>
              </a:rPr>
              <a:t>// Materialize Query (e.g. execute on SQL)</a:t>
            </a:r>
            <a:endParaRPr b="1">
              <a:solidFill>
                <a:srgbClr val="38761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p:txBody>
      </p:sp>
      <p:sp>
        <p:nvSpPr>
          <p:cNvPr id="264" name="Google Shape;264;g70c7fbd45f_0_69"/>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Querying with LINQ Lambda Expressions</a:t>
            </a:r>
            <a:endParaRPr/>
          </a:p>
        </p:txBody>
      </p:sp>
      <p:sp>
        <p:nvSpPr>
          <p:cNvPr id="265" name="Google Shape;265;g70c7fbd45f_0_69"/>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6b218be8d0_0_6"/>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1000"/>
              </a:spcBef>
              <a:spcAft>
                <a:spcPts val="0"/>
              </a:spcAft>
              <a:buSzPts val="3000"/>
              <a:buChar char="•"/>
            </a:pPr>
            <a:r>
              <a:rPr lang="en-US" sz="3000"/>
              <a:t>Introduction to database design &amp; indexing / performance concepts</a:t>
            </a:r>
            <a:endParaRPr sz="3000"/>
          </a:p>
          <a:p>
            <a:pPr indent="-419100" lvl="0" marL="457200" rtl="0" algn="l">
              <a:lnSpc>
                <a:spcPct val="100000"/>
              </a:lnSpc>
              <a:spcBef>
                <a:spcPts val="0"/>
              </a:spcBef>
              <a:spcAft>
                <a:spcPts val="0"/>
              </a:spcAft>
              <a:buSzPts val="3000"/>
              <a:buChar char="•"/>
            </a:pPr>
            <a:r>
              <a:rPr lang="en-US" sz="3000"/>
              <a:t>Introduction to ADO.NET</a:t>
            </a:r>
            <a:endParaRPr sz="3000"/>
          </a:p>
          <a:p>
            <a:pPr indent="-419100" lvl="0" marL="457200" rtl="0" algn="l">
              <a:lnSpc>
                <a:spcPct val="100000"/>
              </a:lnSpc>
              <a:spcBef>
                <a:spcPts val="0"/>
              </a:spcBef>
              <a:spcAft>
                <a:spcPts val="0"/>
              </a:spcAft>
              <a:buSzPts val="3000"/>
              <a:buChar char="•"/>
            </a:pPr>
            <a:r>
              <a:rPr lang="en-US" sz="3000"/>
              <a:t>Introduction to Entity-Framework (Connection String, DbContext, Migrations)</a:t>
            </a:r>
            <a:endParaRPr sz="3000"/>
          </a:p>
          <a:p>
            <a:pPr indent="-419100" lvl="0" marL="457200" rtl="0" algn="l">
              <a:lnSpc>
                <a:spcPct val="100000"/>
              </a:lnSpc>
              <a:spcBef>
                <a:spcPts val="0"/>
              </a:spcBef>
              <a:spcAft>
                <a:spcPts val="0"/>
              </a:spcAft>
              <a:buSzPts val="3000"/>
              <a:buChar char="•"/>
            </a:pPr>
            <a:r>
              <a:rPr lang="en-US" sz="3000"/>
              <a:t>Introduction to Models (POCO classes) and Model Inheritance</a:t>
            </a:r>
            <a:endParaRPr sz="3000"/>
          </a:p>
          <a:p>
            <a:pPr indent="-419100" lvl="0" marL="457200" rtl="0" algn="l">
              <a:lnSpc>
                <a:spcPct val="100000"/>
              </a:lnSpc>
              <a:spcBef>
                <a:spcPts val="0"/>
              </a:spcBef>
              <a:spcAft>
                <a:spcPts val="0"/>
              </a:spcAft>
              <a:buSzPts val="3000"/>
              <a:buChar char="•"/>
            </a:pPr>
            <a:r>
              <a:rPr lang="en-US" sz="3000"/>
              <a:t>Create, Read, Update and Delete (CRUD) operations with Entity Framework</a:t>
            </a:r>
            <a:endParaRPr sz="3000"/>
          </a:p>
          <a:p>
            <a:pPr indent="-419100" lvl="0" marL="457200" rtl="0" algn="l">
              <a:lnSpc>
                <a:spcPct val="100000"/>
              </a:lnSpc>
              <a:spcBef>
                <a:spcPts val="0"/>
              </a:spcBef>
              <a:spcAft>
                <a:spcPts val="0"/>
              </a:spcAft>
              <a:buSzPts val="3000"/>
              <a:buChar char="•"/>
            </a:pPr>
            <a:r>
              <a:rPr lang="en-US" sz="3000"/>
              <a:t>Sorting, Paging and Grouping with LINQ</a:t>
            </a:r>
            <a:endParaRPr sz="3000"/>
          </a:p>
          <a:p>
            <a:pPr indent="-419100" lvl="0" marL="457200" rtl="0" algn="l">
              <a:lnSpc>
                <a:spcPct val="100000"/>
              </a:lnSpc>
              <a:spcBef>
                <a:spcPts val="0"/>
              </a:spcBef>
              <a:spcAft>
                <a:spcPts val="0"/>
              </a:spcAft>
              <a:buSzPts val="3000"/>
              <a:buChar char="•"/>
            </a:pPr>
            <a:r>
              <a:rPr lang="en-US" sz="3000"/>
              <a:t>Handling concurrency &amp; Transactions</a:t>
            </a:r>
            <a:endParaRPr sz="3000"/>
          </a:p>
          <a:p>
            <a:pPr indent="-419100" lvl="0" marL="457200" rtl="0" algn="l">
              <a:lnSpc>
                <a:spcPct val="100000"/>
              </a:lnSpc>
              <a:spcBef>
                <a:spcPts val="0"/>
              </a:spcBef>
              <a:spcAft>
                <a:spcPts val="0"/>
              </a:spcAft>
              <a:buSzPts val="3000"/>
              <a:buChar char="•"/>
            </a:pPr>
            <a:r>
              <a:rPr lang="en-US" sz="3000"/>
              <a:t>SQL vs NoSQL</a:t>
            </a:r>
            <a:endParaRPr sz="3000"/>
          </a:p>
        </p:txBody>
      </p:sp>
      <p:sp>
        <p:nvSpPr>
          <p:cNvPr id="123" name="Google Shape;123;g6b218be8d0_0_6"/>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Agenda</a:t>
            </a:r>
            <a:endParaRPr/>
          </a:p>
        </p:txBody>
      </p:sp>
      <p:sp>
        <p:nvSpPr>
          <p:cNvPr id="124" name="Google Shape;124;g6b218be8d0_0_6"/>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6b53b8106c_0_7"/>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Consider the following code:</a:t>
            </a:r>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using (var context = new ApplicationDbContext())</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b="1" lang="en-US">
                <a:solidFill>
                  <a:srgbClr val="38761D"/>
                </a:solidFill>
                <a:latin typeface="Courier New"/>
                <a:ea typeface="Courier New"/>
                <a:cs typeface="Courier New"/>
                <a:sym typeface="Courier New"/>
              </a:rPr>
              <a:t>// Sort by supplier_name (OrderByDescending sorts descending)</a:t>
            </a:r>
            <a:r>
              <a:rPr lang="en-US">
                <a:latin typeface="Courier New"/>
                <a:ea typeface="Courier New"/>
                <a:cs typeface="Courier New"/>
                <a:sym typeface="Courier New"/>
              </a:rPr>
              <a:t>	</a:t>
            </a:r>
            <a:endParaRPr>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lang="en-US">
                <a:latin typeface="Courier New"/>
                <a:ea typeface="Courier New"/>
                <a:cs typeface="Courier New"/>
                <a:sym typeface="Courier New"/>
              </a:rPr>
              <a:t>var query = context.Suppliers.OrderByDescending(s =&gt; s.Supplier_Name);</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	</a:t>
            </a:r>
            <a:r>
              <a:rPr b="1" lang="en-US">
                <a:solidFill>
                  <a:srgbClr val="38761D"/>
                </a:solidFill>
                <a:latin typeface="Courier New"/>
                <a:ea typeface="Courier New"/>
                <a:cs typeface="Courier New"/>
                <a:sym typeface="Courier New"/>
              </a:rPr>
              <a:t>// Paging</a:t>
            </a:r>
            <a:endParaRPr b="1">
              <a:solidFill>
                <a:srgbClr val="38761D"/>
              </a:solidFill>
              <a:latin typeface="Courier New"/>
              <a:ea typeface="Courier New"/>
              <a:cs typeface="Courier New"/>
              <a:sym typeface="Courier New"/>
            </a:endParaRPr>
          </a:p>
          <a:p>
            <a:pPr indent="457200" lvl="0" marL="457200" rtl="0" algn="l">
              <a:lnSpc>
                <a:spcPct val="100000"/>
              </a:lnSpc>
              <a:spcBef>
                <a:spcPts val="1000"/>
              </a:spcBef>
              <a:spcAft>
                <a:spcPts val="0"/>
              </a:spcAft>
              <a:buSzPts val="1800"/>
              <a:buNone/>
            </a:pPr>
            <a:r>
              <a:rPr lang="en-US">
                <a:latin typeface="Courier New"/>
                <a:ea typeface="Courier New"/>
                <a:cs typeface="Courier New"/>
                <a:sym typeface="Courier New"/>
              </a:rPr>
              <a:t>var pagedQuery = context.Suppliers.OrderBy(s =&gt; s.Id).Skip(2).Take(2);</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342900" lvl="0" marL="457200" rtl="0" algn="l">
              <a:lnSpc>
                <a:spcPct val="100000"/>
              </a:lnSpc>
              <a:spcBef>
                <a:spcPts val="1000"/>
              </a:spcBef>
              <a:spcAft>
                <a:spcPts val="0"/>
              </a:spcAft>
              <a:buSzPts val="1800"/>
              <a:buFont typeface="Calibri"/>
              <a:buChar char="•"/>
            </a:pPr>
            <a:r>
              <a:rPr lang="en-US"/>
              <a:t>More at: </a:t>
            </a:r>
            <a:r>
              <a:rPr lang="en-US" sz="1100" u="sng">
                <a:solidFill>
                  <a:schemeClr val="hlink"/>
                </a:solidFill>
                <a:latin typeface="Arial"/>
                <a:ea typeface="Arial"/>
                <a:cs typeface="Arial"/>
                <a:sym typeface="Arial"/>
                <a:hlinkClick r:id="rId3"/>
              </a:rPr>
              <a:t>https://docs.microsoft.com/en-us/dotnet/api/system.linq?view=netframework-4.8</a:t>
            </a:r>
            <a:endParaRPr/>
          </a:p>
        </p:txBody>
      </p:sp>
      <p:sp>
        <p:nvSpPr>
          <p:cNvPr id="272" name="Google Shape;272;g6b53b8106c_0_7"/>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Sorting and Paging with LINQ Lambda Expressions </a:t>
            </a:r>
            <a:endParaRPr/>
          </a:p>
        </p:txBody>
      </p:sp>
      <p:sp>
        <p:nvSpPr>
          <p:cNvPr id="273" name="Google Shape;273;g6b53b8106c_0_7"/>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6b53b8106c_0_14"/>
          <p:cNvSpPr txBox="1"/>
          <p:nvPr>
            <p:ph idx="1" type="body"/>
          </p:nvPr>
        </p:nvSpPr>
        <p:spPr>
          <a:xfrm>
            <a:off x="495300" y="1232025"/>
            <a:ext cx="11201400" cy="5200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Consider the following code:</a:t>
            </a:r>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using (var context = new ApplicationDbContext())</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var pquery = products.GroupBy(</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                    p =&gt; p.Producy_Category.Category_Name,</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                    (newProduct, prods) =&gt; new</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                        Key = newProduct,</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                        Count = prods.Count()</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foreach(var res in pquery)</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     Console.WriteLine($"Category:{res.Key} - Count: {res.Count}" );</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p:txBody>
      </p:sp>
      <p:sp>
        <p:nvSpPr>
          <p:cNvPr id="280" name="Google Shape;280;g6b53b8106c_0_14"/>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Grouping with LINQ Lambda Expressions </a:t>
            </a:r>
            <a:endParaRPr/>
          </a:p>
        </p:txBody>
      </p:sp>
      <p:sp>
        <p:nvSpPr>
          <p:cNvPr id="281" name="Google Shape;281;g6b53b8106c_0_14"/>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6b53b8106c_0_0"/>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000"/>
              </a:spcBef>
              <a:spcAft>
                <a:spcPts val="0"/>
              </a:spcAft>
              <a:buSzPts val="2200"/>
              <a:buChar char="•"/>
            </a:pPr>
            <a:r>
              <a:rPr lang="en-US" sz="2200"/>
              <a:t>When creating your model, you can use two Concurrency token attributes [Timestamp] and [ConcurrencyCheck] in order to configure specific properties to be checked against changes by another user when Save is called. For example you can have properties like:</a:t>
            </a:r>
            <a:endParaRPr sz="2200"/>
          </a:p>
          <a:p>
            <a:pPr indent="457200" lvl="0" marL="0" rtl="0" algn="l">
              <a:lnSpc>
                <a:spcPct val="100000"/>
              </a:lnSpc>
              <a:spcBef>
                <a:spcPts val="0"/>
              </a:spcBef>
              <a:spcAft>
                <a:spcPts val="0"/>
              </a:spcAft>
              <a:buSzPts val="1800"/>
              <a:buNone/>
            </a:pPr>
            <a:r>
              <a:rPr lang="en-US" sz="2200">
                <a:latin typeface="Courier New"/>
                <a:ea typeface="Courier New"/>
                <a:cs typeface="Courier New"/>
                <a:sym typeface="Courier New"/>
              </a:rPr>
              <a:t>[Timestamp]</a:t>
            </a:r>
            <a:endParaRPr sz="2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2200">
                <a:latin typeface="Courier New"/>
                <a:ea typeface="Courier New"/>
                <a:cs typeface="Courier New"/>
                <a:sym typeface="Courier New"/>
              </a:rPr>
              <a:t>    public byte[] Timestamp { get; set; }</a:t>
            </a:r>
            <a:endParaRPr sz="2200">
              <a:latin typeface="Courier New"/>
              <a:ea typeface="Courier New"/>
              <a:cs typeface="Courier New"/>
              <a:sym typeface="Courier New"/>
            </a:endParaRPr>
          </a:p>
          <a:p>
            <a:pPr indent="457200" lvl="0" marL="0" marR="0" rtl="0" algn="l">
              <a:lnSpc>
                <a:spcPct val="100000"/>
              </a:lnSpc>
              <a:spcBef>
                <a:spcPts val="0"/>
              </a:spcBef>
              <a:spcAft>
                <a:spcPts val="0"/>
              </a:spcAft>
              <a:buSzPts val="1800"/>
              <a:buNone/>
            </a:pPr>
            <a:r>
              <a:rPr lang="en-US" sz="2200">
                <a:latin typeface="Courier New"/>
                <a:ea typeface="Courier New"/>
                <a:cs typeface="Courier New"/>
                <a:sym typeface="Courier New"/>
              </a:rPr>
              <a:t>[ConcurrencyCheck]</a:t>
            </a:r>
            <a:endParaRPr sz="2200">
              <a:latin typeface="Courier New"/>
              <a:ea typeface="Courier New"/>
              <a:cs typeface="Courier New"/>
              <a:sym typeface="Courier New"/>
            </a:endParaRPr>
          </a:p>
          <a:p>
            <a:pPr indent="457200" lvl="0" marL="0" marR="0" rtl="0" algn="l">
              <a:lnSpc>
                <a:spcPct val="100000"/>
              </a:lnSpc>
              <a:spcBef>
                <a:spcPts val="0"/>
              </a:spcBef>
              <a:spcAft>
                <a:spcPts val="0"/>
              </a:spcAft>
              <a:buSzPts val="1800"/>
              <a:buNone/>
            </a:pPr>
            <a:r>
              <a:rPr lang="en-US" sz="2200">
                <a:latin typeface="Courier New"/>
                <a:ea typeface="Courier New"/>
                <a:cs typeface="Courier New"/>
                <a:sym typeface="Courier New"/>
              </a:rPr>
              <a:t>public string IBAN {get; set;}</a:t>
            </a:r>
            <a:endParaRPr sz="2200"/>
          </a:p>
          <a:p>
            <a:pPr indent="-368300" lvl="0" marL="457200" rtl="0" algn="l">
              <a:lnSpc>
                <a:spcPct val="100000"/>
              </a:lnSpc>
              <a:spcBef>
                <a:spcPts val="1000"/>
              </a:spcBef>
              <a:spcAft>
                <a:spcPts val="0"/>
              </a:spcAft>
              <a:buSzPts val="2200"/>
              <a:buChar char="•"/>
            </a:pPr>
            <a:r>
              <a:rPr lang="en-US" sz="2200"/>
              <a:t>Both properties will be checked if changed from the last time they were loaded from the DB into a memory object when a Save operation (SQL: UPDATE) is performed with EF. If a concurrency conflict is detected, then a </a:t>
            </a:r>
            <a:r>
              <a:rPr b="1" lang="en-US" sz="2200"/>
              <a:t>DbUpdateConcurrencyException</a:t>
            </a:r>
            <a:r>
              <a:rPr lang="en-US" sz="2200"/>
              <a:t> is raised!</a:t>
            </a:r>
            <a:endParaRPr sz="2200"/>
          </a:p>
          <a:p>
            <a:pPr indent="-368300" lvl="0" marL="457200" rtl="0" algn="l">
              <a:lnSpc>
                <a:spcPct val="100000"/>
              </a:lnSpc>
              <a:spcBef>
                <a:spcPts val="0"/>
              </a:spcBef>
              <a:spcAft>
                <a:spcPts val="0"/>
              </a:spcAft>
              <a:buSzPts val="2200"/>
              <a:buChar char="•"/>
            </a:pPr>
            <a:r>
              <a:rPr lang="en-US" sz="2200"/>
              <a:t>By default properties are NEVER used as concurrency tokens, except when configured.</a:t>
            </a:r>
            <a:endParaRPr sz="2200"/>
          </a:p>
          <a:p>
            <a:pPr indent="-368300" lvl="0" marL="457200" rtl="0" algn="l">
              <a:lnSpc>
                <a:spcPct val="100000"/>
              </a:lnSpc>
              <a:spcBef>
                <a:spcPts val="0"/>
              </a:spcBef>
              <a:spcAft>
                <a:spcPts val="0"/>
              </a:spcAft>
              <a:buSzPts val="2200"/>
              <a:buChar char="•"/>
            </a:pPr>
            <a:r>
              <a:rPr lang="en-US" sz="2200"/>
              <a:t>Depending on your application’s strategy, you may want to preserve the original values or keep the current values.</a:t>
            </a:r>
            <a:endParaRPr sz="2200"/>
          </a:p>
          <a:p>
            <a:pPr indent="0" lvl="0" marL="457200" rtl="0" algn="l">
              <a:lnSpc>
                <a:spcPct val="100000"/>
              </a:lnSpc>
              <a:spcBef>
                <a:spcPts val="1000"/>
              </a:spcBef>
              <a:spcAft>
                <a:spcPts val="0"/>
              </a:spcAft>
              <a:buSzPts val="1800"/>
              <a:buNone/>
            </a:pPr>
            <a:r>
              <a:rPr lang="en-US" sz="2200"/>
              <a:t>Let’s study the example in: </a:t>
            </a:r>
            <a:r>
              <a:rPr lang="en-US" sz="2200" u="sng">
                <a:solidFill>
                  <a:schemeClr val="hlink"/>
                </a:solidFill>
                <a:latin typeface="Arial"/>
                <a:ea typeface="Arial"/>
                <a:cs typeface="Arial"/>
                <a:sym typeface="Arial"/>
                <a:hlinkClick r:id="rId3"/>
              </a:rPr>
              <a:t>https://docs.microsoft.com/en-us/ef/core/saving/concurrency</a:t>
            </a:r>
            <a:endParaRPr sz="2200"/>
          </a:p>
        </p:txBody>
      </p:sp>
      <p:sp>
        <p:nvSpPr>
          <p:cNvPr id="288" name="Google Shape;288;g6b53b8106c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Handling Concurrency conflicts with EF</a:t>
            </a:r>
            <a:endParaRPr/>
          </a:p>
        </p:txBody>
      </p:sp>
      <p:sp>
        <p:nvSpPr>
          <p:cNvPr id="289" name="Google Shape;289;g6b53b8106c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6b53b8106c_0_26"/>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Definition: A transaction is a set of DB operations that will be performed in an atomic manner (e.g. ALL operations will be </a:t>
            </a:r>
            <a:r>
              <a:rPr b="1" lang="en-US" u="sng"/>
              <a:t>committed</a:t>
            </a:r>
            <a:r>
              <a:rPr lang="en-US"/>
              <a:t> to the database OR if something fails ALL operations will be </a:t>
            </a:r>
            <a:r>
              <a:rPr b="1" lang="en-US" u="sng"/>
              <a:t>rollbacked</a:t>
            </a:r>
            <a:r>
              <a:rPr lang="en-US"/>
              <a:t>, leaving the DB in a </a:t>
            </a:r>
            <a:r>
              <a:rPr b="1" lang="en-US" u="sng"/>
              <a:t>consistent state</a:t>
            </a:r>
            <a:r>
              <a:rPr lang="en-US"/>
              <a:t>). </a:t>
            </a:r>
            <a:endParaRPr/>
          </a:p>
          <a:p>
            <a:pPr indent="-342900" lvl="0" marL="457200" rtl="0" algn="l">
              <a:lnSpc>
                <a:spcPct val="100000"/>
              </a:lnSpc>
              <a:spcBef>
                <a:spcPts val="0"/>
              </a:spcBef>
              <a:spcAft>
                <a:spcPts val="0"/>
              </a:spcAft>
              <a:buSzPts val="1800"/>
              <a:buChar char="•"/>
            </a:pPr>
            <a:r>
              <a:rPr lang="en-US"/>
              <a:t>By default context.SaveChanges() applies all DB changes in a transaction, meaning that if an error occurs the database </a:t>
            </a:r>
            <a:r>
              <a:rPr b="1" lang="en-US" u="sng"/>
              <a:t>will be unmodified!</a:t>
            </a:r>
            <a:endParaRPr b="1" u="sng"/>
          </a:p>
          <a:p>
            <a:pPr indent="-342900" lvl="0" marL="457200" rtl="0" algn="l">
              <a:lnSpc>
                <a:spcPct val="100000"/>
              </a:lnSpc>
              <a:spcBef>
                <a:spcPts val="0"/>
              </a:spcBef>
              <a:spcAft>
                <a:spcPts val="0"/>
              </a:spcAft>
              <a:buSzPts val="1800"/>
              <a:buChar char="•"/>
            </a:pPr>
            <a:r>
              <a:rPr lang="en-US"/>
              <a:t>Example of controlling transactions yourself:</a:t>
            </a:r>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using (var context = new ApplicationDbContext())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using (var transaction = context.Database.BeginTransaction())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try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context.Suppliers.Add(new Supplier { Supplier_Name = “Maria”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context.SaveChanges();</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context.Products.Add(new Product { Product_Name = “Sony TV”,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Supplier = context.Suppliers.Single(s =&gt; s.Id == 1) }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transaction.Commit();</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 catch (Exception ex) { </a:t>
            </a:r>
            <a:r>
              <a:rPr b="1" lang="en-US">
                <a:solidFill>
                  <a:srgbClr val="38761D"/>
                </a:solidFill>
                <a:latin typeface="Courier New"/>
                <a:ea typeface="Courier New"/>
                <a:cs typeface="Courier New"/>
                <a:sym typeface="Courier New"/>
              </a:rPr>
              <a:t>// TODO: Handle problem</a:t>
            </a: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p:txBody>
      </p:sp>
      <p:sp>
        <p:nvSpPr>
          <p:cNvPr id="296" name="Google Shape;296;g6b53b8106c_0_26"/>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Database Transactions with EF</a:t>
            </a:r>
            <a:endParaRPr/>
          </a:p>
        </p:txBody>
      </p:sp>
      <p:sp>
        <p:nvSpPr>
          <p:cNvPr id="297" name="Google Shape;297;g6b53b8106c_0_26"/>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78fd4f813b_0_0"/>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US" sz="2200"/>
              <a:t>Sometimes it is useful to send raw SQL Queries to the database, instead of using EF. Some examples:</a:t>
            </a:r>
            <a:endParaRPr sz="2200"/>
          </a:p>
          <a:p>
            <a:pPr indent="0" lvl="0" marL="0" rtl="0" algn="l">
              <a:lnSpc>
                <a:spcPct val="100000"/>
              </a:lnSpc>
              <a:spcBef>
                <a:spcPts val="0"/>
              </a:spcBef>
              <a:spcAft>
                <a:spcPts val="0"/>
              </a:spcAft>
              <a:buSzPts val="1800"/>
              <a:buNone/>
            </a:pPr>
            <a:r>
              <a:rPr lang="en-US" sz="2200">
                <a:latin typeface="Courier New"/>
                <a:ea typeface="Courier New"/>
                <a:cs typeface="Courier New"/>
                <a:sym typeface="Courier New"/>
              </a:rPr>
              <a:t>using (var ctx = new SchoolDBEntities())</a:t>
            </a:r>
            <a:endParaRPr sz="2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2200">
                <a:latin typeface="Courier New"/>
                <a:ea typeface="Courier New"/>
                <a:cs typeface="Courier New"/>
                <a:sym typeface="Courier New"/>
              </a:rPr>
              <a:t>{</a:t>
            </a:r>
            <a:endParaRPr sz="2200">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b="1" lang="en-US" sz="2200">
                <a:solidFill>
                  <a:srgbClr val="38761D"/>
                </a:solidFill>
                <a:latin typeface="Courier New"/>
                <a:ea typeface="Courier New"/>
                <a:cs typeface="Courier New"/>
                <a:sym typeface="Courier New"/>
              </a:rPr>
              <a:t>// Send an SQL query and translate to entity (Blogs model should be similar to the table columns)</a:t>
            </a:r>
            <a:endParaRPr b="1" sz="2200">
              <a:solidFill>
                <a:srgbClr val="38761D"/>
              </a:solidFill>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sz="2200">
                <a:latin typeface="Courier New"/>
                <a:ea typeface="Courier New"/>
                <a:cs typeface="Courier New"/>
                <a:sym typeface="Courier New"/>
              </a:rPr>
              <a:t>var blogs = ctx.Blogs.FromSqlRaw("SELECT * FROM dbo.Blogs").ToList();</a:t>
            </a:r>
            <a:endParaRPr sz="2200">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b="1" lang="en-US" sz="2200">
                <a:solidFill>
                  <a:srgbClr val="38761D"/>
                </a:solidFill>
                <a:latin typeface="Courier New"/>
                <a:ea typeface="Courier New"/>
                <a:cs typeface="Courier New"/>
                <a:sym typeface="Courier New"/>
              </a:rPr>
              <a:t>// Execute a stored procedure with parameters</a:t>
            </a:r>
            <a:endParaRPr sz="2200">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sz="2200">
                <a:latin typeface="Courier New"/>
                <a:ea typeface="Courier New"/>
                <a:cs typeface="Courier New"/>
                <a:sym typeface="Courier New"/>
              </a:rPr>
              <a:t>var blogs = ctx.Blogs.FromSqlRaw("EXECUTE dbo.GetMostPopularBlogsForUser {0}", user) .ToList();</a:t>
            </a:r>
            <a:endParaRPr sz="2200">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b="1" lang="en-US" sz="2200">
                <a:solidFill>
                  <a:srgbClr val="38761D"/>
                </a:solidFill>
                <a:latin typeface="Courier New"/>
                <a:ea typeface="Courier New"/>
                <a:cs typeface="Courier New"/>
                <a:sym typeface="Courier New"/>
              </a:rPr>
              <a:t>// Execute an SQL Command</a:t>
            </a:r>
            <a:endParaRPr sz="2200">
              <a:latin typeface="Courier New"/>
              <a:ea typeface="Courier New"/>
              <a:cs typeface="Courier New"/>
              <a:sym typeface="Courier New"/>
            </a:endParaRPr>
          </a:p>
          <a:p>
            <a:pPr indent="457200" lvl="0" marL="457200" rtl="0" algn="l">
              <a:lnSpc>
                <a:spcPct val="100000"/>
              </a:lnSpc>
              <a:spcBef>
                <a:spcPts val="0"/>
              </a:spcBef>
              <a:spcAft>
                <a:spcPts val="0"/>
              </a:spcAft>
              <a:buSzPts val="1800"/>
              <a:buNone/>
            </a:pPr>
            <a:r>
              <a:rPr lang="en-US" sz="2200">
                <a:latin typeface="Courier New"/>
                <a:ea typeface="Courier New"/>
                <a:cs typeface="Courier New"/>
                <a:sym typeface="Courier New"/>
              </a:rPr>
              <a:t>int noOfRowDeleted = ctx.Database.ExecuteSqlCommand("DELETE FROM Students WHERE StudentId=1");</a:t>
            </a:r>
            <a:endParaRPr sz="2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2200">
                <a:latin typeface="Courier New"/>
                <a:ea typeface="Courier New"/>
                <a:cs typeface="Courier New"/>
                <a:sym typeface="Courier New"/>
              </a:rPr>
              <a:t>}</a:t>
            </a:r>
            <a:endParaRPr sz="2200"/>
          </a:p>
        </p:txBody>
      </p:sp>
      <p:sp>
        <p:nvSpPr>
          <p:cNvPr id="304" name="Google Shape;304;g78fd4f813b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Sending Raw SQL Queries</a:t>
            </a:r>
            <a:endParaRPr/>
          </a:p>
        </p:txBody>
      </p:sp>
      <p:sp>
        <p:nvSpPr>
          <p:cNvPr id="305" name="Google Shape;305;g78fd4f813b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4"/>
          <p:cNvSpPr txBox="1"/>
          <p:nvPr>
            <p:ph idx="1" type="body"/>
          </p:nvPr>
        </p:nvSpPr>
        <p:spPr>
          <a:xfrm>
            <a:off x="495300" y="1232000"/>
            <a:ext cx="11201400" cy="51243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RDBMS systems like SQL Server or MySQL, organize data in Tables. NoSQL systems like MongoDB organize data in collections. In RDBMS we usually refer to an entity as a “Record” while in NoSQL we refer to a “document”.</a:t>
            </a:r>
            <a:endParaRPr/>
          </a:p>
          <a:p>
            <a:pPr indent="-228600" lvl="0" marL="228600" rtl="0" algn="l">
              <a:lnSpc>
                <a:spcPct val="100000"/>
              </a:lnSpc>
              <a:spcBef>
                <a:spcPts val="1000"/>
              </a:spcBef>
              <a:spcAft>
                <a:spcPts val="0"/>
              </a:spcAft>
              <a:buSzPts val="1800"/>
              <a:buChar char="•"/>
            </a:pPr>
            <a:r>
              <a:rPr lang="en-US"/>
              <a:t>In RDBMS you can relate a record with another record in the same or another table. NoSQL systems in general do not provide relationships! There are workarounds to this: </a:t>
            </a:r>
            <a:r>
              <a:rPr lang="en-US" u="sng">
                <a:solidFill>
                  <a:schemeClr val="hlink"/>
                </a:solidFill>
                <a:hlinkClick r:id="rId3"/>
              </a:rPr>
              <a:t>https://docs.mongodb.com/manual/tutorial/model-referenced-one-to-many-relationships-between-documents/</a:t>
            </a:r>
            <a:r>
              <a:rPr lang="en-US"/>
              <a:t> </a:t>
            </a:r>
            <a:endParaRPr/>
          </a:p>
          <a:p>
            <a:pPr indent="-228600" lvl="0" marL="228600" rtl="0" algn="l">
              <a:lnSpc>
                <a:spcPct val="100000"/>
              </a:lnSpc>
              <a:spcBef>
                <a:spcPts val="1000"/>
              </a:spcBef>
              <a:spcAft>
                <a:spcPts val="0"/>
              </a:spcAft>
              <a:buSzPts val="1800"/>
              <a:buChar char="•"/>
            </a:pPr>
            <a:r>
              <a:rPr lang="en-US"/>
              <a:t>When you modify a schema in RDBMS (you add or remove a table columns), all records in this table are affected. In NoSQL systems, you can have unstructured data (not all records having the same number of columns).</a:t>
            </a:r>
            <a:endParaRPr/>
          </a:p>
          <a:p>
            <a:pPr indent="-228600" lvl="0" marL="228600" rtl="0" algn="l">
              <a:lnSpc>
                <a:spcPct val="100000"/>
              </a:lnSpc>
              <a:spcBef>
                <a:spcPts val="1000"/>
              </a:spcBef>
              <a:spcAft>
                <a:spcPts val="0"/>
              </a:spcAft>
              <a:buSzPts val="1800"/>
              <a:buChar char="•"/>
            </a:pPr>
            <a:r>
              <a:rPr lang="en-US"/>
              <a:t>In RDBMS you can enforce constraints: Default values, Required fields etc. In NoSQL systems you have to enforce constraints on your code OR define a validation schema: </a:t>
            </a:r>
            <a:r>
              <a:rPr lang="en-US" u="sng">
                <a:solidFill>
                  <a:schemeClr val="hlink"/>
                </a:solidFill>
                <a:hlinkClick r:id="rId4"/>
              </a:rPr>
              <a:t>https://docs.mongodb.com/manual/core/schema-validation/</a:t>
            </a:r>
            <a:r>
              <a:rPr lang="en-US"/>
              <a:t> </a:t>
            </a:r>
            <a:endParaRPr/>
          </a:p>
          <a:p>
            <a:pPr indent="-228600" lvl="0" marL="228600" rtl="0" algn="l">
              <a:lnSpc>
                <a:spcPct val="100000"/>
              </a:lnSpc>
              <a:spcBef>
                <a:spcPts val="1000"/>
              </a:spcBef>
              <a:spcAft>
                <a:spcPts val="0"/>
              </a:spcAft>
              <a:buSzPts val="1800"/>
              <a:buChar char="•"/>
            </a:pPr>
            <a:r>
              <a:rPr lang="en-US"/>
              <a:t>If you don’t define a validation schema, then you can have 2 different documents in the same collection where a field in document 1 can be of a different type than the same field name on document 2. For example:</a:t>
            </a:r>
            <a:endParaRPr/>
          </a:p>
          <a:p>
            <a:pPr indent="457200" lvl="0" marL="0" rtl="0" algn="l">
              <a:lnSpc>
                <a:spcPct val="100000"/>
              </a:lnSpc>
              <a:spcBef>
                <a:spcPts val="1000"/>
              </a:spcBef>
              <a:spcAft>
                <a:spcPts val="0"/>
              </a:spcAft>
              <a:buSzPts val="1800"/>
              <a:buNone/>
            </a:pPr>
            <a:r>
              <a:rPr lang="en-US">
                <a:latin typeface="Courier New"/>
                <a:ea typeface="Courier New"/>
                <a:cs typeface="Courier New"/>
                <a:sym typeface="Courier New"/>
              </a:rPr>
              <a:t>{ _id: ObjectId(“542c2b97bac0595474108b48”), name: “Thanasis Maikousis” }</a:t>
            </a:r>
            <a:endParaRPr>
              <a:latin typeface="Courier New"/>
              <a:ea typeface="Courier New"/>
              <a:cs typeface="Courier New"/>
              <a:sym typeface="Courier New"/>
            </a:endParaRPr>
          </a:p>
          <a:p>
            <a:pPr indent="457200" lvl="0" marL="0" rtl="0" algn="l">
              <a:lnSpc>
                <a:spcPct val="100000"/>
              </a:lnSpc>
              <a:spcBef>
                <a:spcPts val="1000"/>
              </a:spcBef>
              <a:spcAft>
                <a:spcPts val="0"/>
              </a:spcAft>
              <a:buSzPts val="1800"/>
              <a:buNone/>
            </a:pPr>
            <a:r>
              <a:rPr lang="en-US">
                <a:latin typeface="Courier New"/>
                <a:ea typeface="Courier New"/>
                <a:cs typeface="Courier New"/>
                <a:sym typeface="Courier New"/>
              </a:rPr>
              <a:t>{ _id: ObjectId(“542c2b97bac0595474108b49”), name: 20 }</a:t>
            </a:r>
            <a:endParaRPr/>
          </a:p>
        </p:txBody>
      </p:sp>
      <p:sp>
        <p:nvSpPr>
          <p:cNvPr id="311" name="Google Shape;311;p1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RDBMS vs NoSQL</a:t>
            </a:r>
            <a:endParaRPr/>
          </a:p>
        </p:txBody>
      </p:sp>
      <p:sp>
        <p:nvSpPr>
          <p:cNvPr id="312" name="Google Shape;31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313" name="Google Shape;313;p1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6"/>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
        <p:nvSpPr>
          <p:cNvPr id="319" name="Google Shape;319;p16"/>
          <p:cNvSpPr txBox="1"/>
          <p:nvPr/>
        </p:nvSpPr>
        <p:spPr>
          <a:xfrm>
            <a:off x="752475" y="2486025"/>
            <a:ext cx="801052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THANK YOU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Introduction to database design &amp; indexing concepts</a:t>
            </a:r>
            <a:endParaRPr/>
          </a:p>
        </p:txBody>
      </p:sp>
      <p:sp>
        <p:nvSpPr>
          <p:cNvPr id="130" name="Google Shape;1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31" name="Google Shape;131;p1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132" name="Google Shape;132;p10"/>
          <p:cNvSpPr/>
          <p:nvPr/>
        </p:nvSpPr>
        <p:spPr>
          <a:xfrm>
            <a:off x="531300" y="1335750"/>
            <a:ext cx="5783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Consider the following database schema:</a:t>
            </a:r>
            <a:endParaRPr b="0" i="0" sz="1400" u="none" cap="none" strike="noStrike">
              <a:solidFill>
                <a:srgbClr val="000000"/>
              </a:solidFill>
              <a:latin typeface="Arial"/>
              <a:ea typeface="Arial"/>
              <a:cs typeface="Arial"/>
              <a:sym typeface="Arial"/>
            </a:endParaRPr>
          </a:p>
        </p:txBody>
      </p:sp>
      <p:pic>
        <p:nvPicPr>
          <p:cNvPr id="133" name="Google Shape;133;p10"/>
          <p:cNvPicPr preferRelativeResize="0"/>
          <p:nvPr/>
        </p:nvPicPr>
        <p:blipFill rotWithShape="1">
          <a:blip r:embed="rId3">
            <a:alphaModFix/>
          </a:blip>
          <a:srcRect b="0" l="0" r="0" t="0"/>
          <a:stretch/>
        </p:blipFill>
        <p:spPr>
          <a:xfrm>
            <a:off x="531300" y="1857490"/>
            <a:ext cx="5783232" cy="4346460"/>
          </a:xfrm>
          <a:prstGeom prst="rect">
            <a:avLst/>
          </a:prstGeom>
          <a:noFill/>
          <a:ln>
            <a:noFill/>
          </a:ln>
        </p:spPr>
      </p:pic>
      <p:sp>
        <p:nvSpPr>
          <p:cNvPr id="134" name="Google Shape;134;p10"/>
          <p:cNvSpPr/>
          <p:nvPr/>
        </p:nvSpPr>
        <p:spPr>
          <a:xfrm>
            <a:off x="5844050" y="1232000"/>
            <a:ext cx="5783100" cy="497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Table Products has a one-to-one relationship with table Suppliers (one product can relate to one supplier).</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Table Products has a many-to-many relationship with table Categories (one product can relate to one or more categories). Table Product_Categories is also called a “Weak Entity” (an entity without a primary key).</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You should always normalize data as much as possible to ensure that there are no duplicate information on your database.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All Primary Keys (Id columns) are indexed by default.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You can add additional indexes on any column (or combination of columns - SKU column for example).</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Beware that when you add Indexes, INSERT, UPDATE and DELETE operations get additional overhead (due to indexes maintenance).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fce142774c_0_0"/>
          <p:cNvSpPr txBox="1"/>
          <p:nvPr>
            <p:ph idx="1" type="body"/>
          </p:nvPr>
        </p:nvSpPr>
        <p:spPr>
          <a:xfrm>
            <a:off x="495300" y="1232025"/>
            <a:ext cx="11201400" cy="4940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Before diving into the world of Entity Framework, let’s see how a traditional ADO.NET database connectivity works. The steps for working with ADO.NET are:</a:t>
            </a:r>
            <a:endParaRPr/>
          </a:p>
          <a:p>
            <a:pPr indent="-342900" lvl="0" marL="457200" rtl="0" algn="l">
              <a:spcBef>
                <a:spcPts val="1000"/>
              </a:spcBef>
              <a:spcAft>
                <a:spcPts val="0"/>
              </a:spcAft>
              <a:buSzPts val="1800"/>
              <a:buAutoNum type="arabicPeriod"/>
            </a:pPr>
            <a:r>
              <a:rPr lang="en-US"/>
              <a:t>Create a new SqlConnection by utilizing a Connection String → utilize the using structure in order to </a:t>
            </a:r>
            <a:r>
              <a:rPr lang="en-US"/>
              <a:t>appropriately dispose objects.</a:t>
            </a:r>
            <a:r>
              <a:rPr lang="en-US"/>
              <a:t> </a:t>
            </a:r>
            <a:r>
              <a:rPr b="1" lang="en-US" u="sng"/>
              <a:t>The database must exist before making any operations (most usually manually created via SQL)</a:t>
            </a:r>
            <a:endParaRPr b="1" u="sng"/>
          </a:p>
          <a:p>
            <a:pPr indent="-342900" lvl="1" marL="914400" rtl="0" algn="l">
              <a:spcBef>
                <a:spcPts val="1000"/>
              </a:spcBef>
              <a:spcAft>
                <a:spcPts val="0"/>
              </a:spcAft>
              <a:buSzPts val="1800"/>
              <a:buAutoNum type="alphaLcPeriod"/>
            </a:pPr>
            <a:r>
              <a:rPr lang="en-US"/>
              <a:t>Connection String defines the connectivity information between the application and the database. There are many kinds of Connection Strings depending on the database type, version, driver etc.</a:t>
            </a:r>
            <a:endParaRPr/>
          </a:p>
          <a:p>
            <a:pPr indent="-342900" lvl="0" marL="457200" rtl="0" algn="l">
              <a:spcBef>
                <a:spcPts val="1000"/>
              </a:spcBef>
              <a:spcAft>
                <a:spcPts val="0"/>
              </a:spcAft>
              <a:buSzPts val="1800"/>
              <a:buAutoNum type="arabicPeriod"/>
            </a:pPr>
            <a:r>
              <a:rPr lang="en-US"/>
              <a:t>Perform the Database operation required (SELECT, INSERT, UPDATE, DELETE)</a:t>
            </a:r>
            <a:endParaRPr/>
          </a:p>
          <a:p>
            <a:pPr indent="-342900" lvl="1" marL="914400" rtl="0" algn="l">
              <a:spcBef>
                <a:spcPts val="1000"/>
              </a:spcBef>
              <a:spcAft>
                <a:spcPts val="0"/>
              </a:spcAft>
              <a:buSzPts val="1800"/>
              <a:buAutoNum type="alphaLcPeriod"/>
            </a:pPr>
            <a:r>
              <a:rPr lang="en-US"/>
              <a:t>For INSERT / UPDATE / DELETE operations, it is advisable to use SqlCommand with Parameters, to avoid SQL Injection security flaw (e.g. creating the actual SQL Statement by concatenating strings)</a:t>
            </a:r>
            <a:endParaRPr/>
          </a:p>
          <a:p>
            <a:pPr indent="-342900" lvl="1" marL="914400" rtl="0" algn="l">
              <a:spcBef>
                <a:spcPts val="1000"/>
              </a:spcBef>
              <a:spcAft>
                <a:spcPts val="0"/>
              </a:spcAft>
              <a:buSzPts val="1800"/>
              <a:buAutoNum type="alphaLcPeriod"/>
            </a:pPr>
            <a:r>
              <a:rPr lang="en-US"/>
              <a:t>For SELECT operation, we are using an SqlDataReader object to iterate through the returned records. Please note in our example that we map each database field to the appropriate object property (something that Entity Framework does automatically!)</a:t>
            </a:r>
            <a:endParaRPr/>
          </a:p>
          <a:p>
            <a:pPr indent="-342900" lvl="0" marL="457200" rtl="0" algn="l">
              <a:spcBef>
                <a:spcPts val="1000"/>
              </a:spcBef>
              <a:spcAft>
                <a:spcPts val="0"/>
              </a:spcAft>
              <a:buSzPts val="1800"/>
              <a:buAutoNum type="arabicPeriod"/>
            </a:pPr>
            <a:r>
              <a:rPr lang="en-US"/>
              <a:t>After the operations complete, make sure you close the SqlConnection to free-up database resources.</a:t>
            </a:r>
            <a:endParaRPr/>
          </a:p>
          <a:p>
            <a:pPr indent="0" lvl="0" marL="0" rtl="0" algn="l">
              <a:spcBef>
                <a:spcPts val="1000"/>
              </a:spcBef>
              <a:spcAft>
                <a:spcPts val="0"/>
              </a:spcAft>
              <a:buNone/>
            </a:pPr>
            <a:r>
              <a:rPr lang="en-US"/>
              <a:t>In our example, we are demonstrating a simple CRUD Console application that works with ADO.NET (System.Data)</a:t>
            </a:r>
            <a:endParaRPr/>
          </a:p>
        </p:txBody>
      </p:sp>
      <p:sp>
        <p:nvSpPr>
          <p:cNvPr id="141" name="Google Shape;141;gfce142774c_0_0"/>
          <p:cNvSpPr txBox="1"/>
          <p:nvPr>
            <p:ph type="title"/>
          </p:nvPr>
        </p:nvSpPr>
        <p:spPr>
          <a:xfrm>
            <a:off x="495300" y="263636"/>
            <a:ext cx="11201400" cy="96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 to ADO.NET</a:t>
            </a:r>
            <a:endParaRPr/>
          </a:p>
        </p:txBody>
      </p:sp>
      <p:sp>
        <p:nvSpPr>
          <p:cNvPr id="142" name="Google Shape;142;gfce142774c_0_0"/>
          <p:cNvSpPr txBox="1"/>
          <p:nvPr>
            <p:ph idx="12" type="sldNum"/>
          </p:nvPr>
        </p:nvSpPr>
        <p:spPr>
          <a:xfrm>
            <a:off x="497507" y="6356349"/>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Introduction to Entity Framework</a:t>
            </a:r>
            <a:endParaRPr/>
          </a:p>
        </p:txBody>
      </p:sp>
      <p:sp>
        <p:nvSpPr>
          <p:cNvPr id="148" name="Google Shape;1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49" name="Google Shape;149;p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150" name="Google Shape;150;p9"/>
          <p:cNvSpPr/>
          <p:nvPr/>
        </p:nvSpPr>
        <p:spPr>
          <a:xfrm>
            <a:off x="531300" y="1335741"/>
            <a:ext cx="6884700" cy="425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Entity Framework is an Object Relational Mapper (ORM). It basically generates business objects and entities according to the database tables and provides the mechanism for: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Performing basic CRUD (Create, Read, Update, Delete) operations.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Easily managing "1 to 1", "1 to many", and "many to many" relationships.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Ability to have inheritance relationships between entities.</a:t>
            </a:r>
            <a:endParaRPr b="0" i="0" sz="2400" u="none" cap="none" strike="noStrike">
              <a:solidFill>
                <a:srgbClr val="000000"/>
              </a:solidFill>
              <a:latin typeface="Arial"/>
              <a:ea typeface="Arial"/>
              <a:cs typeface="Arial"/>
              <a:sym typeface="Arial"/>
            </a:endParaRPr>
          </a:p>
        </p:txBody>
      </p:sp>
      <p:pic>
        <p:nvPicPr>
          <p:cNvPr descr="architecture (1).jpg" id="151" name="Google Shape;151;p9"/>
          <p:cNvPicPr preferRelativeResize="0"/>
          <p:nvPr>
            <p:ph idx="1" type="body"/>
          </p:nvPr>
        </p:nvPicPr>
        <p:blipFill rotWithShape="1">
          <a:blip r:embed="rId3">
            <a:alphaModFix/>
          </a:blip>
          <a:srcRect b="0" l="0" r="0" t="0"/>
          <a:stretch/>
        </p:blipFill>
        <p:spPr>
          <a:xfrm>
            <a:off x="7506317" y="1021360"/>
            <a:ext cx="35550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70c7fbd45f_0_7"/>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Connection String defines the connectivity information between the application and the database. There are many kinds of Connection Strings depending on the database type, version, driver etc.</a:t>
            </a:r>
            <a:endParaRPr/>
          </a:p>
          <a:p>
            <a:pPr indent="-342900" lvl="0" marL="457200" rtl="0" algn="l">
              <a:lnSpc>
                <a:spcPct val="100000"/>
              </a:lnSpc>
              <a:spcBef>
                <a:spcPts val="0"/>
              </a:spcBef>
              <a:spcAft>
                <a:spcPts val="0"/>
              </a:spcAft>
              <a:buSzPts val="1800"/>
              <a:buChar char="•"/>
            </a:pPr>
            <a:r>
              <a:rPr lang="en-US"/>
              <a:t>Typically, for an ASP.NET Core application, Connection String is stored in the appsettings.json file, like in the following example with SQL Server Express edition on localhost:</a:t>
            </a:r>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"ConnectionStrings": {</a:t>
            </a:r>
            <a:endParaRPr>
              <a:latin typeface="Courier New"/>
              <a:ea typeface="Courier New"/>
              <a:cs typeface="Courier New"/>
              <a:sym typeface="Courier New"/>
            </a:endParaRPr>
          </a:p>
          <a:p>
            <a:pPr indent="457200" lvl="0" marL="914400" rtl="0" algn="l">
              <a:lnSpc>
                <a:spcPct val="100000"/>
              </a:lnSpc>
              <a:spcBef>
                <a:spcPts val="0"/>
              </a:spcBef>
              <a:spcAft>
                <a:spcPts val="0"/>
              </a:spcAft>
              <a:buSzPts val="1800"/>
              <a:buNone/>
            </a:pPr>
            <a:r>
              <a:rPr lang="en-US">
                <a:latin typeface="Courier New"/>
                <a:ea typeface="Courier New"/>
                <a:cs typeface="Courier New"/>
                <a:sym typeface="Courier New"/>
              </a:rPr>
              <a:t>"DefaultConnection": "Server=.\\sqlexpress;Database=eshop;User Id =myusername;Password=mypassword;MultipleActiveResultSets=true"</a:t>
            </a:r>
            <a:endParaRPr>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342900" lvl="0" marL="457200" rtl="0" algn="l">
              <a:lnSpc>
                <a:spcPct val="100000"/>
              </a:lnSpc>
              <a:spcBef>
                <a:spcPts val="1000"/>
              </a:spcBef>
              <a:spcAft>
                <a:spcPts val="0"/>
              </a:spcAft>
              <a:buSzPts val="1800"/>
              <a:buChar char="•"/>
            </a:pPr>
            <a:r>
              <a:rPr lang="en-US"/>
              <a:t>On ConfigureServices method (on Startup.cs file) you either add the Db Context or (if you have selected Identity when creating your application it is already added like):</a:t>
            </a:r>
            <a:endParaRPr/>
          </a:p>
          <a:p>
            <a:pPr indent="457200" lvl="0" marL="0" rtl="0" algn="l">
              <a:lnSpc>
                <a:spcPct val="100000"/>
              </a:lnSpc>
              <a:spcBef>
                <a:spcPts val="0"/>
              </a:spcBef>
              <a:spcAft>
                <a:spcPts val="0"/>
              </a:spcAft>
              <a:buSzPts val="1800"/>
              <a:buNone/>
            </a:pPr>
            <a:r>
              <a:rPr lang="en-US">
                <a:latin typeface="Courier New"/>
                <a:ea typeface="Courier New"/>
                <a:cs typeface="Courier New"/>
                <a:sym typeface="Courier New"/>
              </a:rPr>
              <a:t>services.AddDbContext&lt;ApplicationDbContext&gt;(options =&gt;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options.UseSqlServer(</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Configuration.GetConnectionString("DefaultConnection")));</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Font typeface="Calibri"/>
              <a:buChar char="•"/>
            </a:pPr>
            <a:r>
              <a:rPr lang="en-US"/>
              <a:t>Your database context class must inherit DbContext or IdentityDbContext class. In an ASP.NET Core web application, DbContext is usually provided to other classes via dependency injection.</a:t>
            </a:r>
            <a:endParaRPr/>
          </a:p>
        </p:txBody>
      </p:sp>
      <p:sp>
        <p:nvSpPr>
          <p:cNvPr id="158" name="Google Shape;158;g70c7fbd45f_0_7"/>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Connection String and DBContext</a:t>
            </a:r>
            <a:endParaRPr/>
          </a:p>
        </p:txBody>
      </p:sp>
      <p:sp>
        <p:nvSpPr>
          <p:cNvPr id="159" name="Google Shape;159;g70c7fbd45f_0_7"/>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70c7fbd45f_0_16"/>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public class ApplicationDbContext : IdentityDbContext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r>
              <a:rPr b="1" lang="en-US">
                <a:solidFill>
                  <a:srgbClr val="38761D"/>
                </a:solidFill>
                <a:latin typeface="Courier New"/>
                <a:ea typeface="Courier New"/>
                <a:cs typeface="Courier New"/>
                <a:sym typeface="Courier New"/>
              </a:rPr>
              <a:t>// Every model (besides the weak entities, must be declared with DbSet</a:t>
            </a:r>
            <a:endParaRPr b="1">
              <a:solidFill>
                <a:srgbClr val="38761D"/>
              </a:solidFill>
              <a:latin typeface="Courier New"/>
              <a:ea typeface="Courier New"/>
              <a:cs typeface="Courier New"/>
              <a:sym typeface="Courier New"/>
            </a:endParaRPr>
          </a:p>
          <a:p>
            <a:pPr indent="0" lvl="0" marL="914400" rtl="0" algn="l">
              <a:lnSpc>
                <a:spcPct val="100000"/>
              </a:lnSpc>
              <a:spcBef>
                <a:spcPts val="0"/>
              </a:spcBef>
              <a:spcAft>
                <a:spcPts val="0"/>
              </a:spcAft>
              <a:buSzPts val="1800"/>
              <a:buNone/>
            </a:pPr>
            <a:r>
              <a:rPr b="1" lang="en-US">
                <a:solidFill>
                  <a:srgbClr val="38761D"/>
                </a:solidFill>
                <a:latin typeface="Courier New"/>
                <a:ea typeface="Courier New"/>
                <a:cs typeface="Courier New"/>
                <a:sym typeface="Courier New"/>
              </a:rPr>
              <a:t>// Weak entities, will be declared on the OnModelCreating function which</a:t>
            </a:r>
            <a:endParaRPr b="1">
              <a:solidFill>
                <a:srgbClr val="38761D"/>
              </a:solidFill>
              <a:latin typeface="Courier New"/>
              <a:ea typeface="Courier New"/>
              <a:cs typeface="Courier New"/>
              <a:sym typeface="Courier New"/>
            </a:endParaRPr>
          </a:p>
          <a:p>
            <a:pPr indent="0" lvl="0" marL="914400" rtl="0" algn="l">
              <a:lnSpc>
                <a:spcPct val="100000"/>
              </a:lnSpc>
              <a:spcBef>
                <a:spcPts val="0"/>
              </a:spcBef>
              <a:spcAft>
                <a:spcPts val="0"/>
              </a:spcAft>
              <a:buSzPts val="1800"/>
              <a:buNone/>
            </a:pPr>
            <a:r>
              <a:rPr b="1" lang="en-US">
                <a:solidFill>
                  <a:srgbClr val="38761D"/>
                </a:solidFill>
                <a:latin typeface="Courier New"/>
                <a:ea typeface="Courier New"/>
                <a:cs typeface="Courier New"/>
                <a:sym typeface="Courier New"/>
              </a:rPr>
              <a:t>// will be overridden (this is the only way to define many-to-many</a:t>
            </a:r>
            <a:endParaRPr b="1">
              <a:solidFill>
                <a:srgbClr val="38761D"/>
              </a:solidFill>
              <a:latin typeface="Courier New"/>
              <a:ea typeface="Courier New"/>
              <a:cs typeface="Courier New"/>
              <a:sym typeface="Courier New"/>
            </a:endParaRPr>
          </a:p>
          <a:p>
            <a:pPr indent="0" lvl="0" marL="914400" rtl="0" algn="l">
              <a:lnSpc>
                <a:spcPct val="100000"/>
              </a:lnSpc>
              <a:spcBef>
                <a:spcPts val="0"/>
              </a:spcBef>
              <a:spcAft>
                <a:spcPts val="0"/>
              </a:spcAft>
              <a:buSzPts val="1800"/>
              <a:buNone/>
            </a:pPr>
            <a:r>
              <a:rPr b="1" lang="en-US">
                <a:solidFill>
                  <a:srgbClr val="38761D"/>
                </a:solidFill>
                <a:latin typeface="Courier New"/>
                <a:ea typeface="Courier New"/>
                <a:cs typeface="Courier New"/>
                <a:sym typeface="Courier New"/>
              </a:rPr>
              <a:t>// relationships with EF)</a:t>
            </a:r>
            <a:endParaRPr b="1">
              <a:solidFill>
                <a:srgbClr val="38761D"/>
              </a:solidFill>
              <a:latin typeface="Courier New"/>
              <a:ea typeface="Courier New"/>
              <a:cs typeface="Courier New"/>
              <a:sym typeface="Courier New"/>
            </a:endParaRPr>
          </a:p>
          <a:p>
            <a:pPr indent="0" lvl="0" marL="914400" rtl="0" algn="l">
              <a:lnSpc>
                <a:spcPct val="100000"/>
              </a:lnSpc>
              <a:spcBef>
                <a:spcPts val="0"/>
              </a:spcBef>
              <a:spcAft>
                <a:spcPts val="0"/>
              </a:spcAft>
              <a:buSzPts val="1800"/>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DbSet&lt;Product&gt; Products { get; set;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DbSet&lt;Supplier&gt; Suppliers { get; set;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DbSet&lt;Category&gt; Categories { get; set;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public ApplicationDbContext(DbContextOptions&lt;ApplicationDbContext&gt; options)</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 base(options)</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a:p>
        </p:txBody>
      </p:sp>
      <p:sp>
        <p:nvSpPr>
          <p:cNvPr id="166" name="Google Shape;166;g70c7fbd45f_0_16"/>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DBContext example (based on the previous tables)</a:t>
            </a:r>
            <a:endParaRPr/>
          </a:p>
        </p:txBody>
      </p:sp>
      <p:sp>
        <p:nvSpPr>
          <p:cNvPr id="167" name="Google Shape;167;g70c7fbd45f_0_16"/>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70c7fbd45f_0_24"/>
          <p:cNvSpPr txBox="1"/>
          <p:nvPr>
            <p:ph idx="1" type="body"/>
          </p:nvPr>
        </p:nvSpPr>
        <p:spPr>
          <a:xfrm>
            <a:off x="495300" y="1232025"/>
            <a:ext cx="11201400" cy="50592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1800"/>
              <a:buNone/>
            </a:pPr>
            <a:r>
              <a:rPr lang="en-US">
                <a:latin typeface="Courier New"/>
                <a:ea typeface="Courier New"/>
                <a:cs typeface="Courier New"/>
                <a:sym typeface="Courier New"/>
              </a:rPr>
              <a:t>protected override void OnModelCreating(ModelBuilder modelBuilder)</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base.OnModelCreating(modelBuilder);	</a:t>
            </a:r>
            <a:r>
              <a:rPr b="1" lang="en-US">
                <a:solidFill>
                  <a:srgbClr val="38761D"/>
                </a:solidFill>
                <a:latin typeface="Courier New"/>
                <a:ea typeface="Courier New"/>
                <a:cs typeface="Courier New"/>
                <a:sym typeface="Courier New"/>
              </a:rPr>
              <a:t>// Required for setting Identity</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US">
                <a:solidFill>
                  <a:srgbClr val="38761D"/>
                </a:solidFill>
                <a:latin typeface="Courier New"/>
                <a:ea typeface="Courier New"/>
                <a:cs typeface="Courier New"/>
                <a:sym typeface="Courier New"/>
              </a:rPr>
              <a:t>			 // Below are required, to setup the ProductCategory weak entity</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US">
                <a:solidFill>
                  <a:srgbClr val="38761D"/>
                </a:solidFill>
                <a:latin typeface="Courier New"/>
                <a:ea typeface="Courier New"/>
                <a:cs typeface="Courier New"/>
                <a:sym typeface="Courier New"/>
              </a:rPr>
              <a:t>			 // which connects one or more products to one or more categories</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modelBuilder.Entity&lt;ProductCategory&gt;()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.HasKey(t =&gt; new { t.ProductId, t.CategoryId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modelBuilder.Entity&lt;ProductCategory&gt;()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.HasOne(pt =&gt; pt.Product)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.WithMany(p =&gt; p.Categories)</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.HasForeignKey(pt =&gt; pt.ProductId);</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.OnDelete(DeleteBehavior.Cascade);	</a:t>
            </a:r>
            <a:r>
              <a:rPr b="1" lang="en-US">
                <a:solidFill>
                  <a:srgbClr val="38761D"/>
                </a:solidFill>
                <a:latin typeface="Courier New"/>
                <a:ea typeface="Courier New"/>
                <a:cs typeface="Courier New"/>
                <a:sym typeface="Courier New"/>
              </a:rPr>
              <a:t>// Setup CASCADE ON DELETE</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modelBuilder.Entity&lt;ProductCategory&gt;()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.HasOne(pt =&gt; pt.Category)</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.WithMany(t =&gt; t.Products)</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.HasForeignKey(pt =&gt; pt.CategoryId);</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a:t>
            </a:r>
            <a:endParaRPr>
              <a:latin typeface="Courier New"/>
              <a:ea typeface="Courier New"/>
              <a:cs typeface="Courier New"/>
              <a:sym typeface="Courier New"/>
            </a:endParaRPr>
          </a:p>
        </p:txBody>
      </p:sp>
      <p:sp>
        <p:nvSpPr>
          <p:cNvPr id="174" name="Google Shape;174;g70c7fbd45f_0_24"/>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DBContext example (continued...)</a:t>
            </a:r>
            <a:endParaRPr/>
          </a:p>
        </p:txBody>
      </p:sp>
      <p:sp>
        <p:nvSpPr>
          <p:cNvPr id="175" name="Google Shape;175;g70c7fbd45f_0_24"/>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70c7fbd45f_0_31"/>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0"/>
              </a:spcBef>
              <a:spcAft>
                <a:spcPts val="0"/>
              </a:spcAft>
              <a:buSzPts val="1900"/>
              <a:buChar char="•"/>
            </a:pPr>
            <a:r>
              <a:rPr lang="en-US" sz="1900"/>
              <a:t>Since we are creating our database with the code-first approach, we need to persist the changes to the actual database. Go to Tool &gt; Nuget Package Manager &gt; Package Manager Console to open the console and run the following commands:</a:t>
            </a:r>
            <a:endParaRPr sz="1900"/>
          </a:p>
          <a:p>
            <a:pPr indent="-349250" lvl="0" marL="457200" rtl="0" algn="l">
              <a:lnSpc>
                <a:spcPct val="100000"/>
              </a:lnSpc>
              <a:spcBef>
                <a:spcPts val="0"/>
              </a:spcBef>
              <a:spcAft>
                <a:spcPts val="0"/>
              </a:spcAft>
              <a:buSzPts val="1900"/>
              <a:buChar char="•"/>
            </a:pPr>
            <a:r>
              <a:rPr lang="en-US" sz="1900"/>
              <a:t>To add a new migration (e.g. modify DB scheme), use the following command (InitialDBCreate is just a name):</a:t>
            </a:r>
            <a:endParaRPr sz="1900"/>
          </a:p>
          <a:p>
            <a:pPr indent="0" lvl="0" marL="457200" rtl="0" algn="ctr">
              <a:lnSpc>
                <a:spcPct val="100000"/>
              </a:lnSpc>
              <a:spcBef>
                <a:spcPts val="0"/>
              </a:spcBef>
              <a:spcAft>
                <a:spcPts val="0"/>
              </a:spcAft>
              <a:buSzPts val="1800"/>
              <a:buNone/>
            </a:pPr>
            <a:r>
              <a:rPr b="1" lang="en-US" sz="1900">
                <a:latin typeface="Courier New"/>
                <a:ea typeface="Courier New"/>
                <a:cs typeface="Courier New"/>
                <a:sym typeface="Courier New"/>
              </a:rPr>
              <a:t>Add-Migration InitialDBCreate</a:t>
            </a:r>
            <a:endParaRPr b="1" sz="1900">
              <a:latin typeface="Courier New"/>
              <a:ea typeface="Courier New"/>
              <a:cs typeface="Courier New"/>
              <a:sym typeface="Courier New"/>
            </a:endParaRPr>
          </a:p>
          <a:p>
            <a:pPr indent="-349250" lvl="0" marL="457200" rtl="0" algn="l">
              <a:lnSpc>
                <a:spcPct val="100000"/>
              </a:lnSpc>
              <a:spcBef>
                <a:spcPts val="0"/>
              </a:spcBef>
              <a:spcAft>
                <a:spcPts val="0"/>
              </a:spcAft>
              <a:buSzPts val="1900"/>
              <a:buChar char="•"/>
            </a:pPr>
            <a:r>
              <a:rPr lang="en-US" sz="1900"/>
              <a:t>To remove the last migration run, use the following command:</a:t>
            </a:r>
            <a:endParaRPr sz="1900">
              <a:latin typeface="Courier New"/>
              <a:ea typeface="Courier New"/>
              <a:cs typeface="Courier New"/>
              <a:sym typeface="Courier New"/>
            </a:endParaRPr>
          </a:p>
          <a:p>
            <a:pPr indent="0" lvl="0" marL="457200" rtl="0" algn="ctr">
              <a:lnSpc>
                <a:spcPct val="100000"/>
              </a:lnSpc>
              <a:spcBef>
                <a:spcPts val="0"/>
              </a:spcBef>
              <a:spcAft>
                <a:spcPts val="0"/>
              </a:spcAft>
              <a:buSzPts val="1800"/>
              <a:buNone/>
            </a:pPr>
            <a:r>
              <a:rPr b="1" lang="en-US" sz="1900">
                <a:latin typeface="Courier New"/>
                <a:ea typeface="Courier New"/>
                <a:cs typeface="Courier New"/>
                <a:sym typeface="Courier New"/>
              </a:rPr>
              <a:t>Remove-Migration</a:t>
            </a:r>
            <a:endParaRPr b="1" sz="1900">
              <a:latin typeface="Courier New"/>
              <a:ea typeface="Courier New"/>
              <a:cs typeface="Courier New"/>
              <a:sym typeface="Courier New"/>
            </a:endParaRPr>
          </a:p>
          <a:p>
            <a:pPr indent="-349250" lvl="0" marL="457200" rtl="0" algn="l">
              <a:lnSpc>
                <a:spcPct val="100000"/>
              </a:lnSpc>
              <a:spcBef>
                <a:spcPts val="0"/>
              </a:spcBef>
              <a:spcAft>
                <a:spcPts val="0"/>
              </a:spcAft>
              <a:buSzPts val="1900"/>
              <a:buChar char="•"/>
            </a:pPr>
            <a:r>
              <a:rPr lang="en-US" sz="1900"/>
              <a:t>To finalize (persist) the changes on the database, use the following command:</a:t>
            </a:r>
            <a:endParaRPr sz="1900">
              <a:latin typeface="Courier New"/>
              <a:ea typeface="Courier New"/>
              <a:cs typeface="Courier New"/>
              <a:sym typeface="Courier New"/>
            </a:endParaRPr>
          </a:p>
          <a:p>
            <a:pPr indent="0" lvl="0" marL="457200" rtl="0" algn="ctr">
              <a:lnSpc>
                <a:spcPct val="100000"/>
              </a:lnSpc>
              <a:spcBef>
                <a:spcPts val="0"/>
              </a:spcBef>
              <a:spcAft>
                <a:spcPts val="0"/>
              </a:spcAft>
              <a:buSzPts val="1800"/>
              <a:buNone/>
            </a:pPr>
            <a:r>
              <a:rPr b="1" lang="en-US" sz="1900">
                <a:latin typeface="Courier New"/>
                <a:ea typeface="Courier New"/>
                <a:cs typeface="Courier New"/>
                <a:sym typeface="Courier New"/>
              </a:rPr>
              <a:t>Update-Database</a:t>
            </a:r>
            <a:endParaRPr b="1" sz="1900">
              <a:latin typeface="Courier New"/>
              <a:ea typeface="Courier New"/>
              <a:cs typeface="Courier New"/>
              <a:sym typeface="Courier New"/>
            </a:endParaRPr>
          </a:p>
          <a:p>
            <a:pPr indent="-349250" lvl="0" marL="457200" rtl="0" algn="l">
              <a:lnSpc>
                <a:spcPct val="100000"/>
              </a:lnSpc>
              <a:spcBef>
                <a:spcPts val="0"/>
              </a:spcBef>
              <a:spcAft>
                <a:spcPts val="0"/>
              </a:spcAft>
              <a:buSzPts val="1900"/>
              <a:buChar char="•"/>
            </a:pPr>
            <a:r>
              <a:rPr lang="en-US" sz="1900"/>
              <a:t>To revert to a previous migration state, use the following command: (MyLastGoodMigration is just a name):</a:t>
            </a:r>
            <a:endParaRPr sz="1900">
              <a:latin typeface="Courier New"/>
              <a:ea typeface="Courier New"/>
              <a:cs typeface="Courier New"/>
              <a:sym typeface="Courier New"/>
            </a:endParaRPr>
          </a:p>
          <a:p>
            <a:pPr indent="0" lvl="0" marL="457200" rtl="0" algn="ctr">
              <a:lnSpc>
                <a:spcPct val="100000"/>
              </a:lnSpc>
              <a:spcBef>
                <a:spcPts val="0"/>
              </a:spcBef>
              <a:spcAft>
                <a:spcPts val="0"/>
              </a:spcAft>
              <a:buSzPts val="1800"/>
              <a:buNone/>
            </a:pPr>
            <a:r>
              <a:rPr b="1" lang="en-US" sz="1900">
                <a:latin typeface="Courier New"/>
                <a:ea typeface="Courier New"/>
                <a:cs typeface="Courier New"/>
                <a:sym typeface="Courier New"/>
              </a:rPr>
              <a:t>Update-Database MyLastGoodMigration</a:t>
            </a:r>
            <a:endParaRPr b="1" sz="1900">
              <a:latin typeface="Courier New"/>
              <a:ea typeface="Courier New"/>
              <a:cs typeface="Courier New"/>
              <a:sym typeface="Courier New"/>
            </a:endParaRPr>
          </a:p>
          <a:p>
            <a:pPr indent="-349250" lvl="0" marL="457200" rtl="0" algn="l">
              <a:lnSpc>
                <a:spcPct val="100000"/>
              </a:lnSpc>
              <a:spcBef>
                <a:spcPts val="0"/>
              </a:spcBef>
              <a:spcAft>
                <a:spcPts val="0"/>
              </a:spcAft>
              <a:buSzPts val="1900"/>
              <a:buChar char="•"/>
            </a:pPr>
            <a:r>
              <a:rPr lang="en-US" sz="1900"/>
              <a:t>To remove ALL previous migrations and start from the beginning (without dropping the DB):</a:t>
            </a:r>
            <a:endParaRPr sz="1900">
              <a:latin typeface="Courier New"/>
              <a:ea typeface="Courier New"/>
              <a:cs typeface="Courier New"/>
              <a:sym typeface="Courier New"/>
            </a:endParaRPr>
          </a:p>
          <a:p>
            <a:pPr indent="0" lvl="0" marL="457200" rtl="0" algn="ctr">
              <a:lnSpc>
                <a:spcPct val="100000"/>
              </a:lnSpc>
              <a:spcBef>
                <a:spcPts val="0"/>
              </a:spcBef>
              <a:spcAft>
                <a:spcPts val="0"/>
              </a:spcAft>
              <a:buSzPts val="1800"/>
              <a:buNone/>
            </a:pPr>
            <a:r>
              <a:rPr b="1" lang="en-US" sz="1900">
                <a:latin typeface="Courier New"/>
                <a:ea typeface="Courier New"/>
                <a:cs typeface="Courier New"/>
                <a:sym typeface="Courier New"/>
              </a:rPr>
              <a:t>Update-Database -Migration:0 → Remove-Migration</a:t>
            </a:r>
            <a:endParaRPr b="1" sz="1900">
              <a:latin typeface="Courier New"/>
              <a:ea typeface="Courier New"/>
              <a:cs typeface="Courier New"/>
              <a:sym typeface="Courier New"/>
            </a:endParaRPr>
          </a:p>
          <a:p>
            <a:pPr indent="-349250" lvl="0" marL="457200" rtl="0" algn="l">
              <a:lnSpc>
                <a:spcPct val="100000"/>
              </a:lnSpc>
              <a:spcBef>
                <a:spcPts val="0"/>
              </a:spcBef>
              <a:spcAft>
                <a:spcPts val="0"/>
              </a:spcAft>
              <a:buSzPts val="1900"/>
              <a:buChar char="•"/>
            </a:pPr>
            <a:r>
              <a:rPr lang="en-US" sz="1900"/>
              <a:t>To drop the database entirely:</a:t>
            </a:r>
            <a:endParaRPr sz="1900">
              <a:latin typeface="Courier New"/>
              <a:ea typeface="Courier New"/>
              <a:cs typeface="Courier New"/>
              <a:sym typeface="Courier New"/>
            </a:endParaRPr>
          </a:p>
          <a:p>
            <a:pPr indent="0" lvl="0" marL="457200" rtl="0" algn="ctr">
              <a:lnSpc>
                <a:spcPct val="100000"/>
              </a:lnSpc>
              <a:spcBef>
                <a:spcPts val="0"/>
              </a:spcBef>
              <a:spcAft>
                <a:spcPts val="0"/>
              </a:spcAft>
              <a:buSzPts val="1800"/>
              <a:buNone/>
            </a:pPr>
            <a:r>
              <a:rPr b="1" lang="en-US" sz="1900">
                <a:latin typeface="Courier New"/>
                <a:ea typeface="Courier New"/>
                <a:cs typeface="Courier New"/>
                <a:sym typeface="Courier New"/>
              </a:rPr>
              <a:t>Drop-Database</a:t>
            </a:r>
            <a:endParaRPr b="1" sz="1900">
              <a:latin typeface="Courier New"/>
              <a:ea typeface="Courier New"/>
              <a:cs typeface="Courier New"/>
              <a:sym typeface="Courier New"/>
            </a:endParaRPr>
          </a:p>
          <a:p>
            <a:pPr indent="-349250" lvl="0" marL="457200" rtl="0" algn="l">
              <a:lnSpc>
                <a:spcPct val="100000"/>
              </a:lnSpc>
              <a:spcBef>
                <a:spcPts val="0"/>
              </a:spcBef>
              <a:spcAft>
                <a:spcPts val="0"/>
              </a:spcAft>
              <a:buSzPts val="1900"/>
              <a:buChar char="•"/>
            </a:pPr>
            <a:r>
              <a:rPr lang="en-US" sz="1900"/>
              <a:t>PowerShell Reference: </a:t>
            </a:r>
            <a:r>
              <a:rPr lang="en-US" sz="1900" u="sng">
                <a:solidFill>
                  <a:schemeClr val="hlink"/>
                </a:solidFill>
                <a:latin typeface="Arial"/>
                <a:ea typeface="Arial"/>
                <a:cs typeface="Arial"/>
                <a:sym typeface="Arial"/>
                <a:hlinkClick r:id="rId3"/>
              </a:rPr>
              <a:t>https://docs.microsoft.com/en-us/ef/core/miscellaneous/cli/powershell</a:t>
            </a:r>
            <a:endParaRPr b="1" sz="1900">
              <a:latin typeface="Courier New"/>
              <a:ea typeface="Courier New"/>
              <a:cs typeface="Courier New"/>
              <a:sym typeface="Courier New"/>
            </a:endParaRPr>
          </a:p>
        </p:txBody>
      </p:sp>
      <p:sp>
        <p:nvSpPr>
          <p:cNvPr id="182" name="Google Shape;182;g70c7fbd45f_0_31"/>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Database Migrations</a:t>
            </a:r>
            <a:endParaRPr/>
          </a:p>
        </p:txBody>
      </p:sp>
      <p:sp>
        <p:nvSpPr>
          <p:cNvPr id="183" name="Google Shape;183;g70c7fbd45f_0_31"/>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2015-07-10T13:13:35Z</dcterms:created>
  <dc:creator>Stephanie Gaspary</dc:creator>
</cp:coreProperties>
</file>