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Relationships xmlns="http://schemas.openxmlformats.org/package/2006/relationships"><Relationship Target="ppt/presentation.xml" Type="http://schemas.openxmlformats.org/officeDocument/2006/relationships/officeDocument" Id="rId1"></Relationship><Relationship Target="docProps/core.xml" Type="http://schemas.openxmlformats.org/package/2006/relationships/metadata/core-properties" Id="rId3"></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iIIuvhqSkVVtwCkoVP+392GyEW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Relationships xmlns="http://schemas.openxmlformats.org/package/2006/relationships"><Relationship Target="slides/slide15.xml" Type="http://schemas.openxmlformats.org/officeDocument/2006/relationships/slide" Id="rId20"></Relationship><Relationship Target="slides/slide6.xml" Type="http://schemas.openxmlformats.org/officeDocument/2006/relationships/slide" Id="rId11"></Relationship><Relationship Target="slides/slide17.xml" Type="http://schemas.openxmlformats.org/officeDocument/2006/relationships/slide" Id="rId22"></Relationship><Relationship Target="slides/slide5.xml" Type="http://schemas.openxmlformats.org/officeDocument/2006/relationships/slide" Id="rId10"></Relationship><Relationship Target="slides/slide16.xml" Type="http://schemas.openxmlformats.org/officeDocument/2006/relationships/slide" Id="rId21"></Relationship><Relationship Target="slides/slide8.xml" Type="http://schemas.openxmlformats.org/officeDocument/2006/relationships/slide" Id="rId13"></Relationship><Relationship Target="slides/slide7.xml" Type="http://schemas.openxmlformats.org/officeDocument/2006/relationships/slide" Id="rId12"></Relationship><Relationship Target="metadata" Type="http://customschemas.google.com/relationships/presentationmetadata" Id="rId23"></Relationship><Relationship Target="theme/theme1.xml" Type="http://schemas.openxmlformats.org/officeDocument/2006/relationships/theme" Id="rId1"></Relationship><Relationship Target="viewProps.xml" Type="http://schemas.openxmlformats.org/officeDocument/2006/relationships/viewProps" Id="rId2"></Relationship><Relationship Target="presProps.xml" Type="http://schemas.openxmlformats.org/officeDocument/2006/relationships/presProps" Id="rId3"></Relationship><Relationship Target="slideMasters/slideMaster1.xml" Type="http://schemas.openxmlformats.org/officeDocument/2006/relationships/slideMaster" Id="rId4"></Relationship><Relationship Target="slides/slide4.xml" Type="http://schemas.openxmlformats.org/officeDocument/2006/relationships/slide" Id="rId9"></Relationship><Relationship Target="slides/slide10.xml" Type="http://schemas.openxmlformats.org/officeDocument/2006/relationships/slide" Id="rId15"></Relationship><Relationship Target="slides/slide9.xml" Type="http://schemas.openxmlformats.org/officeDocument/2006/relationships/slide" Id="rId14"></Relationship><Relationship Target="slides/slide12.xml" Type="http://schemas.openxmlformats.org/officeDocument/2006/relationships/slide" Id="rId17"></Relationship><Relationship Target="slides/slide11.xml" Type="http://schemas.openxmlformats.org/officeDocument/2006/relationships/slide" Id="rId16"></Relationship><Relationship Target="notesMasters/notesMaster1.xml" Type="http://schemas.openxmlformats.org/officeDocument/2006/relationships/notesMaster" Id="rId5"></Relationship><Relationship Target="slides/slide14.xml" Type="http://schemas.openxmlformats.org/officeDocument/2006/relationships/slide" Id="rId19"></Relationship><Relationship Target="slides/slide1.xml" Type="http://schemas.openxmlformats.org/officeDocument/2006/relationships/slide" Id="rId6"></Relationship><Relationship Target="slides/slide13.xml" Type="http://schemas.openxmlformats.org/officeDocument/2006/relationships/slide" Id="rId18"></Relationship><Relationship Target="slides/slide2.xml" Type="http://schemas.openxmlformats.org/officeDocument/2006/relationships/slide" Id="rId7"></Relationship><Relationship Target="slides/slide3.xml" Type="http://schemas.openxmlformats.org/officeDocument/2006/relationships/slide" Id="rId8"></Relationship></Relationships>
</file>

<file path=ppt/notesMasters/_rels/notesMaster1.xml.rels><?xml version="1.0" encoding="UTF-8" ?><Relationships xmlns="http://schemas.openxmlformats.org/package/2006/relationships"><Relationship Target="../theme/theme2.xml" Type="http://schemas.openxmlformats.org/officeDocument/2006/relationships/theme" Id="rId1"></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b57229a6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6b57229a68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6b57229a68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b57229a68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6b57229a68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6b57229a68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6b57229a68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6b57229a68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6b57229a68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b57229a68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6b57229a68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6b57229a68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b57229a68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6b57229a68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6b57229a68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b57229a68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6b57229a68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6b57229a68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aac25c57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7aac25c57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7aac25c57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b57229a6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6b57229a6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6b57229a6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b57229a6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6b57229a68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6b57229a68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b6eb0876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6b6eb0876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6b6eb08761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Relationships xmlns="http://schemas.openxmlformats.org/package/2006/relationships"><Relationship Target="../slideMasters/slideMaster1.xml" Type="http://schemas.openxmlformats.org/officeDocument/2006/relationships/slideMaster" Id="rId1"></Relationship><Relationship Target="../media/image4.jpg" Type="http://schemas.openxmlformats.org/officeDocument/2006/relationships/image" Id="rId2"></Relationship><Relationship Target="../media/image1.png" Type="http://schemas.openxmlformats.org/officeDocument/2006/relationships/image" Id="rId3"></Relationship></Relationships>
</file>

<file path=ppt/slideLayouts/_rels/slideLayout10.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_rels/slideLayout11.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12.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2.xml.rels><?xml version="1.0" encoding="UTF-8" ?><Relationships xmlns="http://schemas.openxmlformats.org/package/2006/relationships"><Relationship Target="../slideMasters/slideMaster1.xml" Type="http://schemas.openxmlformats.org/officeDocument/2006/relationships/slideMaster" Id="rId1"></Relationship><Relationship Target="../media/image7.png" Type="http://schemas.openxmlformats.org/officeDocument/2006/relationships/image" Id="rId2"></Relationship></Relationships>
</file>

<file path=ppt/slideLayouts/_rels/slideLayout3.xml.rels><?xml version="1.0" encoding="UTF-8" ?><Relationships xmlns="http://schemas.openxmlformats.org/package/2006/relationships"><Relationship Target="../slideMasters/slideMaster1.xml" Type="http://schemas.openxmlformats.org/officeDocument/2006/relationships/slideMaster" Id="rId1"></Relationship><Relationship Target="../media/image5.png" Type="http://schemas.openxmlformats.org/officeDocument/2006/relationships/image" Id="rId2"></Relationship></Relationships>
</file>

<file path=ppt/slideLayouts/_rels/slideLayout4.xml.rels><?xml version="1.0" encoding="UTF-8" ?><Relationships xmlns="http://schemas.openxmlformats.org/package/2006/relationships"><Relationship Target="../slideMasters/slideMaster1.xml" Type="http://schemas.openxmlformats.org/officeDocument/2006/relationships/slideMaster" Id="rId1"></Relationship><Relationship Target="../media/image2.png" Type="http://schemas.openxmlformats.org/officeDocument/2006/relationships/image" Id="rId2"></Relationship></Relationships>
</file>

<file path=ppt/slideLayouts/_rels/slideLayout5.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_rels/slideLayout6.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_rels/slideLayout7.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_rels/slideLayout8.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_rels/slideLayout9.xml.rels><?xml version="1.0" encoding="UTF-8" ?><Relationships xmlns="http://schemas.openxmlformats.org/package/2006/relationships"><Relationship Target="../slideMasters/slideMaster1.xml" Type="http://schemas.openxmlformats.org/officeDocument/2006/relationships/slideMaster" Id="rId1"></Relationship><Relationship Target="../media/image8.png" Type="http://schemas.openxmlformats.org/officeDocument/2006/relationships/image" Id="rId2"></Relationship></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4" name="Shape 14"/>
        <p:cNvGrpSpPr/>
        <p:nvPr/>
      </p:nvGrpSpPr>
      <p:grpSpPr>
        <a:xfrm>
          <a:off x="0" y="0"/>
          <a:ext cx="0" cy="0"/>
          <a:chOff x="0" y="0"/>
          <a:chExt cx="0" cy="0"/>
        </a:xfrm>
      </p:grpSpPr>
      <p:pic>
        <p:nvPicPr>
          <p:cNvPr id="15" name="Google Shape;15;p12"/>
          <p:cNvPicPr preferRelativeResize="0"/>
          <p:nvPr/>
        </p:nvPicPr>
        <p:blipFill rotWithShape="1">
          <a:blip r:embed="rId2">
            <a:alphaModFix/>
          </a:blip>
          <a:srcRect b="28413" l="0" r="0" t="7220"/>
          <a:stretch/>
        </p:blipFill>
        <p:spPr>
          <a:xfrm>
            <a:off x="-14453" y="0"/>
            <a:ext cx="12206452" cy="5175422"/>
          </a:xfrm>
          <a:prstGeom prst="rect">
            <a:avLst/>
          </a:prstGeom>
          <a:noFill/>
          <a:ln>
            <a:noFill/>
          </a:ln>
        </p:spPr>
      </p:pic>
      <p:sp>
        <p:nvSpPr>
          <p:cNvPr id="16" name="Google Shape;16;p12"/>
          <p:cNvSpPr/>
          <p:nvPr/>
        </p:nvSpPr>
        <p:spPr>
          <a:xfrm>
            <a:off x="-1" y="5168315"/>
            <a:ext cx="12203246" cy="1379016"/>
          </a:xfrm>
          <a:prstGeom prst="rect">
            <a:avLst/>
          </a:prstGeom>
          <a:solidFill>
            <a:srgbClr val="F1F1F2">
              <a:alpha val="8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2"/>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2"/>
          <p:cNvSpPr/>
          <p:nvPr/>
        </p:nvSpPr>
        <p:spPr>
          <a:xfrm rot="10800000">
            <a:off x="-11246" y="6540224"/>
            <a:ext cx="12203246" cy="329014"/>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2"/>
          <p:cNvSpPr/>
          <p:nvPr/>
        </p:nvSpPr>
        <p:spPr>
          <a:xfrm>
            <a:off x="339389" y="6587811"/>
            <a:ext cx="1438214"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6/20/2019 © 2017 by kariera.gr</a:t>
            </a:r>
            <a:endParaRPr b="0" i="0" sz="800" u="none" cap="none" strike="noStrike">
              <a:solidFill>
                <a:schemeClr val="lt1"/>
              </a:solidFill>
              <a:latin typeface="Calibri"/>
              <a:ea typeface="Calibri"/>
              <a:cs typeface="Calibri"/>
              <a:sym typeface="Calibri"/>
            </a:endParaRPr>
          </a:p>
        </p:txBody>
      </p:sp>
      <p:sp>
        <p:nvSpPr>
          <p:cNvPr id="20" name="Google Shape;20;p12"/>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 name="Google Shape;21;p12"/>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97" name="Shape 97"/>
        <p:cNvGrpSpPr/>
        <p:nvPr/>
      </p:nvGrpSpPr>
      <p:grpSpPr>
        <a:xfrm>
          <a:off x="0" y="0"/>
          <a:ext cx="0" cy="0"/>
          <a:chOff x="0" y="0"/>
          <a:chExt cx="0" cy="0"/>
        </a:xfrm>
      </p:grpSpPr>
      <p:sp>
        <p:nvSpPr>
          <p:cNvPr id="98" name="Google Shape;98;p21"/>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2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02" name="Google Shape;102;p21"/>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103" name="Shape 103"/>
        <p:cNvGrpSpPr/>
        <p:nvPr/>
      </p:nvGrpSpPr>
      <p:grpSpPr>
        <a:xfrm>
          <a:off x="0" y="0"/>
          <a:ext cx="0" cy="0"/>
          <a:chOff x="0" y="0"/>
          <a:chExt cx="0" cy="0"/>
        </a:xfrm>
      </p:grpSpPr>
      <p:pic>
        <p:nvPicPr>
          <p:cNvPr id="104" name="Google Shape;104;p22"/>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105" name="Google Shape;105;p22"/>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106" name="Shape 106"/>
        <p:cNvGrpSpPr/>
        <p:nvPr/>
      </p:nvGrpSpPr>
      <p:grpSpPr>
        <a:xfrm>
          <a:off x="0" y="0"/>
          <a:ext cx="0" cy="0"/>
          <a:chOff x="0" y="0"/>
          <a:chExt cx="0" cy="0"/>
        </a:xfrm>
      </p:grpSpPr>
      <p:sp>
        <p:nvSpPr>
          <p:cNvPr id="107" name="Google Shape;107;p23"/>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3"/>
          <p:cNvSpPr txBox="1"/>
          <p:nvPr>
            <p:ph idx="1" type="body"/>
          </p:nvPr>
        </p:nvSpPr>
        <p:spPr>
          <a:xfrm>
            <a:off x="495299" y="4384431"/>
            <a:ext cx="11201401" cy="178776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3"/>
          <p:cNvSpPr txBox="1"/>
          <p:nvPr>
            <p:ph idx="2" type="body"/>
          </p:nvPr>
        </p:nvSpPr>
        <p:spPr>
          <a:xfrm>
            <a:off x="495300" y="3316353"/>
            <a:ext cx="11201400" cy="9315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13"/>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1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29" name="Shape 29"/>
        <p:cNvGrpSpPr/>
        <p:nvPr/>
      </p:nvGrpSpPr>
      <p:grpSpPr>
        <a:xfrm>
          <a:off x="0" y="0"/>
          <a:ext cx="0" cy="0"/>
          <a:chOff x="0" y="0"/>
          <a:chExt cx="0" cy="0"/>
        </a:xfrm>
      </p:grpSpPr>
      <p:sp>
        <p:nvSpPr>
          <p:cNvPr id="30" name="Google Shape;30;p14"/>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4"/>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 name="Google Shape;32;p14"/>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33" name="Shape 33"/>
        <p:cNvGrpSpPr/>
        <p:nvPr/>
      </p:nvGrpSpPr>
      <p:grpSpPr>
        <a:xfrm>
          <a:off x="0" y="0"/>
          <a:ext cx="0" cy="0"/>
          <a:chOff x="0" y="0"/>
          <a:chExt cx="0" cy="0"/>
        </a:xfrm>
      </p:grpSpPr>
      <p:sp>
        <p:nvSpPr>
          <p:cNvPr id="34" name="Google Shape;34;p15"/>
          <p:cNvSpPr/>
          <p:nvPr>
            <p:ph idx="2" type="pic"/>
          </p:nvPr>
        </p:nvSpPr>
        <p:spPr>
          <a:xfrm>
            <a:off x="0" y="0"/>
            <a:ext cx="12192000" cy="6858000"/>
          </a:xfrm>
          <a:prstGeom prst="rect">
            <a:avLst/>
          </a:prstGeom>
          <a:noFill/>
          <a:ln>
            <a:noFill/>
          </a:ln>
        </p:spPr>
      </p:sp>
      <p:sp>
        <p:nvSpPr>
          <p:cNvPr id="35" name="Google Shape;35;p15"/>
          <p:cNvSpPr txBox="1"/>
          <p:nvPr>
            <p:ph idx="1" type="body"/>
          </p:nvPr>
        </p:nvSpPr>
        <p:spPr>
          <a:xfrm>
            <a:off x="495300" y="1615440"/>
            <a:ext cx="5029200" cy="2651760"/>
          </a:xfrm>
          <a:prstGeom prst="rect">
            <a:avLst/>
          </a:prstGeom>
          <a:noFill/>
          <a:ln>
            <a:noFill/>
          </a:ln>
        </p:spPr>
        <p:txBody>
          <a:bodyPr anchorCtr="0" anchor="t" bIns="45700" lIns="91425" spcFirstLastPara="1" rIns="91425" wrap="square" tIns="0">
            <a:sp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p1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37" name="Shape 37"/>
        <p:cNvGrpSpPr/>
        <p:nvPr/>
      </p:nvGrpSpPr>
      <p:grpSpPr>
        <a:xfrm>
          <a:off x="0" y="0"/>
          <a:ext cx="0" cy="0"/>
          <a:chOff x="0" y="0"/>
          <a:chExt cx="0" cy="0"/>
        </a:xfrm>
      </p:grpSpPr>
      <p:sp>
        <p:nvSpPr>
          <p:cNvPr id="38" name="Google Shape;38;p16"/>
          <p:cNvSpPr txBox="1"/>
          <p:nvPr>
            <p:ph idx="1" type="body"/>
          </p:nvPr>
        </p:nvSpPr>
        <p:spPr>
          <a:xfrm>
            <a:off x="505557" y="1600200"/>
            <a:ext cx="5514243"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6"/>
          <p:cNvSpPr txBox="1"/>
          <p:nvPr>
            <p:ph idx="2" type="body"/>
          </p:nvPr>
        </p:nvSpPr>
        <p:spPr>
          <a:xfrm>
            <a:off x="6172200" y="1600200"/>
            <a:ext cx="5514242"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1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1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45" name="Shape 45"/>
        <p:cNvGrpSpPr/>
        <p:nvPr/>
      </p:nvGrpSpPr>
      <p:grpSpPr>
        <a:xfrm>
          <a:off x="0" y="0"/>
          <a:ext cx="0" cy="0"/>
          <a:chOff x="0" y="0"/>
          <a:chExt cx="0" cy="0"/>
        </a:xfrm>
      </p:grpSpPr>
      <p:sp>
        <p:nvSpPr>
          <p:cNvPr id="46" name="Google Shape;46;p17"/>
          <p:cNvSpPr txBox="1"/>
          <p:nvPr>
            <p:ph idx="1" type="body"/>
          </p:nvPr>
        </p:nvSpPr>
        <p:spPr>
          <a:xfrm>
            <a:off x="505557"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1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7"/>
          <p:cNvSpPr/>
          <p:nvPr>
            <p:ph idx="2" type="pic"/>
          </p:nvPr>
        </p:nvSpPr>
        <p:spPr>
          <a:xfrm>
            <a:off x="4378036" y="1600200"/>
            <a:ext cx="7318664" cy="4576763"/>
          </a:xfrm>
          <a:prstGeom prst="rect">
            <a:avLst/>
          </a:prstGeom>
          <a:noFill/>
          <a:ln>
            <a:noFill/>
          </a:ln>
        </p:spPr>
      </p:sp>
      <p:pic>
        <p:nvPicPr>
          <p:cNvPr id="52" name="Google Shape;52;p1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53" name="Shape 53"/>
        <p:cNvGrpSpPr/>
        <p:nvPr/>
      </p:nvGrpSpPr>
      <p:grpSpPr>
        <a:xfrm>
          <a:off x="0" y="0"/>
          <a:ext cx="0" cy="0"/>
          <a:chOff x="0" y="0"/>
          <a:chExt cx="0" cy="0"/>
        </a:xfrm>
      </p:grpSpPr>
      <p:sp>
        <p:nvSpPr>
          <p:cNvPr id="54" name="Google Shape;54;p18"/>
          <p:cNvSpPr txBox="1"/>
          <p:nvPr>
            <p:ph idx="1" type="body"/>
          </p:nvPr>
        </p:nvSpPr>
        <p:spPr>
          <a:xfrm>
            <a:off x="7976621"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1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18"/>
          <p:cNvSpPr/>
          <p:nvPr>
            <p:ph idx="2" type="pic"/>
          </p:nvPr>
        </p:nvSpPr>
        <p:spPr>
          <a:xfrm>
            <a:off x="495300" y="1600200"/>
            <a:ext cx="7318664" cy="4576763"/>
          </a:xfrm>
          <a:prstGeom prst="rect">
            <a:avLst/>
          </a:prstGeom>
          <a:noFill/>
          <a:ln>
            <a:noFill/>
          </a:ln>
        </p:spPr>
      </p:sp>
      <p:pic>
        <p:nvPicPr>
          <p:cNvPr id="60" name="Google Shape;60;p18"/>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19"/>
          <p:cNvSpPr txBox="1"/>
          <p:nvPr>
            <p:ph idx="1" type="body"/>
          </p:nvPr>
        </p:nvSpPr>
        <p:spPr>
          <a:xfrm>
            <a:off x="505558" y="1600200"/>
            <a:ext cx="549201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9"/>
          <p:cNvSpPr txBox="1"/>
          <p:nvPr>
            <p:ph idx="2" type="body"/>
          </p:nvPr>
        </p:nvSpPr>
        <p:spPr>
          <a:xfrm>
            <a:off x="6172200" y="1600200"/>
            <a:ext cx="551424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19"/>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9"/>
          <p:cNvSpPr txBox="1"/>
          <p:nvPr>
            <p:ph idx="3" type="body"/>
          </p:nvPr>
        </p:nvSpPr>
        <p:spPr>
          <a:xfrm>
            <a:off x="505557" y="2567354"/>
            <a:ext cx="5514243"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9"/>
          <p:cNvSpPr txBox="1"/>
          <p:nvPr>
            <p:ph idx="4" type="body"/>
          </p:nvPr>
        </p:nvSpPr>
        <p:spPr>
          <a:xfrm>
            <a:off x="6172200" y="2567354"/>
            <a:ext cx="5514242"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70" name="Google Shape;70;p1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71" name="Shape 71"/>
        <p:cNvGrpSpPr/>
        <p:nvPr/>
      </p:nvGrpSpPr>
      <p:grpSpPr>
        <a:xfrm>
          <a:off x="0" y="0"/>
          <a:ext cx="0" cy="0"/>
          <a:chOff x="0" y="0"/>
          <a:chExt cx="0" cy="0"/>
        </a:xfrm>
      </p:grpSpPr>
      <p:sp>
        <p:nvSpPr>
          <p:cNvPr id="72" name="Google Shape;72;p20"/>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2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20"/>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7" name="Google Shape;77;p20"/>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8" name="Google Shape;78;p20"/>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9" name="Google Shape;79;p20"/>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0" name="Google Shape;80;p20"/>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1" name="Google Shape;81;p20"/>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2" name="Google Shape;82;p20"/>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3" name="Google Shape;83;p20"/>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4" name="Google Shape;84;p20"/>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5" name="Google Shape;85;p20"/>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6" name="Google Shape;86;p20"/>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7" name="Google Shape;87;p20"/>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8" name="Google Shape;88;p20"/>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9" name="Google Shape;89;p20"/>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0" name="Google Shape;90;p20"/>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1" name="Google Shape;91;p20"/>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2" name="Google Shape;92;p20"/>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3" name="Google Shape;93;p20"/>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4" name="Google Shape;94;p20"/>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5" name="Google Shape;95;p20"/>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96" name="Google Shape;96;p20"/>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Masters/_rels/slideMaster1.xml.rels><?xml version="1.0" encoding="UTF-8" ?><Relationships xmlns="http://schemas.openxmlformats.org/package/2006/relationships"><Relationship Target="../slideLayouts/slideLayout11.xml" Type="http://schemas.openxmlformats.org/officeDocument/2006/relationships/slideLayout" Id="rId11"></Relationship><Relationship Target="../slideLayouts/slideLayout10.xml" Type="http://schemas.openxmlformats.org/officeDocument/2006/relationships/slideLayout" Id="rId10"></Relationship><Relationship Target="../theme/theme1.xml" Type="http://schemas.openxmlformats.org/officeDocument/2006/relationships/theme" Id="rId13"></Relationship><Relationship Target="../slideLayouts/slideLayout12.xml" Type="http://schemas.openxmlformats.org/officeDocument/2006/relationships/slideLayout" Id="rId12"></Relationship><Relationship Target="../slideLayouts/slideLayout1.xml" Type="http://schemas.openxmlformats.org/officeDocument/2006/relationships/slideLayout" Id="rId1"></Relationship><Relationship Target="../slideLayouts/slideLayout2.xml" Type="http://schemas.openxmlformats.org/officeDocument/2006/relationships/slideLayout" Id="rId2"></Relationship><Relationship Target="../slideLayouts/slideLayout3.xml" Type="http://schemas.openxmlformats.org/officeDocument/2006/relationships/slideLayout" Id="rId3"></Relationship><Relationship Target="../slideLayouts/slideLayout4.xml" Type="http://schemas.openxmlformats.org/officeDocument/2006/relationships/slideLayout" Id="rId4"></Relationship><Relationship Target="../slideLayouts/slideLayout9.xml" Type="http://schemas.openxmlformats.org/officeDocument/2006/relationships/slideLayout" Id="rId9"></Relationship><Relationship Target="../slideLayouts/slideLayout5.xml" Type="http://schemas.openxmlformats.org/officeDocument/2006/relationships/slideLayout" Id="rId5"></Relationship><Relationship Target="../slideLayouts/slideLayout6.xml" Type="http://schemas.openxmlformats.org/officeDocument/2006/relationships/slideLayout" Id="rId6"></Relationship><Relationship Target="../slideLayouts/slideLayout7.xml" Type="http://schemas.openxmlformats.org/officeDocument/2006/relationships/slideLayout" Id="rId7"></Relationship><Relationship Target="../slideLayouts/slideLayout8.xml" Type="http://schemas.openxmlformats.org/officeDocument/2006/relationships/slideLayout" Id="rId8"></Relationship></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s/_rels/slide1.xml.rels><?xml version="1.0" encoding="UTF-8" ?><Relationships xmlns="http://schemas.openxmlformats.org/package/2006/relationships"><Relationship Target="../slideLayouts/slideLayout1.xml" Type="http://schemas.openxmlformats.org/officeDocument/2006/relationships/slideLayout" Id="rId1"></Relationship><Relationship Target="../notesSlides/notesSlide1.xml" Type="http://schemas.openxmlformats.org/officeDocument/2006/relationships/notesSlide" Id="rId2"></Relationship></Relationships>
</file>

<file path=ppt/slides/_rels/slide1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0.xml" Type="http://schemas.openxmlformats.org/officeDocument/2006/relationships/notesSlide" Id="rId2"></Relationship></Relationships>
</file>

<file path=ppt/slides/_rels/slide1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1.xml" Type="http://schemas.openxmlformats.org/officeDocument/2006/relationships/notesSlide" Id="rId2"></Relationship><Relationship TargetMode="External" Target="https://docs.microsoft.com/en-us/aspnet/core/mvc/views/razor?view=aspnetcore-3.0" Type="http://schemas.openxmlformats.org/officeDocument/2006/relationships/hyperlink" Id="rId3"></Relationship></Relationships>
</file>

<file path=ppt/slides/_rels/slide1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2.xml" Type="http://schemas.openxmlformats.org/officeDocument/2006/relationships/notesSlide" Id="rId2"></Relationship></Relationships>
</file>

<file path=ppt/slides/_rels/slide1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3.xml" Type="http://schemas.openxmlformats.org/officeDocument/2006/relationships/notesSlide" Id="rId2"></Relationship></Relationships>
</file>

<file path=ppt/slides/_rels/slide1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4.xml" Type="http://schemas.openxmlformats.org/officeDocument/2006/relationships/notesSlide" Id="rId2"></Relationship></Relationships>
</file>

<file path=ppt/slides/_rels/slide1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5.xml" Type="http://schemas.openxmlformats.org/officeDocument/2006/relationships/notesSlide" Id="rId2"></Relationship></Relationships>
</file>

<file path=ppt/slides/_rels/slide1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6.xml" Type="http://schemas.openxmlformats.org/officeDocument/2006/relationships/notesSlide" Id="rId2"></Relationship><Relationship TargetMode="External" Target="https://www.chartjs.org/" Type="http://schemas.openxmlformats.org/officeDocument/2006/relationships/hyperlink" Id="rId3"></Relationship></Relationships>
</file>

<file path=ppt/slides/_rels/slide17.xml.rels><?xml version="1.0" encoding="UTF-8" ?><Relationships xmlns="http://schemas.openxmlformats.org/package/2006/relationships"><Relationship Target="../slideLayouts/slideLayout3.xml" Type="http://schemas.openxmlformats.org/officeDocument/2006/relationships/slideLayout" Id="rId1"></Relationship><Relationship Target="../notesSlides/notesSlide17.xml" Type="http://schemas.openxmlformats.org/officeDocument/2006/relationships/notesSlide" Id="rId2"></Relationship></Relationships>
</file>

<file path=ppt/slides/_rels/slide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xml" Type="http://schemas.openxmlformats.org/officeDocument/2006/relationships/notesSlide" Id="rId2"></Relationship></Relationships>
</file>

<file path=ppt/slides/_rels/slide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3.xml" Type="http://schemas.openxmlformats.org/officeDocument/2006/relationships/notesSlide" Id="rId2"></Relationship></Relationships>
</file>

<file path=ppt/slides/_rels/slide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4.xml" Type="http://schemas.openxmlformats.org/officeDocument/2006/relationships/notesSlide" Id="rId2"></Relationship></Relationships>
</file>

<file path=ppt/slides/_rels/slide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5.xml" Type="http://schemas.openxmlformats.org/officeDocument/2006/relationships/notesSlide" Id="rId2"></Relationship></Relationships>
</file>

<file path=ppt/slides/_rels/slide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6.xml" Type="http://schemas.openxmlformats.org/officeDocument/2006/relationships/notesSlide" Id="rId2"></Relationship></Relationships>
</file>

<file path=ppt/slides/_rels/slide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7.xml" Type="http://schemas.openxmlformats.org/officeDocument/2006/relationships/notesSlide" Id="rId2"></Relationship><Relationship TargetMode="External" Target="https://docs.microsoft.com/en-us/dotnet/standard/modern-web-apps-azure-architecture/architectural-principles#single-responsibility" Type="http://schemas.openxmlformats.org/officeDocument/2006/relationships/hyperlink" Id="rId3"></Relationship></Relationships>
</file>

<file path=ppt/slides/_rels/slide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8.xml" Type="http://schemas.openxmlformats.org/officeDocument/2006/relationships/notesSlide" Id="rId2"></Relationship><Relationship Target="../media/image6.png" Type="http://schemas.openxmlformats.org/officeDocument/2006/relationships/image" Id="rId3"></Relationship></Relationships>
</file>

<file path=ppt/slides/_rels/slide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9.xml" Type="http://schemas.openxmlformats.org/officeDocument/2006/relationships/notesSlide" Id="rId2"></Relationship><Relationship TargetMode="External" Target="https://docs.microsoft.com/en-us/aspnet/core/mvc/controllers/routing?view=aspnetcore-3.0" Type="http://schemas.openxmlformats.org/officeDocument/2006/relationships/hyperlink" Id="rId3"></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p:txBody>
      </p:sp>
      <p:sp>
        <p:nvSpPr>
          <p:cNvPr id="116" name="Google Shape;116;p1"/>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5400"/>
              <a:buNone/>
            </a:pPr>
            <a:r>
              <a:rPr lang="en-US"/>
              <a:t>ASP.NET Core MVC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6b57229a68_0_14"/>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By convention, all controllers must reside under the Controllers folder. Right click on this folder and select </a:t>
            </a:r>
            <a:r>
              <a:rPr b="1" lang="en-US"/>
              <a:t>Add &gt; Controller</a:t>
            </a:r>
            <a:r>
              <a:rPr lang="en-US"/>
              <a:t>. Choose the MVC Controller - Empty template. A controller example with some sample actions:</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class TestController : Controller</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private readonly ApplicationDbContext _context;	</a:t>
            </a:r>
            <a:r>
              <a:rPr b="1" lang="en-US" sz="1600">
                <a:solidFill>
                  <a:srgbClr val="38761D"/>
                </a:solidFill>
                <a:latin typeface="Courier New"/>
                <a:ea typeface="Courier New"/>
                <a:cs typeface="Courier New"/>
                <a:sym typeface="Courier New"/>
              </a:rPr>
              <a:t>// A database dependency</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TestController(ApplicationDbContext dbContext)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_context = dbContext;	</a:t>
            </a:r>
            <a:r>
              <a:rPr b="1" lang="en-US" sz="1600">
                <a:solidFill>
                  <a:srgbClr val="38761D"/>
                </a:solidFill>
                <a:latin typeface="Courier New"/>
                <a:ea typeface="Courier New"/>
                <a:cs typeface="Courier New"/>
                <a:sym typeface="Courier New"/>
              </a:rPr>
              <a:t>// injecting the dependency on the constructor</a:t>
            </a:r>
            <a:endParaRPr b="1" sz="1600">
              <a:solidFill>
                <a:srgbClr val="38761D"/>
              </a:solidFill>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IActionResult Test1()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var p = new Person { name = "George", surname = "Sovatzis"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return Json(p);	</a:t>
            </a:r>
            <a:r>
              <a:rPr b="1" lang="en-US" sz="1600">
                <a:solidFill>
                  <a:srgbClr val="38761D"/>
                </a:solidFill>
                <a:latin typeface="Courier New"/>
                <a:ea typeface="Courier New"/>
                <a:cs typeface="Courier New"/>
                <a:sym typeface="Courier New"/>
              </a:rPr>
              <a:t>// will return a JSON result to the browser</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string Test2(String name) {</a:t>
            </a:r>
            <a:r>
              <a:rPr b="1" lang="en-US" sz="1600">
                <a:solidFill>
                  <a:srgbClr val="38761D"/>
                </a:solidFill>
                <a:latin typeface="Courier New"/>
                <a:ea typeface="Courier New"/>
                <a:cs typeface="Courier New"/>
                <a:sym typeface="Courier New"/>
              </a:rPr>
              <a:t>// example URL: http://localhost/Test/Test2/George</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return $"Welcome {name}";		</a:t>
            </a:r>
            <a:r>
              <a:rPr b="1" lang="en-US" sz="1600">
                <a:solidFill>
                  <a:srgbClr val="38761D"/>
                </a:solidFill>
                <a:latin typeface="Courier New"/>
                <a:ea typeface="Courier New"/>
                <a:cs typeface="Courier New"/>
                <a:sym typeface="Courier New"/>
              </a:rPr>
              <a:t>// will return just a string (not HTML - Plain text)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IActionResult Test3([FromServices]ILogger logger)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Log(logger, 2, "Information: calling a view");	</a:t>
            </a:r>
            <a:r>
              <a:rPr b="1" lang="en-US" sz="1600">
                <a:solidFill>
                  <a:srgbClr val="38761D"/>
                </a:solidFill>
                <a:latin typeface="Courier New"/>
                <a:ea typeface="Courier New"/>
                <a:cs typeface="Courier New"/>
                <a:sym typeface="Courier New"/>
              </a:rPr>
              <a:t>// Action injection</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return View();  </a:t>
            </a:r>
            <a:r>
              <a:rPr b="1" lang="en-US" sz="1600">
                <a:solidFill>
                  <a:srgbClr val="38761D"/>
                </a:solidFill>
                <a:latin typeface="Courier New"/>
                <a:ea typeface="Courier New"/>
                <a:cs typeface="Courier New"/>
                <a:sym typeface="Courier New"/>
              </a:rPr>
              <a:t>// by convention searches for file: Views/Test/Test3.cshtml</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188" name="Google Shape;188;g6b57229a68_0_14"/>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Adding a Controller</a:t>
            </a:r>
            <a:endParaRPr/>
          </a:p>
        </p:txBody>
      </p:sp>
      <p:sp>
        <p:nvSpPr>
          <p:cNvPr id="189" name="Google Shape;189;g6b57229a68_0_14"/>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6b57229a68_0_21"/>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By convention all views must reside under the Views folder and in a subfolder, matching the Controller name that will call the view. Right click on Views folder and create a new Test subfolder. Right click under the Test subfolder and select Add &gt; View and name it as Test3.cshtml. A very basic view is created:</a:t>
            </a:r>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    ViewData["Title"] = "Test3";	</a:t>
            </a:r>
            <a:r>
              <a:rPr b="1" lang="en-US">
                <a:solidFill>
                  <a:srgbClr val="38761D"/>
                </a:solidFill>
                <a:latin typeface="Courier New"/>
                <a:ea typeface="Courier New"/>
                <a:cs typeface="Courier New"/>
                <a:sym typeface="Courier New"/>
              </a:rPr>
              <a:t>// This modifies the page title</a:t>
            </a:r>
            <a:endParaRPr b="1">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latin typeface="Courier New"/>
                <a:ea typeface="Courier New"/>
                <a:cs typeface="Courier New"/>
                <a:sym typeface="Courier New"/>
              </a:rPr>
              <a:t>&lt;h1&gt;Welcome to Test3 page&lt;/h1&gt;</a:t>
            </a:r>
            <a:endParaRPr>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rPr lang="en-US"/>
              <a:t>Each page uses a Layout, in order for our web app to have a common look-and-feel across pages. If no Layout is specified, system uses the default Layout on /Views/Shared/_Layout.cshtml. In order not to use a layout, enter:</a:t>
            </a:r>
            <a:endParaRPr/>
          </a:p>
          <a:p>
            <a:pPr indent="0" lvl="0" marL="0" rtl="0" algn="l">
              <a:lnSpc>
                <a:spcPct val="100000"/>
              </a:lnSpc>
              <a:spcBef>
                <a:spcPts val="1000"/>
              </a:spcBef>
              <a:spcAft>
                <a:spcPts val="0"/>
              </a:spcAft>
              <a:buSzPts val="1800"/>
              <a:buNone/>
            </a:pPr>
            <a:r>
              <a:rPr lang="en-US">
                <a:latin typeface="Courier New"/>
                <a:ea typeface="Courier New"/>
                <a:cs typeface="Courier New"/>
                <a:sym typeface="Courier New"/>
              </a:rPr>
              <a:t>@{ Layout = null } </a:t>
            </a:r>
            <a:r>
              <a:rPr lang="en-US"/>
              <a:t>→ more Razor syntax reference: </a:t>
            </a:r>
            <a:r>
              <a:rPr lang="en-US" sz="1100" u="sng">
                <a:solidFill>
                  <a:schemeClr val="hlink"/>
                </a:solidFill>
                <a:latin typeface="Arial"/>
                <a:ea typeface="Arial"/>
                <a:cs typeface="Arial"/>
                <a:sym typeface="Arial"/>
                <a:hlinkClick r:id="rId3"/>
              </a:rPr>
              <a:t>https://docs.microsoft.com/en-us/aspnet/core/mvc/views/razor?view=aspnetcore-3.0</a:t>
            </a:r>
            <a:endParaRPr/>
          </a:p>
          <a:p>
            <a:pPr indent="0" lvl="0" marL="0" rtl="0" algn="l">
              <a:lnSpc>
                <a:spcPct val="100000"/>
              </a:lnSpc>
              <a:spcBef>
                <a:spcPts val="1000"/>
              </a:spcBef>
              <a:spcAft>
                <a:spcPts val="0"/>
              </a:spcAft>
              <a:buSzPts val="1800"/>
              <a:buNone/>
            </a:pPr>
            <a:r>
              <a:rPr lang="en-US"/>
              <a:t>In order to pass data from the Controller to the view, you can use the ViewData dictionary like:</a:t>
            </a:r>
            <a:endParaRPr/>
          </a:p>
          <a:p>
            <a:pPr indent="-342900" lvl="0" marL="457200" rtl="0" algn="l">
              <a:lnSpc>
                <a:spcPct val="100000"/>
              </a:lnSpc>
              <a:spcBef>
                <a:spcPts val="1000"/>
              </a:spcBef>
              <a:spcAft>
                <a:spcPts val="0"/>
              </a:spcAft>
              <a:buSzPts val="1800"/>
              <a:buChar char="•"/>
            </a:pPr>
            <a:r>
              <a:rPr lang="en-US"/>
              <a:t>In controller code: </a:t>
            </a:r>
            <a:r>
              <a:rPr lang="en-US">
                <a:latin typeface="Courier New"/>
                <a:ea typeface="Courier New"/>
                <a:cs typeface="Courier New"/>
                <a:sym typeface="Courier New"/>
              </a:rPr>
              <a:t>ViewData["Message"] = "Error during login!"</a:t>
            </a:r>
            <a:endParaRPr/>
          </a:p>
          <a:p>
            <a:pPr indent="-342900" lvl="0" marL="457200" rtl="0" algn="l">
              <a:lnSpc>
                <a:spcPct val="100000"/>
              </a:lnSpc>
              <a:spcBef>
                <a:spcPts val="0"/>
              </a:spcBef>
              <a:spcAft>
                <a:spcPts val="0"/>
              </a:spcAft>
              <a:buSzPts val="1800"/>
              <a:buChar char="•"/>
            </a:pPr>
            <a:r>
              <a:rPr lang="en-US"/>
              <a:t>In razor code: </a:t>
            </a:r>
            <a:r>
              <a:rPr lang="en-US">
                <a:latin typeface="Courier New"/>
                <a:ea typeface="Courier New"/>
                <a:cs typeface="Courier New"/>
                <a:sym typeface="Courier New"/>
              </a:rPr>
              <a:t>&lt;div class="alert alert-danger"&gt;@ViewData["Message"]&lt;/div&gt;</a:t>
            </a:r>
            <a:endParaRPr/>
          </a:p>
          <a:p>
            <a:pPr indent="0" lvl="0" marL="0" rtl="0" algn="l">
              <a:lnSpc>
                <a:spcPct val="100000"/>
              </a:lnSpc>
              <a:spcBef>
                <a:spcPts val="1000"/>
              </a:spcBef>
              <a:spcAft>
                <a:spcPts val="0"/>
              </a:spcAft>
              <a:buSzPts val="1800"/>
              <a:buNone/>
            </a:pPr>
            <a:r>
              <a:rPr lang="en-US"/>
              <a:t>Partial Views are used to break large markup files into smaller components and/or re-use these components.</a:t>
            </a:r>
            <a:endParaRPr/>
          </a:p>
          <a:p>
            <a:pPr indent="0" lvl="0" marL="0" rtl="0" algn="l">
              <a:lnSpc>
                <a:spcPct val="100000"/>
              </a:lnSpc>
              <a:spcBef>
                <a:spcPts val="1000"/>
              </a:spcBef>
              <a:spcAft>
                <a:spcPts val="0"/>
              </a:spcAft>
              <a:buSzPts val="1800"/>
              <a:buNone/>
            </a:pPr>
            <a:r>
              <a:rPr lang="en-US"/>
              <a:t>You render partial views in your Razor Page with: </a:t>
            </a:r>
            <a:r>
              <a:rPr lang="en-US">
                <a:latin typeface="Courier New"/>
                <a:ea typeface="Courier New"/>
                <a:cs typeface="Courier New"/>
                <a:sym typeface="Courier New"/>
              </a:rPr>
              <a:t>@Html.Partial("_HeaderNavBar")</a:t>
            </a:r>
            <a:endParaRPr>
              <a:latin typeface="Courier New"/>
              <a:ea typeface="Courier New"/>
              <a:cs typeface="Courier New"/>
              <a:sym typeface="Courier New"/>
            </a:endParaRPr>
          </a:p>
        </p:txBody>
      </p:sp>
      <p:sp>
        <p:nvSpPr>
          <p:cNvPr id="196" name="Google Shape;196;g6b57229a68_0_21"/>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Adding a View and Partial Views</a:t>
            </a:r>
            <a:endParaRPr/>
          </a:p>
        </p:txBody>
      </p:sp>
      <p:sp>
        <p:nvSpPr>
          <p:cNvPr id="197" name="Google Shape;197;g6b57229a68_0_21"/>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6b57229a68_0_28"/>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Instead of using the ViewData (or ViewBag) objects to transfer data to a view from a controller, you should use a ViewModel to perform data binding between the view and the controller. </a:t>
            </a:r>
            <a:endParaRPr/>
          </a:p>
          <a:p>
            <a:pPr indent="0" lvl="0" marL="0" rtl="0" algn="l">
              <a:lnSpc>
                <a:spcPct val="100000"/>
              </a:lnSpc>
              <a:spcBef>
                <a:spcPts val="1000"/>
              </a:spcBef>
              <a:spcAft>
                <a:spcPts val="0"/>
              </a:spcAft>
              <a:buSzPts val="1800"/>
              <a:buNone/>
            </a:pPr>
            <a:r>
              <a:rPr lang="en-US"/>
              <a:t>Example of a ViewModel:</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class LoginViewModel</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r>
              <a:rPr b="1" lang="en-US" sz="1600">
                <a:solidFill>
                  <a:srgbClr val="38761D"/>
                </a:solidFill>
                <a:latin typeface="Courier New"/>
                <a:ea typeface="Courier New"/>
                <a:cs typeface="Courier New"/>
                <a:sym typeface="Courier New"/>
              </a:rPr>
              <a:t>// You can add more Data Annotations like StringLength, Range etc</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[DisplayName("Enter User name")]</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[Required(AllowEmptyStrings = false, ErrorMessage = "You should enter the username")]</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string UserName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[DisplayName("Enter Password")]</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[Required(AllowEmptyStrings = false, ErrorMessage = "You should enter the password")]</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public string Password { get; set;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Example of a Controller method, accepting a ViewModel as input:</a:t>
            </a:r>
            <a:endParaRPr/>
          </a:p>
          <a:p>
            <a:pPr indent="0" lvl="0" marL="0" marR="0" rtl="0" algn="l">
              <a:lnSpc>
                <a:spcPct val="100000"/>
              </a:lnSpc>
              <a:spcBef>
                <a:spcPts val="0"/>
              </a:spcBef>
              <a:spcAft>
                <a:spcPts val="0"/>
              </a:spcAft>
              <a:buSzPts val="1800"/>
              <a:buNone/>
            </a:pPr>
            <a:r>
              <a:rPr lang="en-US" sz="1600">
                <a:latin typeface="Courier New"/>
                <a:ea typeface="Courier New"/>
                <a:cs typeface="Courier New"/>
                <a:sym typeface="Courier New"/>
              </a:rPr>
              <a:t>public string Login(LoginViewModel loginViewModel)</a:t>
            </a:r>
            <a:endParaRPr sz="1600">
              <a:latin typeface="Courier New"/>
              <a:ea typeface="Courier New"/>
              <a:cs typeface="Courier New"/>
              <a:sym typeface="Courier New"/>
            </a:endParaRPr>
          </a:p>
          <a:p>
            <a:pPr indent="0" lvl="0" marL="0" marR="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marR="0" rtl="0" algn="l">
              <a:lnSpc>
                <a:spcPct val="100000"/>
              </a:lnSpc>
              <a:spcBef>
                <a:spcPts val="0"/>
              </a:spcBef>
              <a:spcAft>
                <a:spcPts val="0"/>
              </a:spcAft>
              <a:buSzPts val="1800"/>
              <a:buNone/>
            </a:pPr>
            <a:r>
              <a:rPr lang="en-US" sz="1600">
                <a:latin typeface="Courier New"/>
                <a:ea typeface="Courier New"/>
                <a:cs typeface="Courier New"/>
                <a:sym typeface="Courier New"/>
              </a:rPr>
              <a:t>   return $"User: {loginViewModel.UserName}, Pass: {loginViewModel.Password}";</a:t>
            </a:r>
            <a:endParaRPr sz="1600">
              <a:latin typeface="Courier New"/>
              <a:ea typeface="Courier New"/>
              <a:cs typeface="Courier New"/>
              <a:sym typeface="Courier New"/>
            </a:endParaRPr>
          </a:p>
          <a:p>
            <a:pPr indent="0" lvl="0" marL="0" marR="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204" name="Google Shape;204;g6b57229a68_0_28"/>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Interacting with ViewModels</a:t>
            </a:r>
            <a:endParaRPr/>
          </a:p>
        </p:txBody>
      </p:sp>
      <p:sp>
        <p:nvSpPr>
          <p:cNvPr id="205" name="Google Shape;205;g6b57229a68_0_28"/>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6b57229a68_0_35"/>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IMPORTANT: </a:t>
            </a:r>
            <a:r>
              <a:rPr lang="en-US"/>
              <a:t>In order to add validation capabilities, make sure that you modify file ~/Views/Shared/_Layout.cshtml to include the following lines or else, validation will not work on the client:</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&lt;script src="~/lib/jquery-validation/dist/jquery.validate.js"&gt;&lt;/script&gt;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&lt;script src="~/lib/jquery-validation-unobtrusive/jquery.validate.unobtrusive.js"&gt;&lt;/script&gt;</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rPr lang="en-US"/>
              <a:t>In your .cshtml page you have:</a:t>
            </a:r>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&lt;form asp-controller="Test" asp-action="Login" method="post"&gt;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&lt;div class="form-group"&gt;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&lt;label asp-for="UserName"&gt;&lt;/label&gt;&lt;input asp-for="UserName" class="form-control" /&gt;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&lt;span asp-validation-for="UserName"&gt;&lt;/span&gt;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&lt;/div&gt;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&lt;div class="form-group"&gt;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&lt;label asp-for="Password"&gt;&lt;/label&gt;&lt;input type="password" asp-for="Password" class="form-control" /&gt;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&lt;span asp-validation-for="Password"&gt;&lt;/span&gt;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&lt;/div&gt;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  &lt;input type="submit" value="Login" /&gt;</a:t>
            </a:r>
            <a:endParaRPr sz="15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500">
                <a:latin typeface="Courier New"/>
                <a:ea typeface="Courier New"/>
                <a:cs typeface="Courier New"/>
                <a:sym typeface="Courier New"/>
              </a:rPr>
              <a:t>&lt;/form&gt;</a:t>
            </a:r>
            <a:endParaRPr sz="15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rPr lang="en-US"/>
              <a:t>However </a:t>
            </a:r>
            <a:r>
              <a:rPr b="1" lang="en-US" u="sng"/>
              <a:t>IT IS VERY IMPORTANT</a:t>
            </a:r>
            <a:r>
              <a:rPr lang="en-US"/>
              <a:t> to validate input on the server-side. So, in your controller before doing action, add:</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if (ModelState.IsValid)</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a:t>
            </a:r>
            <a:r>
              <a:rPr b="1" lang="en-US" sz="1600">
                <a:solidFill>
                  <a:srgbClr val="38761D"/>
                </a:solidFill>
                <a:latin typeface="Courier New"/>
                <a:ea typeface="Courier New"/>
                <a:cs typeface="Courier New"/>
                <a:sym typeface="Courier New"/>
              </a:rPr>
              <a:t>// do actions else return to the same page or error page...</a:t>
            </a:r>
            <a:endParaRPr b="1" sz="1600">
              <a:solidFill>
                <a:srgbClr val="38761D"/>
              </a:solidFill>
              <a:latin typeface="Courier New"/>
              <a:ea typeface="Courier New"/>
              <a:cs typeface="Courier New"/>
              <a:sym typeface="Courier New"/>
            </a:endParaRPr>
          </a:p>
        </p:txBody>
      </p:sp>
      <p:sp>
        <p:nvSpPr>
          <p:cNvPr id="212" name="Google Shape;212;g6b57229a68_0_35"/>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Add Validation</a:t>
            </a:r>
            <a:endParaRPr/>
          </a:p>
        </p:txBody>
      </p:sp>
      <p:sp>
        <p:nvSpPr>
          <p:cNvPr id="213" name="Google Shape;213;g6b57229a68_0_35"/>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6b57229a68_0_42"/>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You can mix HTML with C# on Razor (*.cshtml) pages. The transition from HTML to C# is marked with the @ symbol.</a:t>
            </a:r>
            <a:endParaRPr/>
          </a:p>
          <a:p>
            <a:pPr indent="0" lvl="0" marL="0" rtl="0" algn="l">
              <a:lnSpc>
                <a:spcPct val="100000"/>
              </a:lnSpc>
              <a:spcBef>
                <a:spcPts val="1000"/>
              </a:spcBef>
              <a:spcAft>
                <a:spcPts val="0"/>
              </a:spcAft>
              <a:buSzPts val="1800"/>
              <a:buNone/>
            </a:pPr>
            <a:r>
              <a:rPr lang="en-US"/>
              <a:t>In order to include a C# code-block in Razor, you can include it in </a:t>
            </a:r>
            <a:r>
              <a:rPr b="1" lang="en-US">
                <a:solidFill>
                  <a:srgbClr val="000000"/>
                </a:solidFill>
                <a:latin typeface="Courier New"/>
                <a:ea typeface="Courier New"/>
                <a:cs typeface="Courier New"/>
                <a:sym typeface="Courier New"/>
              </a:rPr>
              <a:t>@{</a:t>
            </a:r>
            <a:r>
              <a:rPr b="1" lang="en-US">
                <a:solidFill>
                  <a:srgbClr val="38761D"/>
                </a:solidFill>
                <a:latin typeface="Courier New"/>
                <a:ea typeface="Courier New"/>
                <a:cs typeface="Courier New"/>
                <a:sym typeface="Courier New"/>
              </a:rPr>
              <a:t> // this is a C# code block </a:t>
            </a:r>
            <a:r>
              <a:rPr b="1" lang="en-US">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rPr lang="en-US"/>
              <a:t>You can add Control structures like if, else and switch:</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@if (value %2 == 0)					@switch (value)</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&lt;p&gt;The value is even.&lt;/p&gt; }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else										case 1: &lt;p&gt;The value is 1!&lt;/p&gt; break;</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&lt;p&gt;The value is odd. &lt;/p&gt; }		}</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rPr lang="en-US"/>
              <a:t>You can add loops like:</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@foreach (var person in people)</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&lt;p&gt;Name: @person.Name &lt;/p&gt;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&lt;p&gt;Surname: @person.Surname &lt;/p&gt;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1000"/>
              </a:spcBef>
              <a:spcAft>
                <a:spcPts val="0"/>
              </a:spcAft>
              <a:buSzPts val="1800"/>
              <a:buNone/>
            </a:pPr>
            <a:r>
              <a:rPr lang="en-US"/>
              <a:t>You can add local functions to a razor page:</a:t>
            </a:r>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@functions</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45720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string GetHello() {return </a:t>
            </a:r>
            <a:r>
              <a:rPr lang="en-US" sz="1500">
                <a:latin typeface="Courier New"/>
                <a:ea typeface="Courier New"/>
                <a:cs typeface="Courier New"/>
                <a:sym typeface="Courier New"/>
              </a:rPr>
              <a:t>"Hello"; }	&lt;div&gt;Calling method: @GetHello()&lt;/div&gt;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a:p>
        </p:txBody>
      </p:sp>
      <p:sp>
        <p:nvSpPr>
          <p:cNvPr id="220" name="Google Shape;220;g6b57229a68_0_42"/>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Razor Pages Syntax</a:t>
            </a:r>
            <a:endParaRPr/>
          </a:p>
        </p:txBody>
      </p:sp>
      <p:sp>
        <p:nvSpPr>
          <p:cNvPr id="221" name="Google Shape;221;g6b57229a68_0_42"/>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6b57229a68_0_49"/>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US" sz="2400"/>
              <a:t>Scaffolding is an automation that Visual Studio provides in order, based on a Model and DbContext to create:</a:t>
            </a:r>
            <a:endParaRPr sz="2400"/>
          </a:p>
          <a:p>
            <a:pPr indent="-381000" lvl="0" marL="457200" rtl="0" algn="l">
              <a:lnSpc>
                <a:spcPct val="100000"/>
              </a:lnSpc>
              <a:spcBef>
                <a:spcPts val="1000"/>
              </a:spcBef>
              <a:spcAft>
                <a:spcPts val="0"/>
              </a:spcAft>
              <a:buSzPts val="2400"/>
              <a:buChar char="•"/>
            </a:pPr>
            <a:r>
              <a:rPr lang="en-US" sz="2400"/>
              <a:t>MVC Controller with actions and relevant Views</a:t>
            </a:r>
            <a:endParaRPr sz="2400"/>
          </a:p>
          <a:p>
            <a:pPr indent="-381000" lvl="0" marL="457200" rtl="0" algn="l">
              <a:lnSpc>
                <a:spcPct val="100000"/>
              </a:lnSpc>
              <a:spcBef>
                <a:spcPts val="0"/>
              </a:spcBef>
              <a:spcAft>
                <a:spcPts val="0"/>
              </a:spcAft>
              <a:buSzPts val="2400"/>
              <a:buChar char="•"/>
            </a:pPr>
            <a:r>
              <a:rPr lang="en-US" sz="2400"/>
              <a:t>Web API Controller with actions</a:t>
            </a:r>
            <a:endParaRPr sz="2400"/>
          </a:p>
          <a:p>
            <a:pPr indent="-381000" lvl="0" marL="457200" rtl="0" algn="l">
              <a:lnSpc>
                <a:spcPct val="100000"/>
              </a:lnSpc>
              <a:spcBef>
                <a:spcPts val="0"/>
              </a:spcBef>
              <a:spcAft>
                <a:spcPts val="0"/>
              </a:spcAft>
              <a:buSzPts val="2400"/>
              <a:buChar char="•"/>
            </a:pPr>
            <a:r>
              <a:rPr lang="en-US" sz="2400"/>
              <a:t>Razor Pages</a:t>
            </a:r>
            <a:endParaRPr sz="2400"/>
          </a:p>
          <a:p>
            <a:pPr indent="-381000" lvl="0" marL="457200" rtl="0" algn="l">
              <a:lnSpc>
                <a:spcPct val="100000"/>
              </a:lnSpc>
              <a:spcBef>
                <a:spcPts val="0"/>
              </a:spcBef>
              <a:spcAft>
                <a:spcPts val="0"/>
              </a:spcAft>
              <a:buSzPts val="2400"/>
              <a:buChar char="•"/>
            </a:pPr>
            <a:r>
              <a:rPr lang="en-US" sz="2400"/>
              <a:t>Identity-related pages</a:t>
            </a:r>
            <a:endParaRPr sz="2400"/>
          </a:p>
          <a:p>
            <a:pPr indent="0" lvl="0" marL="0" rtl="0" algn="l">
              <a:lnSpc>
                <a:spcPct val="100000"/>
              </a:lnSpc>
              <a:spcBef>
                <a:spcPts val="1000"/>
              </a:spcBef>
              <a:spcAft>
                <a:spcPts val="0"/>
              </a:spcAft>
              <a:buSzPts val="1800"/>
              <a:buNone/>
            </a:pPr>
            <a:r>
              <a:rPr lang="en-US" sz="2400"/>
              <a:t>In order to Scaffold, you need to have your Models created and DbContext configured. You can then right click on Controllers or Views folders and select </a:t>
            </a:r>
            <a:endParaRPr sz="2400"/>
          </a:p>
          <a:p>
            <a:pPr indent="0" lvl="0" marL="0" rtl="0" algn="ctr">
              <a:lnSpc>
                <a:spcPct val="100000"/>
              </a:lnSpc>
              <a:spcBef>
                <a:spcPts val="1000"/>
              </a:spcBef>
              <a:spcAft>
                <a:spcPts val="0"/>
              </a:spcAft>
              <a:buSzPts val="1800"/>
              <a:buNone/>
            </a:pPr>
            <a:r>
              <a:rPr b="1" lang="en-US" sz="2400"/>
              <a:t>Add &gt; New Scaffolded Item…</a:t>
            </a:r>
            <a:endParaRPr b="1" sz="2400"/>
          </a:p>
          <a:p>
            <a:pPr indent="0" lvl="0" marL="0" rtl="0" algn="l">
              <a:lnSpc>
                <a:spcPct val="100000"/>
              </a:lnSpc>
              <a:spcBef>
                <a:spcPts val="1000"/>
              </a:spcBef>
              <a:spcAft>
                <a:spcPts val="0"/>
              </a:spcAft>
              <a:buSzPts val="1800"/>
              <a:buNone/>
            </a:pPr>
            <a:r>
              <a:rPr lang="en-US" sz="2400"/>
              <a:t>Scaffolding automates action and pages creation. We can then further customize those actions and pages to fit our needs.</a:t>
            </a:r>
            <a:endParaRPr sz="2400"/>
          </a:p>
        </p:txBody>
      </p:sp>
      <p:sp>
        <p:nvSpPr>
          <p:cNvPr id="228" name="Google Shape;228;g6b57229a68_0_49"/>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Scaffolding</a:t>
            </a:r>
            <a:endParaRPr/>
          </a:p>
        </p:txBody>
      </p:sp>
      <p:sp>
        <p:nvSpPr>
          <p:cNvPr id="229" name="Google Shape;229;g6b57229a68_0_49"/>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7aac25c57a_0_0"/>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SzPts val="2400"/>
              <a:buChar char="•"/>
            </a:pPr>
            <a:r>
              <a:rPr lang="en-US" sz="2400"/>
              <a:t>Visual Studio supports LibMan (Library Manager) which allows you to import popular libraries in your project from a CDN (Content Delivery Network).</a:t>
            </a:r>
            <a:endParaRPr sz="2400"/>
          </a:p>
          <a:p>
            <a:pPr indent="-381000" lvl="0" marL="457200" rtl="0" algn="l">
              <a:lnSpc>
                <a:spcPct val="100000"/>
              </a:lnSpc>
              <a:spcBef>
                <a:spcPts val="0"/>
              </a:spcBef>
              <a:spcAft>
                <a:spcPts val="0"/>
              </a:spcAft>
              <a:buSzPts val="2400"/>
              <a:buChar char="•"/>
            </a:pPr>
            <a:r>
              <a:rPr lang="en-US" sz="2400"/>
              <a:t>For example, if you want to include Chart.js in your project, do the following:</a:t>
            </a:r>
            <a:endParaRPr sz="2400"/>
          </a:p>
          <a:p>
            <a:pPr indent="-381000" lvl="1" marL="914400" rtl="0" algn="l">
              <a:lnSpc>
                <a:spcPct val="100000"/>
              </a:lnSpc>
              <a:spcBef>
                <a:spcPts val="0"/>
              </a:spcBef>
              <a:spcAft>
                <a:spcPts val="0"/>
              </a:spcAft>
              <a:buSzPts val="2400"/>
              <a:buChar char="•"/>
            </a:pPr>
            <a:r>
              <a:rPr lang="en-US" sz="2400"/>
              <a:t>On your project, right-click on wwwroot/lib and select </a:t>
            </a:r>
            <a:r>
              <a:rPr b="1" lang="en-US" sz="2400"/>
              <a:t>Add &gt; Client-Side Library</a:t>
            </a:r>
            <a:endParaRPr b="1" sz="2400"/>
          </a:p>
          <a:p>
            <a:pPr indent="-381000" lvl="1" marL="914400" rtl="0" algn="l">
              <a:lnSpc>
                <a:spcPct val="100000"/>
              </a:lnSpc>
              <a:spcBef>
                <a:spcPts val="0"/>
              </a:spcBef>
              <a:spcAft>
                <a:spcPts val="0"/>
              </a:spcAft>
              <a:buSzPts val="2400"/>
              <a:buChar char="•"/>
            </a:pPr>
            <a:r>
              <a:rPr lang="en-US" sz="2400"/>
              <a:t>On the window that appears, type Chart.js and it will show the latest version</a:t>
            </a:r>
            <a:endParaRPr sz="2400"/>
          </a:p>
          <a:p>
            <a:pPr indent="-381000" lvl="1" marL="914400" rtl="0" algn="l">
              <a:lnSpc>
                <a:spcPct val="100000"/>
              </a:lnSpc>
              <a:spcBef>
                <a:spcPts val="0"/>
              </a:spcBef>
              <a:spcAft>
                <a:spcPts val="0"/>
              </a:spcAft>
              <a:buSzPts val="2400"/>
              <a:buChar char="•"/>
            </a:pPr>
            <a:r>
              <a:rPr lang="en-US" sz="2400"/>
              <a:t>Click on the “Install” button &gt; you will see a new Chart.js folder included under wwwroot/lib</a:t>
            </a:r>
            <a:endParaRPr sz="2400"/>
          </a:p>
          <a:p>
            <a:pPr indent="-381000" lvl="1" marL="914400" rtl="0" algn="l">
              <a:lnSpc>
                <a:spcPct val="100000"/>
              </a:lnSpc>
              <a:spcBef>
                <a:spcPts val="0"/>
              </a:spcBef>
              <a:spcAft>
                <a:spcPts val="0"/>
              </a:spcAft>
              <a:buSzPts val="2400"/>
              <a:buChar char="•"/>
            </a:pPr>
            <a:r>
              <a:rPr lang="en-US" sz="2400"/>
              <a:t>In your Layout page (/Views/Shared/_Layout.html), in the bottom of the page you can include the following line:</a:t>
            </a:r>
            <a:endParaRPr sz="2400"/>
          </a:p>
          <a:p>
            <a:pPr indent="0" lvl="0" marL="0" rtl="0" algn="ctr">
              <a:lnSpc>
                <a:spcPct val="100000"/>
              </a:lnSpc>
              <a:spcBef>
                <a:spcPts val="1000"/>
              </a:spcBef>
              <a:spcAft>
                <a:spcPts val="0"/>
              </a:spcAft>
              <a:buSzPts val="1800"/>
              <a:buNone/>
            </a:pPr>
            <a:r>
              <a:rPr lang="en-US" sz="2400">
                <a:latin typeface="Courier New"/>
                <a:ea typeface="Courier New"/>
                <a:cs typeface="Courier New"/>
                <a:sym typeface="Courier New"/>
              </a:rPr>
              <a:t>&lt;script src="~/lib/Chart.js/Chart.bundle.min.js"&gt;&lt;/script&gt;</a:t>
            </a:r>
            <a:endParaRPr sz="2400">
              <a:latin typeface="Courier New"/>
              <a:ea typeface="Courier New"/>
              <a:cs typeface="Courier New"/>
              <a:sym typeface="Courier New"/>
            </a:endParaRPr>
          </a:p>
          <a:p>
            <a:pPr indent="-381000" lvl="0" marL="457200" rtl="0" algn="l">
              <a:lnSpc>
                <a:spcPct val="100000"/>
              </a:lnSpc>
              <a:spcBef>
                <a:spcPts val="1000"/>
              </a:spcBef>
              <a:spcAft>
                <a:spcPts val="0"/>
              </a:spcAft>
              <a:buSzPts val="2400"/>
              <a:buChar char="•"/>
            </a:pPr>
            <a:r>
              <a:rPr lang="en-US" sz="2400"/>
              <a:t>You are ready to use the Chart.js library in your pages. More info at: </a:t>
            </a:r>
            <a:r>
              <a:rPr lang="en-US" sz="2400" u="sng">
                <a:solidFill>
                  <a:schemeClr val="hlink"/>
                </a:solidFill>
                <a:latin typeface="Arial"/>
                <a:ea typeface="Arial"/>
                <a:cs typeface="Arial"/>
                <a:sym typeface="Arial"/>
                <a:hlinkClick r:id="rId3"/>
              </a:rPr>
              <a:t>https://www.chartjs.org/</a:t>
            </a:r>
            <a:endParaRPr sz="2400"/>
          </a:p>
        </p:txBody>
      </p:sp>
      <p:sp>
        <p:nvSpPr>
          <p:cNvPr id="236" name="Google Shape;236;g7aac25c57a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Adding client-side libraries to your project</a:t>
            </a:r>
            <a:endParaRPr/>
          </a:p>
        </p:txBody>
      </p:sp>
      <p:sp>
        <p:nvSpPr>
          <p:cNvPr id="237" name="Google Shape;237;g7aac25c57a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0"/>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
        <p:nvSpPr>
          <p:cNvPr id="243" name="Google Shape;243;p10"/>
          <p:cNvSpPr txBox="1"/>
          <p:nvPr/>
        </p:nvSpPr>
        <p:spPr>
          <a:xfrm>
            <a:off x="752475" y="2486025"/>
            <a:ext cx="801052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THANK YOU </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lang="en-US" sz="3200"/>
              <a:t>Introduction to ASP.NET Core and Dependency Injection</a:t>
            </a:r>
            <a:endParaRPr sz="3200"/>
          </a:p>
          <a:p>
            <a:pPr indent="-228600" lvl="0" marL="228600" rtl="0" algn="l">
              <a:lnSpc>
                <a:spcPct val="100000"/>
              </a:lnSpc>
              <a:spcBef>
                <a:spcPts val="0"/>
              </a:spcBef>
              <a:spcAft>
                <a:spcPts val="0"/>
              </a:spcAft>
              <a:buSzPts val="3200"/>
              <a:buChar char="•"/>
            </a:pPr>
            <a:r>
              <a:rPr lang="en-US" sz="3200"/>
              <a:t>Introduction to the MVC design pattern</a:t>
            </a:r>
            <a:endParaRPr sz="3200"/>
          </a:p>
          <a:p>
            <a:pPr indent="-228600" lvl="0" marL="228600" rtl="0" algn="l">
              <a:lnSpc>
                <a:spcPct val="100000"/>
              </a:lnSpc>
              <a:spcBef>
                <a:spcPts val="0"/>
              </a:spcBef>
              <a:spcAft>
                <a:spcPts val="0"/>
              </a:spcAft>
              <a:buSzPts val="3200"/>
              <a:buChar char="•"/>
            </a:pPr>
            <a:r>
              <a:rPr lang="en-US" sz="3200"/>
              <a:t>Adding a Controller</a:t>
            </a:r>
            <a:endParaRPr sz="3200"/>
          </a:p>
          <a:p>
            <a:pPr indent="-228600" lvl="0" marL="228600" rtl="0" algn="l">
              <a:lnSpc>
                <a:spcPct val="100000"/>
              </a:lnSpc>
              <a:spcBef>
                <a:spcPts val="0"/>
              </a:spcBef>
              <a:spcAft>
                <a:spcPts val="0"/>
              </a:spcAft>
              <a:buSzPts val="3200"/>
              <a:buChar char="•"/>
            </a:pPr>
            <a:r>
              <a:rPr lang="en-US" sz="3200"/>
              <a:t>Adding a View</a:t>
            </a:r>
            <a:endParaRPr sz="3200"/>
          </a:p>
          <a:p>
            <a:pPr indent="-228600" lvl="0" marL="228600" rtl="0" algn="l">
              <a:lnSpc>
                <a:spcPct val="100000"/>
              </a:lnSpc>
              <a:spcBef>
                <a:spcPts val="0"/>
              </a:spcBef>
              <a:spcAft>
                <a:spcPts val="0"/>
              </a:spcAft>
              <a:buSzPts val="3200"/>
              <a:buChar char="•"/>
            </a:pPr>
            <a:r>
              <a:rPr lang="en-US" sz="3200"/>
              <a:t>Interacting with Models and ViewModels</a:t>
            </a:r>
            <a:endParaRPr sz="3200"/>
          </a:p>
          <a:p>
            <a:pPr indent="-228600" lvl="0" marL="228600" rtl="0" algn="l">
              <a:lnSpc>
                <a:spcPct val="100000"/>
              </a:lnSpc>
              <a:spcBef>
                <a:spcPts val="0"/>
              </a:spcBef>
              <a:spcAft>
                <a:spcPts val="0"/>
              </a:spcAft>
              <a:buSzPts val="3200"/>
              <a:buChar char="•"/>
            </a:pPr>
            <a:r>
              <a:rPr lang="en-US" sz="3200"/>
              <a:t>Add validation</a:t>
            </a:r>
            <a:endParaRPr sz="3200"/>
          </a:p>
          <a:p>
            <a:pPr indent="-228600" lvl="0" marL="228600" rtl="0" algn="l">
              <a:lnSpc>
                <a:spcPct val="100000"/>
              </a:lnSpc>
              <a:spcBef>
                <a:spcPts val="0"/>
              </a:spcBef>
              <a:spcAft>
                <a:spcPts val="0"/>
              </a:spcAft>
              <a:buSzPts val="3200"/>
              <a:buChar char="•"/>
            </a:pPr>
            <a:r>
              <a:rPr lang="en-US" sz="3200"/>
              <a:t>Razor Pages</a:t>
            </a:r>
            <a:endParaRPr sz="3200"/>
          </a:p>
          <a:p>
            <a:pPr indent="-228600" lvl="0" marL="228600" rtl="0" algn="l">
              <a:lnSpc>
                <a:spcPct val="100000"/>
              </a:lnSpc>
              <a:spcBef>
                <a:spcPts val="0"/>
              </a:spcBef>
              <a:spcAft>
                <a:spcPts val="0"/>
              </a:spcAft>
              <a:buSzPts val="3200"/>
              <a:buChar char="•"/>
            </a:pPr>
            <a:r>
              <a:rPr lang="en-US" sz="3200"/>
              <a:t>Scaffolding</a:t>
            </a:r>
            <a:endParaRPr sz="3200"/>
          </a:p>
          <a:p>
            <a:pPr indent="-228600" lvl="0" marL="228600" rtl="0" algn="l">
              <a:lnSpc>
                <a:spcPct val="100000"/>
              </a:lnSpc>
              <a:spcBef>
                <a:spcPts val="0"/>
              </a:spcBef>
              <a:spcAft>
                <a:spcPts val="0"/>
              </a:spcAft>
              <a:buSzPts val="3200"/>
              <a:buChar char="•"/>
            </a:pPr>
            <a:r>
              <a:rPr lang="en-US" sz="3200"/>
              <a:t>Adding client-side libraries to your project</a:t>
            </a:r>
            <a:endParaRPr sz="3200"/>
          </a:p>
        </p:txBody>
      </p:sp>
      <p:sp>
        <p:nvSpPr>
          <p:cNvPr id="122" name="Google Shape;122;p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Agenda</a:t>
            </a:r>
            <a:endParaRPr/>
          </a:p>
        </p:txBody>
      </p:sp>
      <p:sp>
        <p:nvSpPr>
          <p:cNvPr id="123" name="Google Shape;12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24" name="Google Shape;124;p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6b57229a68_0_0"/>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374650" lvl="0" marL="457200" rtl="0" algn="l">
              <a:lnSpc>
                <a:spcPct val="100000"/>
              </a:lnSpc>
              <a:spcBef>
                <a:spcPts val="1000"/>
              </a:spcBef>
              <a:spcAft>
                <a:spcPts val="0"/>
              </a:spcAft>
              <a:buSzPts val="2300"/>
              <a:buChar char="•"/>
            </a:pPr>
            <a:r>
              <a:rPr lang="en-US" sz="2300"/>
              <a:t>ASP.NET Core is a redesign of ASP.NET 4.x framework with built-in dependency injection.</a:t>
            </a:r>
            <a:endParaRPr sz="2300"/>
          </a:p>
          <a:p>
            <a:pPr indent="-374650" lvl="0" marL="457200" rtl="0" algn="l">
              <a:lnSpc>
                <a:spcPct val="100000"/>
              </a:lnSpc>
              <a:spcBef>
                <a:spcPts val="0"/>
              </a:spcBef>
              <a:spcAft>
                <a:spcPts val="0"/>
              </a:spcAft>
              <a:buSzPts val="2300"/>
              <a:buChar char="•"/>
            </a:pPr>
            <a:r>
              <a:rPr lang="en-US" sz="2300"/>
              <a:t>Ability to develop and run on Windows, macOS and Linux. Ability to host on IIS, Nginx, Apache (vs IIS only).</a:t>
            </a:r>
            <a:endParaRPr sz="2300"/>
          </a:p>
          <a:p>
            <a:pPr indent="-374650" lvl="0" marL="457200" rtl="0" algn="l">
              <a:lnSpc>
                <a:spcPct val="100000"/>
              </a:lnSpc>
              <a:spcBef>
                <a:spcPts val="0"/>
              </a:spcBef>
              <a:spcAft>
                <a:spcPts val="0"/>
              </a:spcAft>
              <a:buSzPts val="2300"/>
              <a:buChar char="•"/>
            </a:pPr>
            <a:r>
              <a:rPr lang="en-US" sz="2300"/>
              <a:t>A dependency, is any object that another object requires. Generally you should avoid direct instantiation of objects to your classes and inject them through a DI service container. Also you should program to an Interface and not a concrete class.</a:t>
            </a:r>
            <a:endParaRPr sz="2300"/>
          </a:p>
          <a:p>
            <a:pPr indent="-374650" lvl="0" marL="457200" rtl="0" algn="l">
              <a:lnSpc>
                <a:spcPct val="100000"/>
              </a:lnSpc>
              <a:spcBef>
                <a:spcPts val="0"/>
              </a:spcBef>
              <a:spcAft>
                <a:spcPts val="0"/>
              </a:spcAft>
              <a:buSzPts val="2300"/>
              <a:buChar char="•"/>
            </a:pPr>
            <a:r>
              <a:rPr lang="en-US" sz="2300"/>
              <a:t>Dependency Injection pattern, addresses these problems by:</a:t>
            </a:r>
            <a:endParaRPr sz="2300"/>
          </a:p>
          <a:p>
            <a:pPr indent="-374650" lvl="1" marL="914400" rtl="0" algn="l">
              <a:lnSpc>
                <a:spcPct val="100000"/>
              </a:lnSpc>
              <a:spcBef>
                <a:spcPts val="0"/>
              </a:spcBef>
              <a:spcAft>
                <a:spcPts val="0"/>
              </a:spcAft>
              <a:buSzPts val="2300"/>
              <a:buChar char="•"/>
            </a:pPr>
            <a:r>
              <a:rPr lang="en-US" sz="2300"/>
              <a:t>Using an interface or a base class for abstraction of the dependency implementation.</a:t>
            </a:r>
            <a:endParaRPr sz="2300"/>
          </a:p>
          <a:p>
            <a:pPr indent="-374650" lvl="1" marL="914400" rtl="0" algn="l">
              <a:lnSpc>
                <a:spcPct val="100000"/>
              </a:lnSpc>
              <a:spcBef>
                <a:spcPts val="0"/>
              </a:spcBef>
              <a:spcAft>
                <a:spcPts val="0"/>
              </a:spcAft>
              <a:buSzPts val="2300"/>
              <a:buChar char="•"/>
            </a:pPr>
            <a:r>
              <a:rPr lang="en-US" sz="2300"/>
              <a:t>Register this dependency in the service container. ASP.NET Core provides IServiceProvider and registers services in the app’s Startup.ConfigureServices method.</a:t>
            </a:r>
            <a:endParaRPr sz="2300"/>
          </a:p>
          <a:p>
            <a:pPr indent="-374650" lvl="1" marL="914400" rtl="0" algn="l">
              <a:lnSpc>
                <a:spcPct val="100000"/>
              </a:lnSpc>
              <a:spcBef>
                <a:spcPts val="0"/>
              </a:spcBef>
              <a:spcAft>
                <a:spcPts val="0"/>
              </a:spcAft>
              <a:buSzPts val="2300"/>
              <a:buChar char="•"/>
            </a:pPr>
            <a:r>
              <a:rPr lang="en-US" sz="2300"/>
              <a:t>Inject the dependency either on the constructor of the class or in the method that it is required. You can also inject dependencies directly on Razor pages.</a:t>
            </a:r>
            <a:endParaRPr sz="2300"/>
          </a:p>
        </p:txBody>
      </p:sp>
      <p:sp>
        <p:nvSpPr>
          <p:cNvPr id="131" name="Google Shape;131;g6b57229a68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Introduction to ASP.NET Core and Dependency Injection</a:t>
            </a:r>
            <a:endParaRPr/>
          </a:p>
        </p:txBody>
      </p:sp>
      <p:sp>
        <p:nvSpPr>
          <p:cNvPr id="132" name="Google Shape;132;g6b57229a68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idx="1" type="body"/>
          </p:nvPr>
        </p:nvSpPr>
        <p:spPr>
          <a:xfrm>
            <a:off x="495300" y="1284270"/>
            <a:ext cx="11201400" cy="488792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US" sz="2400"/>
              <a:t>In order to use Dependency Injection, you need the Microsoft.Extensions.DependencyInjection NuGet package. The ASP.NET Core Web Application template comes with the IoC container pre-loaded, however how do we add it in a non-web project?</a:t>
            </a:r>
            <a:endParaRPr/>
          </a:p>
          <a:p>
            <a:pPr indent="-342900" lvl="0" marL="342900" rtl="0" algn="l">
              <a:lnSpc>
                <a:spcPct val="100000"/>
              </a:lnSpc>
              <a:spcBef>
                <a:spcPts val="1000"/>
              </a:spcBef>
              <a:spcAft>
                <a:spcPts val="0"/>
              </a:spcAft>
              <a:buSzPts val="2400"/>
              <a:buFont typeface="Calibri"/>
              <a:buAutoNum type="arabicPeriod"/>
            </a:pPr>
            <a:r>
              <a:rPr lang="en-US" sz="2400"/>
              <a:t>We need to setup an ASP.NET Core Host. The host is responsible for app startup and lifetime management. There are two types of Hosts: Web Host (included with Web app project template) and Generic Host.</a:t>
            </a:r>
            <a:endParaRPr/>
          </a:p>
          <a:p>
            <a:pPr indent="-228600" lvl="1" marL="685800" rtl="0" algn="l">
              <a:lnSpc>
                <a:spcPct val="100000"/>
              </a:lnSpc>
              <a:spcBef>
                <a:spcPts val="500"/>
              </a:spcBef>
              <a:spcAft>
                <a:spcPts val="0"/>
              </a:spcAft>
              <a:buSzPts val="2000"/>
              <a:buChar char="•"/>
            </a:pPr>
            <a:r>
              <a:rPr lang="en-US" sz="2000"/>
              <a:t>In ASP.NET Core documentation it is stated that Generic Host will replace Web Host in the future to act as the primary host both for HTTP and non-HTTP scenarios.</a:t>
            </a:r>
            <a:r>
              <a:rPr lang="en-US" sz="2400"/>
              <a:t> </a:t>
            </a:r>
            <a:endParaRPr/>
          </a:p>
          <a:p>
            <a:pPr indent="-342900" lvl="0" marL="342900" rtl="0" algn="l">
              <a:lnSpc>
                <a:spcPct val="100000"/>
              </a:lnSpc>
              <a:spcBef>
                <a:spcPts val="1000"/>
              </a:spcBef>
              <a:spcAft>
                <a:spcPts val="0"/>
              </a:spcAft>
              <a:buSzPts val="2400"/>
              <a:buFont typeface="Calibri"/>
              <a:buAutoNum type="arabicPeriod"/>
            </a:pPr>
            <a:r>
              <a:rPr lang="en-US" sz="2400"/>
              <a:t>Install the Microsoft.Extensions.Hosting package – this also installs Dependency Injection, Logging, Configuration…</a:t>
            </a:r>
            <a:endParaRPr/>
          </a:p>
          <a:p>
            <a:pPr indent="-342900" lvl="0" marL="342900" rtl="0" algn="l">
              <a:lnSpc>
                <a:spcPct val="100000"/>
              </a:lnSpc>
              <a:spcBef>
                <a:spcPts val="1000"/>
              </a:spcBef>
              <a:spcAft>
                <a:spcPts val="0"/>
              </a:spcAft>
              <a:buSzPts val="2400"/>
              <a:buFont typeface="Calibri"/>
              <a:buAutoNum type="arabicPeriod"/>
            </a:pPr>
            <a:r>
              <a:rPr lang="en-US" sz="2400"/>
              <a:t>In your main method, add the host and configure it’s services.</a:t>
            </a:r>
            <a:endParaRPr sz="2400"/>
          </a:p>
        </p:txBody>
      </p:sp>
      <p:sp>
        <p:nvSpPr>
          <p:cNvPr id="138" name="Google Shape;138;p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Dependency Injection – Programming with interfaces</a:t>
            </a:r>
            <a:endParaRPr/>
          </a:p>
        </p:txBody>
      </p:sp>
      <p:sp>
        <p:nvSpPr>
          <p:cNvPr id="139" name="Google Shape;1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40" name="Google Shape;140;p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idx="1" type="body"/>
          </p:nvPr>
        </p:nvSpPr>
        <p:spPr>
          <a:xfrm>
            <a:off x="495300" y="1315092"/>
            <a:ext cx="11201400" cy="4857107"/>
          </a:xfrm>
          <a:prstGeom prst="rect">
            <a:avLst/>
          </a:prstGeom>
          <a:noFill/>
          <a:ln>
            <a:noFill/>
          </a:ln>
        </p:spPr>
        <p:txBody>
          <a:bodyPr anchorCtr="0" anchor="t" bIns="45700" lIns="91425" spcFirstLastPara="1" rIns="91425" wrap="square" tIns="45700">
            <a:noAutofit/>
          </a:bodyPr>
          <a:lstStyle/>
          <a:p>
            <a:pPr indent="-254000" lvl="0" marL="228600" rtl="0" algn="l">
              <a:lnSpc>
                <a:spcPct val="100000"/>
              </a:lnSpc>
              <a:spcBef>
                <a:spcPts val="0"/>
              </a:spcBef>
              <a:spcAft>
                <a:spcPts val="0"/>
              </a:spcAft>
              <a:buSzPts val="2800"/>
              <a:buChar char="•"/>
            </a:pPr>
            <a:r>
              <a:rPr lang="en-US" sz="2800"/>
              <a:t>When you add services to your host, you have the following lifetime options:</a:t>
            </a:r>
            <a:endParaRPr sz="2200"/>
          </a:p>
          <a:p>
            <a:pPr indent="-254000" lvl="1" marL="685800" rtl="0" algn="l">
              <a:lnSpc>
                <a:spcPct val="100000"/>
              </a:lnSpc>
              <a:spcBef>
                <a:spcPts val="500"/>
              </a:spcBef>
              <a:spcAft>
                <a:spcPts val="0"/>
              </a:spcAft>
              <a:buSzPts val="2800"/>
              <a:buChar char="•"/>
            </a:pPr>
            <a:r>
              <a:rPr lang="en-US" sz="2800"/>
              <a:t>Transient � A unique object instance will be created when the client requests the object!</a:t>
            </a:r>
            <a:endParaRPr sz="2200"/>
          </a:p>
          <a:p>
            <a:pPr indent="-254000" lvl="1" marL="685800" rtl="0" algn="l">
              <a:lnSpc>
                <a:spcPct val="100000"/>
              </a:lnSpc>
              <a:spcBef>
                <a:spcPts val="500"/>
              </a:spcBef>
              <a:spcAft>
                <a:spcPts val="0"/>
              </a:spcAft>
              <a:buSzPts val="2800"/>
              <a:buChar char="•"/>
            </a:pPr>
            <a:r>
              <a:rPr lang="en-US" sz="2800"/>
              <a:t>Scoped � An object instance will be created per client request (scope) and shared with that single request. Useful for Entity Framework DbContext objects to be shared across the object scope so that we can run transactions across multiple objects.</a:t>
            </a:r>
            <a:endParaRPr sz="2200"/>
          </a:p>
          <a:p>
            <a:pPr indent="-254000" lvl="1" marL="685800" rtl="0" algn="l">
              <a:lnSpc>
                <a:spcPct val="100000"/>
              </a:lnSpc>
              <a:spcBef>
                <a:spcPts val="500"/>
              </a:spcBef>
              <a:spcAft>
                <a:spcPts val="0"/>
              </a:spcAft>
              <a:buSzPts val="2800"/>
              <a:buChar char="•"/>
            </a:pPr>
            <a:r>
              <a:rPr lang="en-US" sz="2800"/>
              <a:t>Singleton � A single object instance is created once and shared throughout the application’s lifetime.</a:t>
            </a:r>
            <a:endParaRPr sz="2200"/>
          </a:p>
          <a:p>
            <a:pPr indent="0" lvl="0" marL="457200" rtl="0" algn="l">
              <a:lnSpc>
                <a:spcPct val="100000"/>
              </a:lnSpc>
              <a:spcBef>
                <a:spcPts val="1000"/>
              </a:spcBef>
              <a:spcAft>
                <a:spcPts val="0"/>
              </a:spcAft>
              <a:buNone/>
            </a:pPr>
            <a:r>
              <a:t/>
            </a:r>
            <a:endParaRPr sz="2400"/>
          </a:p>
        </p:txBody>
      </p:sp>
      <p:sp>
        <p:nvSpPr>
          <p:cNvPr id="146" name="Google Shape;146;p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Dependency Injection – Service lifetimes</a:t>
            </a:r>
            <a:endParaRPr/>
          </a:p>
        </p:txBody>
      </p:sp>
      <p:sp>
        <p:nvSpPr>
          <p:cNvPr id="147" name="Google Shape;1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48" name="Google Shape;148;p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idx="1" type="body"/>
          </p:nvPr>
        </p:nvSpPr>
        <p:spPr>
          <a:xfrm>
            <a:off x="495300" y="1263722"/>
            <a:ext cx="11201400" cy="490847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US" sz="2000"/>
              <a:t>You can inject a service into your view by using the @inject directive. For example:</a:t>
            </a:r>
            <a:endParaRPr/>
          </a:p>
          <a:p>
            <a:pPr indent="0" lvl="1" marL="457200" rtl="0" algn="l">
              <a:lnSpc>
                <a:spcPct val="100000"/>
              </a:lnSpc>
              <a:spcBef>
                <a:spcPts val="500"/>
              </a:spcBef>
              <a:spcAft>
                <a:spcPts val="0"/>
              </a:spcAft>
              <a:buSzPts val="2000"/>
              <a:buNone/>
            </a:pPr>
            <a:r>
              <a:rPr b="1" lang="en-US" sz="2000">
                <a:latin typeface="Courier New"/>
                <a:ea typeface="Courier New"/>
                <a:cs typeface="Courier New"/>
                <a:sym typeface="Courier New"/>
              </a:rPr>
              <a:t>@inject StatisticsService StatsService</a:t>
            </a:r>
            <a:endParaRPr b="1" sz="2000">
              <a:latin typeface="Courier New"/>
              <a:ea typeface="Courier New"/>
              <a:cs typeface="Courier New"/>
              <a:sym typeface="Courier New"/>
            </a:endParaRPr>
          </a:p>
          <a:p>
            <a:pPr indent="0" lvl="1" marL="457200" rtl="0" algn="l">
              <a:lnSpc>
                <a:spcPct val="100000"/>
              </a:lnSpc>
              <a:spcBef>
                <a:spcPts val="500"/>
              </a:spcBef>
              <a:spcAft>
                <a:spcPts val="0"/>
              </a:spcAft>
              <a:buSzPts val="2000"/>
              <a:buNone/>
            </a:pPr>
            <a:r>
              <a:rPr b="1" lang="en-US" sz="2000">
                <a:latin typeface="Courier New"/>
                <a:ea typeface="Courier New"/>
                <a:cs typeface="Courier New"/>
                <a:sym typeface="Courier New"/>
              </a:rPr>
              <a:t>&lt;h1&gt;Total Items: @StatsService.GetCount()&lt;/h1&gt;</a:t>
            </a:r>
            <a:endParaRPr/>
          </a:p>
          <a:p>
            <a:pPr indent="-228600" lvl="0" marL="228600" rtl="0" algn="l">
              <a:lnSpc>
                <a:spcPct val="100000"/>
              </a:lnSpc>
              <a:spcBef>
                <a:spcPts val="1000"/>
              </a:spcBef>
              <a:spcAft>
                <a:spcPts val="0"/>
              </a:spcAft>
              <a:buSzPts val="2000"/>
              <a:buChar char="•"/>
            </a:pPr>
            <a:r>
              <a:rPr lang="en-US" sz="2000"/>
              <a:t>In your Startup.cs / ConfigureServices method you would have:</a:t>
            </a:r>
            <a:endParaRPr/>
          </a:p>
          <a:p>
            <a:pPr indent="0" lvl="1" marL="457200" rtl="0" algn="l">
              <a:lnSpc>
                <a:spcPct val="100000"/>
              </a:lnSpc>
              <a:spcBef>
                <a:spcPts val="500"/>
              </a:spcBef>
              <a:spcAft>
                <a:spcPts val="0"/>
              </a:spcAft>
              <a:buSzPts val="2000"/>
              <a:buNone/>
            </a:pPr>
            <a:r>
              <a:rPr b="1" lang="en-US" sz="2000">
                <a:latin typeface="Courier New"/>
                <a:ea typeface="Courier New"/>
                <a:cs typeface="Courier New"/>
                <a:sym typeface="Courier New"/>
              </a:rPr>
              <a:t>services.AddTransient&lt;StatisticsService&gt;();</a:t>
            </a:r>
            <a:endParaRPr b="1" sz="2000">
              <a:latin typeface="Courier New"/>
              <a:ea typeface="Courier New"/>
              <a:cs typeface="Courier New"/>
              <a:sym typeface="Courier New"/>
            </a:endParaRPr>
          </a:p>
          <a:p>
            <a:pPr indent="-228600" lvl="0" marL="228600" rtl="0" algn="l">
              <a:lnSpc>
                <a:spcPct val="100000"/>
              </a:lnSpc>
              <a:spcBef>
                <a:spcPts val="1000"/>
              </a:spcBef>
              <a:spcAft>
                <a:spcPts val="0"/>
              </a:spcAft>
              <a:buSzPts val="2000"/>
              <a:buChar char="•"/>
            </a:pPr>
            <a:r>
              <a:rPr lang="en-US" sz="2000"/>
              <a:t>For Controllers Dependency Injection you can either use Constructor Injection or Action Injection:</a:t>
            </a:r>
            <a:endParaRPr/>
          </a:p>
          <a:p>
            <a:pPr indent="-228600" lvl="1" marL="685800" rtl="0" algn="l">
              <a:lnSpc>
                <a:spcPct val="100000"/>
              </a:lnSpc>
              <a:spcBef>
                <a:spcPts val="500"/>
              </a:spcBef>
              <a:spcAft>
                <a:spcPts val="0"/>
              </a:spcAft>
              <a:buSzPts val="2000"/>
              <a:buChar char="•"/>
            </a:pPr>
            <a:r>
              <a:rPr lang="en-US" sz="2000"/>
              <a:t>Constructor Injection: </a:t>
            </a:r>
            <a:endParaRPr/>
          </a:p>
          <a:p>
            <a:pPr indent="0" lvl="1" marL="457200" rtl="0" algn="l">
              <a:lnSpc>
                <a:spcPct val="100000"/>
              </a:lnSpc>
              <a:spcBef>
                <a:spcPts val="500"/>
              </a:spcBef>
              <a:spcAft>
                <a:spcPts val="0"/>
              </a:spcAft>
              <a:buSzPts val="2000"/>
              <a:buNone/>
            </a:pPr>
            <a:r>
              <a:rPr lang="en-US" sz="2000"/>
              <a:t>	</a:t>
            </a:r>
            <a:r>
              <a:rPr b="1" lang="en-US" sz="2000">
                <a:latin typeface="Courier New"/>
                <a:ea typeface="Courier New"/>
                <a:cs typeface="Courier New"/>
                <a:sym typeface="Courier New"/>
              </a:rPr>
              <a:t>private readonly IDateTime _dateTime; </a:t>
            </a:r>
            <a:endParaRPr b="1" sz="2000">
              <a:latin typeface="Courier New"/>
              <a:ea typeface="Courier New"/>
              <a:cs typeface="Courier New"/>
              <a:sym typeface="Courier New"/>
            </a:endParaRPr>
          </a:p>
          <a:p>
            <a:pPr indent="0" lvl="1" marL="457200" rtl="0" algn="l">
              <a:lnSpc>
                <a:spcPct val="100000"/>
              </a:lnSpc>
              <a:spcBef>
                <a:spcPts val="500"/>
              </a:spcBef>
              <a:spcAft>
                <a:spcPts val="0"/>
              </a:spcAft>
              <a:buSzPts val="2000"/>
              <a:buNone/>
            </a:pPr>
            <a:r>
              <a:rPr b="1" lang="en-US" sz="2000">
                <a:latin typeface="Courier New"/>
                <a:ea typeface="Courier New"/>
                <a:cs typeface="Courier New"/>
                <a:sym typeface="Courier New"/>
              </a:rPr>
              <a:t>	public HomeController(IDateTime dateTime) { _dateTime = dateTime; }</a:t>
            </a:r>
            <a:endParaRPr b="1" sz="2000">
              <a:latin typeface="Courier New"/>
              <a:ea typeface="Courier New"/>
              <a:cs typeface="Courier New"/>
              <a:sym typeface="Courier New"/>
            </a:endParaRPr>
          </a:p>
          <a:p>
            <a:pPr indent="-228600" lvl="1" marL="685800" rtl="0" algn="l">
              <a:lnSpc>
                <a:spcPct val="100000"/>
              </a:lnSpc>
              <a:spcBef>
                <a:spcPts val="500"/>
              </a:spcBef>
              <a:spcAft>
                <a:spcPts val="0"/>
              </a:spcAft>
              <a:buSzPts val="2000"/>
              <a:buChar char="•"/>
            </a:pPr>
            <a:r>
              <a:rPr lang="en-US" sz="2000"/>
              <a:t>Action Injection (with FromServices attribute):</a:t>
            </a:r>
            <a:endParaRPr/>
          </a:p>
          <a:p>
            <a:pPr indent="0" lvl="1" marL="457200" rtl="0" algn="l">
              <a:lnSpc>
                <a:spcPct val="100000"/>
              </a:lnSpc>
              <a:spcBef>
                <a:spcPts val="500"/>
              </a:spcBef>
              <a:spcAft>
                <a:spcPts val="0"/>
              </a:spcAft>
              <a:buSzPts val="2000"/>
              <a:buNone/>
            </a:pPr>
            <a:r>
              <a:rPr lang="en-US" sz="2000"/>
              <a:t>	</a:t>
            </a:r>
            <a:r>
              <a:rPr b="1" lang="en-US" sz="2000">
                <a:latin typeface="Courier New"/>
                <a:ea typeface="Courier New"/>
                <a:cs typeface="Courier New"/>
                <a:sym typeface="Courier New"/>
              </a:rPr>
              <a:t>public IActionResult About([FromServices] IDateTime dateTime) </a:t>
            </a:r>
            <a:endParaRPr/>
          </a:p>
          <a:p>
            <a:pPr indent="0" lvl="1" marL="457200" rtl="0" algn="l">
              <a:lnSpc>
                <a:spcPct val="100000"/>
              </a:lnSpc>
              <a:spcBef>
                <a:spcPts val="500"/>
              </a:spcBef>
              <a:spcAft>
                <a:spcPts val="0"/>
              </a:spcAft>
              <a:buSzPts val="2000"/>
              <a:buNone/>
            </a:pPr>
            <a:r>
              <a:rPr b="1" lang="en-US" sz="2000">
                <a:latin typeface="Courier New"/>
                <a:ea typeface="Courier New"/>
                <a:cs typeface="Courier New"/>
                <a:sym typeface="Courier New"/>
              </a:rPr>
              <a:t>	{ // controller action }</a:t>
            </a:r>
            <a:endParaRPr b="1" sz="2000">
              <a:latin typeface="Courier New"/>
              <a:ea typeface="Courier New"/>
              <a:cs typeface="Courier New"/>
              <a:sym typeface="Courier New"/>
            </a:endParaRPr>
          </a:p>
        </p:txBody>
      </p:sp>
      <p:sp>
        <p:nvSpPr>
          <p:cNvPr id="154" name="Google Shape;154;p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Dependency Injection: Views and Controllers</a:t>
            </a:r>
            <a:endParaRPr/>
          </a:p>
        </p:txBody>
      </p:sp>
      <p:sp>
        <p:nvSpPr>
          <p:cNvPr id="155" name="Google Shape;1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56" name="Google Shape;156;p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idx="1" type="body"/>
          </p:nvPr>
        </p:nvSpPr>
        <p:spPr>
          <a:xfrm>
            <a:off x="495300" y="1263722"/>
            <a:ext cx="11201400" cy="490847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US" sz="2400"/>
              <a:t>From Microsoft’s documentation:</a:t>
            </a:r>
            <a:endParaRPr/>
          </a:p>
          <a:p>
            <a:pPr indent="-228600" lvl="1" marL="685800" rtl="0" algn="l">
              <a:lnSpc>
                <a:spcPct val="100000"/>
              </a:lnSpc>
              <a:spcBef>
                <a:spcPts val="500"/>
              </a:spcBef>
              <a:spcAft>
                <a:spcPts val="0"/>
              </a:spcAft>
              <a:buSzPts val="2400"/>
              <a:buChar char="•"/>
            </a:pPr>
            <a:r>
              <a:rPr lang="en-US" sz="2400"/>
              <a:t>Design services to use dependency injection to obtain their dependencies.</a:t>
            </a:r>
            <a:endParaRPr/>
          </a:p>
          <a:p>
            <a:pPr indent="-228600" lvl="1" marL="685800" rtl="0" algn="l">
              <a:lnSpc>
                <a:spcPct val="100000"/>
              </a:lnSpc>
              <a:spcBef>
                <a:spcPts val="500"/>
              </a:spcBef>
              <a:spcAft>
                <a:spcPts val="0"/>
              </a:spcAft>
              <a:buSzPts val="2400"/>
              <a:buChar char="•"/>
            </a:pPr>
            <a:r>
              <a:rPr lang="en-US" sz="2400"/>
              <a:t>Avoid stateful, static method calls.</a:t>
            </a:r>
            <a:endParaRPr/>
          </a:p>
          <a:p>
            <a:pPr indent="-228600" lvl="1" marL="685800" rtl="0" algn="l">
              <a:lnSpc>
                <a:spcPct val="100000"/>
              </a:lnSpc>
              <a:spcBef>
                <a:spcPts val="500"/>
              </a:spcBef>
              <a:spcAft>
                <a:spcPts val="0"/>
              </a:spcAft>
              <a:buSzPts val="2400"/>
              <a:buChar char="•"/>
            </a:pPr>
            <a:r>
              <a:rPr lang="en-US" sz="2400"/>
              <a:t>Avoid direct instantiation of dependent classes within services. Direct instantiation couples the code to a particular implementation.</a:t>
            </a:r>
            <a:endParaRPr/>
          </a:p>
          <a:p>
            <a:pPr indent="-228600" lvl="1" marL="685800" rtl="0" algn="l">
              <a:lnSpc>
                <a:spcPct val="100000"/>
              </a:lnSpc>
              <a:spcBef>
                <a:spcPts val="500"/>
              </a:spcBef>
              <a:spcAft>
                <a:spcPts val="0"/>
              </a:spcAft>
              <a:buSzPts val="2400"/>
              <a:buChar char="•"/>
            </a:pPr>
            <a:r>
              <a:rPr lang="en-US" sz="2400"/>
              <a:t>Make app classes small, well-factored, and easily tested.</a:t>
            </a:r>
            <a:endParaRPr/>
          </a:p>
          <a:p>
            <a:pPr indent="-228600" lvl="1" marL="685800" rtl="0" algn="l">
              <a:lnSpc>
                <a:spcPct val="100000"/>
              </a:lnSpc>
              <a:spcBef>
                <a:spcPts val="500"/>
              </a:spcBef>
              <a:spcAft>
                <a:spcPts val="0"/>
              </a:spcAft>
              <a:buSzPts val="2400"/>
              <a:buChar char="•"/>
            </a:pPr>
            <a:r>
              <a:rPr lang="en-US" sz="2400"/>
              <a:t>If a class seems to have too many injected dependencies, this is generally a sign that the class has too many responsibilities and is violating the </a:t>
            </a:r>
            <a:r>
              <a:rPr lang="en-US" sz="2400" u="sng">
                <a:solidFill>
                  <a:schemeClr val="hlink"/>
                </a:solidFill>
                <a:hlinkClick r:id="rId3"/>
              </a:rPr>
              <a:t>Single Responsibility Principle (SRP)</a:t>
            </a:r>
            <a:r>
              <a:rPr lang="en-US" sz="2400"/>
              <a:t>. Attempt to refactor the class by moving some of its responsibilities into a new class.</a:t>
            </a:r>
            <a:endParaRPr/>
          </a:p>
          <a:p>
            <a:pPr indent="-228600" lvl="1" marL="685800" rtl="0" algn="l">
              <a:lnSpc>
                <a:spcPct val="100000"/>
              </a:lnSpc>
              <a:spcBef>
                <a:spcPts val="500"/>
              </a:spcBef>
              <a:spcAft>
                <a:spcPts val="0"/>
              </a:spcAft>
              <a:buSzPts val="2400"/>
              <a:buChar char="•"/>
            </a:pPr>
            <a:r>
              <a:rPr lang="en-US" sz="2400"/>
              <a:t>Separate concerns of UI, Business Rules and Data Access implementation details.</a:t>
            </a:r>
            <a:endParaRPr sz="2400"/>
          </a:p>
        </p:txBody>
      </p:sp>
      <p:sp>
        <p:nvSpPr>
          <p:cNvPr id="162" name="Google Shape;162;p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Best practices for Dependency Injection</a:t>
            </a:r>
            <a:endParaRPr/>
          </a:p>
        </p:txBody>
      </p:sp>
      <p:sp>
        <p:nvSpPr>
          <p:cNvPr id="163" name="Google Shape;1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2021  by kariera.gr</a:t>
            </a:r>
            <a:endParaRPr/>
          </a:p>
        </p:txBody>
      </p:sp>
      <p:sp>
        <p:nvSpPr>
          <p:cNvPr id="164" name="Google Shape;164;p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6b57229a68_0_7"/>
          <p:cNvSpPr txBox="1"/>
          <p:nvPr>
            <p:ph idx="1" type="body"/>
          </p:nvPr>
        </p:nvSpPr>
        <p:spPr>
          <a:xfrm>
            <a:off x="495300" y="1232025"/>
            <a:ext cx="80868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US" sz="2000"/>
              <a:t>Model View Controller is an architectural pattern that separates the application into three main group of components in order to achieve Separation of Concerns:</a:t>
            </a:r>
            <a:endParaRPr sz="2000"/>
          </a:p>
          <a:p>
            <a:pPr indent="-355600" lvl="0" marL="457200" rtl="0" algn="l">
              <a:lnSpc>
                <a:spcPct val="100000"/>
              </a:lnSpc>
              <a:spcBef>
                <a:spcPts val="1000"/>
              </a:spcBef>
              <a:spcAft>
                <a:spcPts val="0"/>
              </a:spcAft>
              <a:buSzPts val="2000"/>
              <a:buChar char="•"/>
            </a:pPr>
            <a:r>
              <a:rPr lang="en-US" sz="2000"/>
              <a:t>Models are responsible for encapsulating the Business Logic along with the implementation logic for persisting the application state (usually in a database).</a:t>
            </a:r>
            <a:endParaRPr sz="2000"/>
          </a:p>
          <a:p>
            <a:pPr indent="-355600" lvl="0" marL="457200" rtl="0" algn="l">
              <a:lnSpc>
                <a:spcPct val="100000"/>
              </a:lnSpc>
              <a:spcBef>
                <a:spcPts val="0"/>
              </a:spcBef>
              <a:spcAft>
                <a:spcPts val="0"/>
              </a:spcAft>
              <a:buSzPts val="2000"/>
              <a:buChar char="•"/>
            </a:pPr>
            <a:r>
              <a:rPr lang="en-US" sz="2000"/>
              <a:t>Views are responsible for presenting content through the user interface. We usually embed .NET code with Razor in HTML markup. There should be minimal business/application logic in the view (with only exception the client-side validation). You should also break views into templates in order to include common functionality like header, navigation and footer and achieve a consistent look and feel.</a:t>
            </a:r>
            <a:endParaRPr sz="2000"/>
          </a:p>
          <a:p>
            <a:pPr indent="-355600" lvl="0" marL="457200" rtl="0" algn="l">
              <a:lnSpc>
                <a:spcPct val="100000"/>
              </a:lnSpc>
              <a:spcBef>
                <a:spcPts val="0"/>
              </a:spcBef>
              <a:spcAft>
                <a:spcPts val="0"/>
              </a:spcAft>
              <a:buSzPts val="2000"/>
              <a:buChar char="•"/>
            </a:pPr>
            <a:r>
              <a:rPr lang="en-US" sz="2000"/>
              <a:t>Controllers handle user interaction, work with the models and decide which view to render next. You could also include server-side validation in controllers before persisting the data to the appropriate model.</a:t>
            </a:r>
            <a:endParaRPr sz="2000"/>
          </a:p>
        </p:txBody>
      </p:sp>
      <p:sp>
        <p:nvSpPr>
          <p:cNvPr id="171" name="Google Shape;171;g6b57229a68_0_7"/>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Introduction to the MVC Design Pattern</a:t>
            </a:r>
            <a:endParaRPr/>
          </a:p>
        </p:txBody>
      </p:sp>
      <p:sp>
        <p:nvSpPr>
          <p:cNvPr id="172" name="Google Shape;172;g6b57229a68_0_7"/>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US"/>
              <a:t>‹#›</a:t>
            </a:fld>
            <a:endParaRPr/>
          </a:p>
        </p:txBody>
      </p:sp>
      <p:pic>
        <p:nvPicPr>
          <p:cNvPr id="173" name="Google Shape;173;g6b57229a68_0_7"/>
          <p:cNvPicPr preferRelativeResize="0"/>
          <p:nvPr/>
        </p:nvPicPr>
        <p:blipFill rotWithShape="1">
          <a:blip r:embed="rId3">
            <a:alphaModFix/>
          </a:blip>
          <a:srcRect b="0" l="0" r="0" t="0"/>
          <a:stretch/>
        </p:blipFill>
        <p:spPr>
          <a:xfrm>
            <a:off x="8582013" y="1232025"/>
            <a:ext cx="3114675" cy="299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6b6eb08761_0_2"/>
          <p:cNvSpPr txBox="1"/>
          <p:nvPr>
            <p:ph idx="1" type="body"/>
          </p:nvPr>
        </p:nvSpPr>
        <p:spPr>
          <a:xfrm>
            <a:off x="495300" y="1232025"/>
            <a:ext cx="11201400" cy="5124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Routing is the process of mapping request URIs to the application endpoints. Routes can be configured when the app starts on the Startup.Configure method. The default conventional route is: </a:t>
            </a:r>
            <a:endParaRPr/>
          </a:p>
          <a:p>
            <a:pPr indent="0" lvl="0" marL="0" rtl="0" algn="ctr">
              <a:lnSpc>
                <a:spcPct val="100000"/>
              </a:lnSpc>
              <a:spcBef>
                <a:spcPts val="1000"/>
              </a:spcBef>
              <a:spcAft>
                <a:spcPts val="0"/>
              </a:spcAft>
              <a:buSzPts val="1800"/>
              <a:buNone/>
            </a:pPr>
            <a:r>
              <a:rPr b="1" lang="en-US">
                <a:latin typeface="Courier New"/>
                <a:ea typeface="Courier New"/>
                <a:cs typeface="Courier New"/>
                <a:sym typeface="Courier New"/>
              </a:rPr>
              <a:t>{controller=Home}/{action=Index}/{id?} </a:t>
            </a:r>
            <a:r>
              <a:rPr lang="en-US"/>
              <a:t>(? defines optional route parameter)</a:t>
            </a:r>
            <a:endParaRPr/>
          </a:p>
          <a:p>
            <a:pPr indent="0" lvl="0" marL="0" rtl="0" algn="l">
              <a:lnSpc>
                <a:spcPct val="100000"/>
              </a:lnSpc>
              <a:spcBef>
                <a:spcPts val="1000"/>
              </a:spcBef>
              <a:spcAft>
                <a:spcPts val="0"/>
              </a:spcAft>
              <a:buSzPts val="1800"/>
              <a:buNone/>
            </a:pPr>
            <a:r>
              <a:rPr b="1" lang="en-US"/>
              <a:t>Defining routes on controllers attributes:</a:t>
            </a:r>
            <a:endParaRPr b="1"/>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[Route("")]				</a:t>
            </a:r>
            <a:r>
              <a:rPr b="1" lang="en-US" sz="1600">
                <a:solidFill>
                  <a:srgbClr val="38761D"/>
                </a:solidFill>
                <a:latin typeface="Courier New"/>
                <a:ea typeface="Courier New"/>
                <a:cs typeface="Courier New"/>
                <a:sym typeface="Courier New"/>
              </a:rPr>
              <a:t>// URL path: /</a:t>
            </a:r>
            <a:endParaRPr b="1" sz="16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[Route("Home")]		</a:t>
            </a:r>
            <a:r>
              <a:rPr b="1" lang="en-US" sz="1600">
                <a:solidFill>
                  <a:srgbClr val="38761D"/>
                </a:solidFill>
                <a:latin typeface="Courier New"/>
                <a:ea typeface="Courier New"/>
                <a:cs typeface="Courier New"/>
                <a:sym typeface="Courier New"/>
              </a:rPr>
              <a:t>// URL path: /Home</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[Route("Home/Index")]	</a:t>
            </a:r>
            <a:r>
              <a:rPr b="1" lang="en-US" sz="1600">
                <a:solidFill>
                  <a:srgbClr val="38761D"/>
                </a:solidFill>
                <a:latin typeface="Courier New"/>
                <a:ea typeface="Courier New"/>
                <a:cs typeface="Courier New"/>
                <a:sym typeface="Courier New"/>
              </a:rPr>
              <a:t>// URL path: /Home/Index</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IActionResult MyIndex()</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return View("Index");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[HttpGet("/products")]		</a:t>
            </a:r>
            <a:r>
              <a:rPr b="1" lang="en-US" sz="1600">
                <a:solidFill>
                  <a:srgbClr val="38761D"/>
                </a:solidFill>
                <a:latin typeface="Courier New"/>
                <a:ea typeface="Courier New"/>
                <a:cs typeface="Courier New"/>
                <a:sym typeface="Courier New"/>
              </a:rPr>
              <a:t>// URL path: /products - HTTP verb GET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IActionResult ListProducts()</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 ...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[HttpPost("/products")]	</a:t>
            </a:r>
            <a:r>
              <a:rPr b="1" lang="en-US" sz="1600">
                <a:solidFill>
                  <a:srgbClr val="38761D"/>
                </a:solidFill>
                <a:latin typeface="Courier New"/>
                <a:ea typeface="Courier New"/>
                <a:cs typeface="Courier New"/>
                <a:sym typeface="Courier New"/>
              </a:rPr>
              <a:t>// URL path: /products - HTTP verb POST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public IActionResult CreateProduct(...)</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sz="1600">
                <a:latin typeface="Courier New"/>
                <a:ea typeface="Courier New"/>
                <a:cs typeface="Courier New"/>
                <a:sym typeface="Courier New"/>
              </a:rPr>
              <a:t>{   // ... }</a:t>
            </a:r>
            <a:endParaRPr sz="16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US"/>
              <a:t>you can also define attribute on Controller level → e.g. above </a:t>
            </a:r>
            <a:r>
              <a:rPr lang="en-US" sz="1600">
                <a:latin typeface="Courier New"/>
                <a:ea typeface="Courier New"/>
                <a:cs typeface="Courier New"/>
                <a:sym typeface="Courier New"/>
              </a:rPr>
              <a:t>public class HomeController : Controller</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180" name="Google Shape;180;g6b6eb08761_0_2"/>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MVC: Routing </a:t>
            </a:r>
            <a:r>
              <a:rPr b="0" lang="en-US" sz="1100" u="sng">
                <a:solidFill>
                  <a:schemeClr val="hlink"/>
                </a:solidFill>
                <a:latin typeface="Arial"/>
                <a:ea typeface="Arial"/>
                <a:cs typeface="Arial"/>
                <a:sym typeface="Arial"/>
                <a:hlinkClick r:id="rId3"/>
              </a:rPr>
              <a:t>https://docs.microsoft.com/en-us/aspnet/core/mvc/controllers/routing?view=aspnetcore-3.0</a:t>
            </a:r>
            <a:endParaRPr/>
          </a:p>
        </p:txBody>
      </p:sp>
      <p:sp>
        <p:nvSpPr>
          <p:cNvPr id="181" name="Google Shape;181;g6b6eb08761_0_2"/>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2015-07-10T13:13:35Z</dcterms:created>
  <dc:creator>Stephanie Gaspary</dc:creator>
</cp:coreProperties>
</file>