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ContentType="application/vnd.openxmlformats-package.core-properties+xml" PartName="/docProps/core.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Relationships xmlns="http://schemas.openxmlformats.org/package/2006/relationships"><Relationship Target="ppt/presentation.xml" Type="http://schemas.openxmlformats.org/officeDocument/2006/relationships/officeDocument" Id="rId1"></Relationship><Relationship Target="docProps/core.xml" Type="http://schemas.openxmlformats.org/package/2006/relationships/metadata/core-properties" Id="rId3"></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5" roundtripDataSignature="AMtx7mjHR10WrYaRInfe6k8Vssp4rtSQ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Relationships xmlns="http://schemas.openxmlformats.org/package/2006/relationships"><Relationship Target="slides/slide15.xml" Type="http://schemas.openxmlformats.org/officeDocument/2006/relationships/slide" Id="rId20"></Relationship><Relationship Target="slides/slide17.xml" Type="http://schemas.openxmlformats.org/officeDocument/2006/relationships/slide" Id="rId22"></Relationship><Relationship Target="slides/slide16.xml" Type="http://schemas.openxmlformats.org/officeDocument/2006/relationships/slide" Id="rId21"></Relationship><Relationship Target="slides/slide19.xml" Type="http://schemas.openxmlformats.org/officeDocument/2006/relationships/slide" Id="rId24"></Relationship><Relationship Target="slides/slide18.xml" Type="http://schemas.openxmlformats.org/officeDocument/2006/relationships/slide" Id="rId23"></Relationship><Relationship Target="theme/theme1.xml" Type="http://schemas.openxmlformats.org/officeDocument/2006/relationships/theme" Id="rId1"></Relationship><Relationship Target="viewProps.xml" Type="http://schemas.openxmlformats.org/officeDocument/2006/relationships/viewProps" Id="rId2"></Relationship><Relationship Target="presProps.xml" Type="http://schemas.openxmlformats.org/officeDocument/2006/relationships/presProps" Id="rId3"></Relationship><Relationship Target="slideMasters/slideMaster1.xml" Type="http://schemas.openxmlformats.org/officeDocument/2006/relationships/slideMaster" Id="rId4"></Relationship><Relationship Target="slides/slide4.xml" Type="http://schemas.openxmlformats.org/officeDocument/2006/relationships/slide" Id="rId9"></Relationship><Relationship Target="metadata" Type="http://customschemas.google.com/relationships/presentationmetadata" Id="rId25"></Relationship><Relationship Target="notesMasters/notesMaster1.xml" Type="http://schemas.openxmlformats.org/officeDocument/2006/relationships/notesMaster" Id="rId5"></Relationship><Relationship Target="slides/slide1.xml" Type="http://schemas.openxmlformats.org/officeDocument/2006/relationships/slide" Id="rId6"></Relationship><Relationship Target="slides/slide2.xml" Type="http://schemas.openxmlformats.org/officeDocument/2006/relationships/slide" Id="rId7"></Relationship><Relationship Target="slides/slide3.xml" Type="http://schemas.openxmlformats.org/officeDocument/2006/relationships/slide" Id="rId8"></Relationship><Relationship Target="slides/slide6.xml" Type="http://schemas.openxmlformats.org/officeDocument/2006/relationships/slide" Id="rId11"></Relationship><Relationship Target="slides/slide5.xml" Type="http://schemas.openxmlformats.org/officeDocument/2006/relationships/slide" Id="rId10"></Relationship><Relationship Target="slides/slide8.xml" Type="http://schemas.openxmlformats.org/officeDocument/2006/relationships/slide" Id="rId13"></Relationship><Relationship Target="slides/slide7.xml" Type="http://schemas.openxmlformats.org/officeDocument/2006/relationships/slide" Id="rId12"></Relationship><Relationship Target="slides/slide10.xml" Type="http://schemas.openxmlformats.org/officeDocument/2006/relationships/slide" Id="rId15"></Relationship><Relationship Target="slides/slide9.xml" Type="http://schemas.openxmlformats.org/officeDocument/2006/relationships/slide" Id="rId14"></Relationship><Relationship Target="slides/slide12.xml" Type="http://schemas.openxmlformats.org/officeDocument/2006/relationships/slide" Id="rId17"></Relationship><Relationship Target="slides/slide11.xml" Type="http://schemas.openxmlformats.org/officeDocument/2006/relationships/slide" Id="rId16"></Relationship><Relationship Target="slides/slide14.xml" Type="http://schemas.openxmlformats.org/officeDocument/2006/relationships/slide" Id="rId19"></Relationship><Relationship Target="slides/slide13.xml" Type="http://schemas.openxmlformats.org/officeDocument/2006/relationships/slide" Id="rId18"></Relationship></Relationships>
</file>

<file path=ppt/notesMasters/_rels/notesMaster1.xml.rels><?xml version="1.0" encoding="UTF-8" ?><Relationships xmlns="http://schemas.openxmlformats.org/package/2006/relationships"><Relationship Target="../theme/theme2.xml" Type="http://schemas.openxmlformats.org/officeDocument/2006/relationships/theme" Id="rId1"></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b1eb3bc5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6b1eb3bc5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6b1eb3bc5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Relationships xmlns="http://schemas.openxmlformats.org/package/2006/relationships"><Relationship Target="../slideMasters/slideMaster1.xml" Type="http://schemas.openxmlformats.org/officeDocument/2006/relationships/slideMaster" Id="rId1"></Relationship><Relationship Target="../media/image2.jpg" Type="http://schemas.openxmlformats.org/officeDocument/2006/relationships/image" Id="rId2"></Relationship><Relationship Target="../media/image1.png" Type="http://schemas.openxmlformats.org/officeDocument/2006/relationships/image" Id="rId3"></Relationship></Relationships>
</file>

<file path=ppt/slideLayouts/_rels/slideLayout10.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11.xml.rels><?xml version="1.0" encoding="UTF-8" ?><Relationships xmlns="http://schemas.openxmlformats.org/package/2006/relationships"><Relationship Target="../slideMasters/slideMaster1.xml" Type="http://schemas.openxmlformats.org/officeDocument/2006/relationships/slideMaster" Id="rId1"></Relationship><Relationship Target="../media/image6.png" Type="http://schemas.openxmlformats.org/officeDocument/2006/relationships/image" Id="rId2"></Relationship></Relationships>
</file>

<file path=ppt/slideLayouts/_rels/slideLayout12.xml.rels><?xml version="1.0" encoding="UTF-8" ?><Relationships xmlns="http://schemas.openxmlformats.org/package/2006/relationships"><Relationship Target="../slideMasters/slideMaster1.xml" Type="http://schemas.openxmlformats.org/officeDocument/2006/relationships/slideMaster" Id="rId1"></Relationship></Relationships>
</file>

<file path=ppt/slideLayouts/_rels/slideLayout2.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3.xml.rels><?xml version="1.0" encoding="UTF-8" ?><Relationships xmlns="http://schemas.openxmlformats.org/package/2006/relationships"><Relationship Target="../slideMasters/slideMaster1.xml" Type="http://schemas.openxmlformats.org/officeDocument/2006/relationships/slideMaster" Id="rId1"></Relationship><Relationship Target="../media/image4.png" Type="http://schemas.openxmlformats.org/officeDocument/2006/relationships/image" Id="rId2"></Relationship></Relationships>
</file>

<file path=ppt/slideLayouts/_rels/slideLayout4.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5.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6.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7.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8.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_rels/slideLayout9.xml.rels><?xml version="1.0" encoding="UTF-8" ?><Relationships xmlns="http://schemas.openxmlformats.org/package/2006/relationships"><Relationship Target="../slideMasters/slideMaster1.xml" Type="http://schemas.openxmlformats.org/officeDocument/2006/relationships/slideMaster" Id="rId1"></Relationship><Relationship Target="../media/image3.png" Type="http://schemas.openxmlformats.org/officeDocument/2006/relationships/image" Id="rId2"></Relationship></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howMasterSp="0">
  <p:cSld name="Cover">
    <p:spTree>
      <p:nvGrpSpPr>
        <p:cNvPr id="14" name="Shape 14"/>
        <p:cNvGrpSpPr/>
        <p:nvPr/>
      </p:nvGrpSpPr>
      <p:grpSpPr>
        <a:xfrm>
          <a:off x="0" y="0"/>
          <a:ext cx="0" cy="0"/>
          <a:chOff x="0" y="0"/>
          <a:chExt cx="0" cy="0"/>
        </a:xfrm>
      </p:grpSpPr>
      <p:pic>
        <p:nvPicPr>
          <p:cNvPr id="15" name="Google Shape;15;p20"/>
          <p:cNvPicPr preferRelativeResize="0"/>
          <p:nvPr/>
        </p:nvPicPr>
        <p:blipFill rotWithShape="1">
          <a:blip r:embed="rId2">
            <a:alphaModFix/>
          </a:blip>
          <a:srcRect b="28413" l="0" r="0" t="7220"/>
          <a:stretch/>
        </p:blipFill>
        <p:spPr>
          <a:xfrm>
            <a:off x="-14453" y="0"/>
            <a:ext cx="12206452" cy="5175422"/>
          </a:xfrm>
          <a:prstGeom prst="rect">
            <a:avLst/>
          </a:prstGeom>
          <a:noFill/>
          <a:ln>
            <a:noFill/>
          </a:ln>
        </p:spPr>
      </p:pic>
      <p:sp>
        <p:nvSpPr>
          <p:cNvPr id="16" name="Google Shape;16;p20"/>
          <p:cNvSpPr/>
          <p:nvPr/>
        </p:nvSpPr>
        <p:spPr>
          <a:xfrm>
            <a:off x="-1" y="5168315"/>
            <a:ext cx="12203246" cy="1379016"/>
          </a:xfrm>
          <a:prstGeom prst="rect">
            <a:avLst/>
          </a:prstGeom>
          <a:solidFill>
            <a:srgbClr val="F1F1F2">
              <a:alpha val="8431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20"/>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p:nvPr/>
        </p:nvSpPr>
        <p:spPr>
          <a:xfrm rot="10800000">
            <a:off x="-11246" y="6540224"/>
            <a:ext cx="12203246" cy="329014"/>
          </a:xfrm>
          <a:prstGeom prst="rect">
            <a:avLst/>
          </a:prstGeom>
          <a:solidFill>
            <a:srgbClr val="4AB6D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20"/>
          <p:cNvSpPr/>
          <p:nvPr/>
        </p:nvSpPr>
        <p:spPr>
          <a:xfrm>
            <a:off x="339389" y="6587811"/>
            <a:ext cx="1438214"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Calibri"/>
                <a:ea typeface="Calibri"/>
                <a:cs typeface="Calibri"/>
                <a:sym typeface="Calibri"/>
              </a:rPr>
              <a:t>4/19/2019 © 2017 by kariera.gr</a:t>
            </a:r>
            <a:endParaRPr b="0" i="0" sz="1400" u="none" cap="none" strike="noStrike">
              <a:solidFill>
                <a:srgbClr val="000000"/>
              </a:solidFill>
              <a:latin typeface="Arial"/>
              <a:ea typeface="Arial"/>
              <a:cs typeface="Arial"/>
              <a:sym typeface="Arial"/>
            </a:endParaRPr>
          </a:p>
        </p:txBody>
      </p:sp>
      <p:sp>
        <p:nvSpPr>
          <p:cNvPr id="20" name="Google Shape;20;p20"/>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5400"/>
              <a:buNone/>
              <a:defRPr b="1" sz="5400">
                <a:solidFill>
                  <a:schemeClr val="lt1"/>
                </a:solidFill>
                <a:latin typeface="Calibri"/>
                <a:ea typeface="Calibri"/>
                <a:cs typeface="Calibri"/>
                <a:sym typeface="Calibri"/>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 name="Google Shape;21;p20"/>
          <p:cNvPicPr preferRelativeResize="0"/>
          <p:nvPr/>
        </p:nvPicPr>
        <p:blipFill rotWithShape="1">
          <a:blip r:embed="rId3">
            <a:alphaModFix/>
          </a:blip>
          <a:srcRect b="0" l="0" r="0" t="0"/>
          <a:stretch/>
        </p:blipFill>
        <p:spPr>
          <a:xfrm>
            <a:off x="9022852" y="5623733"/>
            <a:ext cx="2933595" cy="468180"/>
          </a:xfrm>
          <a:prstGeom prst="rect">
            <a:avLst/>
          </a:prstGeom>
          <a:noFill/>
          <a:ln>
            <a:noFill/>
          </a:ln>
        </p:spPr>
      </p:pic>
    </p:spTree>
  </p:cSld>
  <p:clrMapOvr>
    <a:masterClrMapping/>
  </p:clrMapOvr>
  <p:extLst>
    <p:ext uri="{DCECCB84-F9BA-43D5-87BE-67443E8EF086}">
      <p15:sldGuideLst>
        <p15:guide id="1" orient="horz" pos="2664">
          <p15:clr>
            <a:srgbClr val="FBAE40"/>
          </p15:clr>
        </p15:guide>
        <p15:guide id="2" pos="31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Software">
  <p:cSld name="Title Only - Software">
    <p:spTree>
      <p:nvGrpSpPr>
        <p:cNvPr id="97" name="Shape 97"/>
        <p:cNvGrpSpPr/>
        <p:nvPr/>
      </p:nvGrpSpPr>
      <p:grpSpPr>
        <a:xfrm>
          <a:off x="0" y="0"/>
          <a:ext cx="0" cy="0"/>
          <a:chOff x="0" y="0"/>
          <a:chExt cx="0" cy="0"/>
        </a:xfrm>
      </p:grpSpPr>
      <p:sp>
        <p:nvSpPr>
          <p:cNvPr id="98" name="Google Shape;98;p29"/>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pic>
        <p:nvPicPr>
          <p:cNvPr id="102" name="Google Shape;102;p29"/>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 Software">
  <p:cSld name="1_Title Only - Software">
    <p:spTree>
      <p:nvGrpSpPr>
        <p:cNvPr id="103" name="Shape 103"/>
        <p:cNvGrpSpPr/>
        <p:nvPr/>
      </p:nvGrpSpPr>
      <p:grpSpPr>
        <a:xfrm>
          <a:off x="0" y="0"/>
          <a:ext cx="0" cy="0"/>
          <a:chOff x="0" y="0"/>
          <a:chExt cx="0" cy="0"/>
        </a:xfrm>
      </p:grpSpPr>
      <p:pic>
        <p:nvPicPr>
          <p:cNvPr id="104" name="Google Shape;104;p30"/>
          <p:cNvPicPr preferRelativeResize="0"/>
          <p:nvPr/>
        </p:nvPicPr>
        <p:blipFill rotWithShape="1">
          <a:blip r:embed="rId2">
            <a:alphaModFix/>
          </a:blip>
          <a:srcRect b="0" l="0" r="0" t="0"/>
          <a:stretch/>
        </p:blipFill>
        <p:spPr>
          <a:xfrm>
            <a:off x="9824700" y="6390744"/>
            <a:ext cx="1872000" cy="272374"/>
          </a:xfrm>
          <a:prstGeom prst="rect">
            <a:avLst/>
          </a:prstGeom>
          <a:noFill/>
          <a:ln>
            <a:noFill/>
          </a:ln>
        </p:spPr>
      </p:pic>
      <p:sp>
        <p:nvSpPr>
          <p:cNvPr id="105" name="Google Shape;105;p30"/>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rgbClr val="7F7F7F"/>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
  <p:cSld name="1_Back">
    <p:spTree>
      <p:nvGrpSpPr>
        <p:cNvPr id="106" name="Shape 106"/>
        <p:cNvGrpSpPr/>
        <p:nvPr/>
      </p:nvGrpSpPr>
      <p:grpSpPr>
        <a:xfrm>
          <a:off x="0" y="0"/>
          <a:ext cx="0" cy="0"/>
          <a:chOff x="0" y="0"/>
          <a:chExt cx="0" cy="0"/>
        </a:xfrm>
      </p:grpSpPr>
      <p:sp>
        <p:nvSpPr>
          <p:cNvPr id="107" name="Google Shape;107;p31"/>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1"/>
          <p:cNvSpPr txBox="1"/>
          <p:nvPr>
            <p:ph idx="1" type="body"/>
          </p:nvPr>
        </p:nvSpPr>
        <p:spPr>
          <a:xfrm>
            <a:off x="495299" y="4384431"/>
            <a:ext cx="11201401" cy="178776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400"/>
              <a:buNone/>
              <a:defRPr sz="2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1"/>
          <p:cNvSpPr txBox="1"/>
          <p:nvPr>
            <p:ph idx="2" type="body"/>
          </p:nvPr>
        </p:nvSpPr>
        <p:spPr>
          <a:xfrm>
            <a:off x="495300" y="3316353"/>
            <a:ext cx="11201400" cy="93155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5400"/>
              <a:buNone/>
              <a:defRPr sz="54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21"/>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2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pic>
        <p:nvPicPr>
          <p:cNvPr id="28" name="Google Shape;28;p21"/>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1008">
          <p15:clr>
            <a:srgbClr val="FBAE40"/>
          </p15:clr>
        </p15:guide>
        <p15:guide id="2" pos="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p:cSld name="Back">
    <p:spTree>
      <p:nvGrpSpPr>
        <p:cNvPr id="29" name="Shape 29"/>
        <p:cNvGrpSpPr/>
        <p:nvPr/>
      </p:nvGrpSpPr>
      <p:grpSpPr>
        <a:xfrm>
          <a:off x="0" y="0"/>
          <a:ext cx="0" cy="0"/>
          <a:chOff x="0" y="0"/>
          <a:chExt cx="0" cy="0"/>
        </a:xfrm>
      </p:grpSpPr>
      <p:sp>
        <p:nvSpPr>
          <p:cNvPr id="30" name="Google Shape;30;p22"/>
          <p:cNvSpPr/>
          <p:nvPr/>
        </p:nvSpPr>
        <p:spPr>
          <a:xfrm>
            <a:off x="0" y="0"/>
            <a:ext cx="12192000" cy="6858000"/>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22"/>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1000"/>
              </a:spcBef>
              <a:spcAft>
                <a:spcPts val="0"/>
              </a:spcAft>
              <a:buSzPts val="1400"/>
              <a:buNone/>
              <a:defRPr sz="1400">
                <a:solidFill>
                  <a:schemeClr val="lt1"/>
                </a:solidFi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 name="Google Shape;32;p22"/>
          <p:cNvPicPr preferRelativeResize="0"/>
          <p:nvPr/>
        </p:nvPicPr>
        <p:blipFill rotWithShape="1">
          <a:blip r:embed="rId2">
            <a:alphaModFix/>
          </a:blip>
          <a:srcRect b="0" l="0" r="0" t="0"/>
          <a:stretch/>
        </p:blipFill>
        <p:spPr>
          <a:xfrm>
            <a:off x="9824700" y="6390744"/>
            <a:ext cx="1871999" cy="2723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image" showMasterSp="0">
  <p:cSld name="Section with image">
    <p:spTree>
      <p:nvGrpSpPr>
        <p:cNvPr id="33" name="Shape 33"/>
        <p:cNvGrpSpPr/>
        <p:nvPr/>
      </p:nvGrpSpPr>
      <p:grpSpPr>
        <a:xfrm>
          <a:off x="0" y="0"/>
          <a:ext cx="0" cy="0"/>
          <a:chOff x="0" y="0"/>
          <a:chExt cx="0" cy="0"/>
        </a:xfrm>
      </p:grpSpPr>
      <p:sp>
        <p:nvSpPr>
          <p:cNvPr id="34" name="Google Shape;34;p23"/>
          <p:cNvSpPr/>
          <p:nvPr>
            <p:ph idx="2" type="pic"/>
          </p:nvPr>
        </p:nvSpPr>
        <p:spPr>
          <a:xfrm>
            <a:off x="0" y="0"/>
            <a:ext cx="12192000" cy="6858000"/>
          </a:xfrm>
          <a:prstGeom prst="rect">
            <a:avLst/>
          </a:prstGeom>
          <a:noFill/>
          <a:ln>
            <a:noFill/>
          </a:ln>
        </p:spPr>
      </p:sp>
      <p:sp>
        <p:nvSpPr>
          <p:cNvPr id="35" name="Google Shape;35;p23"/>
          <p:cNvSpPr txBox="1"/>
          <p:nvPr>
            <p:ph idx="1" type="body"/>
          </p:nvPr>
        </p:nvSpPr>
        <p:spPr>
          <a:xfrm>
            <a:off x="495300" y="1615440"/>
            <a:ext cx="5029200" cy="2651760"/>
          </a:xfrm>
          <a:prstGeom prst="rect">
            <a:avLst/>
          </a:prstGeom>
          <a:noFill/>
          <a:ln>
            <a:noFill/>
          </a:ln>
        </p:spPr>
        <p:txBody>
          <a:bodyPr anchorCtr="0" anchor="t" bIns="45700" lIns="91425" spcFirstLastPara="1" rIns="91425" wrap="square" tIns="0">
            <a:spAutoFit/>
          </a:bodyPr>
          <a:lstStyle>
            <a:lvl1pPr indent="-228600" lvl="0" marL="457200" algn="l">
              <a:lnSpc>
                <a:spcPct val="90000"/>
              </a:lnSpc>
              <a:spcBef>
                <a:spcPts val="0"/>
              </a:spcBef>
              <a:spcAft>
                <a:spcPts val="0"/>
              </a:spcAft>
              <a:buSzPts val="3200"/>
              <a:buNone/>
              <a:defRPr sz="3200">
                <a:solidFill>
                  <a:schemeClr val="lt1"/>
                </a:solidFill>
                <a:latin typeface="Rockwell"/>
                <a:ea typeface="Rockwell"/>
                <a:cs typeface="Rockwell"/>
                <a:sym typeface="Rockwell"/>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6" name="Google Shape;36;p23"/>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271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wo columns">
    <p:spTree>
      <p:nvGrpSpPr>
        <p:cNvPr id="37" name="Shape 37"/>
        <p:cNvGrpSpPr/>
        <p:nvPr/>
      </p:nvGrpSpPr>
      <p:grpSpPr>
        <a:xfrm>
          <a:off x="0" y="0"/>
          <a:ext cx="0" cy="0"/>
          <a:chOff x="0" y="0"/>
          <a:chExt cx="0" cy="0"/>
        </a:xfrm>
      </p:grpSpPr>
      <p:sp>
        <p:nvSpPr>
          <p:cNvPr id="38" name="Google Shape;38;p24"/>
          <p:cNvSpPr txBox="1"/>
          <p:nvPr>
            <p:ph idx="1" type="body"/>
          </p:nvPr>
        </p:nvSpPr>
        <p:spPr>
          <a:xfrm>
            <a:off x="505557" y="1600200"/>
            <a:ext cx="5514243"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2" type="body"/>
          </p:nvPr>
        </p:nvSpPr>
        <p:spPr>
          <a:xfrm>
            <a:off x="6172200" y="1600200"/>
            <a:ext cx="5514242"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2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pic>
        <p:nvPicPr>
          <p:cNvPr id="44" name="Google Shape;44;p24"/>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text left">
  <p:cSld name="Image right text left">
    <p:spTree>
      <p:nvGrpSpPr>
        <p:cNvPr id="45" name="Shape 45"/>
        <p:cNvGrpSpPr/>
        <p:nvPr/>
      </p:nvGrpSpPr>
      <p:grpSpPr>
        <a:xfrm>
          <a:off x="0" y="0"/>
          <a:ext cx="0" cy="0"/>
          <a:chOff x="0" y="0"/>
          <a:chExt cx="0" cy="0"/>
        </a:xfrm>
      </p:grpSpPr>
      <p:sp>
        <p:nvSpPr>
          <p:cNvPr id="46" name="Google Shape;46;p25"/>
          <p:cNvSpPr txBox="1"/>
          <p:nvPr>
            <p:ph idx="1" type="body"/>
          </p:nvPr>
        </p:nvSpPr>
        <p:spPr>
          <a:xfrm>
            <a:off x="505557"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2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
        <p:nvSpPr>
          <p:cNvPr id="51" name="Google Shape;51;p25"/>
          <p:cNvSpPr/>
          <p:nvPr>
            <p:ph idx="2" type="pic"/>
          </p:nvPr>
        </p:nvSpPr>
        <p:spPr>
          <a:xfrm>
            <a:off x="4378036" y="1600200"/>
            <a:ext cx="7318664" cy="4576763"/>
          </a:xfrm>
          <a:prstGeom prst="rect">
            <a:avLst/>
          </a:prstGeom>
          <a:noFill/>
          <a:ln>
            <a:noFill/>
          </a:ln>
        </p:spPr>
      </p:sp>
      <p:pic>
        <p:nvPicPr>
          <p:cNvPr id="52" name="Google Shape;52;p25"/>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text right">
  <p:cSld name="Image left text right">
    <p:spTree>
      <p:nvGrpSpPr>
        <p:cNvPr id="53" name="Shape 53"/>
        <p:cNvGrpSpPr/>
        <p:nvPr/>
      </p:nvGrpSpPr>
      <p:grpSpPr>
        <a:xfrm>
          <a:off x="0" y="0"/>
          <a:ext cx="0" cy="0"/>
          <a:chOff x="0" y="0"/>
          <a:chExt cx="0" cy="0"/>
        </a:xfrm>
      </p:grpSpPr>
      <p:sp>
        <p:nvSpPr>
          <p:cNvPr id="54" name="Google Shape;54;p26"/>
          <p:cNvSpPr txBox="1"/>
          <p:nvPr>
            <p:ph idx="1" type="body"/>
          </p:nvPr>
        </p:nvSpPr>
        <p:spPr>
          <a:xfrm>
            <a:off x="7976621" y="1600200"/>
            <a:ext cx="3720079" cy="45767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6"/>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2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
        <p:nvSpPr>
          <p:cNvPr id="59" name="Google Shape;59;p26"/>
          <p:cNvSpPr/>
          <p:nvPr>
            <p:ph idx="2" type="pic"/>
          </p:nvPr>
        </p:nvSpPr>
        <p:spPr>
          <a:xfrm>
            <a:off x="495300" y="1600200"/>
            <a:ext cx="7318664" cy="4576763"/>
          </a:xfrm>
          <a:prstGeom prst="rect">
            <a:avLst/>
          </a:prstGeom>
          <a:noFill/>
          <a:ln>
            <a:noFill/>
          </a:ln>
        </p:spPr>
      </p:sp>
      <p:pic>
        <p:nvPicPr>
          <p:cNvPr id="60" name="Google Shape;60;p26"/>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736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27"/>
          <p:cNvSpPr txBox="1"/>
          <p:nvPr>
            <p:ph idx="1" type="body"/>
          </p:nvPr>
        </p:nvSpPr>
        <p:spPr>
          <a:xfrm>
            <a:off x="505558" y="1600200"/>
            <a:ext cx="549201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27"/>
          <p:cNvSpPr txBox="1"/>
          <p:nvPr>
            <p:ph idx="2" type="body"/>
          </p:nvPr>
        </p:nvSpPr>
        <p:spPr>
          <a:xfrm>
            <a:off x="6172200" y="1600200"/>
            <a:ext cx="551424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400"/>
              <a:buNone/>
              <a:defRPr b="1" sz="24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7"/>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27"/>
          <p:cNvSpPr txBox="1"/>
          <p:nvPr>
            <p:ph idx="3" type="body"/>
          </p:nvPr>
        </p:nvSpPr>
        <p:spPr>
          <a:xfrm>
            <a:off x="505557" y="2567354"/>
            <a:ext cx="5514243"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7"/>
          <p:cNvSpPr txBox="1"/>
          <p:nvPr>
            <p:ph idx="4" type="body"/>
          </p:nvPr>
        </p:nvSpPr>
        <p:spPr>
          <a:xfrm>
            <a:off x="6172200" y="2567354"/>
            <a:ext cx="5514242" cy="36096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pic>
        <p:nvPicPr>
          <p:cNvPr id="70" name="Google Shape;70;p27"/>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extLst>
    <p:ext uri="{DCECCB84-F9BA-43D5-87BE-67443E8EF086}">
      <p15:sldGuideLst>
        <p15:guide id="1" orient="horz" pos="3888">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laceholders">
  <p:cSld name="logo placeholders">
    <p:spTree>
      <p:nvGrpSpPr>
        <p:cNvPr id="71" name="Shape 71"/>
        <p:cNvGrpSpPr/>
        <p:nvPr/>
      </p:nvGrpSpPr>
      <p:grpSpPr>
        <a:xfrm>
          <a:off x="0" y="0"/>
          <a:ext cx="0" cy="0"/>
          <a:chOff x="0" y="0"/>
          <a:chExt cx="0" cy="0"/>
        </a:xfrm>
      </p:grpSpPr>
      <p:sp>
        <p:nvSpPr>
          <p:cNvPr id="72" name="Google Shape;72;p28"/>
          <p:cNvSpPr/>
          <p:nvPr/>
        </p:nvSpPr>
        <p:spPr>
          <a:xfrm>
            <a:off x="0" y="213720"/>
            <a:ext cx="110359" cy="1068208"/>
          </a:xfrm>
          <a:prstGeom prst="rect">
            <a:avLst/>
          </a:prstGeom>
          <a:solidFill>
            <a:srgbClr val="4AB6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2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
        <p:nvSpPr>
          <p:cNvPr id="76" name="Google Shape;76;p28"/>
          <p:cNvSpPr/>
          <p:nvPr>
            <p:ph idx="2" type="pic"/>
          </p:nvPr>
        </p:nvSpPr>
        <p:spPr>
          <a:xfrm>
            <a:off x="4953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7" name="Google Shape;77;p28"/>
          <p:cNvSpPr/>
          <p:nvPr>
            <p:ph idx="3" type="pic"/>
          </p:nvPr>
        </p:nvSpPr>
        <p:spPr>
          <a:xfrm>
            <a:off x="28156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8" name="Google Shape;78;p28"/>
          <p:cNvSpPr/>
          <p:nvPr>
            <p:ph idx="4" type="pic"/>
          </p:nvPr>
        </p:nvSpPr>
        <p:spPr>
          <a:xfrm>
            <a:off x="51360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79" name="Google Shape;79;p28"/>
          <p:cNvSpPr/>
          <p:nvPr>
            <p:ph idx="5" type="pic"/>
          </p:nvPr>
        </p:nvSpPr>
        <p:spPr>
          <a:xfrm>
            <a:off x="745635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0" name="Google Shape;80;p28"/>
          <p:cNvSpPr/>
          <p:nvPr>
            <p:ph idx="6" type="pic"/>
          </p:nvPr>
        </p:nvSpPr>
        <p:spPr>
          <a:xfrm>
            <a:off x="9776700" y="1676862"/>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1" name="Google Shape;81;p28"/>
          <p:cNvSpPr/>
          <p:nvPr>
            <p:ph idx="7" type="pic"/>
          </p:nvPr>
        </p:nvSpPr>
        <p:spPr>
          <a:xfrm>
            <a:off x="4953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2" name="Google Shape;82;p28"/>
          <p:cNvSpPr/>
          <p:nvPr>
            <p:ph idx="8" type="pic"/>
          </p:nvPr>
        </p:nvSpPr>
        <p:spPr>
          <a:xfrm>
            <a:off x="28156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3" name="Google Shape;83;p28"/>
          <p:cNvSpPr/>
          <p:nvPr>
            <p:ph idx="9" type="pic"/>
          </p:nvPr>
        </p:nvSpPr>
        <p:spPr>
          <a:xfrm>
            <a:off x="51360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4" name="Google Shape;84;p28"/>
          <p:cNvSpPr/>
          <p:nvPr>
            <p:ph idx="13" type="pic"/>
          </p:nvPr>
        </p:nvSpPr>
        <p:spPr>
          <a:xfrm>
            <a:off x="745635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5" name="Google Shape;85;p28"/>
          <p:cNvSpPr/>
          <p:nvPr>
            <p:ph idx="14" type="pic"/>
          </p:nvPr>
        </p:nvSpPr>
        <p:spPr>
          <a:xfrm>
            <a:off x="9776700" y="2875308"/>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6" name="Google Shape;86;p28"/>
          <p:cNvSpPr/>
          <p:nvPr>
            <p:ph idx="15" type="pic"/>
          </p:nvPr>
        </p:nvSpPr>
        <p:spPr>
          <a:xfrm>
            <a:off x="4953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7" name="Google Shape;87;p28"/>
          <p:cNvSpPr/>
          <p:nvPr>
            <p:ph idx="16" type="pic"/>
          </p:nvPr>
        </p:nvSpPr>
        <p:spPr>
          <a:xfrm>
            <a:off x="28156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8" name="Google Shape;88;p28"/>
          <p:cNvSpPr/>
          <p:nvPr>
            <p:ph idx="17" type="pic"/>
          </p:nvPr>
        </p:nvSpPr>
        <p:spPr>
          <a:xfrm>
            <a:off x="51360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89" name="Google Shape;89;p28"/>
          <p:cNvSpPr/>
          <p:nvPr>
            <p:ph idx="18" type="pic"/>
          </p:nvPr>
        </p:nvSpPr>
        <p:spPr>
          <a:xfrm>
            <a:off x="745635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0" name="Google Shape;90;p28"/>
          <p:cNvSpPr/>
          <p:nvPr>
            <p:ph idx="19" type="pic"/>
          </p:nvPr>
        </p:nvSpPr>
        <p:spPr>
          <a:xfrm>
            <a:off x="9776700" y="4073754"/>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1" name="Google Shape;91;p28"/>
          <p:cNvSpPr/>
          <p:nvPr>
            <p:ph idx="20" type="pic"/>
          </p:nvPr>
        </p:nvSpPr>
        <p:spPr>
          <a:xfrm>
            <a:off x="4953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2" name="Google Shape;92;p28"/>
          <p:cNvSpPr/>
          <p:nvPr>
            <p:ph idx="21" type="pic"/>
          </p:nvPr>
        </p:nvSpPr>
        <p:spPr>
          <a:xfrm>
            <a:off x="28156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3" name="Google Shape;93;p28"/>
          <p:cNvSpPr/>
          <p:nvPr>
            <p:ph idx="22" type="pic"/>
          </p:nvPr>
        </p:nvSpPr>
        <p:spPr>
          <a:xfrm>
            <a:off x="51360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4" name="Google Shape;94;p28"/>
          <p:cNvSpPr/>
          <p:nvPr>
            <p:ph idx="23" type="pic"/>
          </p:nvPr>
        </p:nvSpPr>
        <p:spPr>
          <a:xfrm>
            <a:off x="745635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sp>
        <p:nvSpPr>
          <p:cNvPr id="95" name="Google Shape;95;p28"/>
          <p:cNvSpPr/>
          <p:nvPr>
            <p:ph idx="24" type="pic"/>
          </p:nvPr>
        </p:nvSpPr>
        <p:spPr>
          <a:xfrm>
            <a:off x="9776700" y="5272200"/>
            <a:ext cx="1920000" cy="900000"/>
          </a:xfrm>
          <a:prstGeom prst="rect">
            <a:avLst/>
          </a:prstGeom>
          <a:solidFill>
            <a:schemeClr val="lt1"/>
          </a:solidFill>
          <a:ln>
            <a:noFill/>
          </a:ln>
          <a:effectLst>
            <a:outerShdw blurRad="88900" sx="104999" rotWithShape="0" algn="ctr" sy="104999">
              <a:srgbClr val="000000">
                <a:alpha val="20000"/>
              </a:srgbClr>
            </a:outerShdw>
          </a:effectLst>
        </p:spPr>
      </p:sp>
      <p:pic>
        <p:nvPicPr>
          <p:cNvPr id="96" name="Google Shape;96;p28"/>
          <p:cNvPicPr preferRelativeResize="0"/>
          <p:nvPr/>
        </p:nvPicPr>
        <p:blipFill rotWithShape="1">
          <a:blip r:embed="rId2">
            <a:alphaModFix/>
          </a:blip>
          <a:srcRect b="0" l="0" r="0" t="0"/>
          <a:stretch/>
        </p:blipFill>
        <p:spPr>
          <a:xfrm>
            <a:off x="9990017" y="6390744"/>
            <a:ext cx="1706683" cy="272374"/>
          </a:xfrm>
          <a:prstGeom prst="rect">
            <a:avLst/>
          </a:prstGeom>
          <a:noFill/>
          <a:ln>
            <a:noFill/>
          </a:ln>
        </p:spPr>
      </p:pic>
    </p:spTree>
  </p:cSld>
  <p:clrMapOvr>
    <a:masterClrMapping/>
  </p:clrMapOvr>
</p:sldLayout>
</file>

<file path=ppt/slideMasters/_rels/slideMaster1.xml.rels><?xml version="1.0" encoding="UTF-8" ?><Relationships xmlns="http://schemas.openxmlformats.org/package/2006/relationships"><Relationship Target="../slideLayouts/slideLayout11.xml" Type="http://schemas.openxmlformats.org/officeDocument/2006/relationships/slideLayout" Id="rId11"></Relationship><Relationship Target="../slideLayouts/slideLayout10.xml" Type="http://schemas.openxmlformats.org/officeDocument/2006/relationships/slideLayout" Id="rId10"></Relationship><Relationship Target="../theme/theme1.xml" Type="http://schemas.openxmlformats.org/officeDocument/2006/relationships/theme" Id="rId13"></Relationship><Relationship Target="../slideLayouts/slideLayout12.xml" Type="http://schemas.openxmlformats.org/officeDocument/2006/relationships/slideLayout" Id="rId12"></Relationship><Relationship Target="../slideLayouts/slideLayout1.xml" Type="http://schemas.openxmlformats.org/officeDocument/2006/relationships/slideLayout" Id="rId1"></Relationship><Relationship Target="../slideLayouts/slideLayout2.xml" Type="http://schemas.openxmlformats.org/officeDocument/2006/relationships/slideLayout" Id="rId2"></Relationship><Relationship Target="../slideLayouts/slideLayout3.xml" Type="http://schemas.openxmlformats.org/officeDocument/2006/relationships/slideLayout" Id="rId3"></Relationship><Relationship Target="../slideLayouts/slideLayout4.xml" Type="http://schemas.openxmlformats.org/officeDocument/2006/relationships/slideLayout" Id="rId4"></Relationship><Relationship Target="../slideLayouts/slideLayout9.xml" Type="http://schemas.openxmlformats.org/officeDocument/2006/relationships/slideLayout" Id="rId9"></Relationship><Relationship Target="../slideLayouts/slideLayout5.xml" Type="http://schemas.openxmlformats.org/officeDocument/2006/relationships/slideLayout" Id="rId5"></Relationship><Relationship Target="../slideLayouts/slideLayout6.xml" Type="http://schemas.openxmlformats.org/officeDocument/2006/relationships/slideLayout" Id="rId6"></Relationship><Relationship Target="../slideLayouts/slideLayout7.xml" Type="http://schemas.openxmlformats.org/officeDocument/2006/relationships/slideLayout" Id="rId7"></Relationship><Relationship Target="../slideLayouts/slideLayout8.xml" Type="http://schemas.openxmlformats.org/officeDocument/2006/relationships/slideLayout" Id="rId8"></Relationship></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1pPr>
            <a:lvl2pPr indent="-342900" lvl="1" marL="9144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accent1"/>
              </a:buClr>
              <a:buSzPts val="1800"/>
              <a:buFont typeface="Arial"/>
              <a:buChar char="•"/>
              <a:defRPr b="0" i="0" sz="1800" u="none" cap="none" strike="noStrike">
                <a:solidFill>
                  <a:srgbClr val="2237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7F7F7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888">
          <p15:clr>
            <a:srgbClr val="F26B43"/>
          </p15:clr>
        </p15:guide>
        <p15:guide id="2" pos="7368">
          <p15:clr>
            <a:srgbClr val="F26B43"/>
          </p15:clr>
        </p15:guide>
      </p15:sldGuideLst>
    </p:ext>
  </p:extLst>
</p:sldMaster>
</file>

<file path=ppt/slides/_rels/slide1.xml.rels><?xml version="1.0" encoding="UTF-8" ?><Relationships xmlns="http://schemas.openxmlformats.org/package/2006/relationships"><Relationship Target="../slideLayouts/slideLayout1.xml" Type="http://schemas.openxmlformats.org/officeDocument/2006/relationships/slideLayout" Id="rId1"></Relationship><Relationship Target="../notesSlides/notesSlide1.xml" Type="http://schemas.openxmlformats.org/officeDocument/2006/relationships/notesSlide" Id="rId2"></Relationship></Relationships>
</file>

<file path=ppt/slides/_rels/slide10.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0.xml" Type="http://schemas.openxmlformats.org/officeDocument/2006/relationships/notesSlide" Id="rId2"></Relationship><Relationship TargetMode="External" Target="https://developers.google.com/identity/sign-in/web/sign-in#before_you_begin" Type="http://schemas.openxmlformats.org/officeDocument/2006/relationships/hyperlink" Id="rId3"></Relationship><Relationship TargetMode="External" Target="about:blank" Type="http://schemas.openxmlformats.org/officeDocument/2006/relationships/hyperlink" Id="rId4"></Relationship><Relationship TargetMode="External" Target="https://docs.microsoft.com/en-us/aspnet/core/security/authentication/social/?view=aspnetcore-2.2&amp;tabs=visual-studio" Type="http://schemas.openxmlformats.org/officeDocument/2006/relationships/hyperlink" Id="rId5"></Relationship></Relationships>
</file>

<file path=ppt/slides/_rels/slide11.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1.xml" Type="http://schemas.openxmlformats.org/officeDocument/2006/relationships/notesSlide" Id="rId2"></Relationship></Relationships>
</file>

<file path=ppt/slides/_rels/slide1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2.xml" Type="http://schemas.openxmlformats.org/officeDocument/2006/relationships/notesSlide" Id="rId2"></Relationship></Relationships>
</file>

<file path=ppt/slides/_rels/slide1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3.xml" Type="http://schemas.openxmlformats.org/officeDocument/2006/relationships/notesSlide" Id="rId2"></Relationship></Relationships>
</file>

<file path=ppt/slides/_rels/slide1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4.xml" Type="http://schemas.openxmlformats.org/officeDocument/2006/relationships/notesSlide" Id="rId2"></Relationship></Relationships>
</file>

<file path=ppt/slides/_rels/slide1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5.xml" Type="http://schemas.openxmlformats.org/officeDocument/2006/relationships/notesSlide" Id="rId2"></Relationship></Relationships>
</file>

<file path=ppt/slides/_rels/slide1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6.xml" Type="http://schemas.openxmlformats.org/officeDocument/2006/relationships/notesSlide" Id="rId2"></Relationship></Relationships>
</file>

<file path=ppt/slides/_rels/slide1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7.xml" Type="http://schemas.openxmlformats.org/officeDocument/2006/relationships/notesSlide" Id="rId2"></Relationship></Relationships>
</file>

<file path=ppt/slides/_rels/slide1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18.xml" Type="http://schemas.openxmlformats.org/officeDocument/2006/relationships/notesSlide" Id="rId2"></Relationship><Relationship TargetMode="External" Target="https://github.com/OWASP/CheatSheetSeries/blob/master/cheatsheets/DotNet_Security_Cheat_Sheet.md" Type="http://schemas.openxmlformats.org/officeDocument/2006/relationships/hyperlink" Id="rId3"></Relationship><Relationship TargetMode="External" Target="https://www.owasp.org/images/7/72/OWASP_Top_10-2017_(en).pdf.pdf" Type="http://schemas.openxmlformats.org/officeDocument/2006/relationships/hyperlink" Id="rId4"></Relationship><Relationship TargetMode="External" Target="https://www.owasp.org/index.php/Category:OWASP_Download" Type="http://schemas.openxmlformats.org/officeDocument/2006/relationships/hyperlink" Id="rId5"></Relationship></Relationships>
</file>

<file path=ppt/slides/_rels/slide19.xml.rels><?xml version="1.0" encoding="UTF-8" ?><Relationships xmlns="http://schemas.openxmlformats.org/package/2006/relationships"><Relationship Target="../slideLayouts/slideLayout3.xml" Type="http://schemas.openxmlformats.org/officeDocument/2006/relationships/slideLayout" Id="rId1"></Relationship><Relationship Target="../notesSlides/notesSlide19.xml" Type="http://schemas.openxmlformats.org/officeDocument/2006/relationships/notesSlide" Id="rId2"></Relationship></Relationships>
</file>

<file path=ppt/slides/_rels/slide2.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2.xml" Type="http://schemas.openxmlformats.org/officeDocument/2006/relationships/notesSlide" Id="rId2"></Relationship></Relationships>
</file>

<file path=ppt/slides/_rels/slide3.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3.xml" Type="http://schemas.openxmlformats.org/officeDocument/2006/relationships/notesSlide" Id="rId2"></Relationship></Relationships>
</file>

<file path=ppt/slides/_rels/slide4.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4.xml" Type="http://schemas.openxmlformats.org/officeDocument/2006/relationships/notesSlide" Id="rId2"></Relationship></Relationships>
</file>

<file path=ppt/slides/_rels/slide5.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5.xml" Type="http://schemas.openxmlformats.org/officeDocument/2006/relationships/notesSlide" Id="rId2"></Relationship><Relationship Target="../media/image5.png" Type="http://schemas.openxmlformats.org/officeDocument/2006/relationships/image" Id="rId3"></Relationship></Relationships>
</file>

<file path=ppt/slides/_rels/slide6.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6.xml" Type="http://schemas.openxmlformats.org/officeDocument/2006/relationships/notesSlide" Id="rId2"></Relationship><Relationship Target="../media/image8.png" Type="http://schemas.openxmlformats.org/officeDocument/2006/relationships/image" Id="rId3"></Relationship><Relationship Target="../media/image7.png" Type="http://schemas.openxmlformats.org/officeDocument/2006/relationships/image" Id="rId4"></Relationship><Relationship Target="../media/image10.png" Type="http://schemas.openxmlformats.org/officeDocument/2006/relationships/image" Id="rId5"></Relationship></Relationships>
</file>

<file path=ppt/slides/_rels/slide7.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7.xml" Type="http://schemas.openxmlformats.org/officeDocument/2006/relationships/notesSlide" Id="rId2"></Relationship><Relationship Target="../media/image9.png" Type="http://schemas.openxmlformats.org/officeDocument/2006/relationships/image" Id="rId3"></Relationship></Relationships>
</file>

<file path=ppt/slides/_rels/slide8.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8.xml" Type="http://schemas.openxmlformats.org/officeDocument/2006/relationships/notesSlide" Id="rId2"></Relationship></Relationships>
</file>

<file path=ppt/slides/_rels/slide9.xml.rels><?xml version="1.0" encoding="UTF-8" ?><Relationships xmlns="http://schemas.openxmlformats.org/package/2006/relationships"><Relationship Target="../slideLayouts/slideLayout2.xml" Type="http://schemas.openxmlformats.org/officeDocument/2006/relationships/slideLayout" Id="rId1"></Relationship><Relationship Target="../notesSlides/notesSlide9.xml" Type="http://schemas.openxmlformats.org/officeDocument/2006/relationships/notesSlide" Id="rId2"></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body"/>
          </p:nvPr>
        </p:nvSpPr>
        <p:spPr>
          <a:xfrm>
            <a:off x="495299" y="4391985"/>
            <a:ext cx="7490003" cy="60578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p:txBody>
      </p:sp>
      <p:sp>
        <p:nvSpPr>
          <p:cNvPr id="116" name="Google Shape;116;p1"/>
          <p:cNvSpPr txBox="1"/>
          <p:nvPr>
            <p:ph idx="2" type="body"/>
          </p:nvPr>
        </p:nvSpPr>
        <p:spPr>
          <a:xfrm>
            <a:off x="495299" y="1600200"/>
            <a:ext cx="7489825" cy="26511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5400"/>
              <a:buNone/>
            </a:pPr>
            <a:r>
              <a:rPr lang="en-GB"/>
              <a:t>Authentication &amp; Authorization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484667" y="1233378"/>
            <a:ext cx="11201400" cy="493882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GB"/>
              <a:t>Go to </a:t>
            </a:r>
            <a:r>
              <a:rPr lang="en-GB" u="sng">
                <a:solidFill>
                  <a:schemeClr val="hlink"/>
                </a:solidFill>
                <a:hlinkClick r:id="rId3"/>
              </a:rPr>
              <a:t>https://developers.google.com/identity/sign-in/web/sign-in#before_you_begin</a:t>
            </a:r>
            <a:r>
              <a:rPr lang="en-GB"/>
              <a:t> and click on CONFIGURE A PROJECT. </a:t>
            </a:r>
            <a:endParaRPr/>
          </a:p>
          <a:p>
            <a:pPr indent="-228600" lvl="0" marL="228600" rtl="0" algn="l">
              <a:lnSpc>
                <a:spcPct val="100000"/>
              </a:lnSpc>
              <a:spcBef>
                <a:spcPts val="1000"/>
              </a:spcBef>
              <a:spcAft>
                <a:spcPts val="0"/>
              </a:spcAft>
              <a:buSzPts val="1800"/>
              <a:buChar char="•"/>
            </a:pPr>
            <a:r>
              <a:rPr lang="en-GB"/>
              <a:t>In the wizard, enter a project and product name and select Calling from a Web Server. Enter the following URL: </a:t>
            </a:r>
            <a:r>
              <a:rPr lang="en-GB" u="sng">
                <a:solidFill>
                  <a:schemeClr val="hlink"/>
                </a:solidFill>
                <a:hlinkClick r:id="rId4"/>
              </a:rPr>
              <a:t>https://localhost:&lt;&lt;Your</a:t>
            </a:r>
            <a:r>
              <a:rPr lang="en-GB"/>
              <a:t> project port&gt;&gt;/signin-google � Copy the Client ID and Client Secret on a notepad</a:t>
            </a:r>
            <a:endParaRPr/>
          </a:p>
          <a:p>
            <a:pPr indent="-228600" lvl="0" marL="228600" rtl="0" algn="l">
              <a:lnSpc>
                <a:spcPct val="100000"/>
              </a:lnSpc>
              <a:spcBef>
                <a:spcPts val="1000"/>
              </a:spcBef>
              <a:spcAft>
                <a:spcPts val="0"/>
              </a:spcAft>
              <a:buSzPts val="1800"/>
              <a:buChar char="•"/>
            </a:pPr>
            <a:r>
              <a:rPr lang="en-GB"/>
              <a:t>In the Startup class, in the ConfigureServices method, add the following:</a:t>
            </a:r>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services.AddAuthentication().AddGoogle(googleOptions =&gt;</a:t>
            </a:r>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	{</a:t>
            </a:r>
            <a:endParaRPr>
              <a:latin typeface="Courier New"/>
              <a:ea typeface="Courier New"/>
              <a:cs typeface="Courier New"/>
              <a:sym typeface="Courier New"/>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		googleOptions.ClientId = "&lt;&lt;your google client id&gt;&gt;";</a:t>
            </a:r>
            <a:endParaRPr>
              <a:latin typeface="Courier New"/>
              <a:ea typeface="Courier New"/>
              <a:cs typeface="Courier New"/>
              <a:sym typeface="Courier New"/>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	   	googleOptions.ClientSecret = "&lt;&lt; your google client secret&gt;&gt;";</a:t>
            </a:r>
            <a:endParaRPr>
              <a:latin typeface="Courier New"/>
              <a:ea typeface="Courier New"/>
              <a:cs typeface="Courier New"/>
              <a:sym typeface="Courier New"/>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	}</a:t>
            </a:r>
            <a:endParaRPr>
              <a:latin typeface="Courier New"/>
              <a:ea typeface="Courier New"/>
              <a:cs typeface="Courier New"/>
              <a:sym typeface="Courier New"/>
            </a:endParaRPr>
          </a:p>
          <a:p>
            <a:pPr indent="0" lvl="1" marL="457200" rtl="0" algn="l">
              <a:lnSpc>
                <a:spcPct val="100000"/>
              </a:lnSpc>
              <a:spcBef>
                <a:spcPts val="0"/>
              </a:spcBef>
              <a:spcAft>
                <a:spcPts val="0"/>
              </a:spcAft>
              <a:buSzPts val="1800"/>
              <a:buNone/>
            </a:pPr>
            <a:r>
              <a:rPr lang="en-GB">
                <a:latin typeface="Courier New"/>
                <a:ea typeface="Courier New"/>
                <a:cs typeface="Courier New"/>
                <a:sym typeface="Courier New"/>
              </a:rPr>
              <a:t>);</a:t>
            </a:r>
            <a:endParaRPr/>
          </a:p>
          <a:p>
            <a:pPr indent="-228600" lvl="0" marL="228600" rtl="0" algn="l">
              <a:lnSpc>
                <a:spcPct val="100000"/>
              </a:lnSpc>
              <a:spcBef>
                <a:spcPts val="600"/>
              </a:spcBef>
              <a:spcAft>
                <a:spcPts val="0"/>
              </a:spcAft>
              <a:buSzPts val="1800"/>
              <a:buChar char="•"/>
            </a:pPr>
            <a:r>
              <a:rPr lang="en-GB"/>
              <a:t>On the Login page, next to the local account login area, a new area appears with the Google service login button.</a:t>
            </a:r>
            <a:endParaRPr/>
          </a:p>
          <a:p>
            <a:pPr indent="-228600" lvl="0" marL="228600" rtl="0" algn="l">
              <a:lnSpc>
                <a:spcPct val="100000"/>
              </a:lnSpc>
              <a:spcBef>
                <a:spcPts val="600"/>
              </a:spcBef>
              <a:spcAft>
                <a:spcPts val="0"/>
              </a:spcAft>
              <a:buSzPts val="1800"/>
              <a:buChar char="•"/>
            </a:pPr>
            <a:r>
              <a:rPr lang="en-GB"/>
              <a:t>Similarly you can enable Facebook, Twitter or any other provider. Check documentation at: </a:t>
            </a:r>
            <a:r>
              <a:rPr lang="en-GB" u="sng">
                <a:solidFill>
                  <a:schemeClr val="hlink"/>
                </a:solidFill>
                <a:hlinkClick r:id="rId5"/>
              </a:rPr>
              <a:t>https://docs.microsoft.com/en-us/aspnet/core/security/authentication/social/?view=aspnetcore-2.2&amp;tabs=visual-studio</a:t>
            </a:r>
            <a:endParaRPr/>
          </a:p>
        </p:txBody>
      </p:sp>
      <p:sp>
        <p:nvSpPr>
          <p:cNvPr id="194" name="Google Shape;194;p10"/>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Google authentication</a:t>
            </a:r>
            <a:endParaRPr/>
          </a:p>
        </p:txBody>
      </p:sp>
      <p:sp>
        <p:nvSpPr>
          <p:cNvPr id="195" name="Google Shape;19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96" name="Google Shape;196;p10"/>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6b1eb3bc5d_0_0"/>
          <p:cNvSpPr txBox="1"/>
          <p:nvPr>
            <p:ph idx="1" type="body"/>
          </p:nvPr>
        </p:nvSpPr>
        <p:spPr>
          <a:xfrm>
            <a:off x="495300" y="1232025"/>
            <a:ext cx="11201400" cy="4940100"/>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1000"/>
              </a:spcBef>
              <a:spcAft>
                <a:spcPts val="0"/>
              </a:spcAft>
              <a:buSzPts val="2600"/>
              <a:buChar char="•"/>
            </a:pPr>
            <a:r>
              <a:rPr lang="en-GB" sz="2600"/>
              <a:t>When you create a new ASP.NET Core MVC project, and add authentication, you already have register and login pages available as they are part of the Microsoft.AspNetCore.Identity.UI Nuget package.</a:t>
            </a:r>
            <a:endParaRPr sz="2600"/>
          </a:p>
          <a:p>
            <a:pPr indent="-393700" lvl="0" marL="457200" rtl="0" algn="l">
              <a:lnSpc>
                <a:spcPct val="100000"/>
              </a:lnSpc>
              <a:spcBef>
                <a:spcPts val="0"/>
              </a:spcBef>
              <a:spcAft>
                <a:spcPts val="0"/>
              </a:spcAft>
              <a:buSzPts val="2600"/>
              <a:buChar char="•"/>
            </a:pPr>
            <a:r>
              <a:rPr lang="en-GB" sz="2600"/>
              <a:t>In order to add customizable pages, right-click on your project and select Add &gt; New Scaffolded Item and on the left page select “Identity” and click Add.</a:t>
            </a:r>
            <a:endParaRPr sz="2600"/>
          </a:p>
          <a:p>
            <a:pPr indent="-393700" lvl="0" marL="457200" rtl="0" algn="l">
              <a:lnSpc>
                <a:spcPct val="100000"/>
              </a:lnSpc>
              <a:spcBef>
                <a:spcPts val="0"/>
              </a:spcBef>
              <a:spcAft>
                <a:spcPts val="0"/>
              </a:spcAft>
              <a:buSzPts val="2600"/>
              <a:buChar char="•"/>
            </a:pPr>
            <a:r>
              <a:rPr lang="en-GB" sz="2600"/>
              <a:t>In the next page you can select which Identity pages you need to override. For example you can select Login, Register and Change Password pages.</a:t>
            </a:r>
            <a:endParaRPr sz="2600"/>
          </a:p>
          <a:p>
            <a:pPr indent="-393700" lvl="0" marL="457200" rtl="0" algn="l">
              <a:lnSpc>
                <a:spcPct val="100000"/>
              </a:lnSpc>
              <a:spcBef>
                <a:spcPts val="0"/>
              </a:spcBef>
              <a:spcAft>
                <a:spcPts val="0"/>
              </a:spcAft>
              <a:buSzPts val="2600"/>
              <a:buChar char="•"/>
            </a:pPr>
            <a:r>
              <a:rPr lang="en-GB" sz="2600"/>
              <a:t>Select the appropriate DataContext class and click Add…</a:t>
            </a:r>
            <a:endParaRPr sz="2600"/>
          </a:p>
          <a:p>
            <a:pPr indent="-393700" lvl="0" marL="457200" rtl="0" algn="l">
              <a:lnSpc>
                <a:spcPct val="100000"/>
              </a:lnSpc>
              <a:spcBef>
                <a:spcPts val="0"/>
              </a:spcBef>
              <a:spcAft>
                <a:spcPts val="0"/>
              </a:spcAft>
              <a:buSzPts val="2600"/>
              <a:buChar char="•"/>
            </a:pPr>
            <a:r>
              <a:rPr lang="en-GB" sz="2600"/>
              <a:t>You will see new cshtml files generated under folder: Areas/Identity/Pages/Account as well as under folder Views/Shared. Also a ScaffoldingReadme.txt file is generated to provide additional instructions.</a:t>
            </a:r>
            <a:endParaRPr sz="2600"/>
          </a:p>
        </p:txBody>
      </p:sp>
      <p:sp>
        <p:nvSpPr>
          <p:cNvPr id="203" name="Google Shape;203;g6b1eb3bc5d_0_0"/>
          <p:cNvSpPr txBox="1"/>
          <p:nvPr>
            <p:ph type="title"/>
          </p:nvPr>
        </p:nvSpPr>
        <p:spPr>
          <a:xfrm>
            <a:off x="495300" y="263636"/>
            <a:ext cx="11201400" cy="96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GB"/>
              <a:t>How to Scaffold identity and customize login, register etc.</a:t>
            </a:r>
            <a:endParaRPr/>
          </a:p>
        </p:txBody>
      </p:sp>
      <p:sp>
        <p:nvSpPr>
          <p:cNvPr id="204" name="Google Shape;204;g6b1eb3bc5d_0_0"/>
          <p:cNvSpPr txBox="1"/>
          <p:nvPr>
            <p:ph idx="12" type="sldNum"/>
          </p:nvPr>
        </p:nvSpPr>
        <p:spPr>
          <a:xfrm>
            <a:off x="497507" y="6356349"/>
            <a:ext cx="27432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idx="1" type="body"/>
          </p:nvPr>
        </p:nvSpPr>
        <p:spPr>
          <a:xfrm>
            <a:off x="495300" y="1307806"/>
            <a:ext cx="11201400" cy="486439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400"/>
              <a:buChar char="•"/>
            </a:pPr>
            <a:r>
              <a:rPr lang="en-GB" sz="2400"/>
              <a:t>If you want to apply Authorization on a Controller, place the [Authorize] attribute above Controller class.</a:t>
            </a:r>
            <a:endParaRPr/>
          </a:p>
          <a:p>
            <a:pPr indent="-228600" lvl="0" marL="228600" rtl="0" algn="l">
              <a:lnSpc>
                <a:spcPct val="100000"/>
              </a:lnSpc>
              <a:spcBef>
                <a:spcPts val="1000"/>
              </a:spcBef>
              <a:spcAft>
                <a:spcPts val="0"/>
              </a:spcAft>
              <a:buSzPts val="2400"/>
              <a:buChar char="•"/>
            </a:pPr>
            <a:r>
              <a:rPr lang="en-GB" sz="2400"/>
              <a:t>If you want to apply Authorization on a Controller’s action, place the [Authorize] attribute above Action method.</a:t>
            </a:r>
            <a:endParaRPr/>
          </a:p>
          <a:p>
            <a:pPr indent="-228600" lvl="0" marL="228600" rtl="0" algn="l">
              <a:lnSpc>
                <a:spcPct val="100000"/>
              </a:lnSpc>
              <a:spcBef>
                <a:spcPts val="1000"/>
              </a:spcBef>
              <a:spcAft>
                <a:spcPts val="0"/>
              </a:spcAft>
              <a:buSzPts val="2400"/>
              <a:buChar char="•"/>
            </a:pPr>
            <a:r>
              <a:rPr lang="en-GB" sz="2400"/>
              <a:t>You can also use the [AllowAnonymous] attribute to specify actions inside a Controller that can be called without authorization (in case the whole controller requires authorization).</a:t>
            </a:r>
            <a:endParaRPr/>
          </a:p>
          <a:p>
            <a:pPr indent="-228600" lvl="0" marL="228600" rtl="0" algn="l">
              <a:lnSpc>
                <a:spcPct val="100000"/>
              </a:lnSpc>
              <a:spcBef>
                <a:spcPts val="1000"/>
              </a:spcBef>
              <a:spcAft>
                <a:spcPts val="0"/>
              </a:spcAft>
              <a:buSzPts val="2400"/>
              <a:buChar char="•"/>
            </a:pPr>
            <a:r>
              <a:rPr lang="en-GB" sz="2400"/>
              <a:t>You can Authorize a controller or an action against specific roles in your application by placing attributes like:</a:t>
            </a:r>
            <a:endParaRPr/>
          </a:p>
          <a:p>
            <a:pPr indent="-228600" lvl="1" marL="685800" rtl="0" algn="l">
              <a:lnSpc>
                <a:spcPct val="100000"/>
              </a:lnSpc>
              <a:spcBef>
                <a:spcPts val="500"/>
              </a:spcBef>
              <a:spcAft>
                <a:spcPts val="0"/>
              </a:spcAft>
              <a:buSzPts val="2400"/>
              <a:buChar char="•"/>
            </a:pPr>
            <a:r>
              <a:rPr lang="en-GB" sz="2400"/>
              <a:t>[Authorize(Roles = "Administrator")]</a:t>
            </a:r>
            <a:endParaRPr/>
          </a:p>
          <a:p>
            <a:pPr indent="-228600" lvl="1" marL="685800" rtl="0" algn="l">
              <a:lnSpc>
                <a:spcPct val="100000"/>
              </a:lnSpc>
              <a:spcBef>
                <a:spcPts val="500"/>
              </a:spcBef>
              <a:spcAft>
                <a:spcPts val="0"/>
              </a:spcAft>
              <a:buSzPts val="2400"/>
              <a:buChar char="•"/>
            </a:pPr>
            <a:r>
              <a:rPr lang="en-GB" sz="2400"/>
              <a:t>[Authorize(Roles = "HRManager,Finance")]</a:t>
            </a:r>
            <a:endParaRPr/>
          </a:p>
        </p:txBody>
      </p:sp>
      <p:sp>
        <p:nvSpPr>
          <p:cNvPr id="210" name="Google Shape;210;p11"/>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Authorization (Simple &amp; Role-based)</a:t>
            </a:r>
            <a:endParaRPr/>
          </a:p>
        </p:txBody>
      </p:sp>
      <p:sp>
        <p:nvSpPr>
          <p:cNvPr id="211" name="Google Shape;21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12" name="Google Shape;212;p11"/>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idx="1" type="body"/>
          </p:nvPr>
        </p:nvSpPr>
        <p:spPr>
          <a:xfrm>
            <a:off x="495300" y="1307806"/>
            <a:ext cx="11201400" cy="486439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GB" sz="2000"/>
              <a:t>Add the Role services to Identity: On ConfigureServices method, add:</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services.AddDefaultIdentity&lt;IdentityUser&gt;()</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	     .AddRoles&lt;IdentityRole&gt;()	</a:t>
            </a:r>
            <a:r>
              <a:rPr lang="en-GB" sz="2000">
                <a:solidFill>
                  <a:srgbClr val="00B050"/>
                </a:solidFill>
                <a:latin typeface="Courier New"/>
                <a:ea typeface="Courier New"/>
                <a:cs typeface="Courier New"/>
                <a:sym typeface="Courier New"/>
              </a:rPr>
              <a:t>// sequence matters here!!!</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	     .AddEntityFrameworkStores&lt;ApplicationDbContext&gt;();</a:t>
            </a:r>
            <a:endParaRPr sz="2000">
              <a:latin typeface="Courier New"/>
              <a:ea typeface="Courier New"/>
              <a:cs typeface="Courier New"/>
              <a:sym typeface="Courier New"/>
            </a:endParaRPr>
          </a:p>
          <a:p>
            <a:pPr indent="-101600" lvl="0" marL="228600" rtl="0" algn="l">
              <a:lnSpc>
                <a:spcPct val="100000"/>
              </a:lnSpc>
              <a:spcBef>
                <a:spcPts val="1000"/>
              </a:spcBef>
              <a:spcAft>
                <a:spcPts val="0"/>
              </a:spcAft>
              <a:buSzPts val="2000"/>
              <a:buNone/>
            </a:pPr>
            <a:r>
              <a:t/>
            </a:r>
            <a:endParaRPr sz="2000"/>
          </a:p>
          <a:p>
            <a:pPr indent="-228600" lvl="0" marL="228600" rtl="0" algn="l">
              <a:lnSpc>
                <a:spcPct val="100000"/>
              </a:lnSpc>
              <a:spcBef>
                <a:spcPts val="1000"/>
              </a:spcBef>
              <a:spcAft>
                <a:spcPts val="0"/>
              </a:spcAft>
              <a:buSzPts val="2000"/>
              <a:buChar char="•"/>
            </a:pPr>
            <a:r>
              <a:rPr lang="en-GB" sz="2000"/>
              <a:t>In order to require all users to be authenticated (regardless of the Authorize attribute), add the following:</a:t>
            </a:r>
            <a:endParaRPr/>
          </a:p>
          <a:p>
            <a:pPr indent="0" lvl="1" marL="457200" rtl="0" algn="l">
              <a:lnSpc>
                <a:spcPct val="100000"/>
              </a:lnSpc>
              <a:spcBef>
                <a:spcPts val="500"/>
              </a:spcBef>
              <a:spcAft>
                <a:spcPts val="0"/>
              </a:spcAft>
              <a:buSzPts val="2000"/>
              <a:buNone/>
            </a:pPr>
            <a:r>
              <a:rPr lang="en-GB" sz="2000">
                <a:latin typeface="Courier New"/>
                <a:ea typeface="Courier New"/>
                <a:cs typeface="Courier New"/>
                <a:sym typeface="Courier New"/>
              </a:rPr>
              <a:t>services.AddMvc(config =&gt; </a:t>
            </a:r>
            <a:endParaRPr sz="2000">
              <a:latin typeface="Courier New"/>
              <a:ea typeface="Courier New"/>
              <a:cs typeface="Courier New"/>
              <a:sym typeface="Courier New"/>
            </a:endParaRPr>
          </a:p>
          <a:p>
            <a:pPr indent="0" lvl="1" marL="457200" rtl="0" algn="l">
              <a:lnSpc>
                <a:spcPct val="100000"/>
              </a:lnSpc>
              <a:spcBef>
                <a:spcPts val="500"/>
              </a:spcBef>
              <a:spcAft>
                <a:spcPts val="0"/>
              </a:spcAft>
              <a:buSzPts val="2000"/>
              <a:buNone/>
            </a:pPr>
            <a:r>
              <a:rPr lang="en-GB" sz="2000">
                <a:latin typeface="Courier New"/>
                <a:ea typeface="Courier New"/>
                <a:cs typeface="Courier New"/>
                <a:sym typeface="Courier New"/>
              </a:rPr>
              <a:t>{ var policy = new 	AuthorizationPolicyBuilder().RequireAuthenticatedUser().Build(); </a:t>
            </a:r>
            <a:endParaRPr sz="2000">
              <a:latin typeface="Courier New"/>
              <a:ea typeface="Courier New"/>
              <a:cs typeface="Courier New"/>
              <a:sym typeface="Courier New"/>
            </a:endParaRPr>
          </a:p>
          <a:p>
            <a:pPr indent="0" lvl="1" marL="457200" rtl="0" algn="l">
              <a:lnSpc>
                <a:spcPct val="100000"/>
              </a:lnSpc>
              <a:spcBef>
                <a:spcPts val="500"/>
              </a:spcBef>
              <a:spcAft>
                <a:spcPts val="0"/>
              </a:spcAft>
              <a:buSzPts val="2000"/>
              <a:buNone/>
            </a:pPr>
            <a:r>
              <a:rPr lang="en-GB" sz="2000">
                <a:latin typeface="Courier New"/>
                <a:ea typeface="Courier New"/>
                <a:cs typeface="Courier New"/>
                <a:sym typeface="Courier New"/>
              </a:rPr>
              <a:t>	config.Filters.Add(new AuthorizeFilter(policy)); </a:t>
            </a:r>
            <a:endParaRPr sz="2000">
              <a:latin typeface="Courier New"/>
              <a:ea typeface="Courier New"/>
              <a:cs typeface="Courier New"/>
              <a:sym typeface="Courier New"/>
            </a:endParaRPr>
          </a:p>
          <a:p>
            <a:pPr indent="0" lvl="1" marL="457200" rtl="0" algn="l">
              <a:lnSpc>
                <a:spcPct val="100000"/>
              </a:lnSpc>
              <a:spcBef>
                <a:spcPts val="500"/>
              </a:spcBef>
              <a:spcAft>
                <a:spcPts val="0"/>
              </a:spcAft>
              <a:buSzPts val="2000"/>
              <a:buNone/>
            </a:pPr>
            <a:r>
              <a:rPr lang="en-GB" sz="2000">
                <a:latin typeface="Courier New"/>
                <a:ea typeface="Courier New"/>
                <a:cs typeface="Courier New"/>
                <a:sym typeface="Courier New"/>
              </a:rPr>
              <a:t>});</a:t>
            </a:r>
            <a:endParaRPr sz="2000">
              <a:latin typeface="Courier New"/>
              <a:ea typeface="Courier New"/>
              <a:cs typeface="Courier New"/>
              <a:sym typeface="Courier New"/>
            </a:endParaRPr>
          </a:p>
          <a:p>
            <a:pPr indent="-101600" lvl="0" marL="228600" rtl="0" algn="l">
              <a:lnSpc>
                <a:spcPct val="100000"/>
              </a:lnSpc>
              <a:spcBef>
                <a:spcPts val="1000"/>
              </a:spcBef>
              <a:spcAft>
                <a:spcPts val="0"/>
              </a:spcAft>
              <a:buSzPts val="2000"/>
              <a:buNone/>
            </a:pPr>
            <a:r>
              <a:t/>
            </a:r>
            <a:endParaRPr sz="2000"/>
          </a:p>
          <a:p>
            <a:pPr indent="-228600" lvl="0" marL="228600" rtl="0" algn="l">
              <a:lnSpc>
                <a:spcPct val="100000"/>
              </a:lnSpc>
              <a:spcBef>
                <a:spcPts val="1000"/>
              </a:spcBef>
              <a:spcAft>
                <a:spcPts val="0"/>
              </a:spcAft>
              <a:buSzPts val="2000"/>
              <a:buChar char="•"/>
            </a:pPr>
            <a:r>
              <a:rPr lang="en-GB" sz="2000"/>
              <a:t>You can still apply [AllowAnonymous] attribute on a Controller or a PageModel</a:t>
            </a:r>
            <a:endParaRPr sz="2000"/>
          </a:p>
        </p:txBody>
      </p:sp>
      <p:sp>
        <p:nvSpPr>
          <p:cNvPr id="218" name="Google Shape;218;p1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Authorization (Add role services to your app)</a:t>
            </a:r>
            <a:endParaRPr/>
          </a:p>
        </p:txBody>
      </p:sp>
      <p:sp>
        <p:nvSpPr>
          <p:cNvPr id="219" name="Google Shape;2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20" name="Google Shape;220;p1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495300" y="1318438"/>
            <a:ext cx="11201400" cy="48537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GB" sz="2000">
                <a:latin typeface="Courier New"/>
                <a:ea typeface="Courier New"/>
                <a:cs typeface="Courier New"/>
                <a:sym typeface="Courier New"/>
              </a:rPr>
              <a:t>IdentityResult ir1 = roleManager.CreateAsync(new IdentityRole(role));</a:t>
            </a:r>
            <a:endParaRPr/>
          </a:p>
          <a:p>
            <a:pPr indent="0" lvl="0" marL="0" rtl="0" algn="l">
              <a:lnSpc>
                <a:spcPct val="100000"/>
              </a:lnSpc>
              <a:spcBef>
                <a:spcPts val="1000"/>
              </a:spcBef>
              <a:spcAft>
                <a:spcPts val="0"/>
              </a:spcAft>
              <a:buSzPts val="2000"/>
              <a:buNone/>
            </a:pPr>
            <a:r>
              <a:rPr lang="en-GB" sz="2000">
                <a:latin typeface="Courier New"/>
                <a:ea typeface="Courier New"/>
                <a:cs typeface="Courier New"/>
                <a:sym typeface="Courier New"/>
              </a:rPr>
              <a:t>var user = await userManager.FindByIdAsync(uid);</a:t>
            </a:r>
            <a:endParaRPr/>
          </a:p>
          <a:p>
            <a:pPr indent="0" lvl="0" marL="0" rtl="0" algn="l">
              <a:lnSpc>
                <a:spcPct val="100000"/>
              </a:lnSpc>
              <a:spcBef>
                <a:spcPts val="1000"/>
              </a:spcBef>
              <a:spcAft>
                <a:spcPts val="0"/>
              </a:spcAft>
              <a:buSzPts val="2000"/>
              <a:buNone/>
            </a:pPr>
            <a:r>
              <a:rPr lang="en-GB" sz="2000">
                <a:latin typeface="Courier New"/>
                <a:ea typeface="Courier New"/>
                <a:cs typeface="Courier New"/>
                <a:sym typeface="Courier New"/>
              </a:rPr>
              <a:t>IdentityResult ir2 = userManager.AddToRoleAsync(user, role);</a:t>
            </a:r>
            <a:endParaRPr sz="2000">
              <a:latin typeface="Courier New"/>
              <a:ea typeface="Courier New"/>
              <a:cs typeface="Courier New"/>
              <a:sym typeface="Courier New"/>
            </a:endParaRPr>
          </a:p>
        </p:txBody>
      </p:sp>
      <p:sp>
        <p:nvSpPr>
          <p:cNvPr id="226" name="Google Shape;226;p1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Authorization (Relate a user with one or more roles)</a:t>
            </a:r>
            <a:endParaRPr/>
          </a:p>
        </p:txBody>
      </p:sp>
      <p:sp>
        <p:nvSpPr>
          <p:cNvPr id="227" name="Google Shape;2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28" name="Google Shape;228;p1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idx="1" type="body"/>
          </p:nvPr>
        </p:nvSpPr>
        <p:spPr>
          <a:xfrm>
            <a:off x="495300" y="1286540"/>
            <a:ext cx="11201400" cy="488565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GB" sz="2000"/>
              <a:t>To check if a specific operation is allowed on a specific record (for example a view operation for an order record) you must create a class that extends </a:t>
            </a:r>
            <a:r>
              <a:rPr b="1" lang="en-GB" sz="2000"/>
              <a:t>AuthorizationHandler&lt;TRequirement,TResource&gt;</a:t>
            </a:r>
            <a:endParaRPr/>
          </a:p>
          <a:p>
            <a:pPr indent="-228600" lvl="0" marL="228600" rtl="0" algn="l">
              <a:lnSpc>
                <a:spcPct val="100000"/>
              </a:lnSpc>
              <a:spcBef>
                <a:spcPts val="1000"/>
              </a:spcBef>
              <a:spcAft>
                <a:spcPts val="0"/>
              </a:spcAft>
              <a:buSzPts val="2000"/>
              <a:buChar char="•"/>
            </a:pPr>
            <a:r>
              <a:rPr lang="en-GB" sz="2000"/>
              <a:t>You override this method: </a:t>
            </a:r>
            <a:r>
              <a:rPr b="1" lang="en-GB" sz="2000"/>
              <a:t>protected  override Task HandleRequirementAsync (AuthorizationHandlerContext context, TRequirement requirement, TResource resource);</a:t>
            </a:r>
            <a:endParaRPr/>
          </a:p>
          <a:p>
            <a:pPr indent="-228600" lvl="0" marL="228600" rtl="0" algn="l">
              <a:lnSpc>
                <a:spcPct val="100000"/>
              </a:lnSpc>
              <a:spcBef>
                <a:spcPts val="1000"/>
              </a:spcBef>
              <a:spcAft>
                <a:spcPts val="0"/>
              </a:spcAft>
              <a:buSzPts val="2000"/>
              <a:buChar char="•"/>
            </a:pPr>
            <a:r>
              <a:rPr lang="en-GB" sz="2000"/>
              <a:t>In this method you make the appropriate checks and if method succeeds you call</a:t>
            </a:r>
            <a:r>
              <a:rPr b="1" lang="en-GB" sz="2000"/>
              <a:t> context.Succeed(requirement)</a:t>
            </a:r>
            <a:endParaRPr/>
          </a:p>
          <a:p>
            <a:pPr indent="-228600" lvl="0" marL="228600" rtl="0" algn="l">
              <a:lnSpc>
                <a:spcPct val="100000"/>
              </a:lnSpc>
              <a:spcBef>
                <a:spcPts val="1000"/>
              </a:spcBef>
              <a:spcAft>
                <a:spcPts val="0"/>
              </a:spcAft>
              <a:buSzPts val="2000"/>
              <a:buChar char="•"/>
            </a:pPr>
            <a:r>
              <a:rPr lang="en-GB" sz="2000"/>
              <a:t>If method fails you can call </a:t>
            </a:r>
            <a:r>
              <a:rPr b="1" lang="en-GB" sz="2000"/>
              <a:t>context.Fail() </a:t>
            </a:r>
            <a:r>
              <a:rPr lang="en-GB" sz="2000"/>
              <a:t>to explicitly fail or just </a:t>
            </a:r>
            <a:r>
              <a:rPr b="1" lang="en-GB" sz="2000"/>
              <a:t>return Task.CompletedTask</a:t>
            </a:r>
            <a:r>
              <a:rPr lang="en-GB" sz="2000"/>
              <a:t>  � Task.CompletedTask doesn’t indicate fail or success – it allows for other Authorization handlers to run…</a:t>
            </a:r>
            <a:endParaRPr/>
          </a:p>
          <a:p>
            <a:pPr indent="-228600" lvl="0" marL="228600" rtl="0" algn="l">
              <a:lnSpc>
                <a:spcPct val="100000"/>
              </a:lnSpc>
              <a:spcBef>
                <a:spcPts val="1000"/>
              </a:spcBef>
              <a:spcAft>
                <a:spcPts val="0"/>
              </a:spcAft>
              <a:buSzPts val="2000"/>
              <a:buChar char="•"/>
            </a:pPr>
            <a:r>
              <a:rPr lang="en-GB" sz="2000"/>
              <a:t>You can (and should) use Dependency Injection to inject classes as the UserManager or RoleManager.</a:t>
            </a:r>
            <a:endParaRPr/>
          </a:p>
          <a:p>
            <a:pPr indent="-228600" lvl="0" marL="228600" rtl="0" algn="l">
              <a:lnSpc>
                <a:spcPct val="100000"/>
              </a:lnSpc>
              <a:spcBef>
                <a:spcPts val="1000"/>
              </a:spcBef>
              <a:spcAft>
                <a:spcPts val="0"/>
              </a:spcAft>
              <a:buSzPts val="2000"/>
              <a:buChar char="•"/>
            </a:pPr>
            <a:r>
              <a:rPr lang="en-GB" sz="2000"/>
              <a:t>In order for the authorization handlers to be available to Controllers via Dependency injection, they must be registered in services (on ConfigureServices method of Startup.cs file)</a:t>
            </a:r>
            <a:endParaRPr/>
          </a:p>
          <a:p>
            <a:pPr indent="-228600" lvl="0" marL="228600" rtl="0" algn="l">
              <a:lnSpc>
                <a:spcPct val="100000"/>
              </a:lnSpc>
              <a:spcBef>
                <a:spcPts val="1000"/>
              </a:spcBef>
              <a:spcAft>
                <a:spcPts val="0"/>
              </a:spcAft>
              <a:buSzPts val="2000"/>
              <a:buChar char="•"/>
            </a:pPr>
            <a:r>
              <a:rPr lang="en-GB" sz="2000"/>
              <a:t>We must also inject the IAuthorizationService to our Controllers or Page Models / Views</a:t>
            </a:r>
            <a:endParaRPr sz="2000"/>
          </a:p>
        </p:txBody>
      </p:sp>
      <p:sp>
        <p:nvSpPr>
          <p:cNvPr id="234" name="Google Shape;234;p1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GB"/>
              <a:t>Add authorization handlers (e.g. verify that user owns the data) / Resource Based Authorization </a:t>
            </a:r>
            <a:endParaRPr/>
          </a:p>
        </p:txBody>
      </p:sp>
      <p:sp>
        <p:nvSpPr>
          <p:cNvPr id="235" name="Google Shape;2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36" name="Google Shape;236;p1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idx="1" type="body"/>
          </p:nvPr>
        </p:nvSpPr>
        <p:spPr>
          <a:xfrm>
            <a:off x="495300" y="1318438"/>
            <a:ext cx="11201400" cy="4853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665"/>
              <a:buChar char="•"/>
            </a:pPr>
            <a:r>
              <a:rPr lang="en-GB" sz="1665"/>
              <a:t>Usually, we have to verify an action against a specific operation. For example, for a database record we have Create, Read, Update, Delete (CRUD). We register these operations by creating a requirements class like the following:</a:t>
            </a:r>
            <a:endParaRPr/>
          </a:p>
          <a:p>
            <a:pPr indent="0" lvl="0" marL="0" rtl="0" algn="l">
              <a:lnSpc>
                <a:spcPct val="90000"/>
              </a:lnSpc>
              <a:spcBef>
                <a:spcPts val="1000"/>
              </a:spcBef>
              <a:spcAft>
                <a:spcPts val="0"/>
              </a:spcAft>
              <a:buSzPts val="1665"/>
              <a:buNone/>
            </a:pPr>
            <a:r>
              <a:rPr lang="en-GB" sz="1665">
                <a:latin typeface="Courier New"/>
                <a:ea typeface="Courier New"/>
                <a:cs typeface="Courier New"/>
                <a:sym typeface="Courier New"/>
              </a:rPr>
              <a:t>public static class ContactOperations </a:t>
            </a:r>
            <a:endParaRPr sz="1665">
              <a:latin typeface="Courier New"/>
              <a:ea typeface="Courier New"/>
              <a:cs typeface="Courier New"/>
              <a:sym typeface="Courier New"/>
            </a:endParaRPr>
          </a:p>
          <a:p>
            <a:pPr indent="0" lvl="0" marL="0" rtl="0" algn="l">
              <a:lnSpc>
                <a:spcPct val="90000"/>
              </a:lnSpc>
              <a:spcBef>
                <a:spcPts val="1000"/>
              </a:spcBef>
              <a:spcAft>
                <a:spcPts val="0"/>
              </a:spcAft>
              <a:buSzPts val="1665"/>
              <a:buNone/>
            </a:pPr>
            <a:r>
              <a:rPr lang="en-GB" sz="1665">
                <a:latin typeface="Courier New"/>
                <a:ea typeface="Courier New"/>
                <a:cs typeface="Courier New"/>
                <a:sym typeface="Courier New"/>
              </a:rPr>
              <a:t>{ 	// Operation Authorization Requirements just contain a name!!!</a:t>
            </a:r>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Create = new OperationAuthorizationRequirement {Name=Constants.CreateOperationName}; </a:t>
            </a:r>
            <a:endParaRPr sz="1665">
              <a:latin typeface="Courier New"/>
              <a:ea typeface="Courier New"/>
              <a:cs typeface="Courier New"/>
              <a:sym typeface="Courier New"/>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Read = new OperationAuthorizationRequirement {Name=Constants.ReadOperationName}; </a:t>
            </a:r>
            <a:endParaRPr sz="1665">
              <a:latin typeface="Courier New"/>
              <a:ea typeface="Courier New"/>
              <a:cs typeface="Courier New"/>
              <a:sym typeface="Courier New"/>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Update = new OperationAuthorizationRequirement {Name=Constants.UpdateOperationName}; </a:t>
            </a:r>
            <a:endParaRPr sz="1665">
              <a:latin typeface="Courier New"/>
              <a:ea typeface="Courier New"/>
              <a:cs typeface="Courier New"/>
              <a:sym typeface="Courier New"/>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Delete = new OperationAuthorizationRequirement {Name=Constants.DeleteOperationName}; </a:t>
            </a:r>
            <a:endParaRPr sz="1665">
              <a:latin typeface="Courier New"/>
              <a:ea typeface="Courier New"/>
              <a:cs typeface="Courier New"/>
              <a:sym typeface="Courier New"/>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Approve = new OperationAuthorizationRequirement {Name=Constants.ApproveOperationName}; </a:t>
            </a:r>
            <a:endParaRPr sz="1665">
              <a:latin typeface="Courier New"/>
              <a:ea typeface="Courier New"/>
              <a:cs typeface="Courier New"/>
              <a:sym typeface="Courier New"/>
            </a:endParaRPr>
          </a:p>
          <a:p>
            <a:pPr indent="0" lvl="1" marL="457200" rtl="0" algn="l">
              <a:lnSpc>
                <a:spcPct val="90000"/>
              </a:lnSpc>
              <a:spcBef>
                <a:spcPts val="500"/>
              </a:spcBef>
              <a:spcAft>
                <a:spcPts val="0"/>
              </a:spcAft>
              <a:buSzPts val="1665"/>
              <a:buNone/>
            </a:pPr>
            <a:r>
              <a:rPr lang="en-GB" sz="1665">
                <a:latin typeface="Courier New"/>
                <a:ea typeface="Courier New"/>
                <a:cs typeface="Courier New"/>
                <a:sym typeface="Courier New"/>
              </a:rPr>
              <a:t>public static OperationAuthorizationRequirement Reject = new OperationAuthorizationRequirement {Name=Constants.RejectOperationName}; </a:t>
            </a:r>
            <a:endParaRPr sz="1665">
              <a:latin typeface="Courier New"/>
              <a:ea typeface="Courier New"/>
              <a:cs typeface="Courier New"/>
              <a:sym typeface="Courier New"/>
            </a:endParaRPr>
          </a:p>
          <a:p>
            <a:pPr indent="0" lvl="0" marL="0" rtl="0" algn="l">
              <a:lnSpc>
                <a:spcPct val="90000"/>
              </a:lnSpc>
              <a:spcBef>
                <a:spcPts val="1000"/>
              </a:spcBef>
              <a:spcAft>
                <a:spcPts val="0"/>
              </a:spcAft>
              <a:buSzPts val="1665"/>
              <a:buNone/>
            </a:pPr>
            <a:r>
              <a:rPr lang="en-GB" sz="1665">
                <a:latin typeface="Courier New"/>
                <a:ea typeface="Courier New"/>
                <a:cs typeface="Courier New"/>
                <a:sym typeface="Courier New"/>
              </a:rPr>
              <a:t>}</a:t>
            </a:r>
            <a:endParaRPr sz="1665">
              <a:latin typeface="Courier New"/>
              <a:ea typeface="Courier New"/>
              <a:cs typeface="Courier New"/>
              <a:sym typeface="Courier New"/>
            </a:endParaRPr>
          </a:p>
        </p:txBody>
      </p:sp>
      <p:sp>
        <p:nvSpPr>
          <p:cNvPr id="242" name="Google Shape;242;p1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Verify Authorization action against specific operations</a:t>
            </a:r>
            <a:endParaRPr/>
          </a:p>
        </p:txBody>
      </p:sp>
      <p:sp>
        <p:nvSpPr>
          <p:cNvPr id="243" name="Google Shape;2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44" name="Google Shape;244;p1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idx="1" type="body"/>
          </p:nvPr>
        </p:nvSpPr>
        <p:spPr>
          <a:xfrm>
            <a:off x="495300" y="1252604"/>
            <a:ext cx="11201400" cy="491959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b="1" lang="en-GB" sz="2000"/>
              <a:t>Injection (SQL, NoSQL, LDAP etc.):</a:t>
            </a:r>
            <a:r>
              <a:rPr lang="en-GB" sz="2000"/>
              <a:t> untrusted data is sent to an interpreter as part of a command or query</a:t>
            </a:r>
            <a:endParaRPr/>
          </a:p>
          <a:p>
            <a:pPr indent="-228600" lvl="0" marL="228600" rtl="0" algn="l">
              <a:lnSpc>
                <a:spcPct val="100000"/>
              </a:lnSpc>
              <a:spcBef>
                <a:spcPts val="0"/>
              </a:spcBef>
              <a:spcAft>
                <a:spcPts val="0"/>
              </a:spcAft>
              <a:buSzPts val="2000"/>
              <a:buChar char="•"/>
            </a:pPr>
            <a:r>
              <a:rPr b="1" lang="en-GB" sz="2000"/>
              <a:t>Broken authentication:</a:t>
            </a:r>
            <a:r>
              <a:rPr lang="en-GB" sz="2000"/>
              <a:t> incorrect implementation of functions handling authentication &amp; session management</a:t>
            </a:r>
            <a:endParaRPr/>
          </a:p>
          <a:p>
            <a:pPr indent="-228600" lvl="0" marL="228600" rtl="0" algn="l">
              <a:lnSpc>
                <a:spcPct val="100000"/>
              </a:lnSpc>
              <a:spcBef>
                <a:spcPts val="0"/>
              </a:spcBef>
              <a:spcAft>
                <a:spcPts val="0"/>
              </a:spcAft>
              <a:buSzPts val="2000"/>
              <a:buChar char="•"/>
            </a:pPr>
            <a:r>
              <a:rPr b="1" lang="en-GB" sz="2000"/>
              <a:t>Sensitive Data Exposure:</a:t>
            </a:r>
            <a:r>
              <a:rPr lang="en-GB" sz="2000"/>
              <a:t> Compromise of sensitive data (financial, healthcare etc.) through unprotected APIs</a:t>
            </a:r>
            <a:endParaRPr/>
          </a:p>
          <a:p>
            <a:pPr indent="-228600" lvl="0" marL="228600" rtl="0" algn="l">
              <a:lnSpc>
                <a:spcPct val="100000"/>
              </a:lnSpc>
              <a:spcBef>
                <a:spcPts val="0"/>
              </a:spcBef>
              <a:spcAft>
                <a:spcPts val="0"/>
              </a:spcAft>
              <a:buSzPts val="2000"/>
              <a:buChar char="•"/>
            </a:pPr>
            <a:r>
              <a:rPr b="1" lang="en-GB" sz="2000"/>
              <a:t>XML External Entities (XXE):</a:t>
            </a:r>
            <a:r>
              <a:rPr lang="en-GB" sz="2000"/>
              <a:t> Incorrect evaluation of external references within XML documents. Older or poorly configured XML processors may execute XML external entity references which include remote code execution</a:t>
            </a:r>
            <a:endParaRPr/>
          </a:p>
          <a:p>
            <a:pPr indent="-228600" lvl="0" marL="228600" rtl="0" algn="l">
              <a:lnSpc>
                <a:spcPct val="100000"/>
              </a:lnSpc>
              <a:spcBef>
                <a:spcPts val="0"/>
              </a:spcBef>
              <a:spcAft>
                <a:spcPts val="0"/>
              </a:spcAft>
              <a:buSzPts val="2000"/>
              <a:buChar char="•"/>
            </a:pPr>
            <a:r>
              <a:rPr b="1" lang="en-GB" sz="2000"/>
              <a:t>Broken Access Control:</a:t>
            </a:r>
            <a:r>
              <a:rPr lang="en-GB" sz="2000"/>
              <a:t> Incorrect implementation of user restrictions within the application. Exploitation can lead to a user accessing application areas that should be accessed by admins, records of other users, sensitive data etc.</a:t>
            </a:r>
            <a:endParaRPr/>
          </a:p>
          <a:p>
            <a:pPr indent="-228600" lvl="0" marL="228600" rtl="0" algn="l">
              <a:lnSpc>
                <a:spcPct val="100000"/>
              </a:lnSpc>
              <a:spcBef>
                <a:spcPts val="0"/>
              </a:spcBef>
              <a:spcAft>
                <a:spcPts val="0"/>
              </a:spcAft>
              <a:buSzPts val="2000"/>
              <a:buChar char="•"/>
            </a:pPr>
            <a:r>
              <a:rPr b="1" lang="en-GB" sz="2000"/>
              <a:t>Security Misconfiguration:</a:t>
            </a:r>
            <a:r>
              <a:rPr lang="en-GB" sz="2000"/>
              <a:t> Missing security hardening, leaving default passwords, enabling unnecessary features etc.</a:t>
            </a:r>
            <a:endParaRPr/>
          </a:p>
          <a:p>
            <a:pPr indent="-228600" lvl="0" marL="228600" rtl="0" algn="l">
              <a:lnSpc>
                <a:spcPct val="100000"/>
              </a:lnSpc>
              <a:spcBef>
                <a:spcPts val="0"/>
              </a:spcBef>
              <a:spcAft>
                <a:spcPts val="0"/>
              </a:spcAft>
              <a:buSzPts val="2000"/>
              <a:buChar char="•"/>
            </a:pPr>
            <a:r>
              <a:rPr b="1" lang="en-GB" sz="2000"/>
              <a:t>Cross-site scripting (XSS):</a:t>
            </a:r>
            <a:r>
              <a:rPr lang="en-GB" sz="2000"/>
              <a:t> A successful attack can allow the attacker to execute arbitrary HTML and JavaScript in the victim’s browser</a:t>
            </a:r>
            <a:endParaRPr sz="2000"/>
          </a:p>
        </p:txBody>
      </p:sp>
      <p:sp>
        <p:nvSpPr>
          <p:cNvPr id="250" name="Google Shape;250;p1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Common web-app vulnerabilities (OWASP Top 10 – 2017)</a:t>
            </a:r>
            <a:endParaRPr/>
          </a:p>
        </p:txBody>
      </p:sp>
      <p:sp>
        <p:nvSpPr>
          <p:cNvPr id="251" name="Google Shape;2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52" name="Google Shape;252;p1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idx="1" type="body"/>
          </p:nvPr>
        </p:nvSpPr>
        <p:spPr>
          <a:xfrm>
            <a:off x="495300" y="1286540"/>
            <a:ext cx="11201400" cy="488565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400"/>
              <a:buChar char="•"/>
            </a:pPr>
            <a:r>
              <a:rPr lang="en-GB" sz="2400"/>
              <a:t>.NET Reference: </a:t>
            </a:r>
            <a:r>
              <a:rPr lang="en-GB" sz="2400" u="sng">
                <a:solidFill>
                  <a:schemeClr val="hlink"/>
                </a:solidFill>
                <a:hlinkClick r:id="rId3"/>
              </a:rPr>
              <a:t>https://github.com/OWASP/CheatSheetSeries/blob/master/cheatsheets/DotNet_Security_Cheat_Sheet.md</a:t>
            </a:r>
            <a:endParaRPr sz="2400"/>
          </a:p>
          <a:p>
            <a:pPr indent="-228600" lvl="0" marL="228600" rtl="0" algn="l">
              <a:lnSpc>
                <a:spcPct val="100000"/>
              </a:lnSpc>
              <a:spcBef>
                <a:spcPts val="1000"/>
              </a:spcBef>
              <a:spcAft>
                <a:spcPts val="0"/>
              </a:spcAft>
              <a:buSzPts val="2400"/>
              <a:buChar char="•"/>
            </a:pPr>
            <a:r>
              <a:rPr lang="en-GB" sz="2400"/>
              <a:t>Online community to help you secure your application.</a:t>
            </a:r>
            <a:endParaRPr/>
          </a:p>
          <a:p>
            <a:pPr indent="-228600" lvl="0" marL="228600" rtl="0" algn="l">
              <a:lnSpc>
                <a:spcPct val="100000"/>
              </a:lnSpc>
              <a:spcBef>
                <a:spcPts val="1000"/>
              </a:spcBef>
              <a:spcAft>
                <a:spcPts val="0"/>
              </a:spcAft>
              <a:buSzPts val="2400"/>
              <a:buChar char="•"/>
            </a:pPr>
            <a:r>
              <a:rPr lang="en-GB" sz="2400"/>
              <a:t>Provides documentation, methodologies and tools for web application security.</a:t>
            </a:r>
            <a:endParaRPr/>
          </a:p>
          <a:p>
            <a:pPr indent="-228600" lvl="0" marL="228600" rtl="0" algn="l">
              <a:lnSpc>
                <a:spcPct val="100000"/>
              </a:lnSpc>
              <a:spcBef>
                <a:spcPts val="1000"/>
              </a:spcBef>
              <a:spcAft>
                <a:spcPts val="0"/>
              </a:spcAft>
              <a:buSzPts val="2400"/>
              <a:buChar char="•"/>
            </a:pPr>
            <a:r>
              <a:rPr lang="en-GB" sz="2400"/>
              <a:t>OWASP regularly publishes the Top-Ten list which includes the top-ten most critical web application security risks. You can find the latest here: </a:t>
            </a:r>
            <a:r>
              <a:rPr lang="en-GB" sz="2400" u="sng">
                <a:solidFill>
                  <a:schemeClr val="hlink"/>
                </a:solidFill>
                <a:hlinkClick r:id="rId4"/>
              </a:rPr>
              <a:t>https://www.owasp.org/images/7/72/OWASP_Top_10-2017_%28en%29.pdf.pdf</a:t>
            </a:r>
            <a:r>
              <a:rPr lang="en-GB" sz="2400"/>
              <a:t> </a:t>
            </a:r>
            <a:endParaRPr/>
          </a:p>
          <a:p>
            <a:pPr indent="-228600" lvl="0" marL="228600" rtl="0" algn="l">
              <a:lnSpc>
                <a:spcPct val="100000"/>
              </a:lnSpc>
              <a:spcBef>
                <a:spcPts val="1000"/>
              </a:spcBef>
              <a:spcAft>
                <a:spcPts val="0"/>
              </a:spcAft>
              <a:buSzPts val="2400"/>
              <a:buChar char="•"/>
            </a:pPr>
            <a:r>
              <a:rPr lang="en-GB" sz="2400"/>
              <a:t>You can find many security tools here: </a:t>
            </a:r>
            <a:r>
              <a:rPr lang="en-GB" sz="2400" u="sng">
                <a:solidFill>
                  <a:schemeClr val="hlink"/>
                </a:solidFill>
                <a:hlinkClick r:id="rId5"/>
              </a:rPr>
              <a:t>https://www.owasp.org/index.php/Category:OWASP_Download</a:t>
            </a:r>
            <a:endParaRPr sz="2400"/>
          </a:p>
        </p:txBody>
      </p:sp>
      <p:sp>
        <p:nvSpPr>
          <p:cNvPr id="258" name="Google Shape;258;p1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Open Web Application Security Project (OWASP)</a:t>
            </a:r>
            <a:endParaRPr/>
          </a:p>
        </p:txBody>
      </p:sp>
      <p:sp>
        <p:nvSpPr>
          <p:cNvPr id="259" name="Google Shape;2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260" name="Google Shape;260;p1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ph idx="1" type="body"/>
          </p:nvPr>
        </p:nvSpPr>
        <p:spPr>
          <a:xfrm>
            <a:off x="10048873" y="6042356"/>
            <a:ext cx="1724026" cy="30701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
        <p:nvSpPr>
          <p:cNvPr id="266" name="Google Shape;266;p18"/>
          <p:cNvSpPr txBox="1"/>
          <p:nvPr/>
        </p:nvSpPr>
        <p:spPr>
          <a:xfrm>
            <a:off x="752475" y="2486025"/>
            <a:ext cx="801052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GB" sz="4400" u="none" cap="none" strike="noStrike">
                <a:solidFill>
                  <a:schemeClr val="lt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idx="1" type="body"/>
          </p:nvPr>
        </p:nvSpPr>
        <p:spPr>
          <a:xfrm>
            <a:off x="495300" y="1600200"/>
            <a:ext cx="11201400" cy="45719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000"/>
              <a:buChar char="•"/>
            </a:pPr>
            <a:r>
              <a:rPr lang="en-GB" sz="3000"/>
              <a:t>Common requirements on Web application security</a:t>
            </a:r>
            <a:endParaRPr/>
          </a:p>
          <a:p>
            <a:pPr indent="-228600" lvl="0" marL="228600" rtl="0" algn="l">
              <a:lnSpc>
                <a:spcPct val="100000"/>
              </a:lnSpc>
              <a:spcBef>
                <a:spcPts val="1000"/>
              </a:spcBef>
              <a:spcAft>
                <a:spcPts val="0"/>
              </a:spcAft>
              <a:buSzPts val="3000"/>
              <a:buChar char="•"/>
            </a:pPr>
            <a:r>
              <a:rPr lang="en-GB" sz="3000"/>
              <a:t>How to protect resources on your MVC project</a:t>
            </a:r>
            <a:endParaRPr/>
          </a:p>
          <a:p>
            <a:pPr indent="-228600" lvl="0" marL="228600" rtl="0" algn="l">
              <a:lnSpc>
                <a:spcPct val="100000"/>
              </a:lnSpc>
              <a:spcBef>
                <a:spcPts val="1000"/>
              </a:spcBef>
              <a:spcAft>
                <a:spcPts val="0"/>
              </a:spcAft>
              <a:buSzPts val="3000"/>
              <a:buChar char="•"/>
            </a:pPr>
            <a:r>
              <a:rPr lang="en-GB" sz="3000"/>
              <a:t>How to implement Authentication and Authorization</a:t>
            </a:r>
            <a:endParaRPr/>
          </a:p>
          <a:p>
            <a:pPr indent="-228600" lvl="0" marL="228600" rtl="0" algn="l">
              <a:lnSpc>
                <a:spcPct val="100000"/>
              </a:lnSpc>
              <a:spcBef>
                <a:spcPts val="1000"/>
              </a:spcBef>
              <a:spcAft>
                <a:spcPts val="0"/>
              </a:spcAft>
              <a:buSzPts val="3000"/>
              <a:buChar char="•"/>
            </a:pPr>
            <a:r>
              <a:rPr lang="en-GB" sz="3000"/>
              <a:t>What are the most common web-app vulnerabilities?</a:t>
            </a:r>
            <a:endParaRPr/>
          </a:p>
          <a:p>
            <a:pPr indent="-228600" lvl="0" marL="228600" rtl="0" algn="l">
              <a:lnSpc>
                <a:spcPct val="100000"/>
              </a:lnSpc>
              <a:spcBef>
                <a:spcPts val="1000"/>
              </a:spcBef>
              <a:spcAft>
                <a:spcPts val="0"/>
              </a:spcAft>
              <a:buSzPts val="3000"/>
              <a:buChar char="•"/>
            </a:pPr>
            <a:r>
              <a:rPr lang="en-GB" sz="3000"/>
              <a:t>OWASP</a:t>
            </a:r>
            <a:endParaRPr/>
          </a:p>
          <a:p>
            <a:pPr indent="-228600" lvl="0" marL="228600" rtl="0" algn="l">
              <a:lnSpc>
                <a:spcPct val="100000"/>
              </a:lnSpc>
              <a:spcBef>
                <a:spcPts val="1000"/>
              </a:spcBef>
              <a:spcAft>
                <a:spcPts val="0"/>
              </a:spcAft>
              <a:buSzPts val="3000"/>
              <a:buChar char="•"/>
            </a:pPr>
            <a:r>
              <a:rPr lang="en-GB" sz="3000"/>
              <a:t>Practical Example: SQL Injection (SQLi) on a .NET application</a:t>
            </a:r>
            <a:endParaRPr/>
          </a:p>
          <a:p>
            <a:pPr indent="-228600" lvl="0" marL="228600" rtl="0" algn="l">
              <a:lnSpc>
                <a:spcPct val="100000"/>
              </a:lnSpc>
              <a:spcBef>
                <a:spcPts val="1000"/>
              </a:spcBef>
              <a:spcAft>
                <a:spcPts val="0"/>
              </a:spcAft>
              <a:buSzPts val="3000"/>
              <a:buChar char="•"/>
            </a:pPr>
            <a:r>
              <a:rPr lang="en-GB" sz="3000"/>
              <a:t>Practical Example: Cross-Site Scripting (XSS) on a .NET application</a:t>
            </a:r>
            <a:endParaRPr/>
          </a:p>
        </p:txBody>
      </p:sp>
      <p:sp>
        <p:nvSpPr>
          <p:cNvPr id="122" name="Google Shape;122;p2"/>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Agenda</a:t>
            </a:r>
            <a:endParaRPr/>
          </a:p>
        </p:txBody>
      </p:sp>
      <p:sp>
        <p:nvSpPr>
          <p:cNvPr id="123" name="Google Shape;12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2017  by kariera.gr</a:t>
            </a:r>
            <a:endParaRPr/>
          </a:p>
        </p:txBody>
      </p:sp>
      <p:sp>
        <p:nvSpPr>
          <p:cNvPr id="124" name="Google Shape;124;p2"/>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idx="1" type="body"/>
          </p:nvPr>
        </p:nvSpPr>
        <p:spPr>
          <a:xfrm>
            <a:off x="495300" y="1275908"/>
            <a:ext cx="11201400" cy="489629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GB" sz="2800"/>
              <a:t>Usually we have different roles on our web application. For example, in our e-shop we will have two roles: Customer, Administrator</a:t>
            </a:r>
            <a:endParaRPr/>
          </a:p>
          <a:p>
            <a:pPr indent="-228600" lvl="0" marL="228600" rtl="0" algn="l">
              <a:lnSpc>
                <a:spcPct val="100000"/>
              </a:lnSpc>
              <a:spcBef>
                <a:spcPts val="1000"/>
              </a:spcBef>
              <a:spcAft>
                <a:spcPts val="0"/>
              </a:spcAft>
              <a:buSzPts val="2800"/>
              <a:buChar char="•"/>
            </a:pPr>
            <a:r>
              <a:rPr lang="en-GB" sz="2800"/>
              <a:t>Customer should be able to login, order items and view order history.</a:t>
            </a:r>
            <a:endParaRPr/>
          </a:p>
          <a:p>
            <a:pPr indent="-228600" lvl="0" marL="228600" rtl="0" algn="l">
              <a:lnSpc>
                <a:spcPct val="100000"/>
              </a:lnSpc>
              <a:spcBef>
                <a:spcPts val="1000"/>
              </a:spcBef>
              <a:spcAft>
                <a:spcPts val="0"/>
              </a:spcAft>
              <a:buSzPts val="2800"/>
              <a:buChar char="•"/>
            </a:pPr>
            <a:r>
              <a:rPr lang="en-GB" sz="2800"/>
              <a:t>Administrator should be able to login and manage Products, Orders and other e-shop parameters.</a:t>
            </a:r>
            <a:endParaRPr/>
          </a:p>
          <a:p>
            <a:pPr indent="-228600" lvl="0" marL="228600" rtl="0" algn="l">
              <a:lnSpc>
                <a:spcPct val="100000"/>
              </a:lnSpc>
              <a:spcBef>
                <a:spcPts val="1000"/>
              </a:spcBef>
              <a:spcAft>
                <a:spcPts val="0"/>
              </a:spcAft>
              <a:buSzPts val="2800"/>
              <a:buChar char="•"/>
            </a:pPr>
            <a:r>
              <a:rPr lang="en-GB" sz="2800"/>
              <a:t>Customers SHOULD NOT be able to access Pages related to e-shop administration.</a:t>
            </a:r>
            <a:endParaRPr/>
          </a:p>
          <a:p>
            <a:pPr indent="-228600" lvl="0" marL="228600" rtl="0" algn="l">
              <a:lnSpc>
                <a:spcPct val="100000"/>
              </a:lnSpc>
              <a:spcBef>
                <a:spcPts val="1000"/>
              </a:spcBef>
              <a:spcAft>
                <a:spcPts val="0"/>
              </a:spcAft>
              <a:buSzPts val="2800"/>
              <a:buChar char="•"/>
            </a:pPr>
            <a:r>
              <a:rPr lang="en-GB" sz="2800"/>
              <a:t>Customers SHOULD NOT be able to impersonate another Customer and order items or view other Customer’s order history.</a:t>
            </a:r>
            <a:endParaRPr/>
          </a:p>
        </p:txBody>
      </p:sp>
      <p:sp>
        <p:nvSpPr>
          <p:cNvPr id="130" name="Google Shape;130;p3"/>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Common requirements on Web application security</a:t>
            </a:r>
            <a:endParaRPr/>
          </a:p>
        </p:txBody>
      </p:sp>
      <p:sp>
        <p:nvSpPr>
          <p:cNvPr id="131" name="Google Shape;13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32" name="Google Shape;132;p3"/>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idx="1" type="body"/>
          </p:nvPr>
        </p:nvSpPr>
        <p:spPr>
          <a:xfrm>
            <a:off x="495300" y="1297172"/>
            <a:ext cx="11201400" cy="487502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3200"/>
              <a:buChar char="•"/>
            </a:pPr>
            <a:r>
              <a:rPr b="1" lang="en-GB" sz="3200"/>
              <a:t>Authentication</a:t>
            </a:r>
            <a:r>
              <a:rPr lang="en-GB" sz="3200"/>
              <a:t> is the process which allows the user to provide credentials and these credentials are compared to those stored in an operating system, database or other resource. If the credentials provided match with the credentials already stored, user authenticates successfully and can perform actions in the system.</a:t>
            </a:r>
            <a:endParaRPr/>
          </a:p>
          <a:p>
            <a:pPr indent="-228600" lvl="0" marL="228600" rtl="0" algn="l">
              <a:lnSpc>
                <a:spcPct val="100000"/>
              </a:lnSpc>
              <a:spcBef>
                <a:spcPts val="1000"/>
              </a:spcBef>
              <a:spcAft>
                <a:spcPts val="0"/>
              </a:spcAft>
              <a:buSzPts val="3200"/>
              <a:buChar char="•"/>
            </a:pPr>
            <a:r>
              <a:rPr b="1" lang="en-GB" sz="3200"/>
              <a:t>Authorization</a:t>
            </a:r>
            <a:r>
              <a:rPr lang="en-GB" sz="3200"/>
              <a:t> refers to the to the process that determines what the user can do in the system (what resources is allowed to access, what actions to perform etc.)</a:t>
            </a:r>
            <a:endParaRPr sz="3200"/>
          </a:p>
        </p:txBody>
      </p:sp>
      <p:sp>
        <p:nvSpPr>
          <p:cNvPr id="138" name="Google Shape;138;p4"/>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Authentication vs Authorization</a:t>
            </a:r>
            <a:endParaRPr/>
          </a:p>
        </p:txBody>
      </p:sp>
      <p:sp>
        <p:nvSpPr>
          <p:cNvPr id="139" name="Google Shape;13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40" name="Google Shape;140;p4"/>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idx="1" type="body"/>
          </p:nvPr>
        </p:nvSpPr>
        <p:spPr>
          <a:xfrm>
            <a:off x="495300" y="1232011"/>
            <a:ext cx="5121729" cy="50435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590"/>
              <a:buChar char="•"/>
            </a:pPr>
            <a:r>
              <a:rPr lang="en-GB" sz="2590"/>
              <a:t>When creating your Web Application Project (MVC), make sure that you change the “Authentication” option to Individual User Accounts…</a:t>
            </a:r>
            <a:endParaRPr/>
          </a:p>
          <a:p>
            <a:pPr indent="-228600" lvl="0" marL="228600" rtl="0" algn="l">
              <a:lnSpc>
                <a:spcPct val="90000"/>
              </a:lnSpc>
              <a:spcBef>
                <a:spcPts val="1000"/>
              </a:spcBef>
              <a:spcAft>
                <a:spcPts val="0"/>
              </a:spcAft>
              <a:buSzPts val="2590"/>
              <a:buChar char="•"/>
            </a:pPr>
            <a:r>
              <a:rPr lang="en-GB" sz="2590"/>
              <a:t>In order to configure Identity Services option, you must add code in the ConfigureServices method of file Startup.cs</a:t>
            </a:r>
            <a:endParaRPr sz="2590"/>
          </a:p>
          <a:p>
            <a:pPr indent="-228600" lvl="0" marL="228600" rtl="0" algn="l">
              <a:lnSpc>
                <a:spcPct val="90000"/>
              </a:lnSpc>
              <a:spcBef>
                <a:spcPts val="1000"/>
              </a:spcBef>
              <a:spcAft>
                <a:spcPts val="0"/>
              </a:spcAft>
              <a:buSzPts val="2590"/>
              <a:buChar char="•"/>
            </a:pPr>
            <a:r>
              <a:rPr lang="en-GB" sz="2590"/>
              <a:t>On package manager console run: </a:t>
            </a:r>
            <a:r>
              <a:rPr b="1" lang="en-GB" sz="2590"/>
              <a:t>Update-Database</a:t>
            </a:r>
            <a:r>
              <a:rPr lang="en-GB" sz="2590"/>
              <a:t> to create the DB tables.</a:t>
            </a:r>
            <a:endParaRPr sz="2590"/>
          </a:p>
        </p:txBody>
      </p:sp>
      <p:sp>
        <p:nvSpPr>
          <p:cNvPr id="146" name="Google Shape;146;p5"/>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How to Implement Authentication</a:t>
            </a:r>
            <a:endParaRPr/>
          </a:p>
        </p:txBody>
      </p:sp>
      <p:sp>
        <p:nvSpPr>
          <p:cNvPr id="147" name="Google Shape;14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48" name="Google Shape;148;p5"/>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pic>
        <p:nvPicPr>
          <p:cNvPr id="149" name="Google Shape;149;p5"/>
          <p:cNvPicPr preferRelativeResize="0"/>
          <p:nvPr/>
        </p:nvPicPr>
        <p:blipFill rotWithShape="1">
          <a:blip r:embed="rId3">
            <a:alphaModFix/>
          </a:blip>
          <a:srcRect b="0" l="0" r="0" t="0"/>
          <a:stretch/>
        </p:blipFill>
        <p:spPr>
          <a:xfrm>
            <a:off x="5857875" y="1232011"/>
            <a:ext cx="5903711" cy="417126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How to Implement Authentication (continued…)</a:t>
            </a:r>
            <a:endParaRPr/>
          </a:p>
        </p:txBody>
      </p:sp>
      <p:sp>
        <p:nvSpPr>
          <p:cNvPr id="155" name="Google Shape;15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56" name="Google Shape;156;p6"/>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pic>
        <p:nvPicPr>
          <p:cNvPr id="157" name="Google Shape;157;p6"/>
          <p:cNvPicPr preferRelativeResize="0"/>
          <p:nvPr>
            <p:ph idx="1" type="body"/>
          </p:nvPr>
        </p:nvPicPr>
        <p:blipFill rotWithShape="1">
          <a:blip r:embed="rId3">
            <a:alphaModFix/>
          </a:blip>
          <a:srcRect b="0" l="0" r="0" t="0"/>
          <a:stretch/>
        </p:blipFill>
        <p:spPr>
          <a:xfrm>
            <a:off x="5296394" y="1423931"/>
            <a:ext cx="6400305" cy="4448107"/>
          </a:xfrm>
          <a:prstGeom prst="rect">
            <a:avLst/>
          </a:prstGeom>
          <a:noFill/>
          <a:ln>
            <a:noFill/>
          </a:ln>
        </p:spPr>
      </p:pic>
      <p:sp>
        <p:nvSpPr>
          <p:cNvPr id="158" name="Google Shape;158;p6"/>
          <p:cNvSpPr txBox="1"/>
          <p:nvPr/>
        </p:nvSpPr>
        <p:spPr>
          <a:xfrm>
            <a:off x="495300" y="1232011"/>
            <a:ext cx="4591050" cy="110742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2400"/>
              <a:buFont typeface="Arial"/>
              <a:buChar char="•"/>
            </a:pPr>
            <a:r>
              <a:rPr b="0" i="0" lang="en-GB" sz="2400" u="none" cap="none" strike="noStrike">
                <a:solidFill>
                  <a:srgbClr val="223760"/>
                </a:solidFill>
                <a:latin typeface="Calibri"/>
                <a:ea typeface="Calibri"/>
                <a:cs typeface="Calibri"/>
                <a:sym typeface="Calibri"/>
              </a:rPr>
              <a:t>Also, in the ConfigureServices method of Startup.cs file, you must have the following line:</a:t>
            </a:r>
            <a:endParaRPr b="0" i="0" sz="2400" u="none" cap="none" strike="noStrike">
              <a:solidFill>
                <a:srgbClr val="223760"/>
              </a:solidFill>
              <a:latin typeface="Calibri"/>
              <a:ea typeface="Calibri"/>
              <a:cs typeface="Calibri"/>
              <a:sym typeface="Calibri"/>
            </a:endParaRPr>
          </a:p>
        </p:txBody>
      </p:sp>
      <p:pic>
        <p:nvPicPr>
          <p:cNvPr id="159" name="Google Shape;159;p6"/>
          <p:cNvPicPr preferRelativeResize="0"/>
          <p:nvPr/>
        </p:nvPicPr>
        <p:blipFill rotWithShape="1">
          <a:blip r:embed="rId4">
            <a:alphaModFix/>
          </a:blip>
          <a:srcRect b="0" l="0" r="0" t="0"/>
          <a:stretch/>
        </p:blipFill>
        <p:spPr>
          <a:xfrm>
            <a:off x="600322" y="2512971"/>
            <a:ext cx="4591050" cy="676275"/>
          </a:xfrm>
          <a:prstGeom prst="rect">
            <a:avLst/>
          </a:prstGeom>
          <a:noFill/>
          <a:ln>
            <a:noFill/>
          </a:ln>
        </p:spPr>
      </p:pic>
      <p:sp>
        <p:nvSpPr>
          <p:cNvPr id="160" name="Google Shape;160;p6"/>
          <p:cNvSpPr txBox="1"/>
          <p:nvPr/>
        </p:nvSpPr>
        <p:spPr>
          <a:xfrm>
            <a:off x="495300" y="3247994"/>
            <a:ext cx="4591050" cy="116245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2400"/>
              <a:buFont typeface="Arial"/>
              <a:buChar char="•"/>
            </a:pPr>
            <a:r>
              <a:rPr b="0" i="0" lang="en-GB" sz="2400" u="none" cap="none" strike="noStrike">
                <a:solidFill>
                  <a:srgbClr val="223760"/>
                </a:solidFill>
                <a:latin typeface="Calibri"/>
                <a:ea typeface="Calibri"/>
                <a:cs typeface="Calibri"/>
                <a:sym typeface="Calibri"/>
              </a:rPr>
              <a:t>And in Configure method of Startup.cs file, you must have the following line:</a:t>
            </a:r>
            <a:endParaRPr b="0" i="0" sz="2400" u="none" cap="none" strike="noStrike">
              <a:solidFill>
                <a:srgbClr val="223760"/>
              </a:solidFill>
              <a:latin typeface="Calibri"/>
              <a:ea typeface="Calibri"/>
              <a:cs typeface="Calibri"/>
              <a:sym typeface="Calibri"/>
            </a:endParaRPr>
          </a:p>
        </p:txBody>
      </p:sp>
      <p:pic>
        <p:nvPicPr>
          <p:cNvPr id="161" name="Google Shape;161;p6"/>
          <p:cNvPicPr preferRelativeResize="0"/>
          <p:nvPr/>
        </p:nvPicPr>
        <p:blipFill rotWithShape="1">
          <a:blip r:embed="rId5">
            <a:alphaModFix/>
          </a:blip>
          <a:srcRect b="0" l="0" r="0" t="0"/>
          <a:stretch/>
        </p:blipFill>
        <p:spPr>
          <a:xfrm>
            <a:off x="600075" y="4410449"/>
            <a:ext cx="2190750" cy="285750"/>
          </a:xfrm>
          <a:prstGeom prst="rect">
            <a:avLst/>
          </a:prstGeom>
          <a:noFill/>
          <a:ln>
            <a:noFill/>
          </a:ln>
        </p:spPr>
      </p:pic>
      <p:sp>
        <p:nvSpPr>
          <p:cNvPr id="162" name="Google Shape;162;p6"/>
          <p:cNvSpPr txBox="1"/>
          <p:nvPr/>
        </p:nvSpPr>
        <p:spPr>
          <a:xfrm>
            <a:off x="600322" y="4678049"/>
            <a:ext cx="4591050" cy="147223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1"/>
              </a:buClr>
              <a:buSzPts val="2800"/>
              <a:buFont typeface="Arial"/>
              <a:buChar char="•"/>
            </a:pPr>
            <a:r>
              <a:rPr b="0" i="0" lang="en-GB" sz="2800" u="none" cap="none" strike="noStrike">
                <a:solidFill>
                  <a:srgbClr val="223760"/>
                </a:solidFill>
                <a:latin typeface="Calibri"/>
                <a:ea typeface="Calibri"/>
                <a:cs typeface="Calibri"/>
                <a:sym typeface="Calibri"/>
              </a:rPr>
              <a:t>You use the services.Configure for the IdentityOptions �</a:t>
            </a:r>
            <a:endParaRPr b="0" i="0" sz="2800" u="none" cap="none" strike="noStrike">
              <a:solidFill>
                <a:srgbClr val="22376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idx="1" type="body"/>
          </p:nvPr>
        </p:nvSpPr>
        <p:spPr>
          <a:xfrm>
            <a:off x="495300" y="1365337"/>
            <a:ext cx="6406541" cy="175364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GB" sz="2800"/>
              <a:t>In order to configure the default Login page and Access Denied page when user is not authorized, you do that in the Startup class on Configure Services…</a:t>
            </a:r>
            <a:endParaRPr/>
          </a:p>
        </p:txBody>
      </p:sp>
      <p:sp>
        <p:nvSpPr>
          <p:cNvPr id="168" name="Google Shape;168;p7"/>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Injection of Identity classes on pages…</a:t>
            </a:r>
            <a:endParaRPr/>
          </a:p>
        </p:txBody>
      </p:sp>
      <p:sp>
        <p:nvSpPr>
          <p:cNvPr id="169" name="Google Shape;16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70" name="Google Shape;170;p7"/>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pic>
        <p:nvPicPr>
          <p:cNvPr id="171" name="Google Shape;171;p7"/>
          <p:cNvPicPr preferRelativeResize="0"/>
          <p:nvPr/>
        </p:nvPicPr>
        <p:blipFill rotWithShape="1">
          <a:blip r:embed="rId3">
            <a:alphaModFix/>
          </a:blip>
          <a:srcRect b="0" l="0" r="0" t="0"/>
          <a:stretch/>
        </p:blipFill>
        <p:spPr>
          <a:xfrm>
            <a:off x="6764055" y="1374536"/>
            <a:ext cx="5091674" cy="1844653"/>
          </a:xfrm>
          <a:prstGeom prst="rect">
            <a:avLst/>
          </a:prstGeom>
          <a:noFill/>
          <a:ln>
            <a:noFill/>
          </a:ln>
        </p:spPr>
      </p:pic>
      <p:sp>
        <p:nvSpPr>
          <p:cNvPr id="172" name="Google Shape;172;p7"/>
          <p:cNvSpPr txBox="1"/>
          <p:nvPr/>
        </p:nvSpPr>
        <p:spPr>
          <a:xfrm>
            <a:off x="647699" y="3409166"/>
            <a:ext cx="11208030" cy="2866373"/>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2800"/>
              <a:buFont typeface="Arial"/>
              <a:buChar char="•"/>
            </a:pPr>
            <a:r>
              <a:rPr b="0" i="0" lang="en-GB" sz="2800" u="none" cap="none" strike="noStrike">
                <a:solidFill>
                  <a:srgbClr val="223760"/>
                </a:solidFill>
                <a:latin typeface="Calibri"/>
                <a:ea typeface="Calibri"/>
                <a:cs typeface="Calibri"/>
                <a:sym typeface="Calibri"/>
              </a:rPr>
              <a:t>You inject the SignInManager and UserManager services in a page with the @inject attribute: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500"/>
              </a:spcBef>
              <a:spcAft>
                <a:spcPts val="0"/>
              </a:spcAft>
              <a:buClr>
                <a:schemeClr val="accent1"/>
              </a:buClr>
              <a:buSzPts val="2400"/>
              <a:buFont typeface="Arial"/>
              <a:buNone/>
            </a:pPr>
            <a:r>
              <a:rPr b="0" i="0" lang="en-GB" sz="2400" u="none" cap="none" strike="noStrike">
                <a:solidFill>
                  <a:srgbClr val="223760"/>
                </a:solidFill>
                <a:latin typeface="Courier New"/>
                <a:ea typeface="Courier New"/>
                <a:cs typeface="Courier New"/>
                <a:sym typeface="Courier New"/>
              </a:rPr>
              <a:t>@using Microsoft.AspNetCore.Identity</a:t>
            </a:r>
            <a:endParaRPr b="0" i="0" sz="2400" u="none" cap="none" strike="noStrike">
              <a:solidFill>
                <a:srgbClr val="223760"/>
              </a:solidFill>
              <a:latin typeface="Courier New"/>
              <a:ea typeface="Courier New"/>
              <a:cs typeface="Courier New"/>
              <a:sym typeface="Courier New"/>
            </a:endParaRPr>
          </a:p>
          <a:p>
            <a:pPr indent="0" lvl="1" marL="457200" marR="0" rtl="0" algn="l">
              <a:lnSpc>
                <a:spcPct val="100000"/>
              </a:lnSpc>
              <a:spcBef>
                <a:spcPts val="500"/>
              </a:spcBef>
              <a:spcAft>
                <a:spcPts val="0"/>
              </a:spcAft>
              <a:buClr>
                <a:schemeClr val="accent1"/>
              </a:buClr>
              <a:buSzPts val="2400"/>
              <a:buFont typeface="Arial"/>
              <a:buNone/>
            </a:pPr>
            <a:r>
              <a:rPr b="0" i="0" lang="en-GB" sz="2400" u="none" cap="none" strike="noStrike">
                <a:solidFill>
                  <a:srgbClr val="223760"/>
                </a:solidFill>
                <a:latin typeface="Courier New"/>
                <a:ea typeface="Courier New"/>
                <a:cs typeface="Courier New"/>
                <a:sym typeface="Courier New"/>
              </a:rPr>
              <a:t>@inject SignInManager&lt;IdentityUser&gt; SignInManager</a:t>
            </a:r>
            <a:endParaRPr b="0" i="0" sz="2400" u="none" cap="none" strike="noStrike">
              <a:solidFill>
                <a:srgbClr val="223760"/>
              </a:solidFill>
              <a:latin typeface="Courier New"/>
              <a:ea typeface="Courier New"/>
              <a:cs typeface="Courier New"/>
              <a:sym typeface="Courier New"/>
            </a:endParaRPr>
          </a:p>
          <a:p>
            <a:pPr indent="0" lvl="1" marL="457200" marR="0" rtl="0" algn="l">
              <a:lnSpc>
                <a:spcPct val="100000"/>
              </a:lnSpc>
              <a:spcBef>
                <a:spcPts val="500"/>
              </a:spcBef>
              <a:spcAft>
                <a:spcPts val="0"/>
              </a:spcAft>
              <a:buClr>
                <a:schemeClr val="accent1"/>
              </a:buClr>
              <a:buSzPts val="2400"/>
              <a:buFont typeface="Arial"/>
              <a:buNone/>
            </a:pPr>
            <a:r>
              <a:rPr b="0" i="0" lang="en-GB" sz="2400" u="none" cap="none" strike="noStrike">
                <a:solidFill>
                  <a:srgbClr val="223760"/>
                </a:solidFill>
                <a:latin typeface="Courier New"/>
                <a:ea typeface="Courier New"/>
                <a:cs typeface="Courier New"/>
                <a:sym typeface="Courier New"/>
              </a:rPr>
              <a:t>@inject UserManager&lt;IdentityUser&gt; UserManager</a:t>
            </a:r>
            <a:endParaRPr b="0" i="0" sz="2400" u="none" cap="none" strike="noStrike">
              <a:solidFill>
                <a:srgbClr val="223760"/>
              </a:solidFill>
              <a:latin typeface="Courier New"/>
              <a:ea typeface="Courier New"/>
              <a:cs typeface="Courier New"/>
              <a:sym typeface="Courier New"/>
            </a:endParaRPr>
          </a:p>
          <a:p>
            <a:pPr indent="-228600" lvl="0" marL="228600" marR="0" rtl="0" algn="l">
              <a:lnSpc>
                <a:spcPct val="100000"/>
              </a:lnSpc>
              <a:spcBef>
                <a:spcPts val="1000"/>
              </a:spcBef>
              <a:spcAft>
                <a:spcPts val="0"/>
              </a:spcAft>
              <a:buClr>
                <a:schemeClr val="accent1"/>
              </a:buClr>
              <a:buSzPts val="2800"/>
              <a:buFont typeface="Arial"/>
              <a:buChar char="•"/>
            </a:pPr>
            <a:r>
              <a:rPr b="0" i="0" lang="en-GB" sz="2800" u="none" cap="none" strike="noStrike">
                <a:solidFill>
                  <a:srgbClr val="223760"/>
                </a:solidFill>
                <a:latin typeface="Calibri"/>
                <a:ea typeface="Calibri"/>
                <a:cs typeface="Calibri"/>
                <a:sym typeface="Calibri"/>
              </a:rPr>
              <a:t>Similarly, you inject these services in a controller’s constructor.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idx="1" type="body"/>
          </p:nvPr>
        </p:nvSpPr>
        <p:spPr>
          <a:xfrm>
            <a:off x="495300" y="1297172"/>
            <a:ext cx="11201400" cy="487502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000"/>
              <a:buChar char="•"/>
            </a:pPr>
            <a:r>
              <a:rPr lang="en-GB" sz="2000"/>
              <a:t>You create a new model class that extends the IdentityUser � </a:t>
            </a:r>
            <a:r>
              <a:rPr lang="en-GB" sz="2000">
                <a:latin typeface="Courier New"/>
                <a:ea typeface="Courier New"/>
                <a:cs typeface="Courier New"/>
                <a:sym typeface="Courier New"/>
              </a:rPr>
              <a:t>public class WebApp1User : IdentityUser</a:t>
            </a:r>
            <a:endParaRPr sz="2000">
              <a:latin typeface="Courier New"/>
              <a:ea typeface="Courier New"/>
              <a:cs typeface="Courier New"/>
              <a:sym typeface="Courier New"/>
            </a:endParaRPr>
          </a:p>
          <a:p>
            <a:pPr indent="-228600" lvl="0" marL="228600" rtl="0" algn="l">
              <a:lnSpc>
                <a:spcPct val="100000"/>
              </a:lnSpc>
              <a:spcBef>
                <a:spcPts val="1000"/>
              </a:spcBef>
              <a:spcAft>
                <a:spcPts val="0"/>
              </a:spcAft>
              <a:buSzPts val="2000"/>
              <a:buChar char="•"/>
            </a:pPr>
            <a:r>
              <a:rPr lang="en-GB" sz="2000"/>
              <a:t>You add properties in the model class and decorate them with the [PersonalData] attribute (for GDPR compliance).</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[PersonalData]</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public string Name { get; set; }</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[PersonalData]</a:t>
            </a:r>
            <a:endParaRPr/>
          </a:p>
          <a:p>
            <a:pPr indent="0" lvl="1" marL="457200" rtl="0" algn="l">
              <a:lnSpc>
                <a:spcPct val="100000"/>
              </a:lnSpc>
              <a:spcBef>
                <a:spcPts val="0"/>
              </a:spcBef>
              <a:spcAft>
                <a:spcPts val="0"/>
              </a:spcAft>
              <a:buSzPts val="2000"/>
              <a:buNone/>
            </a:pPr>
            <a:r>
              <a:rPr lang="en-GB" sz="2000">
                <a:latin typeface="Courier New"/>
                <a:ea typeface="Courier New"/>
                <a:cs typeface="Courier New"/>
                <a:sym typeface="Courier New"/>
              </a:rPr>
              <a:t>public DateTime DOB { get; set; }</a:t>
            </a:r>
            <a:endParaRPr/>
          </a:p>
          <a:p>
            <a:pPr indent="-228600" lvl="0" marL="228600" rtl="0" algn="l">
              <a:lnSpc>
                <a:spcPct val="100000"/>
              </a:lnSpc>
              <a:spcBef>
                <a:spcPts val="600"/>
              </a:spcBef>
              <a:spcAft>
                <a:spcPts val="0"/>
              </a:spcAft>
              <a:buSzPts val="2000"/>
              <a:buChar char="•"/>
            </a:pPr>
            <a:r>
              <a:rPr lang="en-GB" sz="2000"/>
              <a:t>You modify your ApplicationDbContext to extend from IdentityDbContext&lt;WebApp1User&gt;</a:t>
            </a:r>
            <a:endParaRPr/>
          </a:p>
          <a:p>
            <a:pPr indent="-228600" lvl="0" marL="228600" rtl="0" algn="l">
              <a:lnSpc>
                <a:spcPct val="100000"/>
              </a:lnSpc>
              <a:spcBef>
                <a:spcPts val="600"/>
              </a:spcBef>
              <a:spcAft>
                <a:spcPts val="0"/>
              </a:spcAft>
              <a:buSzPts val="2000"/>
              <a:buChar char="•"/>
            </a:pPr>
            <a:r>
              <a:rPr lang="en-GB" sz="2000"/>
              <a:t>In package manager you execute: </a:t>
            </a:r>
            <a:r>
              <a:rPr lang="en-GB" sz="2000">
                <a:latin typeface="Courier New"/>
                <a:ea typeface="Courier New"/>
                <a:cs typeface="Courier New"/>
                <a:sym typeface="Courier New"/>
              </a:rPr>
              <a:t>Add-Migration CustomUserData</a:t>
            </a:r>
            <a:r>
              <a:rPr lang="en-GB" sz="2000"/>
              <a:t> and </a:t>
            </a:r>
            <a:r>
              <a:rPr lang="en-GB" sz="2000">
                <a:latin typeface="Courier New"/>
                <a:ea typeface="Courier New"/>
                <a:cs typeface="Courier New"/>
                <a:sym typeface="Courier New"/>
              </a:rPr>
              <a:t>Update-Database</a:t>
            </a:r>
            <a:endParaRPr/>
          </a:p>
          <a:p>
            <a:pPr indent="-228600" lvl="0" marL="228600" rtl="0" algn="l">
              <a:lnSpc>
                <a:spcPct val="100000"/>
              </a:lnSpc>
              <a:spcBef>
                <a:spcPts val="600"/>
              </a:spcBef>
              <a:spcAft>
                <a:spcPts val="0"/>
              </a:spcAft>
              <a:buSzPts val="2000"/>
              <a:buChar char="•"/>
            </a:pPr>
            <a:r>
              <a:rPr b="1" lang="en-GB" sz="2000"/>
              <a:t>ATTENTION:</a:t>
            </a:r>
            <a:r>
              <a:rPr lang="en-GB" sz="2000"/>
              <a:t> Now, when injecting UserManager and SignInManager you should not use the &lt;IdentityUser&gt; as generic but your new &lt;WebApp1User&gt; class (in order to have new properties available)</a:t>
            </a:r>
            <a:endParaRPr sz="2000">
              <a:latin typeface="Courier New"/>
              <a:ea typeface="Courier New"/>
              <a:cs typeface="Courier New"/>
              <a:sym typeface="Courier New"/>
            </a:endParaRPr>
          </a:p>
          <a:p>
            <a:pPr indent="-228600" lvl="0" marL="228600" rtl="0" algn="l">
              <a:lnSpc>
                <a:spcPct val="100000"/>
              </a:lnSpc>
              <a:spcBef>
                <a:spcPts val="600"/>
              </a:spcBef>
              <a:spcAft>
                <a:spcPts val="0"/>
              </a:spcAft>
              <a:buSzPts val="2000"/>
              <a:buChar char="•"/>
            </a:pPr>
            <a:r>
              <a:rPr lang="en-GB" sz="2000"/>
              <a:t>You have to update the Register pages and controller</a:t>
            </a:r>
            <a:endParaRPr sz="2000"/>
          </a:p>
        </p:txBody>
      </p:sp>
      <p:sp>
        <p:nvSpPr>
          <p:cNvPr id="178" name="Google Shape;178;p8"/>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How to customize the Identity User Object</a:t>
            </a:r>
            <a:endParaRPr/>
          </a:p>
        </p:txBody>
      </p:sp>
      <p:sp>
        <p:nvSpPr>
          <p:cNvPr id="179" name="Google Shape;17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80" name="Google Shape;180;p8"/>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1" type="body"/>
          </p:nvPr>
        </p:nvSpPr>
        <p:spPr>
          <a:xfrm>
            <a:off x="495300" y="1329070"/>
            <a:ext cx="11201400" cy="48431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lang="en-GB"/>
              <a:t>To customize the base IdentityRole classs, you can create a new class and extend the IdentityRole (similarly to the IdentityUser customization example)</a:t>
            </a:r>
            <a:endParaRPr/>
          </a:p>
          <a:p>
            <a:pPr indent="-228600" lvl="0" marL="228600" rtl="0" algn="l">
              <a:lnSpc>
                <a:spcPct val="100000"/>
              </a:lnSpc>
              <a:spcBef>
                <a:spcPts val="1000"/>
              </a:spcBef>
              <a:spcAft>
                <a:spcPts val="0"/>
              </a:spcAft>
              <a:buSzPts val="1800"/>
              <a:buChar char="•"/>
            </a:pPr>
            <a:r>
              <a:rPr lang="en-GB"/>
              <a:t>If changing the IdentityRole and/or Primary Key, the ApplicationDbContext class should be updated like:</a:t>
            </a:r>
            <a:endParaRPr/>
          </a:p>
          <a:p>
            <a:pPr indent="0" lvl="1" marL="457200" rtl="0" algn="l">
              <a:lnSpc>
                <a:spcPct val="100000"/>
              </a:lnSpc>
              <a:spcBef>
                <a:spcPts val="500"/>
              </a:spcBef>
              <a:spcAft>
                <a:spcPts val="0"/>
              </a:spcAft>
              <a:buSzPts val="1800"/>
              <a:buNone/>
            </a:pPr>
            <a:r>
              <a:rPr lang="en-GB">
                <a:latin typeface="Courier New"/>
                <a:ea typeface="Courier New"/>
                <a:cs typeface="Courier New"/>
                <a:sym typeface="Courier New"/>
              </a:rPr>
              <a:t>public class ApplicationDbContext : IdentityDbContext&lt;IdentityUser&lt;Guid&gt;, IdentityRole&lt;Guid&gt;, Guid&gt; { </a:t>
            </a:r>
            <a:endParaRPr>
              <a:latin typeface="Courier New"/>
              <a:ea typeface="Courier New"/>
              <a:cs typeface="Courier New"/>
              <a:sym typeface="Courier New"/>
            </a:endParaRPr>
          </a:p>
          <a:p>
            <a:pPr indent="0" lvl="1" marL="457200" rtl="0" algn="l">
              <a:lnSpc>
                <a:spcPct val="100000"/>
              </a:lnSpc>
              <a:spcBef>
                <a:spcPts val="500"/>
              </a:spcBef>
              <a:spcAft>
                <a:spcPts val="0"/>
              </a:spcAft>
              <a:buSzPts val="1800"/>
              <a:buNone/>
            </a:pPr>
            <a:r>
              <a:rPr lang="en-GB">
                <a:latin typeface="Courier New"/>
                <a:ea typeface="Courier New"/>
                <a:cs typeface="Courier New"/>
                <a:sym typeface="Courier New"/>
              </a:rPr>
              <a:t>	public ApplicationDbContext(DbContextOptions&lt;ApplicationDbContext&gt; 	options) : base(options) { </a:t>
            </a:r>
            <a:endParaRPr>
              <a:latin typeface="Courier New"/>
              <a:ea typeface="Courier New"/>
              <a:cs typeface="Courier New"/>
              <a:sym typeface="Courier New"/>
            </a:endParaRPr>
          </a:p>
          <a:p>
            <a:pPr indent="0" lvl="1" marL="457200" rtl="0" algn="l">
              <a:lnSpc>
                <a:spcPct val="100000"/>
              </a:lnSpc>
              <a:spcBef>
                <a:spcPts val="500"/>
              </a:spcBef>
              <a:spcAft>
                <a:spcPts val="0"/>
              </a:spcAft>
              <a:buSzPts val="1800"/>
              <a:buNone/>
            </a:pPr>
            <a:r>
              <a:rPr lang="en-GB">
                <a:latin typeface="Courier New"/>
                <a:ea typeface="Courier New"/>
                <a:cs typeface="Courier New"/>
                <a:sym typeface="Courier New"/>
              </a:rPr>
              <a:t>	} </a:t>
            </a:r>
            <a:endParaRPr/>
          </a:p>
          <a:p>
            <a:pPr indent="0" lvl="1" marL="457200" rtl="0" algn="l">
              <a:lnSpc>
                <a:spcPct val="100000"/>
              </a:lnSpc>
              <a:spcBef>
                <a:spcPts val="500"/>
              </a:spcBef>
              <a:spcAft>
                <a:spcPts val="0"/>
              </a:spcAft>
              <a:buSzPts val="1800"/>
              <a:buNone/>
            </a:pPr>
            <a:r>
              <a:rPr lang="en-GB">
                <a:latin typeface="Courier New"/>
                <a:ea typeface="Courier New"/>
                <a:cs typeface="Courier New"/>
                <a:sym typeface="Courier New"/>
              </a:rPr>
              <a:t>}</a:t>
            </a:r>
            <a:endParaRPr>
              <a:latin typeface="Courier New"/>
              <a:ea typeface="Courier New"/>
              <a:cs typeface="Courier New"/>
              <a:sym typeface="Courier New"/>
            </a:endParaRPr>
          </a:p>
          <a:p>
            <a:pPr indent="-228600" lvl="0" marL="228600" rtl="0" algn="l">
              <a:lnSpc>
                <a:spcPct val="100000"/>
              </a:lnSpc>
              <a:spcBef>
                <a:spcPts val="1000"/>
              </a:spcBef>
              <a:spcAft>
                <a:spcPts val="0"/>
              </a:spcAft>
              <a:buSzPts val="1800"/>
              <a:buChar char="•"/>
            </a:pPr>
            <a:r>
              <a:rPr lang="en-GB">
                <a:latin typeface="Calibri"/>
                <a:ea typeface="Calibri"/>
                <a:cs typeface="Calibri"/>
                <a:sym typeface="Calibri"/>
              </a:rPr>
              <a:t>However, changing the primary key involves dropping and re-creating the table:</a:t>
            </a:r>
            <a:endParaRPr/>
          </a:p>
          <a:p>
            <a:pPr indent="-228600" lvl="1" marL="685800" rtl="0" algn="l">
              <a:lnSpc>
                <a:spcPct val="100000"/>
              </a:lnSpc>
              <a:spcBef>
                <a:spcPts val="500"/>
              </a:spcBef>
              <a:spcAft>
                <a:spcPts val="0"/>
              </a:spcAft>
              <a:buSzPts val="1800"/>
              <a:buChar char="•"/>
            </a:pPr>
            <a:r>
              <a:rPr lang="en-GB">
                <a:latin typeface="Calibri"/>
                <a:ea typeface="Calibri"/>
                <a:cs typeface="Calibri"/>
                <a:sym typeface="Calibri"/>
              </a:rPr>
              <a:t>PMC � Drop-Database</a:t>
            </a:r>
            <a:endParaRPr/>
          </a:p>
          <a:p>
            <a:pPr indent="-228600" lvl="1" marL="685800" rtl="0" algn="l">
              <a:lnSpc>
                <a:spcPct val="100000"/>
              </a:lnSpc>
              <a:spcBef>
                <a:spcPts val="500"/>
              </a:spcBef>
              <a:spcAft>
                <a:spcPts val="0"/>
              </a:spcAft>
              <a:buSzPts val="1800"/>
              <a:buChar char="•"/>
            </a:pPr>
            <a:r>
              <a:rPr lang="en-GB">
                <a:latin typeface="Calibri"/>
                <a:ea typeface="Calibri"/>
                <a:cs typeface="Calibri"/>
                <a:sym typeface="Calibri"/>
              </a:rPr>
              <a:t>PMC � Remove-Migration</a:t>
            </a:r>
            <a:endParaRPr>
              <a:latin typeface="Calibri"/>
              <a:ea typeface="Calibri"/>
              <a:cs typeface="Calibri"/>
              <a:sym typeface="Calibri"/>
            </a:endParaRPr>
          </a:p>
        </p:txBody>
      </p:sp>
      <p:sp>
        <p:nvSpPr>
          <p:cNvPr id="186" name="Google Shape;186;p9"/>
          <p:cNvSpPr txBox="1"/>
          <p:nvPr>
            <p:ph type="title"/>
          </p:nvPr>
        </p:nvSpPr>
        <p:spPr>
          <a:xfrm>
            <a:off x="495300" y="263636"/>
            <a:ext cx="11201400" cy="9683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GB"/>
              <a:t>How to customize IdentityRole and change Primary Key Type</a:t>
            </a:r>
            <a:endParaRPr/>
          </a:p>
        </p:txBody>
      </p:sp>
      <p:sp>
        <p:nvSpPr>
          <p:cNvPr id="187" name="Google Shape;18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 2021  by kariera.gr</a:t>
            </a:r>
            <a:endParaRPr/>
          </a:p>
        </p:txBody>
      </p:sp>
      <p:sp>
        <p:nvSpPr>
          <p:cNvPr id="188" name="Google Shape;188;p9"/>
          <p:cNvSpPr txBox="1"/>
          <p:nvPr>
            <p:ph idx="12" type="sldNum"/>
          </p:nvPr>
        </p:nvSpPr>
        <p:spPr>
          <a:xfrm>
            <a:off x="497507" y="635634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areerBuilder Rebrand 2015">
      <a:dk1>
        <a:srgbClr val="182642"/>
      </a:dk1>
      <a:lt1>
        <a:srgbClr val="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cp:coreProperties>
</file>