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h4L4q0AErDc5mAEt3UzSbv2sw0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5.xml" Type="http://schemas.openxmlformats.org/officeDocument/2006/relationships/slide" Id="rId20"></Relationship><Relationship Target="slides/slide17.xml" Type="http://schemas.openxmlformats.org/officeDocument/2006/relationships/slide" Id="rId22"></Relationship><Relationship Target="slides/slide16.xml" Type="http://schemas.openxmlformats.org/officeDocument/2006/relationships/slide" Id="rId21"></Relationship><Relationship Target="slides/slide19.xml" Type="http://schemas.openxmlformats.org/officeDocument/2006/relationships/slide" Id="rId24"></Relationship><Relationship Target="slides/slide18.xml" Type="http://schemas.openxmlformats.org/officeDocument/2006/relationships/slide" Id="rId23"></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4.xml" Type="http://schemas.openxmlformats.org/officeDocument/2006/relationships/slide" Id="rId9"></Relationship><Relationship Target="slides/slide21.xml" Type="http://schemas.openxmlformats.org/officeDocument/2006/relationships/slide" Id="rId26"></Relationship><Relationship Target="slides/slide20.xml" Type="http://schemas.openxmlformats.org/officeDocument/2006/relationships/slide" Id="rId25"></Relationship><Relationship Target="slides/slide23.xml" Type="http://schemas.openxmlformats.org/officeDocument/2006/relationships/slide" Id="rId28"></Relationship><Relationship Target="slides/slide22.xml" Type="http://schemas.openxmlformats.org/officeDocument/2006/relationships/slide" Id="rId27"></Relationship><Relationship Target="notesMasters/notesMaster1.xml" Type="http://schemas.openxmlformats.org/officeDocument/2006/relationships/notesMaster" Id="rId5"></Relationship><Relationship Target="slides/slide1.xml" Type="http://schemas.openxmlformats.org/officeDocument/2006/relationships/slide" Id="rId6"></Relationship><Relationship Target="slides/slide24.xml" Type="http://schemas.openxmlformats.org/officeDocument/2006/relationships/slide" Id="rId29"></Relationship><Relationship Target="slides/slide2.xml" Type="http://schemas.openxmlformats.org/officeDocument/2006/relationships/slide" Id="rId7"></Relationship><Relationship Target="slides/slide3.xml" Type="http://schemas.openxmlformats.org/officeDocument/2006/relationships/slide" Id="rId8"></Relationship><Relationship Target="metadata" Type="http://customschemas.google.com/relationships/presentationmetadata" Id="rId31"></Relationship><Relationship Target="slides/slide25.xml" Type="http://schemas.openxmlformats.org/officeDocument/2006/relationships/slide" Id="rId30"></Relationship><Relationship Target="slides/slide6.xml" Type="http://schemas.openxmlformats.org/officeDocument/2006/relationships/slide" Id="rId11"></Relationship><Relationship Target="slides/slide5.xml" Type="http://schemas.openxmlformats.org/officeDocument/2006/relationships/slide" Id="rId10"></Relationship><Relationship Target="slides/slide8.xml" Type="http://schemas.openxmlformats.org/officeDocument/2006/relationships/slide" Id="rId13"></Relationship><Relationship Target="slides/slide7.xml" Type="http://schemas.openxmlformats.org/officeDocument/2006/relationships/slide" Id="rId12"></Relationship><Relationship Target="slides/slide10.xml" Type="http://schemas.openxmlformats.org/officeDocument/2006/relationships/slide" Id="rId15"></Relationship><Relationship Target="slides/slide9.xml" Type="http://schemas.openxmlformats.org/officeDocument/2006/relationships/slide" Id="rId14"></Relationship><Relationship Target="slides/slide12.xml" Type="http://schemas.openxmlformats.org/officeDocument/2006/relationships/slide" Id="rId17"></Relationship><Relationship Target="slides/slide11.xml" Type="http://schemas.openxmlformats.org/officeDocument/2006/relationships/slide" Id="rId16"></Relationship><Relationship Target="slides/slide14.xml" Type="http://schemas.openxmlformats.org/officeDocument/2006/relationships/slide" Id="rId19"></Relationship><Relationship Target="slides/slide13.xml" Type="http://schemas.openxmlformats.org/officeDocument/2006/relationships/slide" Id="rId18"></Relationship></Relationships>
</file>

<file path=ppt/notesMasters/_rels/notesMaster1.xml.rels><?xml version="1.0" encoding="UTF-8" ?><Relationships xmlns="http://schemas.openxmlformats.org/package/2006/relationships"><Relationship Target="../theme/theme2.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b01c65b5e_1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6b01c65b5e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b01c65b5e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6b01c65b5e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b01c65b5e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6b01c65b5e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b01c65b5e_1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6b01c65b5e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b01c65b5e_1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6b01c65b5e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b01c65b5e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6b01c65b5e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b01c65b5e_1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6b01c65b5e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b01c65b5e_1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6b01c65b5e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b01c65b5e_1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6b01c65b5e_1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b01c65b5e_1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6b01c65b5e_1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b01c65b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6b01c65b5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6b01c65b5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b01c65b5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6b01c65b5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6b01c65b5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b01c65b5e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6b01c65b5e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6b01c65b5e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b01c65b5e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6b01c65b5e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6b01c65b5e_1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6b01c65b5e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6b01c65b5e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6b01c65b5e_1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b01c65b5e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6b01c65b5e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6b01c65b5e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b01c65b5e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6b01c65b5e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6b01c65b5e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2.jpg" Type="http://schemas.openxmlformats.org/officeDocument/2006/relationships/image" Id="rId2"></Relationship><Relationship Target="../media/image10.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7.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12.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9.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4.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6.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11.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21"/>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21"/>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2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21"/>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4/12/2019 © 2017 by kariera.gr</a:t>
            </a:r>
            <a:endParaRPr b="0" i="0" sz="800" u="none" cap="none" strike="noStrike">
              <a:solidFill>
                <a:schemeClr val="lt1"/>
              </a:solidFill>
              <a:latin typeface="Calibri"/>
              <a:ea typeface="Calibri"/>
              <a:cs typeface="Calibri"/>
              <a:sym typeface="Calibri"/>
            </a:endParaRPr>
          </a:p>
        </p:txBody>
      </p:sp>
      <p:sp>
        <p:nvSpPr>
          <p:cNvPr id="20" name="Google Shape;20;p2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21"/>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3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3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3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31"/>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31"/>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32"/>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2"/>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2"/>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22"/>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23"/>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23"/>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23"/>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24"/>
          <p:cNvSpPr/>
          <p:nvPr>
            <p:ph idx="2" type="pic"/>
          </p:nvPr>
        </p:nvSpPr>
        <p:spPr>
          <a:xfrm>
            <a:off x="0" y="0"/>
            <a:ext cx="12192000" cy="6858000"/>
          </a:xfrm>
          <a:prstGeom prst="rect">
            <a:avLst/>
          </a:prstGeom>
          <a:noFill/>
          <a:ln>
            <a:noFill/>
          </a:ln>
        </p:spPr>
      </p:sp>
      <p:sp>
        <p:nvSpPr>
          <p:cNvPr id="35" name="Google Shape;35;p24"/>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2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25"/>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5"/>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2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2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26"/>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2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6"/>
          <p:cNvSpPr/>
          <p:nvPr>
            <p:ph idx="2" type="pic"/>
          </p:nvPr>
        </p:nvSpPr>
        <p:spPr>
          <a:xfrm>
            <a:off x="4378036" y="1600200"/>
            <a:ext cx="7318664" cy="4576763"/>
          </a:xfrm>
          <a:prstGeom prst="rect">
            <a:avLst/>
          </a:prstGeom>
          <a:noFill/>
          <a:ln>
            <a:noFill/>
          </a:ln>
        </p:spPr>
      </p:sp>
      <p:pic>
        <p:nvPicPr>
          <p:cNvPr id="52" name="Google Shape;52;p2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27"/>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27"/>
          <p:cNvSpPr/>
          <p:nvPr>
            <p:ph idx="2" type="pic"/>
          </p:nvPr>
        </p:nvSpPr>
        <p:spPr>
          <a:xfrm>
            <a:off x="495300" y="1600200"/>
            <a:ext cx="7318664" cy="4576763"/>
          </a:xfrm>
          <a:prstGeom prst="rect">
            <a:avLst/>
          </a:prstGeom>
          <a:noFill/>
          <a:ln>
            <a:noFill/>
          </a:ln>
        </p:spPr>
      </p:sp>
      <p:pic>
        <p:nvPicPr>
          <p:cNvPr id="60" name="Google Shape;60;p2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28"/>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8"/>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28"/>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8"/>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2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2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9"/>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29"/>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29"/>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29"/>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29"/>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29"/>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29"/>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29"/>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29"/>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29"/>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29"/>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29"/>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29"/>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29"/>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29"/>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29"/>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29"/>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29"/>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29"/>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29"/>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2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 TargetMode="External" Target="https://tools.ietf.org/html/rfc7519#section-4.1" Type="http://schemas.openxmlformats.org/officeDocument/2006/relationships/hyperlink" Id="rId3"></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s>
</file>

<file path=ppt/slides/_rels/slide1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1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8.xml" Type="http://schemas.openxmlformats.org/officeDocument/2006/relationships/notesSlide" Id="rId2"></Relationship></Relationships>
</file>

<file path=ppt/slides/_rels/slide1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9.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2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0.xml" Type="http://schemas.openxmlformats.org/officeDocument/2006/relationships/notesSlide" Id="rId2"></Relationship></Relationships>
</file>

<file path=ppt/slides/_rels/slide2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1.xml" Type="http://schemas.openxmlformats.org/officeDocument/2006/relationships/notesSlide" Id="rId2"></Relationship></Relationships>
</file>

<file path=ppt/slides/_rels/slide2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2.xml" Type="http://schemas.openxmlformats.org/officeDocument/2006/relationships/notesSlide" Id="rId2"></Relationship><Relationship TargetMode="External" Target="https://github.com/Moq/moq4/wiki/Quickstart" Type="http://schemas.openxmlformats.org/officeDocument/2006/relationships/hyperlink" Id="rId3"></Relationship></Relationships>
</file>

<file path=ppt/slides/_rels/slide2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3.xml" Type="http://schemas.openxmlformats.org/officeDocument/2006/relationships/notesSlide" Id="rId2"></Relationship><Relationship TargetMode="External" Target="https://www.microsoft.com/net/permalink/dotnetcore-current-windows-runtime-bundle-installer" Type="http://schemas.openxmlformats.org/officeDocument/2006/relationships/hyperlink" Id="rId3"></Relationship><Relationship TargetMode="External" Target="https://docs.microsoft.com/en-us/aspnet/core/host-and-deploy/iis/?view=aspnetcore-2.2" Type="http://schemas.openxmlformats.org/officeDocument/2006/relationships/hyperlink" Id="rId4"></Relationship></Relationships>
</file>

<file path=ppt/slides/_rels/slide2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4.xml" Type="http://schemas.openxmlformats.org/officeDocument/2006/relationships/notesSlide" Id="rId2"></Relationship></Relationships>
</file>

<file path=ppt/slides/_rels/slide25.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25.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 Target="../media/image13.png" Type="http://schemas.openxmlformats.org/officeDocument/2006/relationships/image" Id="rId3"></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 TargetMode="External" Target="https://docs.microsoft.com/en-us/aspnet/core/mvc/controllers/routing?view=aspnetcore-3.0#attribute-routing-with-httpverb-attributes" Type="http://schemas.openxmlformats.org/officeDocument/2006/relationships/hyperlink" Id="rId3"></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s>
</file>

<file path=ppt/slides/_rels/slide8.xml.rels><?xml version="1.0" encoding="UTF-8" ?><Relationships xmlns="http://schemas.openxmlformats.org/package/2006/relationships"><Relationship TargetMode="External" Target="https://docs.microsoft.com/en-us/aspnet/core/security/cors?view=aspnetcore-3.0" Type="http://schemas.openxmlformats.org/officeDocument/2006/relationships/hyperlink" Id="rId11"></Relationship><Relationship TargetMode="External" Target="http://example.com" Type="http://schemas.openxmlformats.org/officeDocument/2006/relationships/hyperlink" Id="rId10"></Relationship><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 TargetMode="External" Target="https://example.com/p1.html" Type="http://schemas.openxmlformats.org/officeDocument/2006/relationships/hyperlink" Id="rId3"></Relationship><Relationship TargetMode="External" Target="https://example.com/p2.html" Type="http://schemas.openxmlformats.org/officeDocument/2006/relationships/hyperlink" Id="rId4"></Relationship><Relationship TargetMode="External" Target="http://example.com" Type="http://schemas.openxmlformats.org/officeDocument/2006/relationships/hyperlink" Id="rId9"></Relationship><Relationship TargetMode="External" Target="https://example.com" Type="http://schemas.openxmlformats.org/officeDocument/2006/relationships/hyperlink" Id="rId5"></Relationship><Relationship TargetMode="External" Target="http://example.com" Type="http://schemas.openxmlformats.org/officeDocument/2006/relationships/hyperlink" Id="rId6"></Relationship><Relationship TargetMode="External" Target="https://example.com" Type="http://schemas.openxmlformats.org/officeDocument/2006/relationships/hyperlink" Id="rId7"></Relationship><Relationship TargetMode="External" Target="https://example.net" Type="http://schemas.openxmlformats.org/officeDocument/2006/relationships/hyperlink" Id="rId8"></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
        <p:nvSpPr>
          <p:cNvPr id="116" name="Google Shape;116;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US"/>
              <a:t>WebAPI &amp; </a:t>
            </a:r>
            <a:endParaRPr/>
          </a:p>
          <a:p>
            <a:pPr indent="0" lvl="0" marL="0" rtl="0" algn="l">
              <a:lnSpc>
                <a:spcPct val="90000"/>
              </a:lnSpc>
              <a:spcBef>
                <a:spcPts val="0"/>
              </a:spcBef>
              <a:spcAft>
                <a:spcPts val="0"/>
              </a:spcAft>
              <a:buSzPts val="5400"/>
              <a:buNone/>
            </a:pPr>
            <a:r>
              <a:rPr lang="en-US"/>
              <a:t>Testing / Deployment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6b01c65b5e_1_57"/>
          <p:cNvSpPr txBox="1"/>
          <p:nvPr>
            <p:ph idx="1" type="body"/>
          </p:nvPr>
        </p:nvSpPr>
        <p:spPr>
          <a:xfrm>
            <a:off x="495300" y="1263722"/>
            <a:ext cx="11201400" cy="4908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A JWT is represented as a sequence of base64url encoded values that separated by period characters.</a:t>
            </a:r>
            <a:endParaRPr/>
          </a:p>
          <a:p>
            <a:pPr indent="-228600" lvl="0" marL="228600" rtl="0" algn="l">
              <a:lnSpc>
                <a:spcPct val="100000"/>
              </a:lnSpc>
              <a:spcBef>
                <a:spcPts val="1000"/>
              </a:spcBef>
              <a:spcAft>
                <a:spcPts val="0"/>
              </a:spcAft>
              <a:buSzPts val="2000"/>
              <a:buChar char="•"/>
            </a:pPr>
            <a:r>
              <a:rPr b="1" lang="en-US" sz="2000"/>
              <a:t>HEADER.PAYLOAD.SIGNATURE</a:t>
            </a:r>
            <a:endParaRPr/>
          </a:p>
          <a:p>
            <a:pPr indent="-228600" lvl="0" marL="228600" rtl="0" algn="l">
              <a:lnSpc>
                <a:spcPct val="100000"/>
              </a:lnSpc>
              <a:spcBef>
                <a:spcPts val="1000"/>
              </a:spcBef>
              <a:spcAft>
                <a:spcPts val="0"/>
              </a:spcAft>
              <a:buSzPts val="2000"/>
              <a:buChar char="•"/>
            </a:pPr>
            <a:r>
              <a:rPr lang="en-US" sz="2000"/>
              <a:t>The </a:t>
            </a:r>
            <a:r>
              <a:rPr b="1" lang="en-US" sz="2000"/>
              <a:t>header</a:t>
            </a:r>
            <a:r>
              <a:rPr lang="en-US" sz="2000"/>
              <a:t> contains the metadata for the token and it minimally contains the type of signature and the encryption algorithm.</a:t>
            </a:r>
            <a:endParaRPr/>
          </a:p>
          <a:p>
            <a:pPr indent="0" lvl="0" marL="0" rtl="0" algn="l">
              <a:lnSpc>
                <a:spcPct val="100000"/>
              </a:lnSpc>
              <a:spcBef>
                <a:spcPts val="1000"/>
              </a:spcBef>
              <a:spcAft>
                <a:spcPts val="0"/>
              </a:spcAft>
              <a:buSzPts val="2000"/>
              <a:buNone/>
            </a:pPr>
            <a:r>
              <a:t/>
            </a:r>
            <a:endParaRPr b="1" sz="2000"/>
          </a:p>
          <a:p>
            <a:pPr indent="-228600" lvl="0" marL="228600" rtl="0" algn="l">
              <a:lnSpc>
                <a:spcPct val="100000"/>
              </a:lnSpc>
              <a:spcBef>
                <a:spcPts val="1000"/>
              </a:spcBef>
              <a:spcAft>
                <a:spcPts val="0"/>
              </a:spcAft>
              <a:buSzPts val="2000"/>
              <a:buChar char="•"/>
            </a:pPr>
            <a:r>
              <a:rPr lang="en-US" sz="2000"/>
              <a:t>A </a:t>
            </a:r>
            <a:r>
              <a:rPr b="1" lang="en-US" sz="2000"/>
              <a:t>payload</a:t>
            </a:r>
            <a:r>
              <a:rPr lang="en-US" sz="2000"/>
              <a:t> consists of </a:t>
            </a:r>
            <a:r>
              <a:rPr i="1" lang="en-US" sz="2000"/>
              <a:t>claims </a:t>
            </a:r>
            <a:r>
              <a:rPr lang="en-US" sz="2000"/>
              <a:t>which are nothing more than name-value pairs of attributes.</a:t>
            </a:r>
            <a:endParaRPr/>
          </a:p>
          <a:p>
            <a:pPr indent="0" lvl="0" marL="0" rtl="0" algn="l">
              <a:lnSpc>
                <a:spcPct val="100000"/>
              </a:lnSpc>
              <a:spcBef>
                <a:spcPts val="1000"/>
              </a:spcBef>
              <a:spcAft>
                <a:spcPts val="0"/>
              </a:spcAft>
              <a:buSzPts val="2000"/>
              <a:buNone/>
            </a:pPr>
            <a:r>
              <a:t/>
            </a:r>
            <a:endParaRPr b="1" sz="2000"/>
          </a:p>
          <a:p>
            <a:pPr indent="-228600" lvl="0" marL="228600" rtl="0" algn="l">
              <a:lnSpc>
                <a:spcPct val="100000"/>
              </a:lnSpc>
              <a:spcBef>
                <a:spcPts val="1000"/>
              </a:spcBef>
              <a:spcAft>
                <a:spcPts val="0"/>
              </a:spcAft>
              <a:buSzPts val="2000"/>
              <a:buChar char="•"/>
            </a:pPr>
            <a:r>
              <a:rPr lang="en-US" sz="2000"/>
              <a:t>The JWT standard follows the </a:t>
            </a:r>
            <a:r>
              <a:rPr b="1" lang="en-US" sz="2000"/>
              <a:t>JSON Web Signature (JWS)</a:t>
            </a:r>
            <a:r>
              <a:rPr lang="en-US" sz="2000"/>
              <a:t> specification to generate the final signed token. It is generated by combining the encoded JWT Header and the encoded JWT Payload, and signing it using a strong encryption algorithm, such as HMAC SHA-256.</a:t>
            </a:r>
            <a:endParaRPr/>
          </a:p>
          <a:p>
            <a:pPr indent="-228600" lvl="0" marL="228600" rtl="0" algn="l">
              <a:lnSpc>
                <a:spcPct val="100000"/>
              </a:lnSpc>
              <a:spcBef>
                <a:spcPts val="1000"/>
              </a:spcBef>
              <a:spcAft>
                <a:spcPts val="0"/>
              </a:spcAft>
              <a:buSzPts val="2000"/>
              <a:buChar char="•"/>
            </a:pPr>
            <a:r>
              <a:rPr lang="en-US" sz="2000"/>
              <a:t>The signature secret key is held by the server so it will be able to verify existing tokens and sign new ones.</a:t>
            </a:r>
            <a:endParaRPr sz="2000"/>
          </a:p>
        </p:txBody>
      </p:sp>
      <p:sp>
        <p:nvSpPr>
          <p:cNvPr id="186" name="Google Shape;186;g6b01c65b5e_1_5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Anatomy of a JWT Token</a:t>
            </a:r>
            <a:endParaRPr/>
          </a:p>
        </p:txBody>
      </p:sp>
      <p:sp>
        <p:nvSpPr>
          <p:cNvPr id="187" name="Google Shape;187;g6b01c65b5e_1_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188" name="Google Shape;188;g6b01c65b5e_1_5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6b01c65b5e_1_64"/>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t>This </a:t>
            </a:r>
            <a:r>
              <a:rPr b="1" lang="en-US" sz="2400"/>
              <a:t>JWT</a:t>
            </a:r>
            <a:r>
              <a:rPr lang="en-US" sz="2400"/>
              <a:t> example header declares that the encoded object is a JSON Web Token, and that it is signed using the HMAC </a:t>
            </a:r>
            <a:r>
              <a:rPr b="1" lang="en-US" sz="2400"/>
              <a:t>SHA-256 algorithm</a:t>
            </a:r>
            <a:r>
              <a:rPr lang="en-US" sz="2400"/>
              <a:t>.</a:t>
            </a:r>
            <a:endParaRPr/>
          </a:p>
          <a:p>
            <a:pPr indent="0" lvl="0" marL="0" rtl="0" algn="l">
              <a:lnSpc>
                <a:spcPct val="100000"/>
              </a:lnSpc>
              <a:spcBef>
                <a:spcPts val="1000"/>
              </a:spcBef>
              <a:spcAft>
                <a:spcPts val="0"/>
              </a:spcAft>
              <a:buSzPts val="2400"/>
              <a:buNone/>
            </a:pPr>
            <a:r>
              <a:rPr b="1" lang="en-US" sz="2400"/>
              <a:t>{</a:t>
            </a:r>
            <a:endParaRPr/>
          </a:p>
          <a:p>
            <a:pPr indent="0" lvl="0" marL="0" rtl="0" algn="l">
              <a:lnSpc>
                <a:spcPct val="100000"/>
              </a:lnSpc>
              <a:spcBef>
                <a:spcPts val="1000"/>
              </a:spcBef>
              <a:spcAft>
                <a:spcPts val="0"/>
              </a:spcAft>
              <a:buSzPts val="2400"/>
              <a:buNone/>
            </a:pPr>
            <a:r>
              <a:rPr b="1" lang="en-US" sz="2400"/>
              <a:t>  "alg": "HS256",</a:t>
            </a:r>
            <a:endParaRPr/>
          </a:p>
          <a:p>
            <a:pPr indent="0" lvl="0" marL="0" rtl="0" algn="l">
              <a:lnSpc>
                <a:spcPct val="100000"/>
              </a:lnSpc>
              <a:spcBef>
                <a:spcPts val="1000"/>
              </a:spcBef>
              <a:spcAft>
                <a:spcPts val="0"/>
              </a:spcAft>
              <a:buSzPts val="2400"/>
              <a:buNone/>
            </a:pPr>
            <a:r>
              <a:rPr b="1" lang="en-US" sz="2400"/>
              <a:t>  "typ": "JWT"</a:t>
            </a:r>
            <a:endParaRPr/>
          </a:p>
          <a:p>
            <a:pPr indent="0" lvl="0" marL="0" rtl="0" algn="l">
              <a:lnSpc>
                <a:spcPct val="100000"/>
              </a:lnSpc>
              <a:spcBef>
                <a:spcPts val="1000"/>
              </a:spcBef>
              <a:spcAft>
                <a:spcPts val="0"/>
              </a:spcAft>
              <a:buSzPts val="2400"/>
              <a:buNone/>
            </a:pPr>
            <a:r>
              <a:rPr b="1" lang="en-US" sz="2400"/>
              <a:t>}</a:t>
            </a:r>
            <a:endParaRPr/>
          </a:p>
          <a:p>
            <a:pPr indent="0" lvl="0" marL="0" rtl="0" algn="l">
              <a:lnSpc>
                <a:spcPct val="100000"/>
              </a:lnSpc>
              <a:spcBef>
                <a:spcPts val="1000"/>
              </a:spcBef>
              <a:spcAft>
                <a:spcPts val="0"/>
              </a:spcAft>
              <a:buSzPts val="2400"/>
              <a:buNone/>
            </a:pPr>
            <a:r>
              <a:rPr lang="en-US" sz="2400"/>
              <a:t>Once this is </a:t>
            </a:r>
            <a:r>
              <a:rPr b="1" lang="en-US" sz="2400"/>
              <a:t>base64 encoded, </a:t>
            </a:r>
            <a:r>
              <a:rPr lang="en-US" sz="2400"/>
              <a:t>it will look similar to the below and forms the first part of our token string</a:t>
            </a:r>
            <a:endParaRPr/>
          </a:p>
          <a:p>
            <a:pPr indent="0" lvl="0" marL="0" rtl="0" algn="l">
              <a:lnSpc>
                <a:spcPct val="100000"/>
              </a:lnSpc>
              <a:spcBef>
                <a:spcPts val="1000"/>
              </a:spcBef>
              <a:spcAft>
                <a:spcPts val="0"/>
              </a:spcAft>
              <a:buSzPts val="2400"/>
              <a:buNone/>
            </a:pPr>
            <a:r>
              <a:rPr b="1" lang="en-US" sz="2400"/>
              <a:t>eyJhbGciOiJIUzI1NiIsInR5cCI6IkpXVCJ9</a:t>
            </a:r>
            <a:endParaRPr/>
          </a:p>
        </p:txBody>
      </p:sp>
      <p:sp>
        <p:nvSpPr>
          <p:cNvPr id="194" name="Google Shape;194;g6b01c65b5e_1_6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JWT Header example</a:t>
            </a:r>
            <a:endParaRPr/>
          </a:p>
        </p:txBody>
      </p:sp>
      <p:sp>
        <p:nvSpPr>
          <p:cNvPr id="195" name="Google Shape;195;g6b01c65b5e_1_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196" name="Google Shape;196;g6b01c65b5e_1_6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6b01c65b5e_1_71"/>
          <p:cNvSpPr txBox="1"/>
          <p:nvPr>
            <p:ph idx="1" type="body"/>
          </p:nvPr>
        </p:nvSpPr>
        <p:spPr>
          <a:xfrm>
            <a:off x="495300" y="1232900"/>
            <a:ext cx="11201400" cy="4939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Generally speaking a claim is a statement about an entity, as well as additional metadata about the token itself.</a:t>
            </a:r>
            <a:endParaRPr/>
          </a:p>
          <a:p>
            <a:pPr indent="-228600" lvl="0" marL="228600" rtl="0" algn="l">
              <a:lnSpc>
                <a:spcPct val="100000"/>
              </a:lnSpc>
              <a:spcBef>
                <a:spcPts val="1000"/>
              </a:spcBef>
              <a:spcAft>
                <a:spcPts val="0"/>
              </a:spcAft>
              <a:buSzPts val="2000"/>
              <a:buChar char="•"/>
            </a:pPr>
            <a:r>
              <a:rPr lang="en-US" sz="2000"/>
              <a:t>The claim contains the information we want to transmit, and that the server can use to properly handle Web Token authentication.</a:t>
            </a:r>
            <a:endParaRPr/>
          </a:p>
          <a:p>
            <a:pPr indent="-228600" lvl="0" marL="228600" rtl="0" algn="l">
              <a:lnSpc>
                <a:spcPct val="100000"/>
              </a:lnSpc>
              <a:spcBef>
                <a:spcPts val="1000"/>
              </a:spcBef>
              <a:spcAft>
                <a:spcPts val="0"/>
              </a:spcAft>
              <a:buSzPts val="2000"/>
              <a:buChar char="•"/>
            </a:pPr>
            <a:r>
              <a:rPr lang="en-US" sz="2000"/>
              <a:t>There are multiple claims we can provide: Registered claim names, Public claim names, Private claim names</a:t>
            </a:r>
            <a:endParaRPr sz="2000"/>
          </a:p>
          <a:p>
            <a:pPr indent="-228600" lvl="0" marL="228600" rtl="0" algn="l">
              <a:lnSpc>
                <a:spcPct val="100000"/>
              </a:lnSpc>
              <a:spcBef>
                <a:spcPts val="1000"/>
              </a:spcBef>
              <a:spcAft>
                <a:spcPts val="0"/>
              </a:spcAft>
              <a:buSzPts val="2000"/>
              <a:buChar char="•"/>
            </a:pPr>
            <a:r>
              <a:rPr lang="en-US" sz="2000"/>
              <a:t>The most common attributes that claims consist of have standard names which are called </a:t>
            </a:r>
            <a:r>
              <a:rPr lang="en-US" sz="2000" u="sng">
                <a:solidFill>
                  <a:schemeClr val="hlink"/>
                </a:solidFill>
                <a:hlinkClick r:id="rId3"/>
              </a:rPr>
              <a:t>Registered Claim Names</a:t>
            </a:r>
            <a:r>
              <a:rPr lang="en-US" sz="2000"/>
              <a:t>. These typically include:</a:t>
            </a:r>
            <a:endParaRPr/>
          </a:p>
          <a:p>
            <a:pPr indent="-228600" lvl="1" marL="685800" rtl="0" algn="l">
              <a:lnSpc>
                <a:spcPct val="100000"/>
              </a:lnSpc>
              <a:spcBef>
                <a:spcPts val="500"/>
              </a:spcBef>
              <a:spcAft>
                <a:spcPts val="0"/>
              </a:spcAft>
              <a:buSzPts val="2000"/>
              <a:buChar char="•"/>
            </a:pPr>
            <a:r>
              <a:rPr b="1" lang="en-US" sz="2000"/>
              <a:t>Issued At (iat) </a:t>
            </a:r>
            <a:r>
              <a:rPr lang="en-US" sz="2000"/>
              <a:t>– Time token created</a:t>
            </a:r>
            <a:endParaRPr/>
          </a:p>
          <a:p>
            <a:pPr indent="-228600" lvl="1" marL="685800" rtl="0" algn="l">
              <a:lnSpc>
                <a:spcPct val="100000"/>
              </a:lnSpc>
              <a:spcBef>
                <a:spcPts val="500"/>
              </a:spcBef>
              <a:spcAft>
                <a:spcPts val="0"/>
              </a:spcAft>
              <a:buSzPts val="2000"/>
              <a:buChar char="•"/>
            </a:pPr>
            <a:r>
              <a:rPr b="1" lang="en-US" sz="2000"/>
              <a:t>Expires (exp)</a:t>
            </a:r>
            <a:r>
              <a:rPr lang="en-US" sz="2000"/>
              <a:t> – token expiry time</a:t>
            </a:r>
            <a:endParaRPr/>
          </a:p>
          <a:p>
            <a:pPr indent="-228600" lvl="1" marL="685800" rtl="0" algn="l">
              <a:lnSpc>
                <a:spcPct val="100000"/>
              </a:lnSpc>
              <a:spcBef>
                <a:spcPts val="500"/>
              </a:spcBef>
              <a:spcAft>
                <a:spcPts val="0"/>
              </a:spcAft>
              <a:buSzPts val="2000"/>
              <a:buChar char="•"/>
            </a:pPr>
            <a:r>
              <a:rPr b="1" lang="en-US" sz="2000"/>
              <a:t>Issuer (iss) </a:t>
            </a:r>
            <a:r>
              <a:rPr lang="en-US" sz="2000"/>
              <a:t>– Who issued the token</a:t>
            </a:r>
            <a:endParaRPr/>
          </a:p>
          <a:p>
            <a:pPr indent="-228600" lvl="1" marL="685800" rtl="0" algn="l">
              <a:lnSpc>
                <a:spcPct val="100000"/>
              </a:lnSpc>
              <a:spcBef>
                <a:spcPts val="500"/>
              </a:spcBef>
              <a:spcAft>
                <a:spcPts val="0"/>
              </a:spcAft>
              <a:buSzPts val="2000"/>
              <a:buChar char="•"/>
            </a:pPr>
            <a:r>
              <a:rPr b="1" lang="en-US" sz="2000"/>
              <a:t>Audience (aud)</a:t>
            </a:r>
            <a:r>
              <a:rPr lang="en-US" sz="2000"/>
              <a:t> – Who is the token intended for</a:t>
            </a:r>
            <a:endParaRPr sz="2000"/>
          </a:p>
        </p:txBody>
      </p:sp>
      <p:sp>
        <p:nvSpPr>
          <p:cNvPr id="202" name="Google Shape;202;g6b01c65b5e_1_7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Payload Claims</a:t>
            </a:r>
            <a:endParaRPr/>
          </a:p>
        </p:txBody>
      </p:sp>
      <p:sp>
        <p:nvSpPr>
          <p:cNvPr id="203" name="Google Shape;203;g6b01c65b5e_1_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04" name="Google Shape;204;g6b01c65b5e_1_7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6b01c65b5e_1_78"/>
          <p:cNvSpPr txBox="1"/>
          <p:nvPr>
            <p:ph idx="1" type="body"/>
          </p:nvPr>
        </p:nvSpPr>
        <p:spPr>
          <a:xfrm>
            <a:off x="495300" y="1294544"/>
            <a:ext cx="11201400" cy="487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sz="2000"/>
              <a:t>{</a:t>
            </a:r>
            <a:endParaRPr/>
          </a:p>
          <a:p>
            <a:pPr indent="0" lvl="0" marL="0" rtl="0" algn="l">
              <a:lnSpc>
                <a:spcPct val="100000"/>
              </a:lnSpc>
              <a:spcBef>
                <a:spcPts val="1000"/>
              </a:spcBef>
              <a:spcAft>
                <a:spcPts val="0"/>
              </a:spcAft>
              <a:buSzPts val="2000"/>
              <a:buNone/>
            </a:pPr>
            <a:r>
              <a:rPr lang="en-US" sz="2000"/>
              <a:t>  "iss": "threenine.co.uk",</a:t>
            </a:r>
            <a:endParaRPr/>
          </a:p>
          <a:p>
            <a:pPr indent="0" lvl="0" marL="0" rtl="0" algn="l">
              <a:lnSpc>
                <a:spcPct val="100000"/>
              </a:lnSpc>
              <a:spcBef>
                <a:spcPts val="1000"/>
              </a:spcBef>
              <a:spcAft>
                <a:spcPts val="0"/>
              </a:spcAft>
              <a:buSzPts val="2000"/>
              <a:buNone/>
            </a:pPr>
            <a:r>
              <a:rPr lang="en-US" sz="2000"/>
              <a:t>  "exp": 1426420800,</a:t>
            </a:r>
            <a:endParaRPr/>
          </a:p>
          <a:p>
            <a:pPr indent="0" lvl="0" marL="0" rtl="0" algn="l">
              <a:lnSpc>
                <a:spcPct val="100000"/>
              </a:lnSpc>
              <a:spcBef>
                <a:spcPts val="1000"/>
              </a:spcBef>
              <a:spcAft>
                <a:spcPts val="0"/>
              </a:spcAft>
              <a:buSzPts val="2000"/>
              <a:buNone/>
            </a:pPr>
            <a:r>
              <a:rPr lang="en-US" sz="2000"/>
              <a:t>  "https://threenine.co.uk/jwt_claims/is_admin": true,</a:t>
            </a:r>
            <a:endParaRPr/>
          </a:p>
          <a:p>
            <a:pPr indent="0" lvl="0" marL="0" rtl="0" algn="l">
              <a:lnSpc>
                <a:spcPct val="100000"/>
              </a:lnSpc>
              <a:spcBef>
                <a:spcPts val="1000"/>
              </a:spcBef>
              <a:spcAft>
                <a:spcPts val="0"/>
              </a:spcAft>
              <a:buSzPts val="2000"/>
              <a:buNone/>
            </a:pPr>
            <a:r>
              <a:rPr lang="en-US" sz="2000"/>
              <a:t>  "company": "three nine consulting",</a:t>
            </a:r>
            <a:endParaRPr/>
          </a:p>
          <a:p>
            <a:pPr indent="0" lvl="0" marL="0" rtl="0" algn="l">
              <a:lnSpc>
                <a:spcPct val="100000"/>
              </a:lnSpc>
              <a:spcBef>
                <a:spcPts val="1000"/>
              </a:spcBef>
              <a:spcAft>
                <a:spcPts val="0"/>
              </a:spcAft>
              <a:buSzPts val="2000"/>
              <a:buNone/>
            </a:pPr>
            <a:r>
              <a:rPr lang="en-US" sz="2000"/>
              <a:t>  "awesome": true</a:t>
            </a:r>
            <a:endParaRPr/>
          </a:p>
          <a:p>
            <a:pPr indent="0" lvl="0" marL="0" rtl="0" algn="l">
              <a:lnSpc>
                <a:spcPct val="100000"/>
              </a:lnSpc>
              <a:spcBef>
                <a:spcPts val="1000"/>
              </a:spcBef>
              <a:spcAft>
                <a:spcPts val="0"/>
              </a:spcAft>
              <a:buSzPts val="2000"/>
              <a:buNone/>
            </a:pPr>
            <a:r>
              <a:rPr lang="en-US" sz="2000"/>
              <a:t>}</a:t>
            </a:r>
            <a:endParaRPr/>
          </a:p>
          <a:p>
            <a:pPr indent="0" lvl="0" marL="0" rtl="0" algn="l">
              <a:lnSpc>
                <a:spcPct val="100000"/>
              </a:lnSpc>
              <a:spcBef>
                <a:spcPts val="1000"/>
              </a:spcBef>
              <a:spcAft>
                <a:spcPts val="0"/>
              </a:spcAft>
              <a:buSzPts val="2000"/>
              <a:buNone/>
            </a:pPr>
            <a:r>
              <a:t/>
            </a:r>
            <a:endParaRPr sz="2000"/>
          </a:p>
          <a:p>
            <a:pPr indent="0" lvl="0" marL="0" rtl="0" algn="l">
              <a:lnSpc>
                <a:spcPct val="100000"/>
              </a:lnSpc>
              <a:spcBef>
                <a:spcPts val="1000"/>
              </a:spcBef>
              <a:spcAft>
                <a:spcPts val="0"/>
              </a:spcAft>
              <a:buSzPts val="2000"/>
              <a:buNone/>
            </a:pPr>
            <a:r>
              <a:rPr b="1" lang="en-US" sz="2000"/>
              <a:t>ENCODED</a:t>
            </a:r>
            <a:endParaRPr/>
          </a:p>
          <a:p>
            <a:pPr indent="0" lvl="0" marL="0" rtl="0" algn="l">
              <a:lnSpc>
                <a:spcPct val="100000"/>
              </a:lnSpc>
              <a:spcBef>
                <a:spcPts val="1000"/>
              </a:spcBef>
              <a:spcAft>
                <a:spcPts val="0"/>
              </a:spcAft>
              <a:buSzPts val="2000"/>
              <a:buNone/>
            </a:pPr>
            <a:r>
              <a:rPr lang="en-US" sz="2000"/>
              <a:t>eyJodHRwOi8vc2NoZW1hcy54bWxzb2FwLm9yZy93cy8yMDA1LzA1L2lkZW50aXR5L2NsYWltcy9uYW1lIjoic29tZVVzZXJOYW1lIiwiZXhwIjoxNTUxMzAwMDg5LCJpc3MiOiJ0aHJlZW5pbmUuY28udWsiLCJhdWQiOiJTYW1wbGVBdWRpZW5jZSJ9</a:t>
            </a:r>
            <a:endParaRPr/>
          </a:p>
        </p:txBody>
      </p:sp>
      <p:sp>
        <p:nvSpPr>
          <p:cNvPr id="210" name="Google Shape;210;g6b01c65b5e_1_7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Payload example</a:t>
            </a:r>
            <a:endParaRPr/>
          </a:p>
        </p:txBody>
      </p:sp>
      <p:sp>
        <p:nvSpPr>
          <p:cNvPr id="211" name="Google Shape;211;g6b01c65b5e_1_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12" name="Google Shape;212;g6b01c65b5e_1_7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6b01c65b5e_1_85"/>
          <p:cNvSpPr txBox="1"/>
          <p:nvPr>
            <p:ph idx="1" type="body"/>
          </p:nvPr>
        </p:nvSpPr>
        <p:spPr>
          <a:xfrm>
            <a:off x="495300" y="1212352"/>
            <a:ext cx="11201400" cy="495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sz="2800"/>
              <a:t>The signature secret key is held by the server so it will be able to verify existing tokens and sign new ones.</a:t>
            </a:r>
            <a:endParaRPr/>
          </a:p>
          <a:p>
            <a:pPr indent="0" lvl="0" marL="0" rtl="0" algn="l">
              <a:lnSpc>
                <a:spcPct val="100000"/>
              </a:lnSpc>
              <a:spcBef>
                <a:spcPts val="1000"/>
              </a:spcBef>
              <a:spcAft>
                <a:spcPts val="0"/>
              </a:spcAft>
              <a:buSzPts val="2800"/>
              <a:buNone/>
            </a:pPr>
            <a:r>
              <a:rPr lang="en-US" sz="2800"/>
              <a:t>e.g. </a:t>
            </a:r>
            <a:r>
              <a:rPr i="1" lang="en-US" sz="2800"/>
              <a:t>TuqBF-Gc4sC58oHm8EaKCQCTqsxH1SZ6AVUsfBuQE0U</a:t>
            </a:r>
            <a:endParaRPr/>
          </a:p>
          <a:p>
            <a:pPr indent="0" lvl="0" marL="0" rtl="0" algn="l">
              <a:lnSpc>
                <a:spcPct val="100000"/>
              </a:lnSpc>
              <a:spcBef>
                <a:spcPts val="1000"/>
              </a:spcBef>
              <a:spcAft>
                <a:spcPts val="0"/>
              </a:spcAft>
              <a:buSzPts val="2800"/>
              <a:buNone/>
            </a:pPr>
            <a:r>
              <a:t/>
            </a:r>
            <a:endParaRPr sz="2800"/>
          </a:p>
          <a:p>
            <a:pPr indent="0" lvl="0" marL="0" rtl="0" algn="l">
              <a:lnSpc>
                <a:spcPct val="100000"/>
              </a:lnSpc>
              <a:spcBef>
                <a:spcPts val="1000"/>
              </a:spcBef>
              <a:spcAft>
                <a:spcPts val="0"/>
              </a:spcAft>
              <a:buSzPts val="2800"/>
              <a:buNone/>
            </a:pPr>
            <a:r>
              <a:rPr lang="en-US" sz="2800"/>
              <a:t>And the complete token will look with something like this:</a:t>
            </a:r>
            <a:endParaRPr sz="2800"/>
          </a:p>
          <a:p>
            <a:pPr indent="0" lvl="0" marL="0" rtl="0" algn="l">
              <a:lnSpc>
                <a:spcPct val="100000"/>
              </a:lnSpc>
              <a:spcBef>
                <a:spcPts val="1000"/>
              </a:spcBef>
              <a:spcAft>
                <a:spcPts val="0"/>
              </a:spcAft>
              <a:buSzPts val="2800"/>
              <a:buNone/>
            </a:pPr>
            <a:r>
              <a:rPr i="1" lang="en-US" sz="2800"/>
              <a:t>eyJhbGciOiJIUzI1NiIsInR5cCI6IkpXVCJ9.eyJodHRwOi8vc2NoZW1hcy54bWxzb2FwLm9yZy93cy8yMDA1LzA1L2lkZW50aXR5L2NsYWltcy9uYW1lIjoic29tZVVzZXJOYW1lIiwiZXhwIjoxNTUxMzAwMDg5LCJpc3MiOiJ0aHJlZW5pbmUuY28udWsiLCJhdWQiOiJTYW1wbGVBdWRpZW5jZSJ9.TuqBF-Gc4sC58oHm8EaKCQCTqsxH1SZ6AVUsfBuQE0U</a:t>
            </a:r>
            <a:endParaRPr/>
          </a:p>
        </p:txBody>
      </p:sp>
      <p:sp>
        <p:nvSpPr>
          <p:cNvPr id="218" name="Google Shape;218;g6b01c65b5e_1_8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Signature example</a:t>
            </a:r>
            <a:endParaRPr/>
          </a:p>
        </p:txBody>
      </p:sp>
      <p:sp>
        <p:nvSpPr>
          <p:cNvPr id="219" name="Google Shape;219;g6b01c65b5e_1_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20" name="Google Shape;220;g6b01c65b5e_1_8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6b01c65b5e_1_92"/>
          <p:cNvSpPr txBox="1"/>
          <p:nvPr>
            <p:ph idx="1" type="body"/>
          </p:nvPr>
        </p:nvSpPr>
        <p:spPr>
          <a:xfrm>
            <a:off x="495300" y="1243174"/>
            <a:ext cx="11201400" cy="49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sz="2000"/>
              <a:t>Token-based authentication is stateless, so there is no need to store user information in the session. This provides the ability to scale an application without worrying where the user has logged in. We can easily use the same token for fetching a secure resource from a domain other than the one we are logged in to. Advantages:</a:t>
            </a:r>
            <a:endParaRPr/>
          </a:p>
          <a:p>
            <a:pPr indent="-228600" lvl="0" marL="228600" rtl="0" algn="l">
              <a:lnSpc>
                <a:spcPct val="100000"/>
              </a:lnSpc>
              <a:spcBef>
                <a:spcPts val="1000"/>
              </a:spcBef>
              <a:spcAft>
                <a:spcPts val="0"/>
              </a:spcAft>
              <a:buSzPts val="2000"/>
              <a:buChar char="•"/>
            </a:pPr>
            <a:r>
              <a:rPr b="1" lang="en-US" sz="2000"/>
              <a:t>Stateless</a:t>
            </a:r>
            <a:r>
              <a:rPr lang="en-US" sz="2000"/>
              <a:t> – The token contains all the information to identify the user, eliminating the need for session state.</a:t>
            </a:r>
            <a:endParaRPr/>
          </a:p>
          <a:p>
            <a:pPr indent="-228600" lvl="0" marL="228600" rtl="0" algn="l">
              <a:lnSpc>
                <a:spcPct val="100000"/>
              </a:lnSpc>
              <a:spcBef>
                <a:spcPts val="1000"/>
              </a:spcBef>
              <a:spcAft>
                <a:spcPts val="0"/>
              </a:spcAft>
              <a:buSzPts val="2000"/>
              <a:buChar char="•"/>
            </a:pPr>
            <a:r>
              <a:rPr b="1" lang="en-US" sz="2000"/>
              <a:t>Reusability</a:t>
            </a:r>
            <a:r>
              <a:rPr lang="en-US" sz="2000"/>
              <a:t> – A number of separate servers, running on multiple platforms and domains can reuse the same token for authenticating the user. It is easy to build an application that shares permissions with other applications.</a:t>
            </a:r>
            <a:endParaRPr/>
          </a:p>
          <a:p>
            <a:pPr indent="-228600" lvl="0" marL="228600" rtl="0" algn="l">
              <a:lnSpc>
                <a:spcPct val="100000"/>
              </a:lnSpc>
              <a:spcBef>
                <a:spcPts val="1000"/>
              </a:spcBef>
              <a:spcAft>
                <a:spcPts val="0"/>
              </a:spcAft>
              <a:buSzPts val="2000"/>
              <a:buChar char="•"/>
            </a:pPr>
            <a:r>
              <a:rPr b="1" lang="en-US" sz="2000"/>
              <a:t>JWT Security – </a:t>
            </a:r>
            <a:r>
              <a:rPr lang="en-US" sz="2000"/>
              <a:t>No cookies so no need to protect against cross-site request forgery attacks (CSRF).</a:t>
            </a:r>
            <a:endParaRPr/>
          </a:p>
          <a:p>
            <a:pPr indent="-228600" lvl="0" marL="228600" rtl="0" algn="l">
              <a:lnSpc>
                <a:spcPct val="100000"/>
              </a:lnSpc>
              <a:spcBef>
                <a:spcPts val="1000"/>
              </a:spcBef>
              <a:spcAft>
                <a:spcPts val="0"/>
              </a:spcAft>
              <a:buSzPts val="2000"/>
              <a:buChar char="•"/>
            </a:pPr>
            <a:r>
              <a:rPr b="1" lang="en-US" sz="2000"/>
              <a:t>Performance</a:t>
            </a:r>
            <a:r>
              <a:rPr lang="en-US" sz="2000"/>
              <a:t> –  no server-side lookup to find and deserialize the session on each request, only need to calculate the HMAC SHA-256 to validate the token and parse its content.</a:t>
            </a:r>
            <a:endParaRPr sz="2000"/>
          </a:p>
        </p:txBody>
      </p:sp>
      <p:sp>
        <p:nvSpPr>
          <p:cNvPr id="226" name="Google Shape;226;g6b01c65b5e_1_9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Why use JWT Token Authentication - Advantages</a:t>
            </a:r>
            <a:endParaRPr/>
          </a:p>
        </p:txBody>
      </p:sp>
      <p:sp>
        <p:nvSpPr>
          <p:cNvPr id="227" name="Google Shape;227;g6b01c65b5e_1_9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28" name="Google Shape;228;g6b01c65b5e_1_9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6b01c65b5e_1_99"/>
          <p:cNvSpPr txBox="1"/>
          <p:nvPr>
            <p:ph idx="1" type="body"/>
          </p:nvPr>
        </p:nvSpPr>
        <p:spPr>
          <a:xfrm>
            <a:off x="495300" y="1335640"/>
            <a:ext cx="11201400" cy="4836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In Startup.cs file, import Microsoft.AspNetCore.Authentication.JwtBearer and Microsoft.IdentityModel.Tokens</a:t>
            </a:r>
            <a:endParaRPr sz="2400"/>
          </a:p>
          <a:p>
            <a:pPr indent="-228600" lvl="0" marL="228600" rtl="0" algn="l">
              <a:lnSpc>
                <a:spcPct val="100000"/>
              </a:lnSpc>
              <a:spcBef>
                <a:spcPts val="1000"/>
              </a:spcBef>
              <a:spcAft>
                <a:spcPts val="0"/>
              </a:spcAft>
              <a:buSzPts val="2400"/>
              <a:buChar char="•"/>
            </a:pPr>
            <a:r>
              <a:rPr lang="en-US" sz="2400"/>
              <a:t>In order to store the JWT secret in your appsettings.json file, do the following:</a:t>
            </a:r>
            <a:endParaRPr/>
          </a:p>
          <a:p>
            <a:pPr indent="-228600" lvl="1" marL="685800" rtl="0" algn="l">
              <a:lnSpc>
                <a:spcPct val="100000"/>
              </a:lnSpc>
              <a:spcBef>
                <a:spcPts val="500"/>
              </a:spcBef>
              <a:spcAft>
                <a:spcPts val="0"/>
              </a:spcAft>
              <a:buSzPts val="2400"/>
              <a:buChar char="•"/>
            </a:pPr>
            <a:r>
              <a:rPr lang="en-US" sz="2400"/>
              <a:t>Create an “AppSettings” section in your file that will include the “Secret”.</a:t>
            </a:r>
            <a:endParaRPr/>
          </a:p>
          <a:p>
            <a:pPr indent="-228600" lvl="1" marL="685800" rtl="0" algn="l">
              <a:lnSpc>
                <a:spcPct val="100000"/>
              </a:lnSpc>
              <a:spcBef>
                <a:spcPts val="500"/>
              </a:spcBef>
              <a:spcAft>
                <a:spcPts val="0"/>
              </a:spcAft>
              <a:buSzPts val="2400"/>
              <a:buChar char="•"/>
            </a:pPr>
            <a:r>
              <a:rPr lang="en-US" sz="2400"/>
              <a:t>Create a relevant AppSettings class and in the ConfigureServices method get the secret before initializing the Authentication</a:t>
            </a:r>
            <a:endParaRPr/>
          </a:p>
          <a:p>
            <a:pPr indent="-228600" lvl="1" marL="685800" rtl="0" algn="l">
              <a:lnSpc>
                <a:spcPct val="100000"/>
              </a:lnSpc>
              <a:spcBef>
                <a:spcPts val="0"/>
              </a:spcBef>
              <a:spcAft>
                <a:spcPts val="0"/>
              </a:spcAft>
              <a:buSzPts val="2400"/>
              <a:buChar char="•"/>
            </a:pPr>
            <a:r>
              <a:rPr lang="en-US" sz="2400"/>
              <a:t>Add the Authentication Service and configure the JwtBearer</a:t>
            </a:r>
            <a:endParaRPr sz="2400"/>
          </a:p>
          <a:p>
            <a:pPr indent="-228600" lvl="0" marL="228600" rtl="0" algn="l">
              <a:lnSpc>
                <a:spcPct val="100000"/>
              </a:lnSpc>
              <a:spcBef>
                <a:spcPts val="0"/>
              </a:spcBef>
              <a:spcAft>
                <a:spcPts val="0"/>
              </a:spcAft>
              <a:buSzPts val="2400"/>
              <a:buChar char="•"/>
            </a:pPr>
            <a:r>
              <a:rPr lang="en-US" sz="2400"/>
              <a:t>In your UsersController, create an Authenticate method (post), that when the user posts his credentials, it validates them against the data storage and if OK it returns a valid token else returns a Bad Request (HTTP Status 400).</a:t>
            </a:r>
            <a:endParaRPr/>
          </a:p>
          <a:p>
            <a:pPr indent="-228600" lvl="0" marL="228600" rtl="0" algn="l">
              <a:lnSpc>
                <a:spcPct val="100000"/>
              </a:lnSpc>
              <a:spcBef>
                <a:spcPts val="0"/>
              </a:spcBef>
              <a:spcAft>
                <a:spcPts val="0"/>
              </a:spcAft>
              <a:buSzPts val="2400"/>
              <a:buChar char="•"/>
            </a:pPr>
            <a:r>
              <a:rPr lang="en-US" sz="2400"/>
              <a:t>If not Authorized when calling an action, the framework will automatically return HTTP Status 401.</a:t>
            </a:r>
            <a:endParaRPr/>
          </a:p>
        </p:txBody>
      </p:sp>
      <p:sp>
        <p:nvSpPr>
          <p:cNvPr id="234" name="Google Shape;234;g6b01c65b5e_1_9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How to implement Authentication with ASP.NET Core Web API?</a:t>
            </a:r>
            <a:endParaRPr/>
          </a:p>
        </p:txBody>
      </p:sp>
      <p:sp>
        <p:nvSpPr>
          <p:cNvPr id="235" name="Google Shape;235;g6b01c65b5e_1_9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36" name="Google Shape;236;g6b01c65b5e_1_9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6b01c65b5e_1_106"/>
          <p:cNvSpPr txBox="1"/>
          <p:nvPr>
            <p:ph idx="1" type="body"/>
          </p:nvPr>
        </p:nvSpPr>
        <p:spPr>
          <a:xfrm>
            <a:off x="495300" y="1335640"/>
            <a:ext cx="11201400" cy="4836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Roles Authorization in Web API is similar to the MVC authorization. In your Web API methods you include an Authorize Attribute like:</a:t>
            </a:r>
            <a:endParaRPr/>
          </a:p>
          <a:p>
            <a:pPr indent="0" lvl="0" marL="0" rtl="0" algn="l">
              <a:lnSpc>
                <a:spcPct val="100000"/>
              </a:lnSpc>
              <a:spcBef>
                <a:spcPts val="1000"/>
              </a:spcBef>
              <a:spcAft>
                <a:spcPts val="0"/>
              </a:spcAft>
              <a:buSzPts val="2400"/>
              <a:buNone/>
            </a:pPr>
            <a:r>
              <a:rPr lang="en-US" sz="2400"/>
              <a:t>	[Authorize(Roles = “Admin, Manager”)]</a:t>
            </a:r>
            <a:endParaRPr sz="2400"/>
          </a:p>
          <a:p>
            <a:pPr indent="0" lvl="0" marL="0" rtl="0" algn="l">
              <a:lnSpc>
                <a:spcPct val="100000"/>
              </a:lnSpc>
              <a:spcBef>
                <a:spcPts val="1000"/>
              </a:spcBef>
              <a:spcAft>
                <a:spcPts val="0"/>
              </a:spcAft>
              <a:buSzPts val="2400"/>
              <a:buNone/>
            </a:pPr>
            <a:r>
              <a:rPr lang="en-US" sz="2400"/>
              <a:t>You can also dynamically check if a user is in a specific role during execution of an Action:</a:t>
            </a:r>
            <a:endParaRPr/>
          </a:p>
          <a:p>
            <a:pPr indent="0" lvl="0" marL="0" rtl="0" algn="l">
              <a:lnSpc>
                <a:spcPct val="100000"/>
              </a:lnSpc>
              <a:spcBef>
                <a:spcPts val="1000"/>
              </a:spcBef>
              <a:spcAft>
                <a:spcPts val="0"/>
              </a:spcAft>
              <a:buSzPts val="2400"/>
              <a:buNone/>
            </a:pPr>
            <a:r>
              <a:t/>
            </a:r>
            <a:endParaRPr sz="2400"/>
          </a:p>
          <a:p>
            <a:pPr indent="0" lvl="0" marL="0" rtl="0" algn="l">
              <a:lnSpc>
                <a:spcPct val="100000"/>
              </a:lnSpc>
              <a:spcBef>
                <a:spcPts val="0"/>
              </a:spcBef>
              <a:spcAft>
                <a:spcPts val="0"/>
              </a:spcAft>
              <a:buSzPts val="2400"/>
              <a:buNone/>
            </a:pPr>
            <a:r>
              <a:rPr lang="en-US" sz="2400">
                <a:latin typeface="Courier New"/>
                <a:ea typeface="Courier New"/>
                <a:cs typeface="Courier New"/>
                <a:sym typeface="Courier New"/>
              </a:rPr>
              <a:t>// only allow admins to access other user records</a:t>
            </a:r>
            <a:endParaRPr/>
          </a:p>
          <a:p>
            <a:pPr indent="0" lvl="0" marL="0" rtl="0" algn="l">
              <a:lnSpc>
                <a:spcPct val="100000"/>
              </a:lnSpc>
              <a:spcBef>
                <a:spcPts val="0"/>
              </a:spcBef>
              <a:spcAft>
                <a:spcPts val="0"/>
              </a:spcAft>
              <a:buSzPts val="2400"/>
              <a:buNone/>
            </a:pPr>
            <a:r>
              <a:rPr lang="en-US" sz="2400">
                <a:latin typeface="Courier New"/>
                <a:ea typeface="Courier New"/>
                <a:cs typeface="Courier New"/>
                <a:sym typeface="Courier New"/>
              </a:rPr>
              <a:t>     var currentUserId = int.Parse(User.Identity.Name);</a:t>
            </a:r>
            <a:endParaRPr/>
          </a:p>
          <a:p>
            <a:pPr indent="0" lvl="0" marL="0" rtl="0" algn="l">
              <a:lnSpc>
                <a:spcPct val="100000"/>
              </a:lnSpc>
              <a:spcBef>
                <a:spcPts val="0"/>
              </a:spcBef>
              <a:spcAft>
                <a:spcPts val="0"/>
              </a:spcAft>
              <a:buSzPts val="2400"/>
              <a:buNone/>
            </a:pPr>
            <a:r>
              <a:rPr lang="en-US" sz="2400">
                <a:latin typeface="Courier New"/>
                <a:ea typeface="Courier New"/>
                <a:cs typeface="Courier New"/>
                <a:sym typeface="Courier New"/>
              </a:rPr>
              <a:t>     if (id != currentUserId &amp;&amp; !User.IsInRole(Role.Admin))     	{</a:t>
            </a:r>
            <a:endParaRPr sz="2400">
              <a:latin typeface="Courier New"/>
              <a:ea typeface="Courier New"/>
              <a:cs typeface="Courier New"/>
              <a:sym typeface="Courier New"/>
            </a:endParaRPr>
          </a:p>
          <a:p>
            <a:pPr indent="0" lvl="0" marL="0" rtl="0" algn="l">
              <a:lnSpc>
                <a:spcPct val="100000"/>
              </a:lnSpc>
              <a:spcBef>
                <a:spcPts val="0"/>
              </a:spcBef>
              <a:spcAft>
                <a:spcPts val="0"/>
              </a:spcAft>
              <a:buSzPts val="2400"/>
              <a:buNone/>
            </a:pPr>
            <a:r>
              <a:rPr lang="en-US" sz="2400">
                <a:latin typeface="Courier New"/>
                <a:ea typeface="Courier New"/>
                <a:cs typeface="Courier New"/>
                <a:sym typeface="Courier New"/>
              </a:rPr>
              <a:t>        return Forbid();</a:t>
            </a:r>
            <a:endParaRPr/>
          </a:p>
          <a:p>
            <a:pPr indent="0" lvl="0" marL="0" rtl="0" algn="l">
              <a:lnSpc>
                <a:spcPct val="100000"/>
              </a:lnSpc>
              <a:spcBef>
                <a:spcPts val="0"/>
              </a:spcBef>
              <a:spcAft>
                <a:spcPts val="0"/>
              </a:spcAft>
              <a:buSzPts val="2400"/>
              <a:buNone/>
            </a:pPr>
            <a:r>
              <a:rPr lang="en-US" sz="2400">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242" name="Google Shape;242;g6b01c65b5e_1_106"/>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How to implement Authorization with ASP.NET Core Web API?</a:t>
            </a:r>
            <a:endParaRPr/>
          </a:p>
        </p:txBody>
      </p:sp>
      <p:sp>
        <p:nvSpPr>
          <p:cNvPr id="243" name="Google Shape;243;g6b01c65b5e_1_1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44" name="Google Shape;244;g6b01c65b5e_1_106"/>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US" sz="2400"/>
              <a:t>Test Driven Development is a software development approach where requirements are turned into specific test cases and the software is developed to pass these test cases.</a:t>
            </a:r>
            <a:endParaRPr/>
          </a:p>
          <a:p>
            <a:pPr indent="-228600" lvl="0" marL="228600" rtl="0" algn="l">
              <a:lnSpc>
                <a:spcPct val="100000"/>
              </a:lnSpc>
              <a:spcBef>
                <a:spcPts val="1000"/>
              </a:spcBef>
              <a:spcAft>
                <a:spcPts val="0"/>
              </a:spcAft>
              <a:buSzPts val="2400"/>
              <a:buChar char="•"/>
            </a:pPr>
            <a:r>
              <a:rPr lang="en-US" sz="2400"/>
              <a:t>TDD promotes writing small and testable units of code. Typical TDD cycle is:</a:t>
            </a:r>
            <a:endParaRPr/>
          </a:p>
          <a:p>
            <a:pPr indent="-342900" lvl="1" marL="800100" rtl="0" algn="l">
              <a:lnSpc>
                <a:spcPct val="100000"/>
              </a:lnSpc>
              <a:spcBef>
                <a:spcPts val="500"/>
              </a:spcBef>
              <a:spcAft>
                <a:spcPts val="0"/>
              </a:spcAft>
              <a:buSzPts val="2400"/>
              <a:buFont typeface="Calibri"/>
              <a:buAutoNum type="arabicPeriod"/>
            </a:pPr>
            <a:r>
              <a:rPr lang="en-US" sz="2400"/>
              <a:t>Write tests for your new feature.</a:t>
            </a:r>
            <a:endParaRPr/>
          </a:p>
          <a:p>
            <a:pPr indent="-342900" lvl="1" marL="800100" rtl="0" algn="l">
              <a:lnSpc>
                <a:spcPct val="100000"/>
              </a:lnSpc>
              <a:spcBef>
                <a:spcPts val="500"/>
              </a:spcBef>
              <a:spcAft>
                <a:spcPts val="0"/>
              </a:spcAft>
              <a:buSzPts val="2400"/>
              <a:buFont typeface="Calibri"/>
              <a:buAutoNum type="arabicPeriod"/>
            </a:pPr>
            <a:r>
              <a:rPr lang="en-US" sz="2400"/>
              <a:t>Run all tests and see that they fail.</a:t>
            </a:r>
            <a:endParaRPr/>
          </a:p>
          <a:p>
            <a:pPr indent="-342900" lvl="1" marL="800100" rtl="0" algn="l">
              <a:lnSpc>
                <a:spcPct val="100000"/>
              </a:lnSpc>
              <a:spcBef>
                <a:spcPts val="500"/>
              </a:spcBef>
              <a:spcAft>
                <a:spcPts val="0"/>
              </a:spcAft>
              <a:buSzPts val="2400"/>
              <a:buFont typeface="Calibri"/>
              <a:buAutoNum type="arabicPeriod"/>
            </a:pPr>
            <a:r>
              <a:rPr lang="en-US" sz="2400"/>
              <a:t>Write the code that meets requirements and passes the tests.</a:t>
            </a:r>
            <a:endParaRPr/>
          </a:p>
          <a:p>
            <a:pPr indent="-342900" lvl="1" marL="800100" rtl="0" algn="l">
              <a:lnSpc>
                <a:spcPct val="100000"/>
              </a:lnSpc>
              <a:spcBef>
                <a:spcPts val="500"/>
              </a:spcBef>
              <a:spcAft>
                <a:spcPts val="0"/>
              </a:spcAft>
              <a:buSzPts val="2400"/>
              <a:buFont typeface="Calibri"/>
              <a:buAutoNum type="arabicPeriod"/>
            </a:pPr>
            <a:r>
              <a:rPr lang="en-US" sz="2400"/>
              <a:t>Run all tests and see that new code doesn’t break any existing features (tests for other modules).</a:t>
            </a:r>
            <a:endParaRPr/>
          </a:p>
          <a:p>
            <a:pPr indent="-342900" lvl="1" marL="800100" rtl="0" algn="l">
              <a:lnSpc>
                <a:spcPct val="100000"/>
              </a:lnSpc>
              <a:spcBef>
                <a:spcPts val="500"/>
              </a:spcBef>
              <a:spcAft>
                <a:spcPts val="0"/>
              </a:spcAft>
              <a:buSzPts val="2400"/>
              <a:buFont typeface="Calibri"/>
              <a:buAutoNum type="arabicPeriod"/>
            </a:pPr>
            <a:r>
              <a:rPr lang="en-US" sz="2400"/>
              <a:t>Refactor code: Check for duplicate code, check for readability/maintainability, apply design patterns, break class or method to smaller units (if it is too large).</a:t>
            </a:r>
            <a:endParaRPr/>
          </a:p>
          <a:p>
            <a:pPr indent="-342900" lvl="1" marL="800100" rtl="0" algn="l">
              <a:lnSpc>
                <a:spcPct val="100000"/>
              </a:lnSpc>
              <a:spcBef>
                <a:spcPts val="500"/>
              </a:spcBef>
              <a:spcAft>
                <a:spcPts val="0"/>
              </a:spcAft>
              <a:buSzPts val="2400"/>
              <a:buFont typeface="Calibri"/>
              <a:buAutoNum type="arabicPeriod"/>
            </a:pPr>
            <a:r>
              <a:rPr lang="en-US" sz="2400"/>
              <a:t>Repeat tests after refactoring.</a:t>
            </a:r>
            <a:endParaRPr/>
          </a:p>
        </p:txBody>
      </p:sp>
      <p:sp>
        <p:nvSpPr>
          <p:cNvPr id="250" name="Google Shape;250;p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Introduction to TDD</a:t>
            </a:r>
            <a:endParaRPr/>
          </a:p>
        </p:txBody>
      </p:sp>
      <p:sp>
        <p:nvSpPr>
          <p:cNvPr id="251" name="Google Shape;25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52" name="Google Shape;252;p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
          <p:cNvSpPr txBox="1"/>
          <p:nvPr>
            <p:ph idx="1" type="body"/>
          </p:nvPr>
        </p:nvSpPr>
        <p:spPr>
          <a:xfrm>
            <a:off x="495300" y="1294544"/>
            <a:ext cx="11201400" cy="4877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b="1" lang="en-US" sz="2000"/>
              <a:t>VERY IMPORTANT</a:t>
            </a:r>
            <a:r>
              <a:rPr lang="en-US" sz="2000"/>
              <a:t>: Programmer is obliged to focus and clearly understand the requirements before starting the code implementation of a feature � because he/she first has to write the tests that cover those requirements !!!</a:t>
            </a:r>
            <a:endParaRPr/>
          </a:p>
          <a:p>
            <a:pPr indent="-228600" lvl="0" marL="228600" rtl="0" algn="l">
              <a:lnSpc>
                <a:spcPct val="100000"/>
              </a:lnSpc>
              <a:spcBef>
                <a:spcPts val="1000"/>
              </a:spcBef>
              <a:spcAft>
                <a:spcPts val="0"/>
              </a:spcAft>
              <a:buSzPts val="2000"/>
              <a:buChar char="•"/>
            </a:pPr>
            <a:r>
              <a:rPr lang="en-US" sz="2000"/>
              <a:t>Puts developers under the testability and quality perspective. Developers must consider how to test the application from the outset rather than adding tests later (which most probably leads to manual / exploratory testing)</a:t>
            </a:r>
            <a:endParaRPr/>
          </a:p>
          <a:p>
            <a:pPr indent="-228600" lvl="0" marL="228600" rtl="0" algn="l">
              <a:lnSpc>
                <a:spcPct val="100000"/>
              </a:lnSpc>
              <a:spcBef>
                <a:spcPts val="1000"/>
              </a:spcBef>
              <a:spcAft>
                <a:spcPts val="0"/>
              </a:spcAft>
              <a:buSzPts val="2000"/>
              <a:buChar char="•"/>
            </a:pPr>
            <a:r>
              <a:rPr lang="en-US" sz="2000"/>
              <a:t>Forces us to keep the units small (classes, functions). Forces us to apply the Single Responsibility Principle and makes code more modularized and extensible. Promotes loose coupling!</a:t>
            </a:r>
            <a:endParaRPr/>
          </a:p>
          <a:p>
            <a:pPr indent="-228600" lvl="0" marL="228600" rtl="0" algn="l">
              <a:lnSpc>
                <a:spcPct val="100000"/>
              </a:lnSpc>
              <a:spcBef>
                <a:spcPts val="1000"/>
              </a:spcBef>
              <a:spcAft>
                <a:spcPts val="0"/>
              </a:spcAft>
              <a:buSzPts val="2000"/>
              <a:buChar char="•"/>
            </a:pPr>
            <a:r>
              <a:rPr lang="en-US" sz="2000"/>
              <a:t>More productive than debugging a code that is not testable.</a:t>
            </a:r>
            <a:endParaRPr/>
          </a:p>
          <a:p>
            <a:pPr indent="-228600" lvl="0" marL="228600" rtl="0" algn="l">
              <a:lnSpc>
                <a:spcPct val="100000"/>
              </a:lnSpc>
              <a:spcBef>
                <a:spcPts val="1000"/>
              </a:spcBef>
              <a:spcAft>
                <a:spcPts val="0"/>
              </a:spcAft>
              <a:buSzPts val="2000"/>
              <a:buChar char="•"/>
            </a:pPr>
            <a:r>
              <a:rPr lang="en-US" sz="2000"/>
              <a:t>Easy to validate if a new feature break existing working software parts.</a:t>
            </a:r>
            <a:endParaRPr/>
          </a:p>
          <a:p>
            <a:pPr indent="-228600" lvl="0" marL="228600" rtl="0" algn="l">
              <a:lnSpc>
                <a:spcPct val="100000"/>
              </a:lnSpc>
              <a:spcBef>
                <a:spcPts val="1000"/>
              </a:spcBef>
              <a:spcAft>
                <a:spcPts val="0"/>
              </a:spcAft>
              <a:buSzPts val="2000"/>
              <a:buChar char="•"/>
            </a:pPr>
            <a:r>
              <a:rPr lang="en-US" sz="2000"/>
              <a:t>Promotes design by contract (programmer is concerned with the interface first before implementation)</a:t>
            </a:r>
            <a:endParaRPr/>
          </a:p>
        </p:txBody>
      </p:sp>
      <p:sp>
        <p:nvSpPr>
          <p:cNvPr id="258" name="Google Shape;258;p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Benefits of TDD – Why we need it?</a:t>
            </a:r>
            <a:endParaRPr/>
          </a:p>
        </p:txBody>
      </p:sp>
      <p:sp>
        <p:nvSpPr>
          <p:cNvPr id="259" name="Google Shape;25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60" name="Google Shape;260;p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Introduction to WebAPI and REST services</a:t>
            </a:r>
            <a:endParaRPr sz="3200"/>
          </a:p>
          <a:p>
            <a:pPr indent="-228600" lvl="0" marL="228600" rtl="0" algn="l">
              <a:lnSpc>
                <a:spcPct val="100000"/>
              </a:lnSpc>
              <a:spcBef>
                <a:spcPts val="0"/>
              </a:spcBef>
              <a:spcAft>
                <a:spcPts val="0"/>
              </a:spcAft>
              <a:buSzPts val="3200"/>
              <a:buChar char="•"/>
            </a:pPr>
            <a:r>
              <a:rPr lang="en-US" sz="3200"/>
              <a:t>Create WebAPI methods and test with PostMan</a:t>
            </a:r>
            <a:endParaRPr sz="3200"/>
          </a:p>
          <a:p>
            <a:pPr indent="-228600" lvl="0" marL="228600" rtl="0" algn="l">
              <a:lnSpc>
                <a:spcPct val="100000"/>
              </a:lnSpc>
              <a:spcBef>
                <a:spcPts val="0"/>
              </a:spcBef>
              <a:spcAft>
                <a:spcPts val="0"/>
              </a:spcAft>
              <a:buSzPts val="3200"/>
              <a:buChar char="•"/>
            </a:pPr>
            <a:r>
              <a:rPr lang="en-US" sz="3200"/>
              <a:t>Enabling Cross-Origin Requests (CORS)</a:t>
            </a:r>
            <a:endParaRPr sz="3200"/>
          </a:p>
          <a:p>
            <a:pPr indent="-228600" lvl="0" marL="228600" rtl="0" algn="l">
              <a:lnSpc>
                <a:spcPct val="100000"/>
              </a:lnSpc>
              <a:spcBef>
                <a:spcPts val="0"/>
              </a:spcBef>
              <a:spcAft>
                <a:spcPts val="0"/>
              </a:spcAft>
              <a:buSzPts val="3200"/>
              <a:buChar char="•"/>
            </a:pPr>
            <a:r>
              <a:rPr lang="en-US" sz="3200"/>
              <a:t>Authentication and Authorization (JWT)</a:t>
            </a:r>
            <a:endParaRPr sz="3200"/>
          </a:p>
          <a:p>
            <a:pPr indent="-228600" lvl="0" marL="228600" rtl="0" algn="l">
              <a:lnSpc>
                <a:spcPct val="100000"/>
              </a:lnSpc>
              <a:spcBef>
                <a:spcPts val="0"/>
              </a:spcBef>
              <a:spcAft>
                <a:spcPts val="0"/>
              </a:spcAft>
              <a:buSzPts val="3200"/>
              <a:buChar char="•"/>
            </a:pPr>
            <a:r>
              <a:rPr lang="en-US" sz="3200"/>
              <a:t>Introduction, why we need TDD, what to Unit test?</a:t>
            </a:r>
            <a:endParaRPr/>
          </a:p>
          <a:p>
            <a:pPr indent="-228600" lvl="0" marL="228600" rtl="0" algn="l">
              <a:lnSpc>
                <a:spcPct val="100000"/>
              </a:lnSpc>
              <a:spcBef>
                <a:spcPts val="1000"/>
              </a:spcBef>
              <a:spcAft>
                <a:spcPts val="0"/>
              </a:spcAft>
              <a:buSzPts val="3200"/>
              <a:buChar char="•"/>
            </a:pPr>
            <a:r>
              <a:rPr lang="en-US" sz="3200"/>
              <a:t>Unit testing with xUnit</a:t>
            </a:r>
            <a:endParaRPr sz="3200"/>
          </a:p>
          <a:p>
            <a:pPr indent="-228600" lvl="0" marL="228600" rtl="0" algn="l">
              <a:lnSpc>
                <a:spcPct val="100000"/>
              </a:lnSpc>
              <a:spcBef>
                <a:spcPts val="1000"/>
              </a:spcBef>
              <a:spcAft>
                <a:spcPts val="0"/>
              </a:spcAft>
              <a:buSzPts val="3200"/>
              <a:buChar char="•"/>
            </a:pPr>
            <a:r>
              <a:rPr lang="en-US" sz="3200"/>
              <a:t>Manual testing with Azure DevOps</a:t>
            </a:r>
            <a:endParaRPr sz="3200"/>
          </a:p>
          <a:p>
            <a:pPr indent="-228600" lvl="0" marL="228600" rtl="0" algn="l">
              <a:lnSpc>
                <a:spcPct val="100000"/>
              </a:lnSpc>
              <a:spcBef>
                <a:spcPts val="1000"/>
              </a:spcBef>
              <a:spcAft>
                <a:spcPts val="0"/>
              </a:spcAft>
              <a:buSzPts val="3200"/>
              <a:buChar char="•"/>
            </a:pPr>
            <a:r>
              <a:rPr lang="en-US" sz="3200"/>
              <a:t>Packaging and deploying our websites to IIS - Configuration steps for ASP.NET Core</a:t>
            </a:r>
            <a:endParaRPr sz="3200"/>
          </a:p>
        </p:txBody>
      </p:sp>
      <p:sp>
        <p:nvSpPr>
          <p:cNvPr id="122" name="Google Shape;122;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Agenda</a:t>
            </a:r>
            <a:endParaRPr/>
          </a:p>
        </p:txBody>
      </p:sp>
      <p:sp>
        <p:nvSpPr>
          <p:cNvPr id="123" name="Google Shape;12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124" name="Google Shape;124;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idx="1" type="body"/>
          </p:nvPr>
        </p:nvSpPr>
        <p:spPr>
          <a:xfrm>
            <a:off x="495300" y="1263722"/>
            <a:ext cx="11201400" cy="490847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Complex code &amp; Algorithms</a:t>
            </a:r>
            <a:endParaRPr/>
          </a:p>
          <a:p>
            <a:pPr indent="-228600" lvl="0" marL="228600" rtl="0" algn="l">
              <a:lnSpc>
                <a:spcPct val="100000"/>
              </a:lnSpc>
              <a:spcBef>
                <a:spcPts val="1000"/>
              </a:spcBef>
              <a:spcAft>
                <a:spcPts val="0"/>
              </a:spcAft>
              <a:buSzPts val="2000"/>
              <a:buChar char="•"/>
            </a:pPr>
            <a:r>
              <a:rPr lang="en-US" sz="2000"/>
              <a:t>Core business logic methods</a:t>
            </a:r>
            <a:endParaRPr/>
          </a:p>
          <a:p>
            <a:pPr indent="-228600" lvl="0" marL="228600" rtl="0" algn="l">
              <a:lnSpc>
                <a:spcPct val="100000"/>
              </a:lnSpc>
              <a:spcBef>
                <a:spcPts val="1000"/>
              </a:spcBef>
              <a:spcAft>
                <a:spcPts val="0"/>
              </a:spcAft>
              <a:buSzPts val="2000"/>
              <a:buChar char="•"/>
            </a:pPr>
            <a:r>
              <a:rPr lang="en-US" sz="2000"/>
              <a:t>Utility methods</a:t>
            </a:r>
            <a:endParaRPr/>
          </a:p>
          <a:p>
            <a:pPr indent="-228600" lvl="0" marL="228600" rtl="0" algn="l">
              <a:lnSpc>
                <a:spcPct val="100000"/>
              </a:lnSpc>
              <a:spcBef>
                <a:spcPts val="1000"/>
              </a:spcBef>
              <a:spcAft>
                <a:spcPts val="0"/>
              </a:spcAft>
              <a:buSzPts val="2000"/>
              <a:buChar char="•"/>
            </a:pPr>
            <a:r>
              <a:rPr lang="en-US" sz="2000"/>
              <a:t>High-risk Services</a:t>
            </a:r>
            <a:endParaRPr/>
          </a:p>
          <a:p>
            <a:pPr indent="-228600" lvl="0" marL="228600" rtl="0" algn="l">
              <a:lnSpc>
                <a:spcPct val="100000"/>
              </a:lnSpc>
              <a:spcBef>
                <a:spcPts val="1000"/>
              </a:spcBef>
              <a:spcAft>
                <a:spcPts val="0"/>
              </a:spcAft>
              <a:buSzPts val="2000"/>
              <a:buChar char="•"/>
            </a:pPr>
            <a:r>
              <a:rPr lang="en-US" sz="2000"/>
              <a:t>Code that is subject to change</a:t>
            </a:r>
            <a:endParaRPr/>
          </a:p>
          <a:p>
            <a:pPr indent="-228600" lvl="0" marL="228600" rtl="0" algn="l">
              <a:lnSpc>
                <a:spcPct val="100000"/>
              </a:lnSpc>
              <a:spcBef>
                <a:spcPts val="1000"/>
              </a:spcBef>
              <a:spcAft>
                <a:spcPts val="0"/>
              </a:spcAft>
              <a:buSzPts val="2000"/>
              <a:buChar char="•"/>
            </a:pPr>
            <a:r>
              <a:rPr lang="en-US" sz="2000"/>
              <a:t>Old code that breaks often and needs refactoring (you need to refactor it first)</a:t>
            </a:r>
            <a:endParaRPr/>
          </a:p>
          <a:p>
            <a:pPr indent="-101600" lvl="0" marL="228600" rtl="0" algn="l">
              <a:lnSpc>
                <a:spcPct val="100000"/>
              </a:lnSpc>
              <a:spcBef>
                <a:spcPts val="1000"/>
              </a:spcBef>
              <a:spcAft>
                <a:spcPts val="0"/>
              </a:spcAft>
              <a:buSzPts val="2000"/>
              <a:buNone/>
            </a:pPr>
            <a:r>
              <a:t/>
            </a:r>
            <a:endParaRPr sz="2000"/>
          </a:p>
          <a:p>
            <a:pPr indent="-228600" lvl="0" marL="228600" rtl="0" algn="l">
              <a:lnSpc>
                <a:spcPct val="100000"/>
              </a:lnSpc>
              <a:spcBef>
                <a:spcPts val="1000"/>
              </a:spcBef>
              <a:spcAft>
                <a:spcPts val="0"/>
              </a:spcAft>
              <a:buSzPts val="2000"/>
              <a:buChar char="•"/>
            </a:pPr>
            <a:r>
              <a:rPr lang="en-US" sz="2000"/>
              <a:t>Do not Unit test:</a:t>
            </a:r>
            <a:endParaRPr/>
          </a:p>
          <a:p>
            <a:pPr indent="-228600" lvl="1" marL="685800" rtl="0" algn="l">
              <a:lnSpc>
                <a:spcPct val="100000"/>
              </a:lnSpc>
              <a:spcBef>
                <a:spcPts val="500"/>
              </a:spcBef>
              <a:spcAft>
                <a:spcPts val="0"/>
              </a:spcAft>
              <a:buSzPts val="2000"/>
              <a:buChar char="•"/>
            </a:pPr>
            <a:r>
              <a:rPr lang="en-US" sz="2000"/>
              <a:t>POCO classes (models etc.)</a:t>
            </a:r>
            <a:endParaRPr/>
          </a:p>
          <a:p>
            <a:pPr indent="-228600" lvl="1" marL="685800" rtl="0" algn="l">
              <a:lnSpc>
                <a:spcPct val="100000"/>
              </a:lnSpc>
              <a:spcBef>
                <a:spcPts val="500"/>
              </a:spcBef>
              <a:spcAft>
                <a:spcPts val="0"/>
              </a:spcAft>
              <a:buSzPts val="2000"/>
              <a:buChar char="•"/>
            </a:pPr>
            <a:r>
              <a:rPr lang="en-US" sz="2000"/>
              <a:t>Exception messages</a:t>
            </a:r>
            <a:endParaRPr/>
          </a:p>
          <a:p>
            <a:pPr indent="-228600" lvl="1" marL="685800" rtl="0" algn="l">
              <a:lnSpc>
                <a:spcPct val="100000"/>
              </a:lnSpc>
              <a:spcBef>
                <a:spcPts val="500"/>
              </a:spcBef>
              <a:spcAft>
                <a:spcPts val="0"/>
              </a:spcAft>
              <a:buSzPts val="2000"/>
              <a:buChar char="•"/>
            </a:pPr>
            <a:r>
              <a:rPr lang="en-US" sz="2000"/>
              <a:t>Constructors or properties (test them only in case they contain business logic/validations)</a:t>
            </a:r>
            <a:endParaRPr/>
          </a:p>
          <a:p>
            <a:pPr indent="-228600" lvl="1" marL="685800" rtl="0" algn="l">
              <a:lnSpc>
                <a:spcPct val="100000"/>
              </a:lnSpc>
              <a:spcBef>
                <a:spcPts val="500"/>
              </a:spcBef>
              <a:spcAft>
                <a:spcPts val="0"/>
              </a:spcAft>
              <a:buSzPts val="2000"/>
              <a:buChar char="•"/>
            </a:pPr>
            <a:r>
              <a:rPr lang="en-US" sz="2000"/>
              <a:t>Wrapper classes for other frameworks / libraries without business logic</a:t>
            </a:r>
            <a:endParaRPr/>
          </a:p>
        </p:txBody>
      </p:sp>
      <p:sp>
        <p:nvSpPr>
          <p:cNvPr id="266" name="Google Shape;266;p1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What to Unit test?</a:t>
            </a:r>
            <a:endParaRPr/>
          </a:p>
        </p:txBody>
      </p:sp>
      <p:sp>
        <p:nvSpPr>
          <p:cNvPr id="267" name="Google Shape;26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68" name="Google Shape;268;p1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txBox="1"/>
          <p:nvPr>
            <p:ph idx="1" type="body"/>
          </p:nvPr>
        </p:nvSpPr>
        <p:spPr>
          <a:xfrm>
            <a:off x="495300" y="1294544"/>
            <a:ext cx="11201400" cy="4877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Microsoft’s example uses the command line to create and run an xUnit test. However we can also do that from Visual Studio:</a:t>
            </a:r>
            <a:endParaRPr/>
          </a:p>
          <a:p>
            <a:pPr indent="-228600" lvl="0" marL="228600" rtl="0" algn="l">
              <a:lnSpc>
                <a:spcPct val="100000"/>
              </a:lnSpc>
              <a:spcBef>
                <a:spcPts val="1000"/>
              </a:spcBef>
              <a:spcAft>
                <a:spcPts val="0"/>
              </a:spcAft>
              <a:buSzPts val="2000"/>
              <a:buChar char="•"/>
            </a:pPr>
            <a:r>
              <a:rPr lang="en-US" sz="2000"/>
              <a:t>Go to your Visual Studio solution and create a new Test project (right click solution, Add New Project, go to the Test templates category and select “xUnit Test Project (.NET Core). This creates an xUnit Test project that can run with .NET Core.</a:t>
            </a:r>
            <a:endParaRPr sz="2000"/>
          </a:p>
          <a:p>
            <a:pPr indent="-228600" lvl="0" marL="228600" rtl="0" algn="l">
              <a:lnSpc>
                <a:spcPct val="100000"/>
              </a:lnSpc>
              <a:spcBef>
                <a:spcPts val="1000"/>
              </a:spcBef>
              <a:spcAft>
                <a:spcPts val="0"/>
              </a:spcAft>
              <a:buSzPts val="2000"/>
              <a:buChar char="•"/>
            </a:pPr>
            <a:r>
              <a:rPr lang="en-US" sz="2000"/>
              <a:t>In order for your Tests to work, you need to Reference your main project as a Dependency. Go to your xUnit Test Project References in Solution Explorer, Right-click and select “Add � Reference…”. In the popup that appears select “Projects” and click on the appropriate Project in your Solution that you want to write Tests for.</a:t>
            </a:r>
            <a:endParaRPr/>
          </a:p>
          <a:p>
            <a:pPr indent="-228600" lvl="0" marL="228600" rtl="0" algn="l">
              <a:lnSpc>
                <a:spcPct val="100000"/>
              </a:lnSpc>
              <a:spcBef>
                <a:spcPts val="1000"/>
              </a:spcBef>
              <a:spcAft>
                <a:spcPts val="0"/>
              </a:spcAft>
              <a:buSzPts val="2000"/>
              <a:buChar char="•"/>
            </a:pPr>
            <a:r>
              <a:rPr lang="en-US" sz="2000"/>
              <a:t>A first UnitTest1.cs class is automatically created (you should provide a meaningful name to your test classes and methods). Example…</a:t>
            </a:r>
            <a:endParaRPr/>
          </a:p>
          <a:p>
            <a:pPr indent="-228600" lvl="0" marL="228600" rtl="0" algn="l">
              <a:lnSpc>
                <a:spcPct val="100000"/>
              </a:lnSpc>
              <a:spcBef>
                <a:spcPts val="1000"/>
              </a:spcBef>
              <a:spcAft>
                <a:spcPts val="0"/>
              </a:spcAft>
              <a:buSzPts val="2000"/>
              <a:buChar char="•"/>
            </a:pPr>
            <a:r>
              <a:rPr lang="en-US" sz="2000"/>
              <a:t>A key-difference from MS Test framework is that test methods are marked with the </a:t>
            </a:r>
            <a:r>
              <a:rPr b="1" lang="en-US" sz="2000"/>
              <a:t>[Fact]</a:t>
            </a:r>
            <a:r>
              <a:rPr lang="en-US" sz="2000"/>
              <a:t> attribute.</a:t>
            </a:r>
            <a:endParaRPr/>
          </a:p>
        </p:txBody>
      </p:sp>
      <p:sp>
        <p:nvSpPr>
          <p:cNvPr id="274" name="Google Shape;274;p1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Unit Test with xUnit</a:t>
            </a:r>
            <a:endParaRPr/>
          </a:p>
        </p:txBody>
      </p:sp>
      <p:sp>
        <p:nvSpPr>
          <p:cNvPr id="275" name="Google Shape;27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76" name="Google Shape;276;p1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6"/>
          <p:cNvSpPr txBox="1"/>
          <p:nvPr>
            <p:ph idx="1" type="body"/>
          </p:nvPr>
        </p:nvSpPr>
        <p:spPr>
          <a:xfrm>
            <a:off x="495300" y="1294544"/>
            <a:ext cx="11201400" cy="4877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In order to test the same method with different input data add the </a:t>
            </a:r>
            <a:r>
              <a:rPr b="1" lang="en-US" sz="2400"/>
              <a:t>[Theory]</a:t>
            </a:r>
            <a:r>
              <a:rPr lang="en-US" sz="2400"/>
              <a:t> and </a:t>
            </a:r>
            <a:r>
              <a:rPr b="1" lang="en-US" sz="2400"/>
              <a:t>[InlineData]</a:t>
            </a:r>
            <a:r>
              <a:rPr lang="en-US" sz="2400"/>
              <a:t> attributes</a:t>
            </a:r>
            <a:endParaRPr/>
          </a:p>
          <a:p>
            <a:pPr indent="-228600" lvl="0" marL="228600" rtl="0" algn="l">
              <a:lnSpc>
                <a:spcPct val="100000"/>
              </a:lnSpc>
              <a:spcBef>
                <a:spcPts val="1000"/>
              </a:spcBef>
              <a:spcAft>
                <a:spcPts val="0"/>
              </a:spcAft>
              <a:buSzPts val="2400"/>
              <a:buChar char="•"/>
            </a:pPr>
            <a:r>
              <a:rPr lang="en-US" sz="2400"/>
              <a:t>See the example on how to set this up and how Test Explorer windows changes…</a:t>
            </a:r>
            <a:endParaRPr/>
          </a:p>
          <a:p>
            <a:pPr indent="-228600" lvl="0" marL="228600" rtl="0" algn="l">
              <a:lnSpc>
                <a:spcPct val="100000"/>
              </a:lnSpc>
              <a:spcBef>
                <a:spcPts val="1000"/>
              </a:spcBef>
              <a:spcAft>
                <a:spcPts val="0"/>
              </a:spcAft>
              <a:buSzPts val="2400"/>
              <a:buChar char="•"/>
            </a:pPr>
            <a:r>
              <a:rPr b="1" lang="en-US" sz="2400"/>
              <a:t>[Ignore]</a:t>
            </a:r>
            <a:r>
              <a:rPr lang="en-US" sz="2400"/>
              <a:t> is replaced with </a:t>
            </a:r>
            <a:r>
              <a:rPr b="1" lang="en-US" sz="2400"/>
              <a:t>[Fact(Skip=“reason for skipping the test”)]</a:t>
            </a:r>
            <a:endParaRPr/>
          </a:p>
          <a:p>
            <a:pPr indent="-228600" lvl="0" marL="228600" rtl="0" algn="l">
              <a:lnSpc>
                <a:spcPct val="100000"/>
              </a:lnSpc>
              <a:spcBef>
                <a:spcPts val="1000"/>
              </a:spcBef>
              <a:spcAft>
                <a:spcPts val="0"/>
              </a:spcAft>
              <a:buSzPts val="2400"/>
              <a:buChar char="•"/>
            </a:pPr>
            <a:r>
              <a:rPr lang="en-US" sz="2400"/>
              <a:t>Mocking your data-access-layer (DAL) methods:</a:t>
            </a:r>
            <a:endParaRPr/>
          </a:p>
          <a:p>
            <a:pPr indent="-228600" lvl="1" marL="685800" rtl="0" algn="l">
              <a:lnSpc>
                <a:spcPct val="100000"/>
              </a:lnSpc>
              <a:spcBef>
                <a:spcPts val="500"/>
              </a:spcBef>
              <a:spcAft>
                <a:spcPts val="0"/>
              </a:spcAft>
              <a:buSzPts val="2400"/>
              <a:buChar char="•"/>
            </a:pPr>
            <a:r>
              <a:rPr lang="en-US" sz="2400"/>
              <a:t>Mark your DbContext methods as virtual to allow mocking them for tests</a:t>
            </a:r>
            <a:endParaRPr/>
          </a:p>
          <a:p>
            <a:pPr indent="-228600" lvl="1" marL="685800" rtl="0" algn="l">
              <a:lnSpc>
                <a:spcPct val="100000"/>
              </a:lnSpc>
              <a:spcBef>
                <a:spcPts val="500"/>
              </a:spcBef>
              <a:spcAft>
                <a:spcPts val="0"/>
              </a:spcAft>
              <a:buSzPts val="2400"/>
              <a:buChar char="•"/>
            </a:pPr>
            <a:r>
              <a:rPr lang="en-US" sz="2400"/>
              <a:t>Mock your methods by using the Moq framework like:</a:t>
            </a:r>
            <a:endParaRPr/>
          </a:p>
          <a:p>
            <a:pPr indent="0" lvl="1" marL="457200" rtl="0" algn="l">
              <a:lnSpc>
                <a:spcPct val="100000"/>
              </a:lnSpc>
              <a:spcBef>
                <a:spcPts val="500"/>
              </a:spcBef>
              <a:spcAft>
                <a:spcPts val="0"/>
              </a:spcAft>
              <a:buSzPts val="1800"/>
              <a:buNone/>
            </a:pPr>
            <a:r>
              <a:rPr b="1" lang="en-US">
                <a:latin typeface="Courier New"/>
                <a:ea typeface="Courier New"/>
                <a:cs typeface="Courier New"/>
                <a:sym typeface="Courier New"/>
              </a:rPr>
              <a:t>var mockAppDbContext = new Mock&lt;AppDbContext&gt;(optionsBuilder.Options);</a:t>
            </a:r>
            <a:endParaRPr b="1" sz="2000">
              <a:latin typeface="Courier New"/>
              <a:ea typeface="Courier New"/>
              <a:cs typeface="Courier New"/>
              <a:sym typeface="Courier New"/>
            </a:endParaRPr>
          </a:p>
          <a:p>
            <a:pPr indent="0" lvl="1" marL="457200" rtl="0" algn="l">
              <a:lnSpc>
                <a:spcPct val="100000"/>
              </a:lnSpc>
              <a:spcBef>
                <a:spcPts val="500"/>
              </a:spcBef>
              <a:spcAft>
                <a:spcPts val="0"/>
              </a:spcAft>
              <a:buSzPts val="2400"/>
              <a:buNone/>
            </a:pPr>
            <a:r>
              <a:rPr lang="en-US" sz="2400"/>
              <a:t>More info: </a:t>
            </a:r>
            <a:r>
              <a:rPr lang="en-US" sz="2400" u="sng">
                <a:solidFill>
                  <a:schemeClr val="hlink"/>
                </a:solidFill>
                <a:hlinkClick r:id="rId3"/>
              </a:rPr>
              <a:t>https://github.com/Moq/moq4/wiki/Quickstart</a:t>
            </a:r>
            <a:endParaRPr sz="2400"/>
          </a:p>
        </p:txBody>
      </p:sp>
      <p:sp>
        <p:nvSpPr>
          <p:cNvPr id="282" name="Google Shape;282;p1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Unit Test with xUnit (continued)</a:t>
            </a:r>
            <a:endParaRPr/>
          </a:p>
        </p:txBody>
      </p:sp>
      <p:sp>
        <p:nvSpPr>
          <p:cNvPr id="283" name="Google Shape;28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84" name="Google Shape;284;p1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6b01c65b5e_1_215"/>
          <p:cNvSpPr txBox="1"/>
          <p:nvPr>
            <p:ph idx="1" type="body"/>
          </p:nvPr>
        </p:nvSpPr>
        <p:spPr>
          <a:xfrm>
            <a:off x="495300" y="1297172"/>
            <a:ext cx="11201400" cy="48750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2220"/>
              <a:buChar char="•"/>
            </a:pPr>
            <a:r>
              <a:rPr lang="en-US" sz="2220"/>
              <a:t>You need the .NET Core Hosting Bundle: </a:t>
            </a:r>
            <a:r>
              <a:rPr lang="en-US" sz="2220" u="sng">
                <a:solidFill>
                  <a:schemeClr val="hlink"/>
                </a:solidFill>
                <a:hlinkClick r:id="rId3"/>
              </a:rPr>
              <a:t>https://www.microsoft.com/net/permalink/dotnetcore-current-windows-runtime-bundle-installer</a:t>
            </a:r>
            <a:r>
              <a:rPr lang="en-US" sz="2220"/>
              <a:t> --&gt; Download and install it…</a:t>
            </a:r>
            <a:endParaRPr/>
          </a:p>
          <a:p>
            <a:pPr indent="-228600" lvl="0" marL="228600" rtl="0" algn="l">
              <a:lnSpc>
                <a:spcPct val="80000"/>
              </a:lnSpc>
              <a:spcBef>
                <a:spcPts val="1000"/>
              </a:spcBef>
              <a:spcAft>
                <a:spcPts val="0"/>
              </a:spcAft>
              <a:buSzPts val="2220"/>
              <a:buChar char="•"/>
            </a:pPr>
            <a:r>
              <a:rPr lang="en-US" sz="2220"/>
              <a:t>Create a folder in C:\inetpub\wwwroot\appname</a:t>
            </a:r>
            <a:endParaRPr/>
          </a:p>
          <a:p>
            <a:pPr indent="-228600" lvl="0" marL="228600" rtl="0" algn="l">
              <a:lnSpc>
                <a:spcPct val="80000"/>
              </a:lnSpc>
              <a:spcBef>
                <a:spcPts val="1000"/>
              </a:spcBef>
              <a:spcAft>
                <a:spcPts val="0"/>
              </a:spcAft>
              <a:buSzPts val="2220"/>
              <a:buChar char="•"/>
            </a:pPr>
            <a:r>
              <a:rPr lang="en-US" sz="2220"/>
              <a:t>Create an application pool with the name of your app � select </a:t>
            </a:r>
            <a:r>
              <a:rPr b="1" lang="en-US" sz="2220"/>
              <a:t>No Managed Code</a:t>
            </a:r>
            <a:r>
              <a:rPr lang="en-US" sz="2220"/>
              <a:t> for .NET CLR version, set 32-bit Applications to </a:t>
            </a:r>
            <a:r>
              <a:rPr b="1" lang="en-US" sz="2220"/>
              <a:t>False</a:t>
            </a:r>
            <a:r>
              <a:rPr lang="en-US" sz="2220"/>
              <a:t>, set Start Mode as </a:t>
            </a:r>
            <a:r>
              <a:rPr b="1" lang="en-US" sz="2220"/>
              <a:t>AlwaysRunning</a:t>
            </a:r>
            <a:endParaRPr b="1" sz="2220"/>
          </a:p>
          <a:p>
            <a:pPr indent="-228600" lvl="0" marL="228600" rtl="0" algn="l">
              <a:lnSpc>
                <a:spcPct val="80000"/>
              </a:lnSpc>
              <a:spcBef>
                <a:spcPts val="1000"/>
              </a:spcBef>
              <a:spcAft>
                <a:spcPts val="0"/>
              </a:spcAft>
              <a:buSzPts val="2220"/>
              <a:buChar char="•"/>
            </a:pPr>
            <a:r>
              <a:rPr lang="en-US" sz="2220"/>
              <a:t>Create a new SQL database and change the connection string to:</a:t>
            </a:r>
            <a:endParaRPr/>
          </a:p>
          <a:p>
            <a:pPr indent="0" lvl="1" marL="457200" rtl="0" algn="l">
              <a:lnSpc>
                <a:spcPct val="80000"/>
              </a:lnSpc>
              <a:spcBef>
                <a:spcPts val="500"/>
              </a:spcBef>
              <a:spcAft>
                <a:spcPts val="0"/>
              </a:spcAft>
              <a:buSzPts val="1480"/>
              <a:buNone/>
            </a:pPr>
            <a:r>
              <a:rPr lang="en-US" sz="1480">
                <a:latin typeface="Courier New"/>
                <a:ea typeface="Courier New"/>
                <a:cs typeface="Courier New"/>
                <a:sym typeface="Courier New"/>
              </a:rPr>
              <a:t>"DefaultConnection": "Data Source=.\\SQLEXPRESS;Initial Catalog=&lt;&lt;DB_NAME&gt;&gt;;User ID=&lt;&lt;USER&gt;&gt;;Password=&lt;&lt;PASS&gt;&gt;;Pooling=False;MultipleActiveResultSets=False;Encrypt=False;TrustServerCertificate=True"</a:t>
            </a:r>
            <a:endParaRPr sz="1480">
              <a:latin typeface="Courier New"/>
              <a:ea typeface="Courier New"/>
              <a:cs typeface="Courier New"/>
              <a:sym typeface="Courier New"/>
            </a:endParaRPr>
          </a:p>
          <a:p>
            <a:pPr indent="-228600" lvl="0" marL="228600" rtl="0" algn="l">
              <a:lnSpc>
                <a:spcPct val="80000"/>
              </a:lnSpc>
              <a:spcBef>
                <a:spcPts val="1000"/>
              </a:spcBef>
              <a:spcAft>
                <a:spcPts val="0"/>
              </a:spcAft>
              <a:buSzPts val="2220"/>
              <a:buChar char="•"/>
            </a:pPr>
            <a:r>
              <a:rPr lang="en-US" sz="2220"/>
              <a:t>In order to enable Development environment on IIS, change web.config to:</a:t>
            </a:r>
            <a:endParaRPr/>
          </a:p>
          <a:p>
            <a:pPr indent="0" lvl="1" marL="457200" rtl="0" algn="l">
              <a:lnSpc>
                <a:spcPct val="80000"/>
              </a:lnSpc>
              <a:spcBef>
                <a:spcPts val="0"/>
              </a:spcBef>
              <a:spcAft>
                <a:spcPts val="0"/>
              </a:spcAft>
              <a:buSzPts val="1572"/>
              <a:buNone/>
            </a:pPr>
            <a:r>
              <a:rPr lang="en-US" sz="1572">
                <a:latin typeface="Courier New"/>
                <a:ea typeface="Courier New"/>
                <a:cs typeface="Courier New"/>
                <a:sym typeface="Courier New"/>
              </a:rPr>
              <a:t>&lt;aspNetCore processPath=".\WebApp1.exe" stdoutLogEnabled="false" stdoutLogFile=".\logs\stdout" hostingModel="InProcess"&gt;</a:t>
            </a:r>
            <a:endParaRPr/>
          </a:p>
          <a:p>
            <a:pPr indent="0" lvl="0" marL="0" rtl="0" algn="l">
              <a:lnSpc>
                <a:spcPct val="80000"/>
              </a:lnSpc>
              <a:spcBef>
                <a:spcPts val="0"/>
              </a:spcBef>
              <a:spcAft>
                <a:spcPts val="0"/>
              </a:spcAft>
              <a:buSzPts val="1572"/>
              <a:buNone/>
            </a:pPr>
            <a:r>
              <a:rPr lang="en-US" sz="1572">
                <a:latin typeface="Courier New"/>
                <a:ea typeface="Courier New"/>
                <a:cs typeface="Courier New"/>
                <a:sym typeface="Courier New"/>
              </a:rPr>
              <a:t>	&lt;environmentVariables&gt;</a:t>
            </a:r>
            <a:endParaRPr/>
          </a:p>
          <a:p>
            <a:pPr indent="0" lvl="0" marL="0" rtl="0" algn="l">
              <a:lnSpc>
                <a:spcPct val="80000"/>
              </a:lnSpc>
              <a:spcBef>
                <a:spcPts val="0"/>
              </a:spcBef>
              <a:spcAft>
                <a:spcPts val="0"/>
              </a:spcAft>
              <a:buSzPts val="1572"/>
              <a:buNone/>
            </a:pPr>
            <a:r>
              <a:rPr lang="en-US" sz="1572">
                <a:latin typeface="Courier New"/>
                <a:ea typeface="Courier New"/>
                <a:cs typeface="Courier New"/>
                <a:sym typeface="Courier New"/>
              </a:rPr>
              <a:t>		&lt;environmentVariable name="ASPNETCORE_ENVIRONMENT" value="Development" /&gt;</a:t>
            </a:r>
            <a:endParaRPr/>
          </a:p>
          <a:p>
            <a:pPr indent="0" lvl="0" marL="0" rtl="0" algn="l">
              <a:lnSpc>
                <a:spcPct val="80000"/>
              </a:lnSpc>
              <a:spcBef>
                <a:spcPts val="0"/>
              </a:spcBef>
              <a:spcAft>
                <a:spcPts val="0"/>
              </a:spcAft>
              <a:buSzPts val="1572"/>
              <a:buNone/>
            </a:pPr>
            <a:r>
              <a:rPr lang="en-US" sz="1572">
                <a:latin typeface="Courier New"/>
                <a:ea typeface="Courier New"/>
                <a:cs typeface="Courier New"/>
                <a:sym typeface="Courier New"/>
              </a:rPr>
              <a:t>	&lt;/environmentVariables&gt;</a:t>
            </a:r>
            <a:endParaRPr/>
          </a:p>
          <a:p>
            <a:pPr indent="0" lvl="1" marL="457200" rtl="0" algn="l">
              <a:lnSpc>
                <a:spcPct val="80000"/>
              </a:lnSpc>
              <a:spcBef>
                <a:spcPts val="0"/>
              </a:spcBef>
              <a:spcAft>
                <a:spcPts val="0"/>
              </a:spcAft>
              <a:buSzPts val="1572"/>
              <a:buNone/>
            </a:pPr>
            <a:r>
              <a:rPr lang="en-US" sz="1572">
                <a:latin typeface="Courier New"/>
                <a:ea typeface="Courier New"/>
                <a:cs typeface="Courier New"/>
                <a:sym typeface="Courier New"/>
              </a:rPr>
              <a:t>&lt;/aspNetCore&gt;</a:t>
            </a:r>
            <a:endParaRPr sz="1480"/>
          </a:p>
          <a:p>
            <a:pPr indent="-228600" lvl="0" marL="228600" rtl="0" algn="l">
              <a:lnSpc>
                <a:spcPct val="80000"/>
              </a:lnSpc>
              <a:spcBef>
                <a:spcPts val="0"/>
              </a:spcBef>
              <a:spcAft>
                <a:spcPts val="0"/>
              </a:spcAft>
              <a:buSzPts val="2220"/>
              <a:buChar char="•"/>
            </a:pPr>
            <a:r>
              <a:rPr lang="en-US" sz="2220"/>
              <a:t>More info: </a:t>
            </a:r>
            <a:r>
              <a:rPr lang="en-US" sz="2220" u="sng">
                <a:solidFill>
                  <a:schemeClr val="hlink"/>
                </a:solidFill>
                <a:hlinkClick r:id="rId4"/>
              </a:rPr>
              <a:t>https://docs.microsoft.com/en-us/aspnet/core/host-and-deploy/iis/?view=aspnetcore-2.2</a:t>
            </a:r>
            <a:endParaRPr sz="2220"/>
          </a:p>
        </p:txBody>
      </p:sp>
      <p:sp>
        <p:nvSpPr>
          <p:cNvPr id="290" name="Google Shape;290;g6b01c65b5e_1_21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Deploying your solution to IIS</a:t>
            </a:r>
            <a:endParaRPr/>
          </a:p>
        </p:txBody>
      </p:sp>
      <p:sp>
        <p:nvSpPr>
          <p:cNvPr id="291" name="Google Shape;291;g6b01c65b5e_1_2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92" name="Google Shape;292;g6b01c65b5e_1_21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6b01c65b5e_1_222"/>
          <p:cNvSpPr txBox="1"/>
          <p:nvPr>
            <p:ph idx="1" type="body"/>
          </p:nvPr>
        </p:nvSpPr>
        <p:spPr>
          <a:xfrm>
            <a:off x="495300" y="1297172"/>
            <a:ext cx="11201400" cy="4875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You can publish your application to a local disk folder by right-clicking your project and selecting Publish…</a:t>
            </a:r>
            <a:endParaRPr/>
          </a:p>
          <a:p>
            <a:pPr indent="-228600" lvl="0" marL="228600" rtl="0" algn="l">
              <a:lnSpc>
                <a:spcPct val="100000"/>
              </a:lnSpc>
              <a:spcBef>
                <a:spcPts val="1000"/>
              </a:spcBef>
              <a:spcAft>
                <a:spcPts val="0"/>
              </a:spcAft>
              <a:buSzPts val="2400"/>
              <a:buChar char="•"/>
            </a:pPr>
            <a:r>
              <a:rPr lang="en-US" sz="2400"/>
              <a:t>There are many deployment options: Web Deploy, File System etc. Let’s work with an example.</a:t>
            </a:r>
            <a:endParaRPr/>
          </a:p>
          <a:p>
            <a:pPr indent="-228600" lvl="0" marL="228600" rtl="0" algn="l">
              <a:lnSpc>
                <a:spcPct val="100000"/>
              </a:lnSpc>
              <a:spcBef>
                <a:spcPts val="1000"/>
              </a:spcBef>
              <a:spcAft>
                <a:spcPts val="0"/>
              </a:spcAft>
              <a:buSzPts val="2400"/>
              <a:buChar char="•"/>
            </a:pPr>
            <a:r>
              <a:rPr lang="en-US" sz="2400"/>
              <a:t>Lots of things can go wrong during IIS publishing (most probably with misconfiguration on Connection Strings, IIS Application Pools etc.) � Remember: Windows Event Logs is your friend (use Event Viewer to diagnose what is wrong)</a:t>
            </a:r>
            <a:endParaRPr sz="2400"/>
          </a:p>
        </p:txBody>
      </p:sp>
      <p:sp>
        <p:nvSpPr>
          <p:cNvPr id="298" name="Google Shape;298;g6b01c65b5e_1_22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Deploying your solution to IIS (continued)</a:t>
            </a:r>
            <a:endParaRPr/>
          </a:p>
        </p:txBody>
      </p:sp>
      <p:sp>
        <p:nvSpPr>
          <p:cNvPr id="299" name="Google Shape;299;g6b01c65b5e_1_2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300" name="Google Shape;300;g6b01c65b5e_1_22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306" name="Google Shape;306;p19"/>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6b01c65b5e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en-US"/>
              <a:t>Introduction to WebAPI and REST services</a:t>
            </a:r>
            <a:endParaRPr/>
          </a:p>
        </p:txBody>
      </p:sp>
      <p:sp>
        <p:nvSpPr>
          <p:cNvPr id="131" name="Google Shape;131;g6b01c65b5e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32" name="Google Shape;132;g6b01c65b5e_0_0"/>
          <p:cNvPicPr preferRelativeResize="0"/>
          <p:nvPr/>
        </p:nvPicPr>
        <p:blipFill rotWithShape="1">
          <a:blip r:embed="rId3">
            <a:alphaModFix/>
          </a:blip>
          <a:srcRect b="0" l="0" r="0" t="0"/>
          <a:stretch/>
        </p:blipFill>
        <p:spPr>
          <a:xfrm>
            <a:off x="2245157" y="1305286"/>
            <a:ext cx="6780889" cy="53211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6b01c65b5e_1_0"/>
          <p:cNvSpPr txBox="1"/>
          <p:nvPr>
            <p:ph idx="1" type="body"/>
          </p:nvPr>
        </p:nvSpPr>
        <p:spPr>
          <a:xfrm>
            <a:off x="495300" y="1232025"/>
            <a:ext cx="11201400" cy="502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a:t>All API Controllers must have the [ApiController] and [Route("api/[controller]")] decorations. See more about Controllers routing here: </a:t>
            </a:r>
            <a:r>
              <a:rPr lang="en-US" sz="1100" u="sng">
                <a:solidFill>
                  <a:schemeClr val="hlink"/>
                </a:solidFill>
                <a:latin typeface="Arial"/>
                <a:ea typeface="Arial"/>
                <a:cs typeface="Arial"/>
                <a:sym typeface="Arial"/>
                <a:hlinkClick r:id="rId3"/>
              </a:rPr>
              <a:t>https://docs.microsoft.com/en-us/aspnet/core/mvc/controllers/routing?view=aspnetcore-3.0#attribute-routing-with-httpverb-attributes</a:t>
            </a:r>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[Route("api/[controller]")]</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[ApiController]</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public class TodoItemsController : ControllerBase</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private readonly TodoContext _context;	</a:t>
            </a:r>
            <a:r>
              <a:rPr b="1" lang="en-US">
                <a:solidFill>
                  <a:srgbClr val="38761D"/>
                </a:solidFill>
                <a:latin typeface="Courier New"/>
                <a:ea typeface="Courier New"/>
                <a:cs typeface="Courier New"/>
                <a:sym typeface="Courier New"/>
              </a:rPr>
              <a:t>// Our DB Context class</a:t>
            </a:r>
            <a:endParaRPr b="1">
              <a:solidFill>
                <a:srgbClr val="38761D"/>
              </a:solidFill>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public TodoItemsController(TodoContext context)</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   _context = context;	</a:t>
            </a:r>
            <a:r>
              <a:rPr b="1" lang="en-US">
                <a:solidFill>
                  <a:srgbClr val="38761D"/>
                </a:solidFill>
                <a:latin typeface="Courier New"/>
                <a:ea typeface="Courier New"/>
                <a:cs typeface="Courier New"/>
                <a:sym typeface="Courier New"/>
              </a:rPr>
              <a:t>// This works with Dependency Injection</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GET: api/TodoItems —&gt; retuns TodoItem model as JSON</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[HttpGet]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async Task&lt;ActionResult&lt;IEnumerable&lt;TodoItem&gt;&gt;&gt; GetTodoItems()</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return await _context.TodoItems.ToListAsync();</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139" name="Google Shape;139;g6b01c65b5e_1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Create WebAPI methods (GET example...)</a:t>
            </a:r>
            <a:endParaRPr/>
          </a:p>
        </p:txBody>
      </p:sp>
      <p:sp>
        <p:nvSpPr>
          <p:cNvPr id="140" name="Google Shape;140;g6b01c65b5e_1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6b01c65b5e_1_12"/>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POST: api/TodoItems —&gt; returns a 201 Created HTTP Response</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[HttpPost]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public async Task&lt;ActionResult&lt;TodoItem&gt;&gt; PostTodoItem(TodoItem todoItem)</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_context.TodoItems.Add(todoItem);</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await _context.SaveChangesAsync();</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return CreatedAtAction("GetTodoItem", new { id = todoItem.Id }, todoItem);</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Other HTTP return types:</a:t>
            </a:r>
            <a:endParaRPr/>
          </a:p>
          <a:p>
            <a:pPr indent="-342900" lvl="0" marL="457200" rtl="0" algn="l">
              <a:lnSpc>
                <a:spcPct val="100000"/>
              </a:lnSpc>
              <a:spcBef>
                <a:spcPts val="1000"/>
              </a:spcBef>
              <a:spcAft>
                <a:spcPts val="0"/>
              </a:spcAft>
              <a:buSzPts val="1800"/>
              <a:buChar char="•"/>
            </a:pPr>
            <a:r>
              <a:rPr lang="en-US"/>
              <a:t>return NotFound(); —&gt; returns status 404 (Not Found)</a:t>
            </a:r>
            <a:endParaRPr/>
          </a:p>
          <a:p>
            <a:pPr indent="-342900" lvl="0" marL="457200" rtl="0" algn="l">
              <a:lnSpc>
                <a:spcPct val="100000"/>
              </a:lnSpc>
              <a:spcBef>
                <a:spcPts val="0"/>
              </a:spcBef>
              <a:spcAft>
                <a:spcPts val="0"/>
              </a:spcAft>
              <a:buSzPts val="1800"/>
              <a:buChar char="•"/>
            </a:pPr>
            <a:r>
              <a:rPr lang="en-US"/>
              <a:t>return NoContent(); —&gt; returns status 204 (No Content)</a:t>
            </a:r>
            <a:endParaRPr/>
          </a:p>
          <a:p>
            <a:pPr indent="-342900" lvl="0" marL="457200" rtl="0" algn="l">
              <a:lnSpc>
                <a:spcPct val="100000"/>
              </a:lnSpc>
              <a:spcBef>
                <a:spcPts val="0"/>
              </a:spcBef>
              <a:spcAft>
                <a:spcPts val="0"/>
              </a:spcAft>
              <a:buSzPts val="1800"/>
              <a:buChar char="•"/>
            </a:pPr>
            <a:r>
              <a:rPr lang="en-US"/>
              <a:t>return Unauthorised(); —&gt; returns status 401 (usually used with authentication/authorization)</a:t>
            </a:r>
            <a:endParaRPr/>
          </a:p>
          <a:p>
            <a:pPr indent="-342900" lvl="0" marL="457200" rtl="0" algn="l">
              <a:lnSpc>
                <a:spcPct val="100000"/>
              </a:lnSpc>
              <a:spcBef>
                <a:spcPts val="0"/>
              </a:spcBef>
              <a:spcAft>
                <a:spcPts val="0"/>
              </a:spcAft>
              <a:buSzPts val="1800"/>
              <a:buChar char="•"/>
            </a:pPr>
            <a:r>
              <a:rPr lang="en-US"/>
              <a:t>return BadRequest(); —&gt; returns status 400 (usually after model validation failure)</a:t>
            </a:r>
            <a:endParaRPr/>
          </a:p>
        </p:txBody>
      </p:sp>
      <p:sp>
        <p:nvSpPr>
          <p:cNvPr id="147" name="Google Shape;147;g6b01c65b5e_1_1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Create WebAPI methods (POST example...)</a:t>
            </a:r>
            <a:endParaRPr/>
          </a:p>
        </p:txBody>
      </p:sp>
      <p:sp>
        <p:nvSpPr>
          <p:cNvPr id="148" name="Google Shape;148;g6b01c65b5e_1_1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6b01c65b5e_1_23"/>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b="1" lang="en-US">
                <a:solidFill>
                  <a:srgbClr val="38761D"/>
                </a:solidFill>
                <a:latin typeface="Courier New"/>
                <a:ea typeface="Courier New"/>
                <a:cs typeface="Courier New"/>
                <a:sym typeface="Courier New"/>
              </a:rPr>
              <a:t>// PUT: api/TodoItems/5</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[HttpPut("{id}")]  </a:t>
            </a:r>
            <a:r>
              <a:rPr b="1" lang="en-US">
                <a:solidFill>
                  <a:srgbClr val="38761D"/>
                </a:solidFill>
                <a:latin typeface="Courier New"/>
                <a:ea typeface="Courier New"/>
                <a:cs typeface="Courier New"/>
                <a:sym typeface="Courier New"/>
              </a:rPr>
              <a:t>// The route template maps to the id parameter</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public async Task&lt;IActionResult&gt; PutTodoItem(long id, TodoItem todoItem)</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if (id != todoItem.Id) return BadRequest();</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_context.Entry(todoItem).State = EntityState.Modified;</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try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await _context.SaveChangesAsync();</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 catch (DbUpdateConcurrencyException) { </a:t>
            </a:r>
            <a:r>
              <a:rPr b="1" lang="en-US">
                <a:solidFill>
                  <a:srgbClr val="38761D"/>
                </a:solidFill>
                <a:latin typeface="Courier New"/>
                <a:ea typeface="Courier New"/>
                <a:cs typeface="Courier New"/>
                <a:sym typeface="Courier New"/>
              </a:rPr>
              <a:t>// If entity is already modified</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if (!TodoItemExists(id))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return NotFound();</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 else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throw;</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return NoContent(); </a:t>
            </a:r>
            <a:r>
              <a:rPr b="1" lang="en-US">
                <a:solidFill>
                  <a:srgbClr val="38761D"/>
                </a:solidFill>
                <a:latin typeface="Courier New"/>
                <a:ea typeface="Courier New"/>
                <a:cs typeface="Courier New"/>
                <a:sym typeface="Courier New"/>
              </a:rPr>
              <a:t>// Return 204</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b="1">
              <a:solidFill>
                <a:srgbClr val="38761D"/>
              </a:solidFill>
              <a:latin typeface="Courier New"/>
              <a:ea typeface="Courier New"/>
              <a:cs typeface="Courier New"/>
              <a:sym typeface="Courier New"/>
            </a:endParaRPr>
          </a:p>
        </p:txBody>
      </p:sp>
      <p:sp>
        <p:nvSpPr>
          <p:cNvPr id="155" name="Google Shape;155;g6b01c65b5e_1_23"/>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Create WebAPI methods (PUT example...)</a:t>
            </a:r>
            <a:endParaRPr/>
          </a:p>
        </p:txBody>
      </p:sp>
      <p:sp>
        <p:nvSpPr>
          <p:cNvPr id="156" name="Google Shape;156;g6b01c65b5e_1_23"/>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6b01c65b5e_1_31"/>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DELETE: api/TodoItems/5</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[HttpDelete("{id}")]</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public async Task&lt;ActionResult&lt;TodoItem&gt;&gt; DeleteTodoItem(long id)</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var todoItem = await _context.TodoItems.FindAsync(id);</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if (todoItem == null)</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return NotFound();	</a:t>
            </a:r>
            <a:r>
              <a:rPr b="1" lang="en-US">
                <a:solidFill>
                  <a:srgbClr val="38761D"/>
                </a:solidFill>
                <a:latin typeface="Courier New"/>
                <a:ea typeface="Courier New"/>
                <a:cs typeface="Courier New"/>
                <a:sym typeface="Courier New"/>
              </a:rPr>
              <a:t>// Check that item exists in DB and load it</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_context.TodoItems.Remove(todoItem);</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await _context.SaveChangesAsync();</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return todoItem; </a:t>
            </a:r>
            <a:r>
              <a:rPr b="1" lang="en-US">
                <a:solidFill>
                  <a:srgbClr val="38761D"/>
                </a:solidFill>
                <a:latin typeface="Courier New"/>
                <a:ea typeface="Courier New"/>
                <a:cs typeface="Courier New"/>
                <a:sym typeface="Courier New"/>
              </a:rPr>
              <a:t>// return a JSON object with the deleted item</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p:txBody>
      </p:sp>
      <p:sp>
        <p:nvSpPr>
          <p:cNvPr id="163" name="Google Shape;163;g6b01c65b5e_1_3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Create WebAPI methods (DELETE example...)</a:t>
            </a:r>
            <a:endParaRPr/>
          </a:p>
        </p:txBody>
      </p:sp>
      <p:sp>
        <p:nvSpPr>
          <p:cNvPr id="164" name="Google Shape;164;g6b01c65b5e_1_3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6b01c65b5e_1_40"/>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000000"/>
              </a:buClr>
              <a:buSzPts val="1800"/>
              <a:buChar char="•"/>
            </a:pPr>
            <a:r>
              <a:rPr lang="en-US">
                <a:solidFill>
                  <a:srgbClr val="000000"/>
                </a:solidFill>
              </a:rPr>
              <a:t>Browsers by default prevent a web page from making requests to different domain than the one that served th web page. This restriction is called </a:t>
            </a:r>
            <a:r>
              <a:rPr i="1" lang="en-US">
                <a:solidFill>
                  <a:srgbClr val="000000"/>
                </a:solidFill>
              </a:rPr>
              <a:t>same-origin</a:t>
            </a:r>
            <a:r>
              <a:rPr lang="en-US">
                <a:solidFill>
                  <a:srgbClr val="000000"/>
                </a:solidFill>
              </a:rPr>
              <a:t> policy. Sometimes you want to allow different domains to make cross-origin requests to your API. Examples of origins:</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US" u="sng">
                <a:solidFill>
                  <a:schemeClr val="hlink"/>
                </a:solidFill>
                <a:hlinkClick r:id="rId3"/>
              </a:rPr>
              <a:t>https://example.com/p1.html</a:t>
            </a:r>
            <a:r>
              <a:rPr lang="en-US">
                <a:solidFill>
                  <a:srgbClr val="000000"/>
                </a:solidFill>
              </a:rPr>
              <a:t> - </a:t>
            </a:r>
            <a:r>
              <a:rPr lang="en-US" u="sng">
                <a:solidFill>
                  <a:schemeClr val="hlink"/>
                </a:solidFill>
                <a:hlinkClick r:id="rId4"/>
              </a:rPr>
              <a:t>https://example.com/p2.html</a:t>
            </a:r>
            <a:r>
              <a:rPr lang="en-US">
                <a:solidFill>
                  <a:srgbClr val="000000"/>
                </a:solidFill>
              </a:rPr>
              <a:t> (SAME ORIGIN - Identical scheme / host / port)</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US" u="sng">
                <a:solidFill>
                  <a:schemeClr val="hlink"/>
                </a:solidFill>
                <a:hlinkClick r:id="rId5"/>
              </a:rPr>
              <a:t>https://example.com</a:t>
            </a:r>
            <a:r>
              <a:rPr lang="en-US">
                <a:solidFill>
                  <a:srgbClr val="000000"/>
                </a:solidFill>
              </a:rPr>
              <a:t> - </a:t>
            </a:r>
            <a:r>
              <a:rPr lang="en-US" u="sng">
                <a:solidFill>
                  <a:schemeClr val="hlink"/>
                </a:solidFill>
                <a:hlinkClick r:id="rId6"/>
              </a:rPr>
              <a:t>http://example.com</a:t>
            </a:r>
            <a:r>
              <a:rPr lang="en-US">
                <a:solidFill>
                  <a:srgbClr val="000000"/>
                </a:solidFill>
              </a:rPr>
              <a:t> —&gt; different scheme (https vs http)</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US" u="sng">
                <a:solidFill>
                  <a:schemeClr val="hlink"/>
                </a:solidFill>
                <a:hlinkClick r:id="rId7"/>
              </a:rPr>
              <a:t>https://example.com</a:t>
            </a:r>
            <a:r>
              <a:rPr lang="en-US">
                <a:solidFill>
                  <a:srgbClr val="000000"/>
                </a:solidFill>
              </a:rPr>
              <a:t> - </a:t>
            </a:r>
            <a:r>
              <a:rPr lang="en-US" u="sng">
                <a:solidFill>
                  <a:schemeClr val="hlink"/>
                </a:solidFill>
                <a:hlinkClick r:id="rId8"/>
              </a:rPr>
              <a:t>https://example.net</a:t>
            </a:r>
            <a:r>
              <a:rPr lang="en-US">
                <a:solidFill>
                  <a:srgbClr val="000000"/>
                </a:solidFill>
              </a:rPr>
              <a:t> —&gt; different domain</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US">
                <a:solidFill>
                  <a:srgbClr val="000000"/>
                </a:solidFill>
              </a:rPr>
              <a:t>How to enable CORS? - On Startup.cs file, on the ConfigureServices method, use:</a:t>
            </a:r>
            <a:endParaRPr>
              <a:solidFill>
                <a:srgbClr val="000000"/>
              </a:solidFill>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services.AddCors();	</a:t>
            </a:r>
            <a:r>
              <a:rPr b="1" lang="en-US">
                <a:solidFill>
                  <a:srgbClr val="38761D"/>
                </a:solidFill>
                <a:latin typeface="Courier New"/>
                <a:ea typeface="Courier New"/>
                <a:cs typeface="Courier New"/>
                <a:sym typeface="Courier New"/>
              </a:rPr>
              <a:t>// This enables CORS for all domains</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rPr>
              <a:t>	...and on Configure method, add:</a:t>
            </a:r>
            <a:endParaRPr>
              <a:solidFill>
                <a:srgbClr val="000000"/>
              </a:solidFill>
            </a:endParaRPr>
          </a:p>
          <a:p>
            <a:pPr indent="0" lvl="0" marL="0" rtl="0" algn="l">
              <a:lnSpc>
                <a:spcPct val="100000"/>
              </a:lnSpc>
              <a:spcBef>
                <a:spcPts val="0"/>
              </a:spcBef>
              <a:spcAft>
                <a:spcPts val="0"/>
              </a:spcAft>
              <a:buSzPts val="1800"/>
              <a:buNone/>
            </a:pPr>
            <a:r>
              <a:rPr lang="en-US" sz="1400">
                <a:solidFill>
                  <a:srgbClr val="000000"/>
                </a:solidFill>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app.UseCors(x =&gt; x.AllowAnyOrigin().AllowAnyMethod().AllowAnyHeader());</a:t>
            </a:r>
            <a:endParaRPr>
              <a:solidFill>
                <a:srgbClr val="000000"/>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Char char="•"/>
            </a:pPr>
            <a:r>
              <a:rPr lang="en-US">
                <a:solidFill>
                  <a:srgbClr val="000000"/>
                </a:solidFill>
              </a:rPr>
              <a:t>In order to enable CORS for specific domain(s), Add Policy in the ConfigureServices method like:</a:t>
            </a:r>
            <a:endParaRPr>
              <a:solidFill>
                <a:srgbClr val="000000"/>
              </a:solidFill>
            </a:endParaRPr>
          </a:p>
          <a:p>
            <a:pPr indent="45720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services.AddCors(options =&gt;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options.AddPolicy("MyPolicy", builder =&gt;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builder.WithOrigins("</a:t>
            </a:r>
            <a:r>
              <a:rPr lang="en-US" u="sng">
                <a:solidFill>
                  <a:schemeClr val="hlink"/>
                </a:solidFill>
                <a:latin typeface="Courier New"/>
                <a:ea typeface="Courier New"/>
                <a:cs typeface="Courier New"/>
                <a:sym typeface="Courier New"/>
                <a:hlinkClick r:id="rId9"/>
              </a:rPr>
              <a:t>http:/site1.com</a:t>
            </a:r>
            <a:r>
              <a:rPr lang="en-US">
                <a:solidFill>
                  <a:srgbClr val="000000"/>
                </a:solidFill>
                <a:latin typeface="Courier New"/>
                <a:ea typeface="Courier New"/>
                <a:cs typeface="Courier New"/>
                <a:sym typeface="Courier New"/>
              </a:rPr>
              <a:t>", "</a:t>
            </a:r>
            <a:r>
              <a:rPr lang="en-US" u="sng">
                <a:solidFill>
                  <a:schemeClr val="hlink"/>
                </a:solidFill>
                <a:latin typeface="Courier New"/>
                <a:ea typeface="Courier New"/>
                <a:cs typeface="Courier New"/>
                <a:sym typeface="Courier New"/>
                <a:hlinkClick r:id="rId10"/>
              </a:rPr>
              <a:t>http://site2.com</a:t>
            </a: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solidFill>
                  <a:srgbClr val="000000"/>
                </a:solidFill>
              </a:rPr>
              <a:t>… and on Configure method, add:  </a:t>
            </a:r>
            <a:r>
              <a:rPr lang="en-US">
                <a:solidFill>
                  <a:srgbClr val="000000"/>
                </a:solidFill>
                <a:latin typeface="Courier New"/>
                <a:ea typeface="Courier New"/>
                <a:cs typeface="Courier New"/>
                <a:sym typeface="Courier New"/>
              </a:rPr>
              <a:t>app.UseCors("MyPolicy");</a:t>
            </a:r>
            <a:endParaRPr>
              <a:solidFill>
                <a:srgbClr val="000000"/>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Char char="•"/>
            </a:pPr>
            <a:r>
              <a:rPr lang="en-US">
                <a:solidFill>
                  <a:srgbClr val="000000"/>
                </a:solidFill>
              </a:rPr>
              <a:t>check more at: </a:t>
            </a:r>
            <a:r>
              <a:rPr lang="en-US" sz="1100" u="sng">
                <a:solidFill>
                  <a:schemeClr val="hlink"/>
                </a:solidFill>
                <a:latin typeface="Arial"/>
                <a:ea typeface="Arial"/>
                <a:cs typeface="Arial"/>
                <a:sym typeface="Arial"/>
                <a:hlinkClick r:id="rId11"/>
              </a:rPr>
              <a:t>https://docs.microsoft.com/en-us/aspnet/core/security/cors?view=aspnetcore-3.0</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p:txBody>
      </p:sp>
      <p:sp>
        <p:nvSpPr>
          <p:cNvPr id="171" name="Google Shape;171;g6b01c65b5e_1_4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Enabling Cross-Origin Requests (CORS)</a:t>
            </a:r>
            <a:endParaRPr/>
          </a:p>
        </p:txBody>
      </p:sp>
      <p:sp>
        <p:nvSpPr>
          <p:cNvPr id="172" name="Google Shape;172;g6b01c65b5e_1_4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6b01c65b5e_1_50"/>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A JSON Web Token (JWT) is used to send information that can be verified and trusted by means of a digital signature. It comprises a compact and URL-safe JSON object, which is cryptographically signed to verify its authenticity, and which can also be encrypted if the payload contains sensitive information.</a:t>
            </a:r>
            <a:endParaRPr/>
          </a:p>
          <a:p>
            <a:pPr indent="-228600" lvl="0" marL="228600" rtl="0" algn="l">
              <a:lnSpc>
                <a:spcPct val="100000"/>
              </a:lnSpc>
              <a:spcBef>
                <a:spcPts val="1000"/>
              </a:spcBef>
              <a:spcAft>
                <a:spcPts val="0"/>
              </a:spcAft>
              <a:buSzPts val="3200"/>
              <a:buChar char="•"/>
            </a:pPr>
            <a:r>
              <a:rPr lang="en-US" sz="3200"/>
              <a:t>JWT authentication and authorization protocols use tokens as a method of carrying </a:t>
            </a:r>
            <a:r>
              <a:rPr i="1" lang="en-US" sz="3200"/>
              <a:t>just enough</a:t>
            </a:r>
            <a:r>
              <a:rPr lang="en-US" sz="3200"/>
              <a:t> data to either authorize a user to execute an action or request data from a resource.</a:t>
            </a:r>
            <a:endParaRPr/>
          </a:p>
        </p:txBody>
      </p:sp>
      <p:sp>
        <p:nvSpPr>
          <p:cNvPr id="179" name="Google Shape;179;g6b01c65b5e_1_5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Authentication and Authorization for WebAPI (JWT)</a:t>
            </a:r>
            <a:endParaRPr/>
          </a:p>
        </p:txBody>
      </p:sp>
      <p:sp>
        <p:nvSpPr>
          <p:cNvPr id="180" name="Google Shape;180;g6b01c65b5e_1_5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