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8"/>
  </p:notesMasterIdLst>
  <p:sldIdLst>
    <p:sldId id="278" r:id="rId5"/>
    <p:sldId id="265" r:id="rId6"/>
    <p:sldId id="279" r:id="rId7"/>
    <p:sldId id="280" r:id="rId8"/>
    <p:sldId id="284" r:id="rId9"/>
    <p:sldId id="285" r:id="rId10"/>
    <p:sldId id="289" r:id="rId11"/>
    <p:sldId id="287" r:id="rId12"/>
    <p:sldId id="286" r:id="rId13"/>
    <p:sldId id="293" r:id="rId14"/>
    <p:sldId id="288" r:id="rId15"/>
    <p:sldId id="292" r:id="rId16"/>
    <p:sldId id="294" r:id="rId17"/>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orok" initials="CT" lastIdx="5" clrIdx="0">
    <p:extLst>
      <p:ext uri="{19B8F6BF-5375-455C-9EA6-DF929625EA0E}">
        <p15:presenceInfo xmlns:p15="http://schemas.microsoft.com/office/powerpoint/2012/main" userId="S::chtorok@microsoft.com::8637ff65-b017-4304-b0a0-eb077a0fcfe2" providerId="AD"/>
      </p:ext>
    </p:extLst>
  </p:cmAuthor>
  <p:cmAuthor id="2" name="Allison Michels" initials="AM" lastIdx="3" clrIdx="1">
    <p:extLst>
      <p:ext uri="{19B8F6BF-5375-455C-9EA6-DF929625EA0E}">
        <p15:presenceInfo xmlns:p15="http://schemas.microsoft.com/office/powerpoint/2012/main" userId="S::allison@allisonmichels.com::72f988bf-86f1-41af-91ab-2d7cd011db47_5::10033FFF99B64B51" providerId="AD"/>
      </p:ext>
    </p:extLst>
  </p:cmAuthor>
  <p:cmAuthor id="3" name="Kasia Krzoska" initials="KK" lastIdx="24" clrIdx="2">
    <p:extLst>
      <p:ext uri="{19B8F6BF-5375-455C-9EA6-DF929625EA0E}">
        <p15:presenceInfo xmlns:p15="http://schemas.microsoft.com/office/powerpoint/2012/main" userId="S::kakrzosk@microsoft.com::f48c5356-c2b7-45cf-a4ff-8aa423cd959b" providerId="AD"/>
      </p:ext>
    </p:extLst>
  </p:cmAuthor>
  <p:cmAuthor id="4" name="Michael Holste" initials="MH" lastIdx="10" clrIdx="3">
    <p:extLst>
      <p:ext uri="{19B8F6BF-5375-455C-9EA6-DF929625EA0E}">
        <p15:presenceInfo xmlns:p15="http://schemas.microsoft.com/office/powerpoint/2012/main" userId="S::miholste@microsoft.com::3e25461e-d352-4ff6-9c56-72d944834c3d" providerId="AD"/>
      </p:ext>
    </p:extLst>
  </p:cmAuthor>
  <p:cmAuthor id="5" name="Allison Michels (Canviz LLC)" initials="AL" lastIdx="7" clrIdx="4">
    <p:extLst>
      <p:ext uri="{19B8F6BF-5375-455C-9EA6-DF929625EA0E}">
        <p15:presenceInfo xmlns:p15="http://schemas.microsoft.com/office/powerpoint/2012/main" userId="S::v-allimi@microsoft.com::5ac1b163-5962-4890-92d5-bff63256858f" providerId="AD"/>
      </p:ext>
    </p:extLst>
  </p:cmAuthor>
  <p:cmAuthor id="6" name="Ashley Penning" initials="AP" lastIdx="8" clrIdx="5">
    <p:extLst>
      <p:ext uri="{19B8F6BF-5375-455C-9EA6-DF929625EA0E}">
        <p15:presenceInfo xmlns:p15="http://schemas.microsoft.com/office/powerpoint/2012/main" userId="S::aspennin@microsoft.com::79e845e9-93ea-4d0f-a5c0-c3f02541bb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2400" y="55"/>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95C1E-8386-4944-A52A-666556AC880F}" type="datetimeFigureOut">
              <a:rPr lang="en-US" smtClean="0"/>
              <a:t>5/21/2019</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B02F6-A55E-2840-87C0-B793B998010B}" type="slidenum">
              <a:rPr lang="en-US" smtClean="0"/>
              <a:t>‹#›</a:t>
            </a:fld>
            <a:endParaRPr lang="en-US"/>
          </a:p>
        </p:txBody>
      </p:sp>
    </p:spTree>
    <p:extLst>
      <p:ext uri="{BB962C8B-B14F-4D97-AF65-F5344CB8AC3E}">
        <p14:creationId xmlns:p14="http://schemas.microsoft.com/office/powerpoint/2010/main" val="409813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EDDB13E-4B46-3148-84C7-EA1302FF0F70}"/>
              </a:ext>
            </a:extLst>
          </p:cNvPr>
          <p:cNvSpPr/>
          <p:nvPr userDrawn="1"/>
        </p:nvSpPr>
        <p:spPr>
          <a:xfrm>
            <a:off x="0" y="7879743"/>
            <a:ext cx="6858000" cy="12614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4350" y="2322012"/>
            <a:ext cx="5829300" cy="4319933"/>
          </a:xfrm>
        </p:spPr>
        <p:txBody>
          <a:bodyPr anchor="b">
            <a:normAutofit/>
          </a:bodyPr>
          <a:lstStyle>
            <a:lvl1pPr algn="l">
              <a:defRPr sz="5400" b="0">
                <a:solidFill>
                  <a:schemeClr val="bg1"/>
                </a:solidFill>
                <a:latin typeface="+mj-lt"/>
              </a:defRPr>
            </a:lvl1pPr>
          </a:lstStyle>
          <a:p>
            <a:r>
              <a:rPr lang="en-US"/>
              <a:t>Click to edit Master title style</a:t>
            </a:r>
          </a:p>
        </p:txBody>
      </p:sp>
      <p:sp>
        <p:nvSpPr>
          <p:cNvPr id="3" name="Subtitle 2"/>
          <p:cNvSpPr>
            <a:spLocks noGrp="1"/>
          </p:cNvSpPr>
          <p:nvPr>
            <p:ph type="subTitle" idx="1"/>
          </p:nvPr>
        </p:nvSpPr>
        <p:spPr>
          <a:xfrm>
            <a:off x="514350" y="6646718"/>
            <a:ext cx="4004896" cy="976855"/>
          </a:xfrm>
        </p:spPr>
        <p:txBody>
          <a:bodyPr anchor="ct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a:extLst>
              <a:ext uri="{FF2B5EF4-FFF2-40B4-BE49-F238E27FC236}">
                <a16:creationId xmlns:a16="http://schemas.microsoft.com/office/drawing/2014/main" id="{C1E81330-8693-174A-8564-5A74BDFE258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90212" y="8459181"/>
            <a:ext cx="861389" cy="182468"/>
          </a:xfrm>
          <a:prstGeom prst="rect">
            <a:avLst/>
          </a:prstGeom>
        </p:spPr>
      </p:pic>
      <p:pic>
        <p:nvPicPr>
          <p:cNvPr id="22" name="Picture 21">
            <a:extLst>
              <a:ext uri="{FF2B5EF4-FFF2-40B4-BE49-F238E27FC236}">
                <a16:creationId xmlns:a16="http://schemas.microsoft.com/office/drawing/2014/main" id="{D8FDC287-602D-F841-9485-1DC3A5303099}"/>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507245" y="8372944"/>
            <a:ext cx="1232183" cy="273818"/>
          </a:xfrm>
          <a:prstGeom prst="rect">
            <a:avLst/>
          </a:prstGeom>
        </p:spPr>
      </p:pic>
    </p:spTree>
    <p:extLst>
      <p:ext uri="{BB962C8B-B14F-4D97-AF65-F5344CB8AC3E}">
        <p14:creationId xmlns:p14="http://schemas.microsoft.com/office/powerpoint/2010/main" val="356931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7DE991-6707-2242-A585-18E0AA888F1A}"/>
              </a:ext>
            </a:extLst>
          </p:cNvPr>
          <p:cNvPicPr>
            <a:picLocks noChangeAspect="1"/>
          </p:cNvPicPr>
          <p:nvPr userDrawn="1"/>
        </p:nvPicPr>
        <p:blipFill>
          <a:blip r:embed="rId2"/>
          <a:stretch>
            <a:fillRect/>
          </a:stretch>
        </p:blipFill>
        <p:spPr>
          <a:xfrm>
            <a:off x="0" y="0"/>
            <a:ext cx="6858000" cy="6858000"/>
          </a:xfrm>
          <a:prstGeom prst="rect">
            <a:avLst/>
          </a:prstGeom>
        </p:spPr>
      </p:pic>
      <p:sp>
        <p:nvSpPr>
          <p:cNvPr id="2" name="Title 1"/>
          <p:cNvSpPr>
            <a:spLocks noGrp="1"/>
          </p:cNvSpPr>
          <p:nvPr>
            <p:ph type="ctrTitle"/>
          </p:nvPr>
        </p:nvSpPr>
        <p:spPr>
          <a:xfrm>
            <a:off x="226426" y="3500325"/>
            <a:ext cx="6048582" cy="1821887"/>
          </a:xfrm>
        </p:spPr>
        <p:txBody>
          <a:bodyPr anchor="b">
            <a:normAutofit/>
          </a:bodyPr>
          <a:lstStyle>
            <a:lvl1pPr algn="l">
              <a:defRPr sz="6000" b="0">
                <a:solidFill>
                  <a:schemeClr val="bg1"/>
                </a:solidFill>
                <a:latin typeface="+mj-lt"/>
              </a:defRPr>
            </a:lvl1pPr>
          </a:lstStyle>
          <a:p>
            <a:r>
              <a:rPr lang="en-US"/>
              <a:t>Click to edit Master title style</a:t>
            </a:r>
          </a:p>
        </p:txBody>
      </p:sp>
      <p:sp>
        <p:nvSpPr>
          <p:cNvPr id="3" name="Subtitle 2"/>
          <p:cNvSpPr>
            <a:spLocks noGrp="1"/>
          </p:cNvSpPr>
          <p:nvPr>
            <p:ph type="subTitle" idx="1"/>
          </p:nvPr>
        </p:nvSpPr>
        <p:spPr>
          <a:xfrm>
            <a:off x="226426" y="7080114"/>
            <a:ext cx="6398626" cy="834887"/>
          </a:xfrm>
        </p:spPr>
        <p:txBody>
          <a:bodyPr anchor="t">
            <a:normAutofit/>
          </a:bodyPr>
          <a:lstStyle>
            <a:lvl1pPr marL="0" indent="0" algn="l">
              <a:lnSpc>
                <a:spcPts val="2000"/>
              </a:lnSpc>
              <a:spcBef>
                <a:spcPts val="1400"/>
              </a:spcBef>
              <a:buNone/>
              <a:defRPr sz="12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Footer Placeholder 4">
            <a:extLst>
              <a:ext uri="{FF2B5EF4-FFF2-40B4-BE49-F238E27FC236}">
                <a16:creationId xmlns:a16="http://schemas.microsoft.com/office/drawing/2014/main" id="{27AF79B8-E0D5-9F48-821A-CB5CAFACB652}"/>
              </a:ext>
            </a:extLst>
          </p:cNvPr>
          <p:cNvSpPr>
            <a:spLocks noGrp="1"/>
          </p:cNvSpPr>
          <p:nvPr>
            <p:ph type="ftr" sz="quarter" idx="11"/>
          </p:nvPr>
        </p:nvSpPr>
        <p:spPr>
          <a:xfrm>
            <a:off x="226426" y="8536516"/>
            <a:ext cx="2314575" cy="486833"/>
          </a:xfrm>
        </p:spPr>
        <p:txBody>
          <a:bodyPr/>
          <a:lstStyle>
            <a:lvl1pPr algn="l">
              <a:defRPr/>
            </a:lvl1pPr>
          </a:lstStyle>
          <a:p>
            <a:r>
              <a:rPr lang="en-US"/>
              <a:t>Live Event playbook</a:t>
            </a:r>
          </a:p>
        </p:txBody>
      </p:sp>
      <p:sp>
        <p:nvSpPr>
          <p:cNvPr id="11" name="Slide Number Placeholder 5">
            <a:extLst>
              <a:ext uri="{FF2B5EF4-FFF2-40B4-BE49-F238E27FC236}">
                <a16:creationId xmlns:a16="http://schemas.microsoft.com/office/drawing/2014/main" id="{6687558F-55EB-FF47-826D-660A99C5F914}"/>
              </a:ext>
            </a:extLst>
          </p:cNvPr>
          <p:cNvSpPr>
            <a:spLocks noGrp="1"/>
          </p:cNvSpPr>
          <p:nvPr>
            <p:ph type="sldNum" sz="quarter" idx="12"/>
          </p:nvPr>
        </p:nvSpPr>
        <p:spPr>
          <a:xfrm>
            <a:off x="5082002" y="8536516"/>
            <a:ext cx="1543050" cy="486833"/>
          </a:xfrm>
        </p:spPr>
        <p:txBody>
          <a:bodyPr/>
          <a:lstStyle/>
          <a:p>
            <a:fld id="{643A8744-BEB4-8C41-8186-631C306D1A4D}" type="slidenum">
              <a:rPr lang="en-US" smtClean="0"/>
              <a:t>‹#›</a:t>
            </a:fld>
            <a:endParaRPr lang="en-US"/>
          </a:p>
        </p:txBody>
      </p:sp>
    </p:spTree>
    <p:extLst>
      <p:ext uri="{BB962C8B-B14F-4D97-AF65-F5344CB8AC3E}">
        <p14:creationId xmlns:p14="http://schemas.microsoft.com/office/powerpoint/2010/main" val="174140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A71AB1-F51F-C946-9066-FD086A50B381}"/>
              </a:ext>
            </a:extLst>
          </p:cNvPr>
          <p:cNvPicPr>
            <a:picLocks noChangeAspect="1"/>
          </p:cNvPicPr>
          <p:nvPr userDrawn="1"/>
        </p:nvPicPr>
        <p:blipFill>
          <a:blip r:embed="rId2"/>
          <a:stretch>
            <a:fillRect/>
          </a:stretch>
        </p:blipFill>
        <p:spPr>
          <a:xfrm>
            <a:off x="0" y="0"/>
            <a:ext cx="6858000" cy="6858000"/>
          </a:xfrm>
          <a:prstGeom prst="rect">
            <a:avLst/>
          </a:prstGeom>
        </p:spPr>
      </p:pic>
      <p:sp>
        <p:nvSpPr>
          <p:cNvPr id="2" name="Title 1"/>
          <p:cNvSpPr>
            <a:spLocks noGrp="1"/>
          </p:cNvSpPr>
          <p:nvPr>
            <p:ph type="ctrTitle"/>
          </p:nvPr>
        </p:nvSpPr>
        <p:spPr>
          <a:xfrm>
            <a:off x="226426" y="3500325"/>
            <a:ext cx="6048582" cy="1821887"/>
          </a:xfrm>
        </p:spPr>
        <p:txBody>
          <a:bodyPr anchor="b">
            <a:normAutofit/>
          </a:bodyPr>
          <a:lstStyle>
            <a:lvl1pPr algn="l">
              <a:defRPr sz="6000" b="0">
                <a:solidFill>
                  <a:schemeClr val="bg1"/>
                </a:solidFill>
                <a:latin typeface="+mj-lt"/>
              </a:defRPr>
            </a:lvl1pPr>
          </a:lstStyle>
          <a:p>
            <a:r>
              <a:rPr lang="en-US"/>
              <a:t>Click to edit Master title style</a:t>
            </a:r>
          </a:p>
        </p:txBody>
      </p:sp>
      <p:sp>
        <p:nvSpPr>
          <p:cNvPr id="3" name="Subtitle 2"/>
          <p:cNvSpPr>
            <a:spLocks noGrp="1"/>
          </p:cNvSpPr>
          <p:nvPr>
            <p:ph type="subTitle" idx="1"/>
          </p:nvPr>
        </p:nvSpPr>
        <p:spPr>
          <a:xfrm>
            <a:off x="226426" y="7080114"/>
            <a:ext cx="6398626" cy="834887"/>
          </a:xfrm>
        </p:spPr>
        <p:txBody>
          <a:bodyPr anchor="t">
            <a:normAutofit/>
          </a:bodyPr>
          <a:lstStyle>
            <a:lvl1pPr marL="0" indent="0" algn="l">
              <a:lnSpc>
                <a:spcPts val="2000"/>
              </a:lnSpc>
              <a:spcBef>
                <a:spcPts val="1400"/>
              </a:spcBef>
              <a:buNone/>
              <a:defRPr sz="12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Footer Placeholder 4">
            <a:extLst>
              <a:ext uri="{FF2B5EF4-FFF2-40B4-BE49-F238E27FC236}">
                <a16:creationId xmlns:a16="http://schemas.microsoft.com/office/drawing/2014/main" id="{27AF79B8-E0D5-9F48-821A-CB5CAFACB652}"/>
              </a:ext>
            </a:extLst>
          </p:cNvPr>
          <p:cNvSpPr>
            <a:spLocks noGrp="1"/>
          </p:cNvSpPr>
          <p:nvPr>
            <p:ph type="ftr" sz="quarter" idx="11"/>
          </p:nvPr>
        </p:nvSpPr>
        <p:spPr>
          <a:xfrm>
            <a:off x="226426" y="8536516"/>
            <a:ext cx="2314575" cy="486833"/>
          </a:xfrm>
        </p:spPr>
        <p:txBody>
          <a:bodyPr/>
          <a:lstStyle>
            <a:lvl1pPr algn="l">
              <a:defRPr/>
            </a:lvl1pPr>
          </a:lstStyle>
          <a:p>
            <a:r>
              <a:rPr lang="en-US"/>
              <a:t>Live Event playbook</a:t>
            </a:r>
          </a:p>
        </p:txBody>
      </p:sp>
      <p:sp>
        <p:nvSpPr>
          <p:cNvPr id="11" name="Slide Number Placeholder 5">
            <a:extLst>
              <a:ext uri="{FF2B5EF4-FFF2-40B4-BE49-F238E27FC236}">
                <a16:creationId xmlns:a16="http://schemas.microsoft.com/office/drawing/2014/main" id="{6687558F-55EB-FF47-826D-660A99C5F914}"/>
              </a:ext>
            </a:extLst>
          </p:cNvPr>
          <p:cNvSpPr>
            <a:spLocks noGrp="1"/>
          </p:cNvSpPr>
          <p:nvPr>
            <p:ph type="sldNum" sz="quarter" idx="12"/>
          </p:nvPr>
        </p:nvSpPr>
        <p:spPr>
          <a:xfrm>
            <a:off x="5082002" y="8536516"/>
            <a:ext cx="1543050" cy="486833"/>
          </a:xfrm>
        </p:spPr>
        <p:txBody>
          <a:bodyPr/>
          <a:lstStyle/>
          <a:p>
            <a:fld id="{643A8744-BEB4-8C41-8186-631C306D1A4D}" type="slidenum">
              <a:rPr lang="en-US" smtClean="0"/>
              <a:t>‹#›</a:t>
            </a:fld>
            <a:endParaRPr lang="en-US"/>
          </a:p>
        </p:txBody>
      </p:sp>
    </p:spTree>
    <p:extLst>
      <p:ext uri="{BB962C8B-B14F-4D97-AF65-F5344CB8AC3E}">
        <p14:creationId xmlns:p14="http://schemas.microsoft.com/office/powerpoint/2010/main" val="2791886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6_Title Slide">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EB772C-1F36-0D42-8101-C883327E3DA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6858000" cy="6858002"/>
          </a:xfrm>
          <a:prstGeom prst="rect">
            <a:avLst/>
          </a:prstGeom>
        </p:spPr>
      </p:pic>
      <p:sp>
        <p:nvSpPr>
          <p:cNvPr id="2" name="Title 1"/>
          <p:cNvSpPr>
            <a:spLocks noGrp="1"/>
          </p:cNvSpPr>
          <p:nvPr>
            <p:ph type="ctrTitle"/>
          </p:nvPr>
        </p:nvSpPr>
        <p:spPr>
          <a:xfrm>
            <a:off x="226426" y="3500325"/>
            <a:ext cx="6048582" cy="1821887"/>
          </a:xfrm>
        </p:spPr>
        <p:txBody>
          <a:bodyPr anchor="b">
            <a:normAutofit/>
          </a:bodyPr>
          <a:lstStyle>
            <a:lvl1pPr algn="l">
              <a:defRPr sz="6000" b="0">
                <a:solidFill>
                  <a:schemeClr val="bg1"/>
                </a:solidFill>
                <a:latin typeface="+mj-lt"/>
              </a:defRPr>
            </a:lvl1pPr>
          </a:lstStyle>
          <a:p>
            <a:r>
              <a:rPr lang="en-US"/>
              <a:t>Click to edit Master title style</a:t>
            </a:r>
          </a:p>
        </p:txBody>
      </p:sp>
      <p:sp>
        <p:nvSpPr>
          <p:cNvPr id="3" name="Subtitle 2"/>
          <p:cNvSpPr>
            <a:spLocks noGrp="1"/>
          </p:cNvSpPr>
          <p:nvPr>
            <p:ph type="subTitle" idx="1"/>
          </p:nvPr>
        </p:nvSpPr>
        <p:spPr>
          <a:xfrm>
            <a:off x="226426" y="7080114"/>
            <a:ext cx="6398626" cy="834887"/>
          </a:xfrm>
        </p:spPr>
        <p:txBody>
          <a:bodyPr anchor="t">
            <a:normAutofit/>
          </a:bodyPr>
          <a:lstStyle>
            <a:lvl1pPr marL="0" indent="0" algn="l">
              <a:lnSpc>
                <a:spcPts val="2000"/>
              </a:lnSpc>
              <a:spcBef>
                <a:spcPts val="1400"/>
              </a:spcBef>
              <a:buNone/>
              <a:defRPr sz="12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Footer Placeholder 4">
            <a:extLst>
              <a:ext uri="{FF2B5EF4-FFF2-40B4-BE49-F238E27FC236}">
                <a16:creationId xmlns:a16="http://schemas.microsoft.com/office/drawing/2014/main" id="{27AF79B8-E0D5-9F48-821A-CB5CAFACB652}"/>
              </a:ext>
            </a:extLst>
          </p:cNvPr>
          <p:cNvSpPr>
            <a:spLocks noGrp="1"/>
          </p:cNvSpPr>
          <p:nvPr>
            <p:ph type="ftr" sz="quarter" idx="11"/>
          </p:nvPr>
        </p:nvSpPr>
        <p:spPr>
          <a:xfrm>
            <a:off x="226426" y="8536516"/>
            <a:ext cx="2314575" cy="486833"/>
          </a:xfrm>
        </p:spPr>
        <p:txBody>
          <a:bodyPr/>
          <a:lstStyle>
            <a:lvl1pPr algn="l">
              <a:defRPr/>
            </a:lvl1pPr>
          </a:lstStyle>
          <a:p>
            <a:r>
              <a:rPr lang="en-US"/>
              <a:t>Live Event playbook</a:t>
            </a:r>
          </a:p>
        </p:txBody>
      </p:sp>
      <p:sp>
        <p:nvSpPr>
          <p:cNvPr id="11" name="Slide Number Placeholder 5">
            <a:extLst>
              <a:ext uri="{FF2B5EF4-FFF2-40B4-BE49-F238E27FC236}">
                <a16:creationId xmlns:a16="http://schemas.microsoft.com/office/drawing/2014/main" id="{6687558F-55EB-FF47-826D-660A99C5F914}"/>
              </a:ext>
            </a:extLst>
          </p:cNvPr>
          <p:cNvSpPr>
            <a:spLocks noGrp="1"/>
          </p:cNvSpPr>
          <p:nvPr>
            <p:ph type="sldNum" sz="quarter" idx="12"/>
          </p:nvPr>
        </p:nvSpPr>
        <p:spPr>
          <a:xfrm>
            <a:off x="5082002" y="8536516"/>
            <a:ext cx="1543050" cy="486833"/>
          </a:xfrm>
        </p:spPr>
        <p:txBody>
          <a:bodyPr/>
          <a:lstStyle/>
          <a:p>
            <a:fld id="{643A8744-BEB4-8C41-8186-631C306D1A4D}" type="slidenum">
              <a:rPr lang="en-US" smtClean="0"/>
              <a:t>‹#›</a:t>
            </a:fld>
            <a:endParaRPr lang="en-US"/>
          </a:p>
        </p:txBody>
      </p:sp>
    </p:spTree>
    <p:extLst>
      <p:ext uri="{BB962C8B-B14F-4D97-AF65-F5344CB8AC3E}">
        <p14:creationId xmlns:p14="http://schemas.microsoft.com/office/powerpoint/2010/main" val="204528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7_Title Slide">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7DE991-6707-2242-A585-18E0AA888F1A}"/>
              </a:ext>
            </a:extLst>
          </p:cNvPr>
          <p:cNvPicPr>
            <a:picLocks noChangeAspect="1"/>
          </p:cNvPicPr>
          <p:nvPr userDrawn="1"/>
        </p:nvPicPr>
        <p:blipFill>
          <a:blip r:embed="rId2"/>
          <a:stretch>
            <a:fillRect/>
          </a:stretch>
        </p:blipFill>
        <p:spPr>
          <a:xfrm>
            <a:off x="0" y="0"/>
            <a:ext cx="6858000" cy="6858000"/>
          </a:xfrm>
          <a:prstGeom prst="rect">
            <a:avLst/>
          </a:prstGeom>
        </p:spPr>
      </p:pic>
      <p:sp>
        <p:nvSpPr>
          <p:cNvPr id="2" name="Title 1"/>
          <p:cNvSpPr>
            <a:spLocks noGrp="1"/>
          </p:cNvSpPr>
          <p:nvPr>
            <p:ph type="ctrTitle"/>
          </p:nvPr>
        </p:nvSpPr>
        <p:spPr>
          <a:xfrm>
            <a:off x="226426" y="3500325"/>
            <a:ext cx="6048582" cy="1821887"/>
          </a:xfrm>
        </p:spPr>
        <p:txBody>
          <a:bodyPr anchor="b">
            <a:normAutofit/>
          </a:bodyPr>
          <a:lstStyle>
            <a:lvl1pPr algn="l">
              <a:defRPr sz="6000" b="0">
                <a:solidFill>
                  <a:schemeClr val="bg1"/>
                </a:solidFill>
                <a:latin typeface="+mj-lt"/>
              </a:defRPr>
            </a:lvl1pPr>
          </a:lstStyle>
          <a:p>
            <a:r>
              <a:rPr lang="en-US"/>
              <a:t>Click to edit Master title style</a:t>
            </a:r>
          </a:p>
        </p:txBody>
      </p:sp>
      <p:sp>
        <p:nvSpPr>
          <p:cNvPr id="3" name="Subtitle 2"/>
          <p:cNvSpPr>
            <a:spLocks noGrp="1"/>
          </p:cNvSpPr>
          <p:nvPr>
            <p:ph type="subTitle" idx="1"/>
          </p:nvPr>
        </p:nvSpPr>
        <p:spPr>
          <a:xfrm>
            <a:off x="226426" y="7080114"/>
            <a:ext cx="6398626" cy="834887"/>
          </a:xfrm>
        </p:spPr>
        <p:txBody>
          <a:bodyPr anchor="t">
            <a:normAutofit/>
          </a:bodyPr>
          <a:lstStyle>
            <a:lvl1pPr marL="0" indent="0" algn="l">
              <a:lnSpc>
                <a:spcPts val="2000"/>
              </a:lnSpc>
              <a:spcBef>
                <a:spcPts val="1400"/>
              </a:spcBef>
              <a:buNone/>
              <a:defRPr sz="12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Footer Placeholder 4">
            <a:extLst>
              <a:ext uri="{FF2B5EF4-FFF2-40B4-BE49-F238E27FC236}">
                <a16:creationId xmlns:a16="http://schemas.microsoft.com/office/drawing/2014/main" id="{27AF79B8-E0D5-9F48-821A-CB5CAFACB652}"/>
              </a:ext>
            </a:extLst>
          </p:cNvPr>
          <p:cNvSpPr>
            <a:spLocks noGrp="1"/>
          </p:cNvSpPr>
          <p:nvPr>
            <p:ph type="ftr" sz="quarter" idx="11"/>
          </p:nvPr>
        </p:nvSpPr>
        <p:spPr>
          <a:xfrm>
            <a:off x="226426" y="8536516"/>
            <a:ext cx="2314575" cy="486833"/>
          </a:xfrm>
        </p:spPr>
        <p:txBody>
          <a:bodyPr/>
          <a:lstStyle>
            <a:lvl1pPr algn="l">
              <a:defRPr/>
            </a:lvl1pPr>
          </a:lstStyle>
          <a:p>
            <a:r>
              <a:rPr lang="en-US"/>
              <a:t>Live Event playbook</a:t>
            </a:r>
          </a:p>
        </p:txBody>
      </p:sp>
      <p:sp>
        <p:nvSpPr>
          <p:cNvPr id="11" name="Slide Number Placeholder 5">
            <a:extLst>
              <a:ext uri="{FF2B5EF4-FFF2-40B4-BE49-F238E27FC236}">
                <a16:creationId xmlns:a16="http://schemas.microsoft.com/office/drawing/2014/main" id="{6687558F-55EB-FF47-826D-660A99C5F914}"/>
              </a:ext>
            </a:extLst>
          </p:cNvPr>
          <p:cNvSpPr>
            <a:spLocks noGrp="1"/>
          </p:cNvSpPr>
          <p:nvPr>
            <p:ph type="sldNum" sz="quarter" idx="12"/>
          </p:nvPr>
        </p:nvSpPr>
        <p:spPr>
          <a:xfrm>
            <a:off x="5082002" y="8536516"/>
            <a:ext cx="1543050" cy="486833"/>
          </a:xfrm>
        </p:spPr>
        <p:txBody>
          <a:bodyPr/>
          <a:lstStyle/>
          <a:p>
            <a:fld id="{643A8744-BEB4-8C41-8186-631C306D1A4D}" type="slidenum">
              <a:rPr lang="en-US" smtClean="0"/>
              <a:t>‹#›</a:t>
            </a:fld>
            <a:endParaRPr lang="en-US"/>
          </a:p>
        </p:txBody>
      </p:sp>
      <p:pic>
        <p:nvPicPr>
          <p:cNvPr id="5" name="Picture 4">
            <a:extLst>
              <a:ext uri="{FF2B5EF4-FFF2-40B4-BE49-F238E27FC236}">
                <a16:creationId xmlns:a16="http://schemas.microsoft.com/office/drawing/2014/main" id="{10D41467-6F03-BD42-997A-867DA93ADCC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0"/>
            <a:ext cx="6858001" cy="6858000"/>
          </a:xfrm>
          <a:prstGeom prst="rect">
            <a:avLst/>
          </a:prstGeom>
        </p:spPr>
      </p:pic>
    </p:spTree>
    <p:extLst>
      <p:ext uri="{BB962C8B-B14F-4D97-AF65-F5344CB8AC3E}">
        <p14:creationId xmlns:p14="http://schemas.microsoft.com/office/powerpoint/2010/main" val="891791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6426" y="2279653"/>
            <a:ext cx="4855576" cy="3803649"/>
          </a:xfrm>
        </p:spPr>
        <p:txBody>
          <a:bodyPr anchor="ctr">
            <a:normAutofit/>
          </a:bodyPr>
          <a:lstStyle>
            <a:lvl1pPr algn="l">
              <a:defRPr sz="2400">
                <a:solidFill>
                  <a:schemeClr val="bg1"/>
                </a:solidFill>
              </a:defRPr>
            </a:lvl1pPr>
          </a:lstStyle>
          <a:p>
            <a:r>
              <a:rPr lang="en-US"/>
              <a:t>Click to edit Master title style</a:t>
            </a:r>
          </a:p>
        </p:txBody>
      </p:sp>
      <p:sp>
        <p:nvSpPr>
          <p:cNvPr id="7" name="Footer Placeholder 4">
            <a:extLst>
              <a:ext uri="{FF2B5EF4-FFF2-40B4-BE49-F238E27FC236}">
                <a16:creationId xmlns:a16="http://schemas.microsoft.com/office/drawing/2014/main" id="{2730C43E-1F9C-A54D-908F-CCE68D33ED38}"/>
              </a:ext>
            </a:extLst>
          </p:cNvPr>
          <p:cNvSpPr>
            <a:spLocks noGrp="1"/>
          </p:cNvSpPr>
          <p:nvPr>
            <p:ph type="ftr" sz="quarter" idx="11"/>
          </p:nvPr>
        </p:nvSpPr>
        <p:spPr>
          <a:xfrm>
            <a:off x="226426" y="8536516"/>
            <a:ext cx="2314575" cy="486833"/>
          </a:xfrm>
        </p:spPr>
        <p:txBody>
          <a:bodyPr/>
          <a:lstStyle>
            <a:lvl1pPr algn="l">
              <a:defRPr>
                <a:solidFill>
                  <a:schemeClr val="bg1"/>
                </a:solidFill>
              </a:defRPr>
            </a:lvl1pPr>
          </a:lstStyle>
          <a:p>
            <a:r>
              <a:rPr lang="en-US"/>
              <a:t>Live Event playbook</a:t>
            </a:r>
          </a:p>
        </p:txBody>
      </p:sp>
      <p:sp>
        <p:nvSpPr>
          <p:cNvPr id="8" name="Slide Number Placeholder 5">
            <a:extLst>
              <a:ext uri="{FF2B5EF4-FFF2-40B4-BE49-F238E27FC236}">
                <a16:creationId xmlns:a16="http://schemas.microsoft.com/office/drawing/2014/main" id="{335E268D-46AF-0D43-830A-71F1C76919DD}"/>
              </a:ext>
            </a:extLst>
          </p:cNvPr>
          <p:cNvSpPr>
            <a:spLocks noGrp="1"/>
          </p:cNvSpPr>
          <p:nvPr>
            <p:ph type="sldNum" sz="quarter" idx="12"/>
          </p:nvPr>
        </p:nvSpPr>
        <p:spPr>
          <a:xfrm>
            <a:off x="5082002" y="8536516"/>
            <a:ext cx="1543050" cy="486833"/>
          </a:xfrm>
        </p:spPr>
        <p:txBody>
          <a:bodyPr/>
          <a:lstStyle>
            <a:lvl1pPr>
              <a:defRPr>
                <a:solidFill>
                  <a:schemeClr val="bg1"/>
                </a:solidFill>
              </a:defRPr>
            </a:lvl1pPr>
          </a:lstStyle>
          <a:p>
            <a:fld id="{643A8744-BEB4-8C41-8186-631C306D1A4D}" type="slidenum">
              <a:rPr lang="en-US" smtClean="0"/>
              <a:pPr/>
              <a:t>‹#›</a:t>
            </a:fld>
            <a:endParaRPr lang="en-US"/>
          </a:p>
        </p:txBody>
      </p:sp>
    </p:spTree>
    <p:extLst>
      <p:ext uri="{BB962C8B-B14F-4D97-AF65-F5344CB8AC3E}">
        <p14:creationId xmlns:p14="http://schemas.microsoft.com/office/powerpoint/2010/main" val="279422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AAE4A4-28C8-2445-8E0F-023A125D234F}"/>
              </a:ext>
            </a:extLst>
          </p:cNvPr>
          <p:cNvSpPr/>
          <p:nvPr userDrawn="1"/>
        </p:nvSpPr>
        <p:spPr>
          <a:xfrm>
            <a:off x="0" y="8668596"/>
            <a:ext cx="6858000" cy="4754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1488" y="303957"/>
            <a:ext cx="5915025" cy="712043"/>
          </a:xfrm>
        </p:spPr>
        <p:txBody>
          <a:bodyPr>
            <a:normAutofit/>
          </a:bodyPr>
          <a:lstStyle>
            <a:lvl1pPr>
              <a:defRPr sz="2400">
                <a:solidFill>
                  <a:schemeClr val="tx2"/>
                </a:solidFill>
              </a:defRPr>
            </a:lvl1pPr>
          </a:lstStyle>
          <a:p>
            <a:r>
              <a:rPr lang="en-US"/>
              <a:t>Click to edit Master title style</a:t>
            </a:r>
          </a:p>
        </p:txBody>
      </p:sp>
      <p:sp>
        <p:nvSpPr>
          <p:cNvPr id="3" name="Content Placeholder 2"/>
          <p:cNvSpPr>
            <a:spLocks noGrp="1"/>
          </p:cNvSpPr>
          <p:nvPr>
            <p:ph idx="1"/>
          </p:nvPr>
        </p:nvSpPr>
        <p:spPr>
          <a:xfrm>
            <a:off x="471488" y="1016000"/>
            <a:ext cx="5915025" cy="7152639"/>
          </a:xfrm>
        </p:spPr>
        <p:txBody>
          <a:bodyPr numCol="2" spcCol="457200" anchor="t">
            <a:normAutofit/>
          </a:bodyPr>
          <a:lstStyle>
            <a:lvl1pPr marL="0" indent="0">
              <a:lnSpc>
                <a:spcPts val="1700"/>
              </a:lnSpc>
              <a:spcBef>
                <a:spcPts val="1200"/>
              </a:spcBef>
              <a:buNone/>
              <a:defRPr sz="1200"/>
            </a:lvl1pPr>
            <a:lvl2pPr marL="342900" indent="0">
              <a:buNone/>
              <a:defRPr/>
            </a:lvl2pPr>
          </a:lstStyle>
          <a:p>
            <a:pPr lvl="0"/>
            <a:r>
              <a:rPr lang="en-US"/>
              <a:t>Edit Master text styles</a:t>
            </a:r>
          </a:p>
        </p:txBody>
      </p:sp>
      <p:sp>
        <p:nvSpPr>
          <p:cNvPr id="5" name="Footer Placeholder 4"/>
          <p:cNvSpPr>
            <a:spLocks noGrp="1"/>
          </p:cNvSpPr>
          <p:nvPr>
            <p:ph type="ftr" sz="quarter" idx="11"/>
          </p:nvPr>
        </p:nvSpPr>
        <p:spPr>
          <a:xfrm>
            <a:off x="419594" y="8668596"/>
            <a:ext cx="2314575" cy="486833"/>
          </a:xfrm>
        </p:spPr>
        <p:txBody>
          <a:bodyPr/>
          <a:lstStyle>
            <a:lvl1pPr algn="l">
              <a:defRPr/>
            </a:lvl1pPr>
          </a:lstStyle>
          <a:p>
            <a:r>
              <a:rPr lang="en-US"/>
              <a:t>Live Event playbook</a:t>
            </a:r>
          </a:p>
        </p:txBody>
      </p:sp>
      <p:sp>
        <p:nvSpPr>
          <p:cNvPr id="6" name="Slide Number Placeholder 5"/>
          <p:cNvSpPr>
            <a:spLocks noGrp="1"/>
          </p:cNvSpPr>
          <p:nvPr>
            <p:ph type="sldNum" sz="quarter" idx="12"/>
          </p:nvPr>
        </p:nvSpPr>
        <p:spPr>
          <a:xfrm>
            <a:off x="4929602" y="8668596"/>
            <a:ext cx="1543050" cy="486833"/>
          </a:xfrm>
        </p:spPr>
        <p:txBody>
          <a:bodyPr/>
          <a:lstStyle/>
          <a:p>
            <a:fld id="{643A8744-BEB4-8C41-8186-631C306D1A4D}" type="slidenum">
              <a:rPr lang="en-US" smtClean="0"/>
              <a:t>‹#›</a:t>
            </a:fld>
            <a:endParaRPr lang="en-US"/>
          </a:p>
        </p:txBody>
      </p:sp>
    </p:spTree>
    <p:extLst>
      <p:ext uri="{BB962C8B-B14F-4D97-AF65-F5344CB8AC3E}">
        <p14:creationId xmlns:p14="http://schemas.microsoft.com/office/powerpoint/2010/main" val="15192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5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1488" y="3219266"/>
            <a:ext cx="5829300" cy="3183467"/>
          </a:xfrm>
        </p:spPr>
        <p:txBody>
          <a:bodyPr anchor="b">
            <a:normAutofit/>
          </a:bodyPr>
          <a:lstStyle>
            <a:lvl1pPr algn="l">
              <a:defRPr sz="6000" b="0">
                <a:solidFill>
                  <a:schemeClr val="bg1"/>
                </a:solidFill>
                <a:latin typeface="+mj-lt"/>
              </a:defRPr>
            </a:lvl1pPr>
          </a:lstStyle>
          <a:p>
            <a:r>
              <a:rPr lang="en-US"/>
              <a:t>Click to edit Master title style</a:t>
            </a:r>
          </a:p>
        </p:txBody>
      </p:sp>
      <p:sp>
        <p:nvSpPr>
          <p:cNvPr id="3" name="Subtitle 2"/>
          <p:cNvSpPr>
            <a:spLocks noGrp="1"/>
          </p:cNvSpPr>
          <p:nvPr>
            <p:ph type="subTitle" idx="1"/>
          </p:nvPr>
        </p:nvSpPr>
        <p:spPr>
          <a:xfrm>
            <a:off x="471488" y="6626087"/>
            <a:ext cx="5143500" cy="834887"/>
          </a:xfrm>
        </p:spPr>
        <p:txBody>
          <a:bodyPr anchor="ct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465069" y="7684328"/>
            <a:ext cx="1543050" cy="486833"/>
          </a:xfrm>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2025488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Feature slide with sub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2C1ABD-1107-46CF-9B1D-DC4C50BF44E2}"/>
              </a:ext>
            </a:extLst>
          </p:cNvPr>
          <p:cNvSpPr>
            <a:spLocks noGrp="1"/>
          </p:cNvSpPr>
          <p:nvPr>
            <p:ph type="body" sz="quarter" idx="11" hasCustomPrompt="1"/>
          </p:nvPr>
        </p:nvSpPr>
        <p:spPr>
          <a:xfrm>
            <a:off x="255199" y="1314712"/>
            <a:ext cx="3945326" cy="216982"/>
          </a:xfrm>
          <a:solidFill>
            <a:schemeClr val="accent1"/>
          </a:solidFill>
        </p:spPr>
        <p:txBody>
          <a:bodyPr wrap="square" lIns="45720" tIns="45720" rIns="45720" bIns="45720">
            <a:spAutoFit/>
          </a:bodyPr>
          <a:lstStyle>
            <a:lvl1pPr>
              <a:defRPr sz="900">
                <a:solidFill>
                  <a:schemeClr val="bg1"/>
                </a:solidFill>
                <a:latin typeface="+mn-lt"/>
              </a:defRPr>
            </a:lvl1pPr>
            <a:lvl2pPr>
              <a:defRPr sz="1013"/>
            </a:lvl2pPr>
            <a:lvl3pPr>
              <a:defRPr sz="1013"/>
            </a:lvl3pPr>
            <a:lvl4pPr>
              <a:defRPr sz="1013"/>
            </a:lvl4pPr>
            <a:lvl5pPr>
              <a:defRPr sz="1013"/>
            </a:lvl5pPr>
          </a:lstStyle>
          <a:p>
            <a:pPr lvl="0"/>
            <a:r>
              <a:rPr lang="en-US"/>
              <a:t>Subtitle</a:t>
            </a:r>
          </a:p>
        </p:txBody>
      </p:sp>
      <p:sp>
        <p:nvSpPr>
          <p:cNvPr id="8" name="Title 1">
            <a:extLst>
              <a:ext uri="{FF2B5EF4-FFF2-40B4-BE49-F238E27FC236}">
                <a16:creationId xmlns:a16="http://schemas.microsoft.com/office/drawing/2014/main" id="{62D86C91-AFF4-4398-A6D8-1389738C4FEA}"/>
              </a:ext>
            </a:extLst>
          </p:cNvPr>
          <p:cNvSpPr>
            <a:spLocks noGrp="1"/>
          </p:cNvSpPr>
          <p:nvPr>
            <p:ph type="title"/>
          </p:nvPr>
        </p:nvSpPr>
        <p:spPr>
          <a:xfrm>
            <a:off x="257175" y="401851"/>
            <a:ext cx="3943350" cy="1006429"/>
          </a:xfrm>
        </p:spPr>
        <p:txBody>
          <a:bodyPr wrap="square">
            <a:spAutoFit/>
          </a:bodyPr>
          <a:lstStyle/>
          <a:p>
            <a:r>
              <a:rPr lang="en-US"/>
              <a:t>Click to edit Master title style</a:t>
            </a:r>
          </a:p>
        </p:txBody>
      </p:sp>
      <p:sp>
        <p:nvSpPr>
          <p:cNvPr id="9" name="Content Placeholder 6">
            <a:extLst>
              <a:ext uri="{FF2B5EF4-FFF2-40B4-BE49-F238E27FC236}">
                <a16:creationId xmlns:a16="http://schemas.microsoft.com/office/drawing/2014/main" id="{1D9E913C-60D7-4E5F-8DDE-45E9C3DC65C8}"/>
              </a:ext>
            </a:extLst>
          </p:cNvPr>
          <p:cNvSpPr>
            <a:spLocks noGrp="1"/>
          </p:cNvSpPr>
          <p:nvPr>
            <p:ph sz="quarter" idx="10"/>
          </p:nvPr>
        </p:nvSpPr>
        <p:spPr>
          <a:xfrm>
            <a:off x="257175" y="2133600"/>
            <a:ext cx="3943350" cy="470898"/>
          </a:xfrm>
        </p:spPr>
        <p:txBody>
          <a:bodyPr wrap="square">
            <a:spAutoFit/>
          </a:bodyPr>
          <a:lstStyle>
            <a:lvl1pPr>
              <a:defRPr sz="1350"/>
            </a:lvl1pPr>
            <a:lvl2pPr>
              <a:defRPr sz="1013"/>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1889366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Yamjam playbook</a:t>
            </a: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1100">
                <a:solidFill>
                  <a:schemeClr val="tx1">
                    <a:tint val="75000"/>
                  </a:schemeClr>
                </a:solidFill>
              </a:defRPr>
            </a:lvl1pPr>
          </a:lstStyle>
          <a:p>
            <a:fld id="{643A8744-BEB4-8C41-8186-631C306D1A4D}" type="slidenum">
              <a:rPr lang="en-US" smtClean="0"/>
              <a:pPr/>
              <a:t>‹#›</a:t>
            </a:fld>
            <a:endParaRPr lang="en-US"/>
          </a:p>
        </p:txBody>
      </p:sp>
    </p:spTree>
    <p:extLst>
      <p:ext uri="{BB962C8B-B14F-4D97-AF65-F5344CB8AC3E}">
        <p14:creationId xmlns:p14="http://schemas.microsoft.com/office/powerpoint/2010/main" val="84845820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7" r:id="rId4"/>
    <p:sldLayoutId id="2147483678" r:id="rId5"/>
    <p:sldLayoutId id="2147483663" r:id="rId6"/>
    <p:sldLayoutId id="2147483662" r:id="rId7"/>
    <p:sldLayoutId id="2147483676" r:id="rId8"/>
    <p:sldLayoutId id="2147483679" r:id="rId9"/>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159A3C-D1ED-5646-9619-89DFCE568F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5938"/>
          <a:stretch/>
        </p:blipFill>
        <p:spPr>
          <a:xfrm>
            <a:off x="0" y="0"/>
            <a:ext cx="6858000" cy="9144000"/>
          </a:xfrm>
          <a:prstGeom prst="rect">
            <a:avLst/>
          </a:prstGeom>
        </p:spPr>
      </p:pic>
      <p:sp>
        <p:nvSpPr>
          <p:cNvPr id="7" name="Rectangle 6">
            <a:extLst>
              <a:ext uri="{FF2B5EF4-FFF2-40B4-BE49-F238E27FC236}">
                <a16:creationId xmlns:a16="http://schemas.microsoft.com/office/drawing/2014/main" id="{8454EF72-6D91-4543-A073-B2F667770A33}"/>
              </a:ext>
            </a:extLst>
          </p:cNvPr>
          <p:cNvSpPr/>
          <p:nvPr/>
        </p:nvSpPr>
        <p:spPr>
          <a:xfrm>
            <a:off x="1" y="0"/>
            <a:ext cx="4201886"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641257D4-CE1B-484E-99CE-BB2123F46721}"/>
              </a:ext>
            </a:extLst>
          </p:cNvPr>
          <p:cNvSpPr>
            <a:spLocks noGrp="1"/>
          </p:cNvSpPr>
          <p:nvPr>
            <p:ph type="ctrTitle"/>
          </p:nvPr>
        </p:nvSpPr>
        <p:spPr>
          <a:xfrm>
            <a:off x="431733" y="638696"/>
            <a:ext cx="5829300" cy="1916260"/>
          </a:xfrm>
        </p:spPr>
        <p:txBody>
          <a:bodyPr/>
          <a:lstStyle/>
          <a:p>
            <a:r>
              <a:rPr lang="en-US"/>
              <a:t>Live Event resources</a:t>
            </a:r>
          </a:p>
        </p:txBody>
      </p:sp>
      <p:sp>
        <p:nvSpPr>
          <p:cNvPr id="10" name="Subtitle 9">
            <a:extLst>
              <a:ext uri="{FF2B5EF4-FFF2-40B4-BE49-F238E27FC236}">
                <a16:creationId xmlns:a16="http://schemas.microsoft.com/office/drawing/2014/main" id="{CC797818-E7DE-664C-9F00-807967F56872}"/>
              </a:ext>
            </a:extLst>
          </p:cNvPr>
          <p:cNvSpPr>
            <a:spLocks noGrp="1"/>
          </p:cNvSpPr>
          <p:nvPr>
            <p:ph type="subTitle" idx="1"/>
          </p:nvPr>
        </p:nvSpPr>
        <p:spPr>
          <a:xfrm>
            <a:off x="431733" y="2934587"/>
            <a:ext cx="3070739" cy="5582092"/>
          </a:xfrm>
        </p:spPr>
        <p:txBody>
          <a:bodyPr anchor="t">
            <a:normAutofit/>
          </a:bodyPr>
          <a:lstStyle/>
          <a:p>
            <a:pPr>
              <a:spcBef>
                <a:spcPts val="1950"/>
              </a:spcBef>
            </a:pPr>
            <a:r>
              <a:rPr lang="en-US"/>
              <a:t>Pre- event checklist</a:t>
            </a:r>
          </a:p>
          <a:p>
            <a:pPr>
              <a:spcBef>
                <a:spcPts val="1950"/>
              </a:spcBef>
            </a:pPr>
            <a:r>
              <a:rPr lang="en-US"/>
              <a:t>Planning template</a:t>
            </a:r>
            <a:endParaRPr lang="en-US">
              <a:cs typeface="Segoe UI"/>
            </a:endParaRPr>
          </a:p>
          <a:p>
            <a:pPr>
              <a:spcBef>
                <a:spcPts val="1950"/>
              </a:spcBef>
            </a:pPr>
            <a:r>
              <a:rPr lang="en-US"/>
              <a:t>Messaging templates</a:t>
            </a:r>
            <a:endParaRPr lang="en-US">
              <a:cs typeface="Segoe UI"/>
            </a:endParaRPr>
          </a:p>
          <a:p>
            <a:pPr>
              <a:spcBef>
                <a:spcPts val="1950"/>
              </a:spcBef>
            </a:pPr>
            <a:r>
              <a:rPr lang="en-US"/>
              <a:t>Schedule templates</a:t>
            </a:r>
            <a:endParaRPr lang="en-US">
              <a:cs typeface="Segoe UI"/>
            </a:endParaRPr>
          </a:p>
          <a:p>
            <a:pPr>
              <a:spcBef>
                <a:spcPts val="1950"/>
              </a:spcBef>
            </a:pPr>
            <a:r>
              <a:rPr lang="en-US"/>
              <a:t>PowerPoint 1-pager</a:t>
            </a:r>
            <a:endParaRPr lang="en-US">
              <a:cs typeface="Segoe UI"/>
            </a:endParaRPr>
          </a:p>
          <a:p>
            <a:pPr>
              <a:spcBef>
                <a:spcPts val="1950"/>
              </a:spcBef>
            </a:pPr>
            <a:r>
              <a:rPr lang="en-US">
                <a:ea typeface="+mn-lt"/>
                <a:cs typeface="+mn-lt"/>
              </a:rPr>
              <a:t>Post-event checklist</a:t>
            </a:r>
            <a:endParaRPr lang="en-US"/>
          </a:p>
          <a:p>
            <a:pPr>
              <a:spcBef>
                <a:spcPts val="1950"/>
              </a:spcBef>
            </a:pPr>
            <a:r>
              <a:rPr lang="en-US"/>
              <a:t>Post-event summary/reporting template</a:t>
            </a:r>
            <a:endParaRPr lang="en-US">
              <a:cs typeface="Segoe UI"/>
            </a:endParaRPr>
          </a:p>
          <a:p>
            <a:pPr>
              <a:spcBef>
                <a:spcPts val="1950"/>
              </a:spcBef>
            </a:pPr>
            <a:endParaRPr lang="en-US"/>
          </a:p>
        </p:txBody>
      </p:sp>
    </p:spTree>
    <p:extLst>
      <p:ext uri="{BB962C8B-B14F-4D97-AF65-F5344CB8AC3E}">
        <p14:creationId xmlns:p14="http://schemas.microsoft.com/office/powerpoint/2010/main" val="1166073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A538F3-3E5B-0B4C-B038-C045AD8D3AD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6858000" cy="3389177"/>
          </a:xfrm>
          <a:prstGeom prst="rect">
            <a:avLst/>
          </a:prstGeom>
        </p:spPr>
      </p:pic>
      <p:sp>
        <p:nvSpPr>
          <p:cNvPr id="4" name="Footer Placeholder 3">
            <a:extLst>
              <a:ext uri="{FF2B5EF4-FFF2-40B4-BE49-F238E27FC236}">
                <a16:creationId xmlns:a16="http://schemas.microsoft.com/office/drawing/2014/main" id="{348B2504-BE55-6D49-8F04-DB133888CECB}"/>
              </a:ext>
            </a:extLst>
          </p:cNvPr>
          <p:cNvSpPr>
            <a:spLocks noGrp="1"/>
          </p:cNvSpPr>
          <p:nvPr>
            <p:ph type="ftr" sz="quarter" idx="11"/>
          </p:nvPr>
        </p:nvSpPr>
        <p:spPr/>
        <p:txBody>
          <a:bodyPr/>
          <a:lstStyle/>
          <a:p>
            <a:r>
              <a:rPr lang="en-US"/>
              <a:t>Live Event playbook</a:t>
            </a:r>
          </a:p>
        </p:txBody>
      </p:sp>
      <p:sp>
        <p:nvSpPr>
          <p:cNvPr id="5" name="Slide Number Placeholder 4">
            <a:extLst>
              <a:ext uri="{FF2B5EF4-FFF2-40B4-BE49-F238E27FC236}">
                <a16:creationId xmlns:a16="http://schemas.microsoft.com/office/drawing/2014/main" id="{1CEB959E-FC50-A74E-9C0B-044E0B9DCC59}"/>
              </a:ext>
            </a:extLst>
          </p:cNvPr>
          <p:cNvSpPr>
            <a:spLocks noGrp="1"/>
          </p:cNvSpPr>
          <p:nvPr>
            <p:ph type="sldNum" sz="quarter" idx="12"/>
          </p:nvPr>
        </p:nvSpPr>
        <p:spPr/>
        <p:txBody>
          <a:bodyPr/>
          <a:lstStyle/>
          <a:p>
            <a:fld id="{643A8744-BEB4-8C41-8186-631C306D1A4D}" type="slidenum">
              <a:rPr lang="en-US" smtClean="0"/>
              <a:t>10</a:t>
            </a:fld>
            <a:endParaRPr lang="en-US"/>
          </a:p>
        </p:txBody>
      </p:sp>
      <p:sp>
        <p:nvSpPr>
          <p:cNvPr id="12" name="Title 5">
            <a:extLst>
              <a:ext uri="{FF2B5EF4-FFF2-40B4-BE49-F238E27FC236}">
                <a16:creationId xmlns:a16="http://schemas.microsoft.com/office/drawing/2014/main" id="{FB16989F-7483-2849-9EF3-20D2F9E28B28}"/>
              </a:ext>
            </a:extLst>
          </p:cNvPr>
          <p:cNvSpPr txBox="1">
            <a:spLocks/>
          </p:cNvSpPr>
          <p:nvPr/>
        </p:nvSpPr>
        <p:spPr>
          <a:xfrm>
            <a:off x="407880" y="3546121"/>
            <a:ext cx="5915025" cy="71204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kern="1200">
                <a:solidFill>
                  <a:schemeClr val="tx2"/>
                </a:solidFill>
                <a:latin typeface="+mj-lt"/>
                <a:ea typeface="+mj-ea"/>
                <a:cs typeface="+mj-cs"/>
              </a:defRPr>
            </a:lvl1pPr>
          </a:lstStyle>
          <a:p>
            <a:r>
              <a:rPr lang="en-US"/>
              <a:t>Post Event Checklist</a:t>
            </a:r>
          </a:p>
        </p:txBody>
      </p:sp>
      <p:sp>
        <p:nvSpPr>
          <p:cNvPr id="13" name="Rectangle 12">
            <a:extLst>
              <a:ext uri="{FF2B5EF4-FFF2-40B4-BE49-F238E27FC236}">
                <a16:creationId xmlns:a16="http://schemas.microsoft.com/office/drawing/2014/main" id="{5C028568-C932-604C-A3B3-7CA1206E1343}"/>
              </a:ext>
            </a:extLst>
          </p:cNvPr>
          <p:cNvSpPr/>
          <p:nvPr/>
        </p:nvSpPr>
        <p:spPr>
          <a:xfrm>
            <a:off x="517113" y="4415108"/>
            <a:ext cx="263341" cy="26334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6">
            <a:extLst>
              <a:ext uri="{FF2B5EF4-FFF2-40B4-BE49-F238E27FC236}">
                <a16:creationId xmlns:a16="http://schemas.microsoft.com/office/drawing/2014/main" id="{F9B40386-B857-EB44-AF38-D71D9052B9F1}"/>
              </a:ext>
            </a:extLst>
          </p:cNvPr>
          <p:cNvSpPr txBox="1">
            <a:spLocks/>
          </p:cNvSpPr>
          <p:nvPr/>
        </p:nvSpPr>
        <p:spPr>
          <a:xfrm>
            <a:off x="963663" y="4292035"/>
            <a:ext cx="5508989" cy="574934"/>
          </a:xfrm>
          <a:prstGeom prst="rect">
            <a:avLst/>
          </a:prstGeom>
        </p:spPr>
        <p:txBody>
          <a:bodyPr vert="horz" lIns="91440" tIns="45720" rIns="91440" bIns="45720" numCol="1" spcCol="457200" rtlCol="0" anchor="t">
            <a:normAutofit/>
          </a:bodyPr>
          <a:lstStyle>
            <a:lvl1pPr marL="0" indent="0" algn="l" defTabSz="685800" rtl="0" eaLnBrk="1" latinLnBrk="0" hangingPunct="1">
              <a:lnSpc>
                <a:spcPts val="1700"/>
              </a:lnSpc>
              <a:spcBef>
                <a:spcPts val="120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r>
              <a:rPr lang="en-US"/>
              <a:t>Have a plan on what you will communicate, including access to the recording and shared content. </a:t>
            </a:r>
          </a:p>
        </p:txBody>
      </p:sp>
      <p:sp>
        <p:nvSpPr>
          <p:cNvPr id="15" name="Rectangle 14">
            <a:extLst>
              <a:ext uri="{FF2B5EF4-FFF2-40B4-BE49-F238E27FC236}">
                <a16:creationId xmlns:a16="http://schemas.microsoft.com/office/drawing/2014/main" id="{D72A080B-9C16-7F4D-B710-C328A98CAB4E}"/>
              </a:ext>
            </a:extLst>
          </p:cNvPr>
          <p:cNvSpPr/>
          <p:nvPr/>
        </p:nvSpPr>
        <p:spPr>
          <a:xfrm>
            <a:off x="517113" y="4978226"/>
            <a:ext cx="263341" cy="26334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6">
            <a:extLst>
              <a:ext uri="{FF2B5EF4-FFF2-40B4-BE49-F238E27FC236}">
                <a16:creationId xmlns:a16="http://schemas.microsoft.com/office/drawing/2014/main" id="{0C525068-3460-B242-B03A-CA606B354114}"/>
              </a:ext>
            </a:extLst>
          </p:cNvPr>
          <p:cNvSpPr txBox="1">
            <a:spLocks/>
          </p:cNvSpPr>
          <p:nvPr/>
        </p:nvSpPr>
        <p:spPr>
          <a:xfrm>
            <a:off x="963664" y="4922786"/>
            <a:ext cx="5359242" cy="548506"/>
          </a:xfrm>
          <a:prstGeom prst="rect">
            <a:avLst/>
          </a:prstGeom>
        </p:spPr>
        <p:txBody>
          <a:bodyPr vert="horz" lIns="91440" tIns="45720" rIns="91440" bIns="45720" numCol="1" spcCol="457200" rtlCol="0" anchor="t">
            <a:normAutofit/>
          </a:bodyPr>
          <a:lstStyle>
            <a:lvl1pPr marL="0" indent="0" algn="l" defTabSz="685800" rtl="0" eaLnBrk="1" latinLnBrk="0" hangingPunct="1">
              <a:lnSpc>
                <a:spcPts val="1700"/>
              </a:lnSpc>
              <a:spcBef>
                <a:spcPts val="120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r>
              <a:rPr lang="en-US"/>
              <a:t>Remind the speakers follow up on open conversations or unanswered questions in Yammer.</a:t>
            </a:r>
          </a:p>
        </p:txBody>
      </p:sp>
      <p:sp>
        <p:nvSpPr>
          <p:cNvPr id="17" name="Rectangle 16">
            <a:extLst>
              <a:ext uri="{FF2B5EF4-FFF2-40B4-BE49-F238E27FC236}">
                <a16:creationId xmlns:a16="http://schemas.microsoft.com/office/drawing/2014/main" id="{1B0BF13F-F7B1-5449-A8AB-7D24EC750410}"/>
              </a:ext>
            </a:extLst>
          </p:cNvPr>
          <p:cNvSpPr/>
          <p:nvPr/>
        </p:nvSpPr>
        <p:spPr>
          <a:xfrm>
            <a:off x="527139" y="5537838"/>
            <a:ext cx="263341" cy="26334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6">
            <a:extLst>
              <a:ext uri="{FF2B5EF4-FFF2-40B4-BE49-F238E27FC236}">
                <a16:creationId xmlns:a16="http://schemas.microsoft.com/office/drawing/2014/main" id="{FC87FFC9-3591-1B45-90D3-30CB922D4AAA}"/>
              </a:ext>
            </a:extLst>
          </p:cNvPr>
          <p:cNvSpPr txBox="1">
            <a:spLocks/>
          </p:cNvSpPr>
          <p:nvPr/>
        </p:nvSpPr>
        <p:spPr>
          <a:xfrm>
            <a:off x="963663" y="5527883"/>
            <a:ext cx="5915025" cy="324061"/>
          </a:xfrm>
          <a:prstGeom prst="rect">
            <a:avLst/>
          </a:prstGeom>
        </p:spPr>
        <p:txBody>
          <a:bodyPr vert="horz" lIns="91440" tIns="45720" rIns="91440" bIns="45720" numCol="1" spcCol="457200" rtlCol="0" anchor="t">
            <a:normAutofit/>
          </a:bodyPr>
          <a:lstStyle>
            <a:lvl1pPr marL="0" indent="0" algn="l" defTabSz="685800" rtl="0" eaLnBrk="1" latinLnBrk="0" hangingPunct="1">
              <a:lnSpc>
                <a:spcPts val="1700"/>
              </a:lnSpc>
              <a:spcBef>
                <a:spcPts val="120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r>
              <a:rPr lang="en-US"/>
              <a:t>Send out follow up and thank you communications—email and Yammer posts.</a:t>
            </a:r>
          </a:p>
        </p:txBody>
      </p:sp>
      <p:sp>
        <p:nvSpPr>
          <p:cNvPr id="21" name="Rectangle 20">
            <a:extLst>
              <a:ext uri="{FF2B5EF4-FFF2-40B4-BE49-F238E27FC236}">
                <a16:creationId xmlns:a16="http://schemas.microsoft.com/office/drawing/2014/main" id="{A8622BAC-B414-7540-B9B7-8728C52627B9}"/>
              </a:ext>
            </a:extLst>
          </p:cNvPr>
          <p:cNvSpPr/>
          <p:nvPr/>
        </p:nvSpPr>
        <p:spPr>
          <a:xfrm>
            <a:off x="1" y="7636588"/>
            <a:ext cx="6857999" cy="10280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857EE89-5863-2447-B998-87A7A5983B18}"/>
              </a:ext>
            </a:extLst>
          </p:cNvPr>
          <p:cNvSpPr txBox="1"/>
          <p:nvPr/>
        </p:nvSpPr>
        <p:spPr>
          <a:xfrm>
            <a:off x="527139" y="7881787"/>
            <a:ext cx="5762258" cy="523220"/>
          </a:xfrm>
          <a:prstGeom prst="rect">
            <a:avLst/>
          </a:prstGeom>
          <a:noFill/>
        </p:spPr>
        <p:txBody>
          <a:bodyPr wrap="square" rtlCol="0" anchor="t">
            <a:spAutoFit/>
          </a:bodyPr>
          <a:lstStyle/>
          <a:p>
            <a:pPr>
              <a:spcBef>
                <a:spcPts val="600"/>
              </a:spcBef>
            </a:pPr>
            <a:r>
              <a:rPr lang="en-US" sz="1400" b="1" dirty="0">
                <a:solidFill>
                  <a:schemeClr val="bg1"/>
                </a:solidFill>
              </a:rPr>
              <a:t>Best Practice: </a:t>
            </a:r>
            <a:r>
              <a:rPr lang="en-US" sz="1400" dirty="0">
                <a:solidFill>
                  <a:schemeClr val="bg1"/>
                </a:solidFill>
              </a:rPr>
              <a:t>Showcase great conversations to use for promotional materials for your next event. </a:t>
            </a:r>
          </a:p>
        </p:txBody>
      </p:sp>
      <p:sp>
        <p:nvSpPr>
          <p:cNvPr id="23" name="Rectangle 22">
            <a:extLst>
              <a:ext uri="{FF2B5EF4-FFF2-40B4-BE49-F238E27FC236}">
                <a16:creationId xmlns:a16="http://schemas.microsoft.com/office/drawing/2014/main" id="{FF5F8207-8F4B-BE42-96EB-FB040B864FAA}"/>
              </a:ext>
            </a:extLst>
          </p:cNvPr>
          <p:cNvSpPr/>
          <p:nvPr/>
        </p:nvSpPr>
        <p:spPr>
          <a:xfrm>
            <a:off x="517113" y="6023440"/>
            <a:ext cx="263341" cy="26334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6">
            <a:extLst>
              <a:ext uri="{FF2B5EF4-FFF2-40B4-BE49-F238E27FC236}">
                <a16:creationId xmlns:a16="http://schemas.microsoft.com/office/drawing/2014/main" id="{811D9731-D718-8F4F-8015-D52CB198F1F7}"/>
              </a:ext>
            </a:extLst>
          </p:cNvPr>
          <p:cNvSpPr txBox="1">
            <a:spLocks/>
          </p:cNvSpPr>
          <p:nvPr/>
        </p:nvSpPr>
        <p:spPr>
          <a:xfrm>
            <a:off x="963663" y="6003156"/>
            <a:ext cx="5915025" cy="324061"/>
          </a:xfrm>
          <a:prstGeom prst="rect">
            <a:avLst/>
          </a:prstGeom>
        </p:spPr>
        <p:txBody>
          <a:bodyPr vert="horz" lIns="91440" tIns="45720" rIns="91440" bIns="45720" numCol="1" spcCol="457200" rtlCol="0" anchor="t">
            <a:normAutofit/>
          </a:bodyPr>
          <a:lstStyle>
            <a:lvl1pPr marL="0" indent="0" algn="l" defTabSz="685800" rtl="0" eaLnBrk="1" latinLnBrk="0" hangingPunct="1">
              <a:lnSpc>
                <a:spcPts val="1700"/>
              </a:lnSpc>
              <a:spcBef>
                <a:spcPts val="120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r>
              <a:rPr lang="en-US"/>
              <a:t>Review Yammer usage and engagement data from the Group Insights tool.</a:t>
            </a:r>
          </a:p>
        </p:txBody>
      </p:sp>
      <p:sp>
        <p:nvSpPr>
          <p:cNvPr id="25" name="Rectangle 24">
            <a:extLst>
              <a:ext uri="{FF2B5EF4-FFF2-40B4-BE49-F238E27FC236}">
                <a16:creationId xmlns:a16="http://schemas.microsoft.com/office/drawing/2014/main" id="{1FF6BFDD-FFA7-5D45-91EB-D82949584FAB}"/>
              </a:ext>
            </a:extLst>
          </p:cNvPr>
          <p:cNvSpPr/>
          <p:nvPr/>
        </p:nvSpPr>
        <p:spPr>
          <a:xfrm>
            <a:off x="527139" y="6498640"/>
            <a:ext cx="263341" cy="26334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6">
            <a:extLst>
              <a:ext uri="{FF2B5EF4-FFF2-40B4-BE49-F238E27FC236}">
                <a16:creationId xmlns:a16="http://schemas.microsoft.com/office/drawing/2014/main" id="{F54AD24E-AAAA-0046-B504-3E0B57F97214}"/>
              </a:ext>
            </a:extLst>
          </p:cNvPr>
          <p:cNvSpPr txBox="1">
            <a:spLocks/>
          </p:cNvSpPr>
          <p:nvPr/>
        </p:nvSpPr>
        <p:spPr>
          <a:xfrm>
            <a:off x="1013795" y="6502215"/>
            <a:ext cx="5597781" cy="384218"/>
          </a:xfrm>
          <a:prstGeom prst="rect">
            <a:avLst/>
          </a:prstGeom>
        </p:spPr>
        <p:txBody>
          <a:bodyPr vert="horz" lIns="91440" tIns="45720" rIns="91440" bIns="45720" numCol="1" spcCol="457200" rtlCol="0" anchor="t">
            <a:noAutofit/>
          </a:bodyPr>
          <a:lstStyle>
            <a:lvl1pPr marL="0" indent="0" algn="l" defTabSz="685800" rtl="0" eaLnBrk="1" latinLnBrk="0" hangingPunct="1">
              <a:lnSpc>
                <a:spcPts val="1700"/>
              </a:lnSpc>
              <a:spcBef>
                <a:spcPts val="120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r>
              <a:rPr lang="en-US" sz="1300"/>
              <a:t>Start planning your next live event and adjust and adapt based on what you’ve learned. </a:t>
            </a:r>
            <a:endParaRPr lang="en-US" sz="1300">
              <a:cs typeface="Segoe UI"/>
            </a:endParaRPr>
          </a:p>
        </p:txBody>
      </p:sp>
    </p:spTree>
    <p:extLst>
      <p:ext uri="{BB962C8B-B14F-4D97-AF65-F5344CB8AC3E}">
        <p14:creationId xmlns:p14="http://schemas.microsoft.com/office/powerpoint/2010/main" val="189714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E4052F7-8D8C-CC4C-BB3B-5DCC5843340E}"/>
              </a:ext>
            </a:extLst>
          </p:cNvPr>
          <p:cNvPicPr>
            <a:picLocks noChangeAspect="1"/>
          </p:cNvPicPr>
          <p:nvPr/>
        </p:nvPicPr>
        <p:blipFill>
          <a:blip r:embed="rId2"/>
          <a:stretch>
            <a:fillRect/>
          </a:stretch>
        </p:blipFill>
        <p:spPr>
          <a:xfrm>
            <a:off x="0" y="0"/>
            <a:ext cx="6858000" cy="3429000"/>
          </a:xfrm>
          <a:prstGeom prst="rect">
            <a:avLst/>
          </a:prstGeom>
        </p:spPr>
      </p:pic>
      <p:sp>
        <p:nvSpPr>
          <p:cNvPr id="2" name="Title 1">
            <a:extLst>
              <a:ext uri="{FF2B5EF4-FFF2-40B4-BE49-F238E27FC236}">
                <a16:creationId xmlns:a16="http://schemas.microsoft.com/office/drawing/2014/main" id="{72BC3B27-CDBD-A24E-8A21-9772960F80F4}"/>
              </a:ext>
            </a:extLst>
          </p:cNvPr>
          <p:cNvSpPr>
            <a:spLocks noGrp="1"/>
          </p:cNvSpPr>
          <p:nvPr>
            <p:ph type="title"/>
          </p:nvPr>
        </p:nvSpPr>
        <p:spPr>
          <a:xfrm>
            <a:off x="439684" y="3706466"/>
            <a:ext cx="5915025" cy="712043"/>
          </a:xfrm>
        </p:spPr>
        <p:txBody>
          <a:bodyPr/>
          <a:lstStyle/>
          <a:p>
            <a:r>
              <a:rPr lang="en-US"/>
              <a:t>Event Report template</a:t>
            </a:r>
          </a:p>
        </p:txBody>
      </p:sp>
      <p:sp>
        <p:nvSpPr>
          <p:cNvPr id="4" name="Footer Placeholder 3">
            <a:extLst>
              <a:ext uri="{FF2B5EF4-FFF2-40B4-BE49-F238E27FC236}">
                <a16:creationId xmlns:a16="http://schemas.microsoft.com/office/drawing/2014/main" id="{6B475270-87E6-3848-A80D-30E0EFA0BE24}"/>
              </a:ext>
            </a:extLst>
          </p:cNvPr>
          <p:cNvSpPr>
            <a:spLocks noGrp="1"/>
          </p:cNvSpPr>
          <p:nvPr>
            <p:ph type="ftr" sz="quarter" idx="11"/>
          </p:nvPr>
        </p:nvSpPr>
        <p:spPr/>
        <p:txBody>
          <a:bodyPr/>
          <a:lstStyle/>
          <a:p>
            <a:r>
              <a:rPr lang="en-US"/>
              <a:t>Live Event playbook</a:t>
            </a:r>
          </a:p>
        </p:txBody>
      </p:sp>
      <p:sp>
        <p:nvSpPr>
          <p:cNvPr id="5" name="Slide Number Placeholder 4">
            <a:extLst>
              <a:ext uri="{FF2B5EF4-FFF2-40B4-BE49-F238E27FC236}">
                <a16:creationId xmlns:a16="http://schemas.microsoft.com/office/drawing/2014/main" id="{5DD1D124-992A-6441-AAD7-AA74CA0E8555}"/>
              </a:ext>
            </a:extLst>
          </p:cNvPr>
          <p:cNvSpPr>
            <a:spLocks noGrp="1"/>
          </p:cNvSpPr>
          <p:nvPr>
            <p:ph type="sldNum" sz="quarter" idx="12"/>
          </p:nvPr>
        </p:nvSpPr>
        <p:spPr/>
        <p:txBody>
          <a:bodyPr/>
          <a:lstStyle/>
          <a:p>
            <a:fld id="{643A8744-BEB4-8C41-8186-631C306D1A4D}" type="slidenum">
              <a:rPr lang="en-US" smtClean="0"/>
              <a:t>11</a:t>
            </a:fld>
            <a:endParaRPr lang="en-US"/>
          </a:p>
        </p:txBody>
      </p:sp>
      <p:graphicFrame>
        <p:nvGraphicFramePr>
          <p:cNvPr id="6" name="Content Placeholder 7">
            <a:extLst>
              <a:ext uri="{FF2B5EF4-FFF2-40B4-BE49-F238E27FC236}">
                <a16:creationId xmlns:a16="http://schemas.microsoft.com/office/drawing/2014/main" id="{DC4B1A65-2B5A-BC4B-9308-CB9B77AF47A8}"/>
              </a:ext>
            </a:extLst>
          </p:cNvPr>
          <p:cNvGraphicFramePr>
            <a:graphicFrameLocks noGrp="1"/>
          </p:cNvGraphicFramePr>
          <p:nvPr>
            <p:ph idx="1"/>
            <p:extLst>
              <p:ext uri="{D42A27DB-BD31-4B8C-83A1-F6EECF244321}">
                <p14:modId xmlns:p14="http://schemas.microsoft.com/office/powerpoint/2010/main" val="3742930193"/>
              </p:ext>
            </p:extLst>
          </p:nvPr>
        </p:nvGraphicFramePr>
        <p:xfrm>
          <a:off x="471487" y="5387449"/>
          <a:ext cx="5915025" cy="2926526"/>
        </p:xfrm>
        <a:graphic>
          <a:graphicData uri="http://schemas.openxmlformats.org/drawingml/2006/table">
            <a:tbl>
              <a:tblPr firstRow="1" bandRow="1">
                <a:tableStyleId>{2D5ABB26-0587-4C30-8999-92F81FD0307C}</a:tableStyleId>
              </a:tblPr>
              <a:tblGrid>
                <a:gridCol w="1336993">
                  <a:extLst>
                    <a:ext uri="{9D8B030D-6E8A-4147-A177-3AD203B41FA5}">
                      <a16:colId xmlns:a16="http://schemas.microsoft.com/office/drawing/2014/main" val="2610826564"/>
                    </a:ext>
                  </a:extLst>
                </a:gridCol>
                <a:gridCol w="3048000">
                  <a:extLst>
                    <a:ext uri="{9D8B030D-6E8A-4147-A177-3AD203B41FA5}">
                      <a16:colId xmlns:a16="http://schemas.microsoft.com/office/drawing/2014/main" val="1083724295"/>
                    </a:ext>
                  </a:extLst>
                </a:gridCol>
                <a:gridCol w="1530032">
                  <a:extLst>
                    <a:ext uri="{9D8B030D-6E8A-4147-A177-3AD203B41FA5}">
                      <a16:colId xmlns:a16="http://schemas.microsoft.com/office/drawing/2014/main" val="2760801345"/>
                    </a:ext>
                  </a:extLst>
                </a:gridCol>
              </a:tblGrid>
              <a:tr h="591552">
                <a:tc>
                  <a:txBody>
                    <a:bodyPr/>
                    <a:lstStyle/>
                    <a:p>
                      <a:r>
                        <a:rPr lang="en-US" sz="1000">
                          <a:solidFill>
                            <a:schemeClr val="tx1"/>
                          </a:solidFill>
                        </a:rPr>
                        <a:t>People</a:t>
                      </a:r>
                    </a:p>
                  </a:txBody>
                  <a:tcP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rtl="0" fontAlgn="base"/>
                      <a:r>
                        <a:rPr lang="en-US" sz="1000" b="0" i="0" kern="1200">
                          <a:solidFill>
                            <a:schemeClr val="tx1"/>
                          </a:solidFill>
                          <a:effectLst/>
                          <a:latin typeface="+mn-lt"/>
                          <a:ea typeface="+mn-ea"/>
                          <a:cs typeface="+mn-cs"/>
                        </a:rPr>
                        <a:t>Organize: </a:t>
                      </a:r>
                    </a:p>
                    <a:p>
                      <a:pPr rtl="0" fontAlgn="base"/>
                      <a:r>
                        <a:rPr lang="en-US" sz="1000" b="0" i="0" kern="1200">
                          <a:solidFill>
                            <a:schemeClr val="tx1"/>
                          </a:solidFill>
                          <a:effectLst/>
                          <a:latin typeface="+mn-lt"/>
                          <a:ea typeface="+mn-ea"/>
                          <a:cs typeface="+mn-cs"/>
                        </a:rPr>
                        <a:t>Presenters: </a:t>
                      </a:r>
                    </a:p>
                    <a:p>
                      <a:pPr rtl="0" fontAlgn="base"/>
                      <a:r>
                        <a:rPr lang="en-US" sz="1000" b="0" i="0" kern="1200">
                          <a:solidFill>
                            <a:schemeClr val="tx1"/>
                          </a:solidFill>
                          <a:effectLst/>
                          <a:latin typeface="+mn-lt"/>
                          <a:ea typeface="+mn-ea"/>
                          <a:cs typeface="+mn-cs"/>
                        </a:rPr>
                        <a:t>Yammer Moderators</a:t>
                      </a:r>
                    </a:p>
                  </a:txBody>
                  <a:tcP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a:solidFill>
                            <a:schemeClr val="tx1"/>
                          </a:solidFill>
                        </a:rPr>
                        <a:t>[Key Takeaway]</a:t>
                      </a:r>
                    </a:p>
                  </a:txBody>
                  <a:tcP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860794905"/>
                  </a:ext>
                </a:extLst>
              </a:tr>
              <a:tr h="512555">
                <a:tc>
                  <a:txBody>
                    <a:bodyPr/>
                    <a:lstStyle/>
                    <a:p>
                      <a:r>
                        <a:rPr lang="en-US" sz="1000">
                          <a:solidFill>
                            <a:schemeClr val="tx1"/>
                          </a:solidFill>
                        </a:rPr>
                        <a:t>Audience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rtl="0" fontAlgn="base"/>
                      <a:r>
                        <a:rPr lang="en-US" sz="1000" b="0" i="0" kern="1200">
                          <a:solidFill>
                            <a:schemeClr val="tx1"/>
                          </a:solidFill>
                          <a:effectLst/>
                          <a:latin typeface="+mn-lt"/>
                          <a:ea typeface="+mn-ea"/>
                          <a:cs typeface="+mn-cs"/>
                        </a:rPr>
                        <a:t>Potential audience size</a:t>
                      </a:r>
                    </a:p>
                    <a:p>
                      <a:pPr rtl="0" fontAlgn="base"/>
                      <a:r>
                        <a:rPr lang="en-US" sz="1000" b="0" i="0" kern="1200">
                          <a:solidFill>
                            <a:schemeClr val="tx1"/>
                          </a:solidFill>
                          <a:effectLst/>
                          <a:latin typeface="+mn-lt"/>
                          <a:ea typeface="+mn-ea"/>
                          <a:cs typeface="+mn-cs"/>
                        </a:rPr>
                        <a:t>Number of attendees (active and non-member)</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a:solidFill>
                            <a:schemeClr val="tx1"/>
                          </a:solidFill>
                        </a:rPr>
                        <a:t>[Key Takeaway]</a:t>
                      </a:r>
                    </a:p>
                    <a:p>
                      <a:pPr algn="l"/>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882819394"/>
                  </a:ext>
                </a:extLst>
              </a:tr>
              <a:tr h="512555">
                <a:tc>
                  <a:txBody>
                    <a:bodyPr/>
                    <a:lstStyle/>
                    <a:p>
                      <a:r>
                        <a:rPr lang="en-US" sz="1000">
                          <a:solidFill>
                            <a:schemeClr val="tx1"/>
                          </a:solidFill>
                        </a:rPr>
                        <a:t>Questions</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rtl="0" fontAlgn="base"/>
                      <a:r>
                        <a:rPr lang="en-US" sz="1000" b="0" i="0" kern="1200">
                          <a:solidFill>
                            <a:schemeClr val="tx1"/>
                          </a:solidFill>
                          <a:effectLst/>
                          <a:latin typeface="+mn-lt"/>
                          <a:ea typeface="+mn-ea"/>
                          <a:cs typeface="+mn-cs"/>
                        </a:rPr>
                        <a:t>Number of questions</a:t>
                      </a:r>
                    </a:p>
                    <a:p>
                      <a:pPr rtl="0" fontAlgn="base"/>
                      <a:r>
                        <a:rPr lang="en-US" sz="1000" b="0" i="0" kern="1200">
                          <a:solidFill>
                            <a:schemeClr val="tx1"/>
                          </a:solidFill>
                          <a:effectLst/>
                          <a:latin typeface="+mn-lt"/>
                          <a:ea typeface="+mn-ea"/>
                          <a:cs typeface="+mn-cs"/>
                        </a:rPr>
                        <a:t>Number of comments per question</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a:solidFill>
                            <a:schemeClr val="tx1"/>
                          </a:solidFill>
                        </a:rPr>
                        <a:t>[Key Takeaway]</a:t>
                      </a:r>
                    </a:p>
                    <a:p>
                      <a:pPr algn="l"/>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88983080"/>
                  </a:ext>
                </a:extLst>
              </a:tr>
              <a:tr h="654932">
                <a:tc>
                  <a:txBody>
                    <a:bodyPr/>
                    <a:lstStyle/>
                    <a:p>
                      <a:r>
                        <a:rPr lang="en-US" sz="1000">
                          <a:solidFill>
                            <a:schemeClr val="tx1"/>
                          </a:solidFill>
                        </a:rPr>
                        <a:t>Engagement</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000">
                          <a:solidFill>
                            <a:schemeClr val="tx1"/>
                          </a:solidFill>
                        </a:rPr>
                        <a:t>Likes</a:t>
                      </a:r>
                    </a:p>
                    <a:p>
                      <a:r>
                        <a:rPr lang="en-US" sz="1000">
                          <a:solidFill>
                            <a:schemeClr val="tx1"/>
                          </a:solidFill>
                        </a:rPr>
                        <a:t>Shares</a:t>
                      </a:r>
                    </a:p>
                    <a:p>
                      <a:r>
                        <a:rPr lang="en-US" sz="1000">
                          <a:solidFill>
                            <a:schemeClr val="tx1"/>
                          </a:solidFill>
                        </a:rPr>
                        <a:t>Total comments</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a:solidFill>
                            <a:schemeClr val="tx1"/>
                          </a:solidFill>
                        </a:rPr>
                        <a:t>[Key Takeaway]</a:t>
                      </a:r>
                    </a:p>
                    <a:p>
                      <a:pPr algn="l"/>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922704270"/>
                  </a:ext>
                </a:extLst>
              </a:tr>
              <a:tr h="654932">
                <a:tc>
                  <a:txBody>
                    <a:bodyPr/>
                    <a:lstStyle/>
                    <a:p>
                      <a:r>
                        <a:rPr lang="en-US" sz="1000">
                          <a:solidFill>
                            <a:schemeClr val="tx1"/>
                          </a:solidFill>
                        </a:rPr>
                        <a:t>Anecdotal highlights and quotes</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fontAlgn="base"/>
                      <a:r>
                        <a:rPr lang="en-US" sz="1000" b="0" i="0" kern="1200">
                          <a:solidFill>
                            <a:schemeClr val="tx1"/>
                          </a:solidFill>
                          <a:effectLst/>
                          <a:latin typeface="+mn-lt"/>
                          <a:ea typeface="+mn-ea"/>
                          <a:cs typeface="+mn-cs"/>
                        </a:rPr>
                        <a:t>“quote”</a:t>
                      </a:r>
                    </a:p>
                    <a:p>
                      <a:pPr fontAlgn="base"/>
                      <a:endParaRPr lang="en-US" sz="1000" b="0" i="0" kern="1200">
                        <a:solidFill>
                          <a:schemeClr val="tx1"/>
                        </a:solidFill>
                        <a:effectLst/>
                        <a:latin typeface="+mn-lt"/>
                        <a:ea typeface="+mn-ea"/>
                        <a:cs typeface="+mn-cs"/>
                      </a:endParaRPr>
                    </a:p>
                    <a:p>
                      <a:pPr fontAlgn="base"/>
                      <a:r>
                        <a:rPr lang="en-US" sz="1000" b="0" i="0" kern="1200">
                          <a:solidFill>
                            <a:schemeClr val="tx1"/>
                          </a:solidFill>
                          <a:effectLst/>
                          <a:latin typeface="+mn-lt"/>
                          <a:ea typeface="+mn-ea"/>
                          <a:cs typeface="+mn-cs"/>
                        </a:rPr>
                        <a:t>[highlight]</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a:solidFill>
                            <a:schemeClr val="tx1"/>
                          </a:solidFill>
                        </a:rPr>
                        <a:t>[Key Takeaway]</a:t>
                      </a:r>
                    </a:p>
                    <a:p>
                      <a:pPr algn="l"/>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93635369"/>
                  </a:ext>
                </a:extLst>
              </a:tr>
            </a:tbl>
          </a:graphicData>
        </a:graphic>
      </p:graphicFrame>
      <p:sp>
        <p:nvSpPr>
          <p:cNvPr id="8" name="Content Placeholder 2">
            <a:extLst>
              <a:ext uri="{FF2B5EF4-FFF2-40B4-BE49-F238E27FC236}">
                <a16:creationId xmlns:a16="http://schemas.microsoft.com/office/drawing/2014/main" id="{FF43F228-0B32-894F-BFD7-B565247BD14F}"/>
              </a:ext>
            </a:extLst>
          </p:cNvPr>
          <p:cNvSpPr txBox="1">
            <a:spLocks/>
          </p:cNvSpPr>
          <p:nvPr/>
        </p:nvSpPr>
        <p:spPr>
          <a:xfrm>
            <a:off x="439684" y="4418506"/>
            <a:ext cx="5915025" cy="966903"/>
          </a:xfrm>
          <a:prstGeom prst="rect">
            <a:avLst/>
          </a:prstGeom>
        </p:spPr>
        <p:txBody>
          <a:bodyPr vert="horz" lIns="91440" tIns="45720" rIns="91440" bIns="45720" numCol="1" spcCol="457200" rtlCol="0" anchor="t">
            <a:normAutofit/>
          </a:bodyPr>
          <a:lstStyle>
            <a:lvl1pPr marL="0" indent="0" algn="l" defTabSz="685800" rtl="0" eaLnBrk="1" latinLnBrk="0" hangingPunct="1">
              <a:lnSpc>
                <a:spcPts val="2000"/>
              </a:lnSpc>
              <a:spcBef>
                <a:spcPts val="1400"/>
              </a:spcBef>
              <a:buFont typeface="Arial" panose="020B0604020202020204" pitchFamily="34" charset="0"/>
              <a:buNone/>
              <a:defRPr sz="13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ts val="1600"/>
              </a:lnSpc>
              <a:spcBef>
                <a:spcPts val="800"/>
              </a:spcBef>
            </a:pPr>
            <a:r>
              <a:rPr lang="en-US" sz="1200" b="1"/>
              <a:t>Event sponsor</a:t>
            </a:r>
            <a:r>
              <a:rPr lang="en-US" sz="1200"/>
              <a:t>: [Leader, group, team, or organization]</a:t>
            </a:r>
          </a:p>
          <a:p>
            <a:pPr>
              <a:lnSpc>
                <a:spcPts val="1600"/>
              </a:lnSpc>
              <a:spcBef>
                <a:spcPts val="800"/>
              </a:spcBef>
            </a:pPr>
            <a:r>
              <a:rPr lang="en-US" sz="1200" b="1"/>
              <a:t>Event background: </a:t>
            </a:r>
            <a:r>
              <a:rPr lang="en-US" sz="1200"/>
              <a:t>[Add a brief sentence or two about why you hosted the event.]</a:t>
            </a:r>
          </a:p>
          <a:p>
            <a:pPr>
              <a:lnSpc>
                <a:spcPts val="1600"/>
              </a:lnSpc>
              <a:spcBef>
                <a:spcPts val="800"/>
              </a:spcBef>
            </a:pPr>
            <a:endParaRPr lang="en-US" sz="1200"/>
          </a:p>
        </p:txBody>
      </p:sp>
      <p:sp>
        <p:nvSpPr>
          <p:cNvPr id="11" name="Rectangle 10">
            <a:extLst>
              <a:ext uri="{FF2B5EF4-FFF2-40B4-BE49-F238E27FC236}">
                <a16:creationId xmlns:a16="http://schemas.microsoft.com/office/drawing/2014/main" id="{6A12EFE0-A658-6E4A-A844-304C66B1D667}"/>
              </a:ext>
            </a:extLst>
          </p:cNvPr>
          <p:cNvSpPr/>
          <p:nvPr/>
        </p:nvSpPr>
        <p:spPr>
          <a:xfrm>
            <a:off x="0" y="746331"/>
            <a:ext cx="4460682" cy="9313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2DB8A37-0684-F84A-9757-4ED847C99A30}"/>
              </a:ext>
            </a:extLst>
          </p:cNvPr>
          <p:cNvSpPr txBox="1"/>
          <p:nvPr/>
        </p:nvSpPr>
        <p:spPr>
          <a:xfrm>
            <a:off x="320527" y="939493"/>
            <a:ext cx="3977572" cy="461665"/>
          </a:xfrm>
          <a:prstGeom prst="rect">
            <a:avLst/>
          </a:prstGeom>
          <a:noFill/>
        </p:spPr>
        <p:txBody>
          <a:bodyPr wrap="square" rtlCol="0" anchor="t">
            <a:spAutoFit/>
          </a:bodyPr>
          <a:lstStyle/>
          <a:p>
            <a:pPr>
              <a:spcBef>
                <a:spcPts val="600"/>
              </a:spcBef>
            </a:pPr>
            <a:r>
              <a:rPr lang="en-US" sz="1200" dirty="0">
                <a:solidFill>
                  <a:schemeClr val="bg1"/>
                </a:solidFill>
              </a:rPr>
              <a:t>Data can be collected by clicking on the Group Insights link on the right side of the Yammer group page.</a:t>
            </a:r>
            <a:endParaRPr lang="en-US" sz="1000" dirty="0">
              <a:solidFill>
                <a:schemeClr val="bg1"/>
              </a:solidFill>
              <a:cs typeface="Segoe UI"/>
            </a:endParaRPr>
          </a:p>
        </p:txBody>
      </p:sp>
    </p:spTree>
    <p:extLst>
      <p:ext uri="{BB962C8B-B14F-4D97-AF65-F5344CB8AC3E}">
        <p14:creationId xmlns:p14="http://schemas.microsoft.com/office/powerpoint/2010/main" val="2666329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E6A743C-8DF3-40EA-A025-E5851AED13B0}"/>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0" y="0"/>
            <a:ext cx="6858000" cy="4489265"/>
          </a:xfrm>
          <a:prstGeom prst="rect">
            <a:avLst/>
          </a:prstGeom>
        </p:spPr>
      </p:pic>
      <p:sp>
        <p:nvSpPr>
          <p:cNvPr id="2" name="Title 1">
            <a:extLst>
              <a:ext uri="{FF2B5EF4-FFF2-40B4-BE49-F238E27FC236}">
                <a16:creationId xmlns:a16="http://schemas.microsoft.com/office/drawing/2014/main" id="{1352A9B3-C9DF-4F2A-9B54-38BCD544AF6C}"/>
              </a:ext>
            </a:extLst>
          </p:cNvPr>
          <p:cNvSpPr>
            <a:spLocks noGrp="1"/>
          </p:cNvSpPr>
          <p:nvPr>
            <p:ph type="title"/>
          </p:nvPr>
        </p:nvSpPr>
        <p:spPr>
          <a:xfrm>
            <a:off x="471488" y="4803475"/>
            <a:ext cx="5915025" cy="712043"/>
          </a:xfrm>
        </p:spPr>
        <p:txBody>
          <a:bodyPr/>
          <a:lstStyle/>
          <a:p>
            <a:r>
              <a:rPr lang="en-US"/>
              <a:t>Group Insights data</a:t>
            </a:r>
          </a:p>
        </p:txBody>
      </p:sp>
      <p:sp>
        <p:nvSpPr>
          <p:cNvPr id="4" name="Footer Placeholder 3">
            <a:extLst>
              <a:ext uri="{FF2B5EF4-FFF2-40B4-BE49-F238E27FC236}">
                <a16:creationId xmlns:a16="http://schemas.microsoft.com/office/drawing/2014/main" id="{D977C772-C44B-46F6-9F42-8CAFA84E74A7}"/>
              </a:ext>
            </a:extLst>
          </p:cNvPr>
          <p:cNvSpPr>
            <a:spLocks noGrp="1"/>
          </p:cNvSpPr>
          <p:nvPr>
            <p:ph type="ftr" sz="quarter" idx="11"/>
          </p:nvPr>
        </p:nvSpPr>
        <p:spPr/>
        <p:txBody>
          <a:bodyPr/>
          <a:lstStyle/>
          <a:p>
            <a:r>
              <a:rPr lang="en-US"/>
              <a:t>Live Events playbook</a:t>
            </a:r>
          </a:p>
        </p:txBody>
      </p:sp>
      <p:sp>
        <p:nvSpPr>
          <p:cNvPr id="5" name="Slide Number Placeholder 4">
            <a:extLst>
              <a:ext uri="{FF2B5EF4-FFF2-40B4-BE49-F238E27FC236}">
                <a16:creationId xmlns:a16="http://schemas.microsoft.com/office/drawing/2014/main" id="{9E1157CF-F8DF-433D-81D1-4556E0964FAF}"/>
              </a:ext>
            </a:extLst>
          </p:cNvPr>
          <p:cNvSpPr>
            <a:spLocks noGrp="1"/>
          </p:cNvSpPr>
          <p:nvPr>
            <p:ph type="sldNum" sz="quarter" idx="12"/>
          </p:nvPr>
        </p:nvSpPr>
        <p:spPr/>
        <p:txBody>
          <a:bodyPr/>
          <a:lstStyle/>
          <a:p>
            <a:fld id="{643A8744-BEB4-8C41-8186-631C306D1A4D}" type="slidenum">
              <a:rPr lang="en-US" smtClean="0"/>
              <a:t>12</a:t>
            </a:fld>
            <a:endParaRPr lang="en-US"/>
          </a:p>
        </p:txBody>
      </p:sp>
      <p:sp>
        <p:nvSpPr>
          <p:cNvPr id="8" name="Content Placeholder 2">
            <a:extLst>
              <a:ext uri="{FF2B5EF4-FFF2-40B4-BE49-F238E27FC236}">
                <a16:creationId xmlns:a16="http://schemas.microsoft.com/office/drawing/2014/main" id="{9CADE01A-0756-4815-A1AA-E7846084D8E2}"/>
              </a:ext>
            </a:extLst>
          </p:cNvPr>
          <p:cNvSpPr txBox="1">
            <a:spLocks/>
          </p:cNvSpPr>
          <p:nvPr/>
        </p:nvSpPr>
        <p:spPr>
          <a:xfrm>
            <a:off x="471488" y="5611211"/>
            <a:ext cx="5915025" cy="2598069"/>
          </a:xfrm>
          <a:prstGeom prst="rect">
            <a:avLst/>
          </a:prstGeom>
        </p:spPr>
        <p:txBody>
          <a:bodyPr vert="horz" lIns="91440" tIns="45720" rIns="91440" bIns="45720" numCol="1" spcCol="457200" rtlCol="0" anchor="t">
            <a:normAutofit/>
          </a:bodyPr>
          <a:lstStyle>
            <a:lvl1pPr marL="0" indent="0" algn="l" defTabSz="685800" rtl="0" eaLnBrk="1" latinLnBrk="0" hangingPunct="1">
              <a:lnSpc>
                <a:spcPts val="2000"/>
              </a:lnSpc>
              <a:spcBef>
                <a:spcPts val="1400"/>
              </a:spcBef>
              <a:buFont typeface="Arial" panose="020B0604020202020204" pitchFamily="34" charset="0"/>
              <a:buNone/>
              <a:defRPr sz="13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ts val="1600"/>
              </a:lnSpc>
              <a:spcBef>
                <a:spcPts val="800"/>
              </a:spcBef>
            </a:pPr>
            <a:r>
              <a:rPr lang="en-US" sz="1200"/>
              <a:t>Access </a:t>
            </a:r>
            <a:r>
              <a:rPr lang="en-US" sz="1200" i="1"/>
              <a:t>Group Insights </a:t>
            </a:r>
            <a:r>
              <a:rPr lang="en-US" sz="1200"/>
              <a:t>on the right column in your Yammer group in the </a:t>
            </a:r>
            <a:r>
              <a:rPr lang="en-US" sz="1200" i="1"/>
              <a:t>Group Actions</a:t>
            </a:r>
            <a:r>
              <a:rPr lang="en-US" sz="1200"/>
              <a:t> section.</a:t>
            </a:r>
          </a:p>
          <a:p>
            <a:pPr>
              <a:lnSpc>
                <a:spcPts val="1600"/>
              </a:lnSpc>
              <a:spcBef>
                <a:spcPts val="800"/>
              </a:spcBef>
            </a:pPr>
            <a:r>
              <a:rPr lang="en-US" sz="1200"/>
              <a:t>From here, see statistics and trends over time such as:</a:t>
            </a:r>
          </a:p>
          <a:p>
            <a:pPr marL="285750" indent="-285750">
              <a:lnSpc>
                <a:spcPts val="1600"/>
              </a:lnSpc>
              <a:spcBef>
                <a:spcPts val="800"/>
              </a:spcBef>
              <a:buFont typeface="Arial" panose="020B0604020202020204" pitchFamily="34" charset="0"/>
              <a:buChar char="•"/>
            </a:pPr>
            <a:r>
              <a:rPr lang="en-US" sz="1200"/>
              <a:t>Active people (members and non-members)</a:t>
            </a:r>
          </a:p>
          <a:p>
            <a:pPr marL="285750" indent="-285750">
              <a:lnSpc>
                <a:spcPts val="1600"/>
              </a:lnSpc>
              <a:spcBef>
                <a:spcPts val="800"/>
              </a:spcBef>
              <a:buFont typeface="Arial" panose="020B0604020202020204" pitchFamily="34" charset="0"/>
              <a:buChar char="•"/>
            </a:pPr>
            <a:r>
              <a:rPr lang="en-US" sz="1200"/>
              <a:t>Posted, read, and liked messages</a:t>
            </a:r>
          </a:p>
          <a:p>
            <a:pPr marL="285750" indent="-285750">
              <a:lnSpc>
                <a:spcPts val="1600"/>
              </a:lnSpc>
              <a:spcBef>
                <a:spcPts val="800"/>
              </a:spcBef>
              <a:buFont typeface="Arial" panose="020B0604020202020204" pitchFamily="34" charset="0"/>
              <a:buChar char="•"/>
            </a:pPr>
            <a:r>
              <a:rPr lang="en-US" sz="1200"/>
              <a:t>Total numbers related to each data point</a:t>
            </a:r>
          </a:p>
          <a:p>
            <a:pPr>
              <a:lnSpc>
                <a:spcPts val="1600"/>
              </a:lnSpc>
            </a:pPr>
            <a:r>
              <a:rPr lang="en-US" sz="1200"/>
              <a:t>You can also download the full report which will give you an Excel file with more data points and the ability to set your own date parameters. </a:t>
            </a:r>
          </a:p>
        </p:txBody>
      </p:sp>
      <p:sp>
        <p:nvSpPr>
          <p:cNvPr id="9" name="Rectangle 8">
            <a:extLst>
              <a:ext uri="{FF2B5EF4-FFF2-40B4-BE49-F238E27FC236}">
                <a16:creationId xmlns:a16="http://schemas.microsoft.com/office/drawing/2014/main" id="{20AB93D2-E9A0-7D4F-8E5B-3CACC52FF0F7}"/>
              </a:ext>
            </a:extLst>
          </p:cNvPr>
          <p:cNvSpPr/>
          <p:nvPr/>
        </p:nvSpPr>
        <p:spPr>
          <a:xfrm>
            <a:off x="2433099" y="1653871"/>
            <a:ext cx="4424901" cy="11439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9A8E753-76B7-8E40-B453-0B932B9A358D}"/>
              </a:ext>
            </a:extLst>
          </p:cNvPr>
          <p:cNvSpPr txBox="1"/>
          <p:nvPr/>
        </p:nvSpPr>
        <p:spPr>
          <a:xfrm>
            <a:off x="2541001" y="1746849"/>
            <a:ext cx="3899593" cy="938719"/>
          </a:xfrm>
          <a:prstGeom prst="rect">
            <a:avLst/>
          </a:prstGeom>
          <a:noFill/>
        </p:spPr>
        <p:txBody>
          <a:bodyPr wrap="square" rtlCol="0" anchor="t">
            <a:spAutoFit/>
          </a:bodyPr>
          <a:lstStyle/>
          <a:p>
            <a:pPr>
              <a:spcBef>
                <a:spcPts val="1000"/>
              </a:spcBef>
            </a:pPr>
            <a:r>
              <a:rPr lang="en-US" sz="1400" b="1" i="1" dirty="0">
                <a:solidFill>
                  <a:schemeClr val="bg1"/>
                </a:solidFill>
              </a:rPr>
              <a:t>Best Practice:</a:t>
            </a:r>
            <a:endParaRPr lang="en-US" sz="1400" b="1" i="1" dirty="0">
              <a:solidFill>
                <a:schemeClr val="bg1"/>
              </a:solidFill>
              <a:cs typeface="Segoe UI"/>
            </a:endParaRPr>
          </a:p>
          <a:p>
            <a:pPr>
              <a:spcBef>
                <a:spcPts val="600"/>
              </a:spcBef>
            </a:pPr>
            <a:r>
              <a:rPr lang="en-US" sz="1200" dirty="0">
                <a:solidFill>
                  <a:schemeClr val="bg1"/>
                </a:solidFill>
              </a:rPr>
              <a:t>Reporting shows the last 12 months, 28 days and 7 days. Take a screenshot before your event so you can see what impact your event had. </a:t>
            </a:r>
            <a:endParaRPr lang="en-US" sz="1200" i="1">
              <a:solidFill>
                <a:schemeClr val="bg1"/>
              </a:solidFill>
              <a:cs typeface="Segoe UI"/>
            </a:endParaRPr>
          </a:p>
        </p:txBody>
      </p:sp>
    </p:spTree>
    <p:extLst>
      <p:ext uri="{BB962C8B-B14F-4D97-AF65-F5344CB8AC3E}">
        <p14:creationId xmlns:p14="http://schemas.microsoft.com/office/powerpoint/2010/main" val="3114057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8E8DC09-DDA2-4422-9533-049650313B5A}"/>
              </a:ext>
            </a:extLst>
          </p:cNvPr>
          <p:cNvSpPr>
            <a:spLocks noGrp="1"/>
          </p:cNvSpPr>
          <p:nvPr>
            <p:ph type="title"/>
          </p:nvPr>
        </p:nvSpPr>
        <p:spPr>
          <a:xfrm>
            <a:off x="5142689" y="8190688"/>
            <a:ext cx="1418910" cy="615107"/>
          </a:xfrm>
        </p:spPr>
        <p:txBody>
          <a:bodyPr/>
          <a:lstStyle/>
          <a:p>
            <a:r>
              <a:rPr lang="en-US" dirty="0"/>
              <a:t>Yammer</a:t>
            </a:r>
          </a:p>
        </p:txBody>
      </p:sp>
      <p:pic>
        <p:nvPicPr>
          <p:cNvPr id="12" name="Picture 11">
            <a:extLst>
              <a:ext uri="{FF2B5EF4-FFF2-40B4-BE49-F238E27FC236}">
                <a16:creationId xmlns:a16="http://schemas.microsoft.com/office/drawing/2014/main" id="{8B4B7FC9-AFD7-46C8-81F8-DCFEA0F34E55}"/>
              </a:ext>
            </a:extLst>
          </p:cNvPr>
          <p:cNvPicPr>
            <a:picLocks noChangeAspect="1"/>
          </p:cNvPicPr>
          <p:nvPr/>
        </p:nvPicPr>
        <p:blipFill>
          <a:blip r:embed="rId2"/>
          <a:stretch>
            <a:fillRect/>
          </a:stretch>
        </p:blipFill>
        <p:spPr>
          <a:xfrm>
            <a:off x="208296" y="7968509"/>
            <a:ext cx="2223619" cy="996642"/>
          </a:xfrm>
          <a:prstGeom prst="rect">
            <a:avLst/>
          </a:prstGeom>
        </p:spPr>
      </p:pic>
    </p:spTree>
    <p:extLst>
      <p:ext uri="{BB962C8B-B14F-4D97-AF65-F5344CB8AC3E}">
        <p14:creationId xmlns:p14="http://schemas.microsoft.com/office/powerpoint/2010/main" val="1407751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A1865A-398D-E04F-A842-C24C918F1744}"/>
              </a:ext>
            </a:extLst>
          </p:cNvPr>
          <p:cNvSpPr>
            <a:spLocks noGrp="1"/>
          </p:cNvSpPr>
          <p:nvPr>
            <p:ph type="title"/>
          </p:nvPr>
        </p:nvSpPr>
        <p:spPr>
          <a:xfrm>
            <a:off x="416585" y="3298798"/>
            <a:ext cx="5915025" cy="712043"/>
          </a:xfrm>
        </p:spPr>
        <p:txBody>
          <a:bodyPr/>
          <a:lstStyle/>
          <a:p>
            <a:r>
              <a:rPr lang="en-US"/>
              <a:t>Pre-event checklist</a:t>
            </a:r>
          </a:p>
        </p:txBody>
      </p:sp>
      <p:sp>
        <p:nvSpPr>
          <p:cNvPr id="4" name="Footer Placeholder 3">
            <a:extLst>
              <a:ext uri="{FF2B5EF4-FFF2-40B4-BE49-F238E27FC236}">
                <a16:creationId xmlns:a16="http://schemas.microsoft.com/office/drawing/2014/main" id="{0D6F90DC-E872-D74B-8261-ADCFBF8504EC}"/>
              </a:ext>
            </a:extLst>
          </p:cNvPr>
          <p:cNvSpPr>
            <a:spLocks noGrp="1"/>
          </p:cNvSpPr>
          <p:nvPr>
            <p:ph type="ftr" sz="quarter" idx="11"/>
          </p:nvPr>
        </p:nvSpPr>
        <p:spPr/>
        <p:txBody>
          <a:bodyPr/>
          <a:lstStyle/>
          <a:p>
            <a:r>
              <a:rPr lang="en-US"/>
              <a:t>Live Event playbook</a:t>
            </a:r>
          </a:p>
        </p:txBody>
      </p:sp>
      <p:sp>
        <p:nvSpPr>
          <p:cNvPr id="5" name="Slide Number Placeholder 4">
            <a:extLst>
              <a:ext uri="{FF2B5EF4-FFF2-40B4-BE49-F238E27FC236}">
                <a16:creationId xmlns:a16="http://schemas.microsoft.com/office/drawing/2014/main" id="{880336B8-64C1-FF41-9A34-68FDE1ED753F}"/>
              </a:ext>
            </a:extLst>
          </p:cNvPr>
          <p:cNvSpPr>
            <a:spLocks noGrp="1"/>
          </p:cNvSpPr>
          <p:nvPr>
            <p:ph type="sldNum" sz="quarter" idx="12"/>
          </p:nvPr>
        </p:nvSpPr>
        <p:spPr/>
        <p:txBody>
          <a:bodyPr/>
          <a:lstStyle/>
          <a:p>
            <a:fld id="{643A8744-BEB4-8C41-8186-631C306D1A4D}" type="slidenum">
              <a:rPr lang="en-US" smtClean="0"/>
              <a:t>2</a:t>
            </a:fld>
            <a:endParaRPr lang="en-US"/>
          </a:p>
        </p:txBody>
      </p:sp>
      <p:sp>
        <p:nvSpPr>
          <p:cNvPr id="2" name="Rectangle 1">
            <a:extLst>
              <a:ext uri="{FF2B5EF4-FFF2-40B4-BE49-F238E27FC236}">
                <a16:creationId xmlns:a16="http://schemas.microsoft.com/office/drawing/2014/main" id="{776B4B6D-2F0F-CC46-9F0D-06E2F5424B5C}"/>
              </a:ext>
            </a:extLst>
          </p:cNvPr>
          <p:cNvSpPr/>
          <p:nvPr/>
        </p:nvSpPr>
        <p:spPr>
          <a:xfrm>
            <a:off x="509162" y="4158373"/>
            <a:ext cx="263341" cy="26334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6">
            <a:extLst>
              <a:ext uri="{FF2B5EF4-FFF2-40B4-BE49-F238E27FC236}">
                <a16:creationId xmlns:a16="http://schemas.microsoft.com/office/drawing/2014/main" id="{643038F5-1B35-3246-94A7-9FE60ED877D9}"/>
              </a:ext>
            </a:extLst>
          </p:cNvPr>
          <p:cNvSpPr txBox="1">
            <a:spLocks/>
          </p:cNvSpPr>
          <p:nvPr/>
        </p:nvSpPr>
        <p:spPr>
          <a:xfrm>
            <a:off x="955713" y="4137087"/>
            <a:ext cx="5359242" cy="324061"/>
          </a:xfrm>
          <a:prstGeom prst="rect">
            <a:avLst/>
          </a:prstGeom>
        </p:spPr>
        <p:txBody>
          <a:bodyPr vert="horz" lIns="91440" tIns="45720" rIns="91440" bIns="45720" numCol="1" spcCol="457200" rtlCol="0" anchor="t">
            <a:normAutofit/>
          </a:bodyPr>
          <a:lstStyle>
            <a:lvl1pPr marL="0" indent="0" algn="l" defTabSz="685800" rtl="0" eaLnBrk="1" latinLnBrk="0" hangingPunct="1">
              <a:lnSpc>
                <a:spcPts val="1700"/>
              </a:lnSpc>
              <a:spcBef>
                <a:spcPts val="120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r>
              <a:rPr lang="en-US"/>
              <a:t>What is your business outcome?</a:t>
            </a:r>
          </a:p>
        </p:txBody>
      </p:sp>
      <p:sp>
        <p:nvSpPr>
          <p:cNvPr id="12" name="Rectangle 11">
            <a:extLst>
              <a:ext uri="{FF2B5EF4-FFF2-40B4-BE49-F238E27FC236}">
                <a16:creationId xmlns:a16="http://schemas.microsoft.com/office/drawing/2014/main" id="{9F84FBDB-9850-334C-9226-EF4DBB552A9C}"/>
              </a:ext>
            </a:extLst>
          </p:cNvPr>
          <p:cNvSpPr/>
          <p:nvPr/>
        </p:nvSpPr>
        <p:spPr>
          <a:xfrm>
            <a:off x="509162" y="4671359"/>
            <a:ext cx="263341" cy="26334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6">
            <a:extLst>
              <a:ext uri="{FF2B5EF4-FFF2-40B4-BE49-F238E27FC236}">
                <a16:creationId xmlns:a16="http://schemas.microsoft.com/office/drawing/2014/main" id="{4556E71C-1C1C-D344-B319-048B0EADD422}"/>
              </a:ext>
            </a:extLst>
          </p:cNvPr>
          <p:cNvSpPr txBox="1">
            <a:spLocks/>
          </p:cNvSpPr>
          <p:nvPr/>
        </p:nvSpPr>
        <p:spPr>
          <a:xfrm>
            <a:off x="955712" y="4663503"/>
            <a:ext cx="5660988" cy="402120"/>
          </a:xfrm>
          <a:prstGeom prst="rect">
            <a:avLst/>
          </a:prstGeom>
        </p:spPr>
        <p:txBody>
          <a:bodyPr vert="horz" lIns="91440" tIns="45720" rIns="91440" bIns="45720" numCol="1" spcCol="457200" rtlCol="0" anchor="t">
            <a:normAutofit/>
          </a:bodyPr>
          <a:lstStyle>
            <a:lvl1pPr marL="0" indent="0" algn="l" defTabSz="685800" rtl="0" eaLnBrk="1" latinLnBrk="0" hangingPunct="1">
              <a:lnSpc>
                <a:spcPts val="1700"/>
              </a:lnSpc>
              <a:spcBef>
                <a:spcPts val="120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ts val="1500"/>
              </a:lnSpc>
              <a:spcBef>
                <a:spcPts val="600"/>
              </a:spcBef>
            </a:pPr>
            <a:r>
              <a:rPr lang="en-US"/>
              <a:t>Where will you host the live event? In an existing Yammer group or a new one? </a:t>
            </a:r>
          </a:p>
          <a:p>
            <a:pPr fontAlgn="base">
              <a:lnSpc>
                <a:spcPts val="1500"/>
              </a:lnSpc>
              <a:spcBef>
                <a:spcPts val="600"/>
              </a:spcBef>
            </a:pPr>
            <a:endParaRPr lang="en-US"/>
          </a:p>
        </p:txBody>
      </p:sp>
      <p:pic>
        <p:nvPicPr>
          <p:cNvPr id="8" name="Picture 7">
            <a:extLst>
              <a:ext uri="{FF2B5EF4-FFF2-40B4-BE49-F238E27FC236}">
                <a16:creationId xmlns:a16="http://schemas.microsoft.com/office/drawing/2014/main" id="{0FC273D1-4FC2-C94E-ABC9-FEFF4209E4A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6858000" cy="3189514"/>
          </a:xfrm>
          <a:prstGeom prst="rect">
            <a:avLst/>
          </a:prstGeom>
        </p:spPr>
      </p:pic>
      <p:sp>
        <p:nvSpPr>
          <p:cNvPr id="14" name="Rectangle 13">
            <a:extLst>
              <a:ext uri="{FF2B5EF4-FFF2-40B4-BE49-F238E27FC236}">
                <a16:creationId xmlns:a16="http://schemas.microsoft.com/office/drawing/2014/main" id="{9A5EA265-36B3-2C42-8362-C7AD4EF93991}"/>
              </a:ext>
            </a:extLst>
          </p:cNvPr>
          <p:cNvSpPr/>
          <p:nvPr/>
        </p:nvSpPr>
        <p:spPr>
          <a:xfrm>
            <a:off x="509162" y="5180839"/>
            <a:ext cx="263341" cy="26334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6">
            <a:extLst>
              <a:ext uri="{FF2B5EF4-FFF2-40B4-BE49-F238E27FC236}">
                <a16:creationId xmlns:a16="http://schemas.microsoft.com/office/drawing/2014/main" id="{DE8A8CFB-4DCA-7C41-A6EB-AB933BC59AB1}"/>
              </a:ext>
            </a:extLst>
          </p:cNvPr>
          <p:cNvSpPr txBox="1">
            <a:spLocks/>
          </p:cNvSpPr>
          <p:nvPr/>
        </p:nvSpPr>
        <p:spPr>
          <a:xfrm>
            <a:off x="955713" y="5153992"/>
            <a:ext cx="5359242" cy="324061"/>
          </a:xfrm>
          <a:prstGeom prst="rect">
            <a:avLst/>
          </a:prstGeom>
        </p:spPr>
        <p:txBody>
          <a:bodyPr vert="horz" lIns="91440" tIns="45720" rIns="91440" bIns="45720" numCol="1" spcCol="457200" rtlCol="0" anchor="t">
            <a:normAutofit/>
          </a:bodyPr>
          <a:lstStyle>
            <a:lvl1pPr marL="0" indent="0" algn="l" defTabSz="685800" rtl="0" eaLnBrk="1" latinLnBrk="0" hangingPunct="1">
              <a:lnSpc>
                <a:spcPts val="1700"/>
              </a:lnSpc>
              <a:spcBef>
                <a:spcPts val="120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r>
              <a:rPr lang="en-US"/>
              <a:t>Who is your intended audience?</a:t>
            </a:r>
          </a:p>
        </p:txBody>
      </p:sp>
      <p:sp>
        <p:nvSpPr>
          <p:cNvPr id="16" name="Rectangle 15">
            <a:extLst>
              <a:ext uri="{FF2B5EF4-FFF2-40B4-BE49-F238E27FC236}">
                <a16:creationId xmlns:a16="http://schemas.microsoft.com/office/drawing/2014/main" id="{3C135998-CA61-D344-874B-2ADEC81688A5}"/>
              </a:ext>
            </a:extLst>
          </p:cNvPr>
          <p:cNvSpPr/>
          <p:nvPr/>
        </p:nvSpPr>
        <p:spPr>
          <a:xfrm>
            <a:off x="509162" y="5666597"/>
            <a:ext cx="263341" cy="26334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6">
            <a:extLst>
              <a:ext uri="{FF2B5EF4-FFF2-40B4-BE49-F238E27FC236}">
                <a16:creationId xmlns:a16="http://schemas.microsoft.com/office/drawing/2014/main" id="{CA6DB800-4E31-1F4F-B78C-2985BC45AD82}"/>
              </a:ext>
            </a:extLst>
          </p:cNvPr>
          <p:cNvSpPr txBox="1">
            <a:spLocks/>
          </p:cNvSpPr>
          <p:nvPr/>
        </p:nvSpPr>
        <p:spPr>
          <a:xfrm>
            <a:off x="955712" y="5643017"/>
            <a:ext cx="5359241" cy="527018"/>
          </a:xfrm>
          <a:prstGeom prst="rect">
            <a:avLst/>
          </a:prstGeom>
        </p:spPr>
        <p:txBody>
          <a:bodyPr vert="horz" lIns="91440" tIns="45720" rIns="91440" bIns="45720" numCol="1" spcCol="457200" rtlCol="0" anchor="t">
            <a:normAutofit/>
          </a:bodyPr>
          <a:lstStyle>
            <a:lvl1pPr marL="0" indent="0" algn="l" defTabSz="685800" rtl="0" eaLnBrk="1" latinLnBrk="0" hangingPunct="1">
              <a:lnSpc>
                <a:spcPts val="1700"/>
              </a:lnSpc>
              <a:spcBef>
                <a:spcPts val="120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ts val="1500"/>
              </a:lnSpc>
              <a:spcBef>
                <a:spcPts val="600"/>
              </a:spcBef>
            </a:pPr>
            <a:r>
              <a:rPr lang="en-US"/>
              <a:t>How do you plan to promote it? On Yammer? Email? Newsletter? </a:t>
            </a:r>
          </a:p>
        </p:txBody>
      </p:sp>
      <p:sp>
        <p:nvSpPr>
          <p:cNvPr id="9" name="Rectangle 8">
            <a:extLst>
              <a:ext uri="{FF2B5EF4-FFF2-40B4-BE49-F238E27FC236}">
                <a16:creationId xmlns:a16="http://schemas.microsoft.com/office/drawing/2014/main" id="{50354B73-7843-1845-8EBB-B1E89AAFB2F2}"/>
              </a:ext>
            </a:extLst>
          </p:cNvPr>
          <p:cNvSpPr/>
          <p:nvPr/>
        </p:nvSpPr>
        <p:spPr>
          <a:xfrm>
            <a:off x="1" y="7309137"/>
            <a:ext cx="6857999" cy="13555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1C32734-9C99-B042-96EC-D74E18CA50CE}"/>
              </a:ext>
            </a:extLst>
          </p:cNvPr>
          <p:cNvSpPr txBox="1"/>
          <p:nvPr/>
        </p:nvSpPr>
        <p:spPr>
          <a:xfrm>
            <a:off x="425363" y="7588705"/>
            <a:ext cx="5906247" cy="738664"/>
          </a:xfrm>
          <a:prstGeom prst="rect">
            <a:avLst/>
          </a:prstGeom>
          <a:noFill/>
        </p:spPr>
        <p:txBody>
          <a:bodyPr wrap="square" rtlCol="0" anchor="t">
            <a:spAutoFit/>
          </a:bodyPr>
          <a:lstStyle/>
          <a:p>
            <a:pPr>
              <a:spcBef>
                <a:spcPts val="1000"/>
              </a:spcBef>
            </a:pPr>
            <a:r>
              <a:rPr lang="en-US" sz="1400" b="1" dirty="0">
                <a:solidFill>
                  <a:schemeClr val="bg1"/>
                </a:solidFill>
              </a:rPr>
              <a:t>Best Practice: </a:t>
            </a:r>
            <a:r>
              <a:rPr lang="en-US" sz="1400" dirty="0">
                <a:solidFill>
                  <a:schemeClr val="bg1"/>
                </a:solidFill>
              </a:rPr>
              <a:t>Practice with speakers prior to the live event to feel confident about the technical and production before hosting your first event. </a:t>
            </a:r>
            <a:endParaRPr lang="en-US" sz="1400" dirty="0">
              <a:solidFill>
                <a:schemeClr val="bg1"/>
              </a:solidFill>
              <a:cs typeface="Segoe UI"/>
            </a:endParaRPr>
          </a:p>
        </p:txBody>
      </p:sp>
      <p:sp>
        <p:nvSpPr>
          <p:cNvPr id="20" name="Rectangle 19">
            <a:extLst>
              <a:ext uri="{FF2B5EF4-FFF2-40B4-BE49-F238E27FC236}">
                <a16:creationId xmlns:a16="http://schemas.microsoft.com/office/drawing/2014/main" id="{24B1365D-C545-FD44-A8B0-673FDBDC7C33}"/>
              </a:ext>
            </a:extLst>
          </p:cNvPr>
          <p:cNvSpPr/>
          <p:nvPr/>
        </p:nvSpPr>
        <p:spPr>
          <a:xfrm>
            <a:off x="509162" y="6186262"/>
            <a:ext cx="263341" cy="26334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6">
            <a:extLst>
              <a:ext uri="{FF2B5EF4-FFF2-40B4-BE49-F238E27FC236}">
                <a16:creationId xmlns:a16="http://schemas.microsoft.com/office/drawing/2014/main" id="{11EDCC29-9D5E-4E45-9054-0E387F439220}"/>
              </a:ext>
            </a:extLst>
          </p:cNvPr>
          <p:cNvSpPr txBox="1">
            <a:spLocks/>
          </p:cNvSpPr>
          <p:nvPr/>
        </p:nvSpPr>
        <p:spPr>
          <a:xfrm>
            <a:off x="955711" y="6137202"/>
            <a:ext cx="5359241" cy="324061"/>
          </a:xfrm>
          <a:prstGeom prst="rect">
            <a:avLst/>
          </a:prstGeom>
        </p:spPr>
        <p:txBody>
          <a:bodyPr vert="horz" lIns="91440" tIns="45720" rIns="91440" bIns="45720" numCol="1" spcCol="457200" rtlCol="0" anchor="t">
            <a:noAutofit/>
          </a:bodyPr>
          <a:lstStyle>
            <a:lvl1pPr marL="0" indent="0" algn="l" defTabSz="685800" rtl="0" eaLnBrk="1" latinLnBrk="0" hangingPunct="1">
              <a:lnSpc>
                <a:spcPts val="1700"/>
              </a:lnSpc>
              <a:spcBef>
                <a:spcPts val="120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r>
              <a:rPr lang="en-US"/>
              <a:t>Will you need technical assistance or a production team? </a:t>
            </a:r>
            <a:endParaRPr lang="en-US">
              <a:cs typeface="Segoe UI"/>
            </a:endParaRPr>
          </a:p>
        </p:txBody>
      </p:sp>
    </p:spTree>
    <p:extLst>
      <p:ext uri="{BB962C8B-B14F-4D97-AF65-F5344CB8AC3E}">
        <p14:creationId xmlns:p14="http://schemas.microsoft.com/office/powerpoint/2010/main" val="550321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D42B0-F4E8-3344-8AE6-9E4F08FC8F04}"/>
              </a:ext>
            </a:extLst>
          </p:cNvPr>
          <p:cNvSpPr>
            <a:spLocks noGrp="1"/>
          </p:cNvSpPr>
          <p:nvPr>
            <p:ph type="title"/>
          </p:nvPr>
        </p:nvSpPr>
        <p:spPr>
          <a:xfrm>
            <a:off x="399929" y="272153"/>
            <a:ext cx="5915025" cy="712043"/>
          </a:xfrm>
        </p:spPr>
        <p:txBody>
          <a:bodyPr/>
          <a:lstStyle/>
          <a:p>
            <a:r>
              <a:rPr lang="en-US"/>
              <a:t>Planning template </a:t>
            </a:r>
          </a:p>
        </p:txBody>
      </p:sp>
      <p:graphicFrame>
        <p:nvGraphicFramePr>
          <p:cNvPr id="8" name="Content Placeholder 7">
            <a:extLst>
              <a:ext uri="{FF2B5EF4-FFF2-40B4-BE49-F238E27FC236}">
                <a16:creationId xmlns:a16="http://schemas.microsoft.com/office/drawing/2014/main" id="{469299C1-C60E-7943-A4FA-F05C7CA394A8}"/>
              </a:ext>
            </a:extLst>
          </p:cNvPr>
          <p:cNvGraphicFramePr>
            <a:graphicFrameLocks noGrp="1"/>
          </p:cNvGraphicFramePr>
          <p:nvPr>
            <p:ph idx="1"/>
            <p:extLst>
              <p:ext uri="{D42A27DB-BD31-4B8C-83A1-F6EECF244321}">
                <p14:modId xmlns:p14="http://schemas.microsoft.com/office/powerpoint/2010/main" val="2467864361"/>
              </p:ext>
            </p:extLst>
          </p:nvPr>
        </p:nvGraphicFramePr>
        <p:xfrm>
          <a:off x="471487" y="847193"/>
          <a:ext cx="5915025" cy="6816921"/>
        </p:xfrm>
        <a:graphic>
          <a:graphicData uri="http://schemas.openxmlformats.org/drawingml/2006/table">
            <a:tbl>
              <a:tblPr firstRow="1" bandRow="1">
                <a:tableStyleId>{2D5ABB26-0587-4C30-8999-92F81FD0307C}</a:tableStyleId>
              </a:tblPr>
              <a:tblGrid>
                <a:gridCol w="1273432">
                  <a:extLst>
                    <a:ext uri="{9D8B030D-6E8A-4147-A177-3AD203B41FA5}">
                      <a16:colId xmlns:a16="http://schemas.microsoft.com/office/drawing/2014/main" val="2610826564"/>
                    </a:ext>
                  </a:extLst>
                </a:gridCol>
                <a:gridCol w="3965001">
                  <a:extLst>
                    <a:ext uri="{9D8B030D-6E8A-4147-A177-3AD203B41FA5}">
                      <a16:colId xmlns:a16="http://schemas.microsoft.com/office/drawing/2014/main" val="1083724295"/>
                    </a:ext>
                  </a:extLst>
                </a:gridCol>
                <a:gridCol w="676592">
                  <a:extLst>
                    <a:ext uri="{9D8B030D-6E8A-4147-A177-3AD203B41FA5}">
                      <a16:colId xmlns:a16="http://schemas.microsoft.com/office/drawing/2014/main" val="634335077"/>
                    </a:ext>
                  </a:extLst>
                </a:gridCol>
              </a:tblGrid>
              <a:tr h="364907">
                <a:tc>
                  <a:txBody>
                    <a:bodyPr/>
                    <a:lstStyle/>
                    <a:p>
                      <a:r>
                        <a:rPr lang="en-US" sz="1000" b="1">
                          <a:solidFill>
                            <a:schemeClr val="tx1"/>
                          </a:solidFill>
                        </a:rPr>
                        <a:t>Task</a:t>
                      </a:r>
                    </a:p>
                  </a:txBody>
                  <a:tcPr anchor="ctr">
                    <a:lnB w="12700" cap="flat" cmpd="sng" algn="ctr">
                      <a:solidFill>
                        <a:schemeClr val="tx2"/>
                      </a:solidFill>
                      <a:prstDash val="solid"/>
                      <a:round/>
                      <a:headEnd type="none" w="med" len="med"/>
                      <a:tailEnd type="none" w="med" len="med"/>
                    </a:lnB>
                  </a:tcPr>
                </a:tc>
                <a:tc>
                  <a:txBody>
                    <a:bodyPr/>
                    <a:lstStyle/>
                    <a:p>
                      <a:r>
                        <a:rPr lang="en-US" sz="1000" b="1">
                          <a:solidFill>
                            <a:schemeClr val="tx1"/>
                          </a:solidFill>
                        </a:rPr>
                        <a:t>Breakdown</a:t>
                      </a:r>
                    </a:p>
                  </a:txBody>
                  <a:tcPr anchor="ctr">
                    <a:lnB w="12700" cap="flat" cmpd="sng" algn="ctr">
                      <a:solidFill>
                        <a:schemeClr val="tx2"/>
                      </a:solidFill>
                      <a:prstDash val="solid"/>
                      <a:round/>
                      <a:headEnd type="none" w="med" len="med"/>
                      <a:tailEnd type="none" w="med" len="med"/>
                    </a:lnB>
                  </a:tcPr>
                </a:tc>
                <a:tc>
                  <a:txBody>
                    <a:bodyPr/>
                    <a:lstStyle/>
                    <a:p>
                      <a:pPr algn="ctr"/>
                      <a:r>
                        <a:rPr lang="en-US" sz="1000" b="1">
                          <a:solidFill>
                            <a:schemeClr val="tx1"/>
                          </a:solidFill>
                        </a:rPr>
                        <a:t>Status</a:t>
                      </a:r>
                    </a:p>
                  </a:txBody>
                  <a:tcPr anchor="ctr">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193173954"/>
                  </a:ext>
                </a:extLst>
              </a:tr>
              <a:tr h="689824">
                <a:tc>
                  <a:txBody>
                    <a:bodyPr/>
                    <a:lstStyle/>
                    <a:p>
                      <a:r>
                        <a:rPr lang="en-US" sz="1000">
                          <a:solidFill>
                            <a:schemeClr val="tx1"/>
                          </a:solidFill>
                        </a:rPr>
                        <a:t>Business opportunity</a:t>
                      </a:r>
                    </a:p>
                  </a:txBody>
                  <a:tcP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rtl="0" fontAlgn="base"/>
                      <a:r>
                        <a:rPr lang="en-US" sz="1000" b="0" i="0" kern="1200">
                          <a:solidFill>
                            <a:schemeClr val="tx1"/>
                          </a:solidFill>
                          <a:effectLst/>
                          <a:latin typeface="+mn-lt"/>
                          <a:ea typeface="+mn-ea"/>
                          <a:cs typeface="+mn-cs"/>
                        </a:rPr>
                        <a:t>Who is the event sponsor? </a:t>
                      </a:r>
                    </a:p>
                    <a:p>
                      <a:pPr rtl="0" fontAlgn="base"/>
                      <a:r>
                        <a:rPr lang="en-US" sz="1000" b="0" i="0" kern="1200">
                          <a:solidFill>
                            <a:schemeClr val="tx1"/>
                          </a:solidFill>
                          <a:effectLst/>
                          <a:latin typeface="+mn-lt"/>
                          <a:ea typeface="+mn-ea"/>
                          <a:cs typeface="+mn-cs"/>
                        </a:rPr>
                        <a:t>Event justification—one or two sentences  </a:t>
                      </a:r>
                    </a:p>
                    <a:p>
                      <a:pPr rtl="0" fontAlgn="base"/>
                      <a:r>
                        <a:rPr lang="en-US" sz="1000" b="0" i="0" kern="1200">
                          <a:solidFill>
                            <a:schemeClr val="tx1"/>
                          </a:solidFill>
                          <a:effectLst/>
                          <a:latin typeface="+mn-lt"/>
                          <a:ea typeface="+mn-ea"/>
                          <a:cs typeface="+mn-cs"/>
                        </a:rPr>
                        <a:t>In what way will the sponsor benefit? </a:t>
                      </a:r>
                    </a:p>
                    <a:p>
                      <a:endParaRPr lang="en-US" sz="1000">
                        <a:solidFill>
                          <a:schemeClr val="tx1"/>
                        </a:solidFill>
                      </a:endParaRPr>
                    </a:p>
                  </a:txBody>
                  <a:tcP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000">
                        <a:solidFill>
                          <a:schemeClr val="tx1"/>
                        </a:solidFill>
                      </a:endParaRPr>
                    </a:p>
                  </a:txBody>
                  <a:tcP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860794905"/>
                  </a:ext>
                </a:extLst>
              </a:tr>
              <a:tr h="539863">
                <a:tc>
                  <a:txBody>
                    <a:bodyPr/>
                    <a:lstStyle/>
                    <a:p>
                      <a:r>
                        <a:rPr lang="en-US" sz="1000">
                          <a:solidFill>
                            <a:schemeClr val="tx1"/>
                          </a:solidFill>
                        </a:rPr>
                        <a:t>Audience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rtl="0" fontAlgn="base"/>
                      <a:r>
                        <a:rPr lang="en-US" sz="1000" b="0" i="0" kern="1200">
                          <a:solidFill>
                            <a:schemeClr val="tx1"/>
                          </a:solidFill>
                          <a:effectLst/>
                          <a:latin typeface="+mn-lt"/>
                          <a:ea typeface="+mn-ea"/>
                          <a:cs typeface="+mn-cs"/>
                        </a:rPr>
                        <a:t>Who is the primary audience? </a:t>
                      </a:r>
                    </a:p>
                    <a:p>
                      <a:pPr rtl="0" fontAlgn="base"/>
                      <a:r>
                        <a:rPr lang="en-US" sz="1000" b="0" i="0" kern="1200">
                          <a:solidFill>
                            <a:schemeClr val="tx1"/>
                          </a:solidFill>
                          <a:effectLst/>
                          <a:latin typeface="+mn-lt"/>
                          <a:ea typeface="+mn-ea"/>
                          <a:cs typeface="+mn-cs"/>
                        </a:rPr>
                        <a:t>How does the audience benefit from participation? </a:t>
                      </a:r>
                    </a:p>
                    <a:p>
                      <a:pPr rtl="0" fontAlgn="base"/>
                      <a:r>
                        <a:rPr lang="en-US" sz="1000" b="0" i="0" kern="1200">
                          <a:solidFill>
                            <a:schemeClr val="tx1"/>
                          </a:solidFill>
                          <a:effectLst/>
                          <a:latin typeface="+mn-lt"/>
                          <a:ea typeface="+mn-ea"/>
                          <a:cs typeface="+mn-cs"/>
                        </a:rPr>
                        <a:t>Is this audience already located within a Yammer group or do we need to create a new one?</a:t>
                      </a:r>
                    </a:p>
                    <a:p>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882819394"/>
                  </a:ext>
                </a:extLst>
              </a:tr>
              <a:tr h="1289672">
                <a:tc>
                  <a:txBody>
                    <a:bodyPr/>
                    <a:lstStyle/>
                    <a:p>
                      <a:r>
                        <a:rPr lang="en-US" sz="1000">
                          <a:solidFill>
                            <a:schemeClr val="tx1"/>
                          </a:solidFill>
                        </a:rPr>
                        <a:t>Gather Event Team</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rtl="0" fontAlgn="base"/>
                      <a:r>
                        <a:rPr lang="en-US" sz="1000" b="0" i="0" kern="1200">
                          <a:solidFill>
                            <a:schemeClr val="tx1"/>
                          </a:solidFill>
                          <a:effectLst/>
                          <a:latin typeface="+mn-lt"/>
                          <a:ea typeface="+mn-ea"/>
                          <a:cs typeface="+mn-cs"/>
                        </a:rPr>
                        <a:t>Sponsor—which group or team will sponsor the live event?</a:t>
                      </a:r>
                    </a:p>
                    <a:p>
                      <a:pPr rtl="0" fontAlgn="base"/>
                      <a:r>
                        <a:rPr lang="en-US" sz="1000" b="0" i="0" kern="1200">
                          <a:solidFill>
                            <a:schemeClr val="tx1"/>
                          </a:solidFill>
                          <a:effectLst/>
                          <a:latin typeface="+mn-lt"/>
                          <a:ea typeface="+mn-ea"/>
                          <a:cs typeface="+mn-cs"/>
                        </a:rPr>
                        <a:t>Event Organizer—who is the person responsible for communication and logistics. </a:t>
                      </a:r>
                    </a:p>
                    <a:p>
                      <a:pPr rtl="0" fontAlgn="base"/>
                      <a:r>
                        <a:rPr lang="en-US" sz="1000" b="0" i="0" kern="1200">
                          <a:solidFill>
                            <a:schemeClr val="tx1"/>
                          </a:solidFill>
                          <a:effectLst/>
                          <a:latin typeface="+mn-lt"/>
                          <a:ea typeface="+mn-ea"/>
                          <a:cs typeface="+mn-cs"/>
                        </a:rPr>
                        <a:t>Presenters—who are the subject matter experts that will lead the content and presentations, and be available to answer questions? </a:t>
                      </a:r>
                    </a:p>
                    <a:p>
                      <a:pPr rtl="0" fontAlgn="base"/>
                      <a:r>
                        <a:rPr lang="en-US" sz="1000" b="0" i="0" kern="1200">
                          <a:solidFill>
                            <a:schemeClr val="tx1"/>
                          </a:solidFill>
                          <a:effectLst/>
                          <a:latin typeface="+mn-lt"/>
                          <a:ea typeface="+mn-ea"/>
                          <a:cs typeface="+mn-cs"/>
                        </a:rPr>
                        <a:t>Yammer Moderators—who is the person who will ask questions and ensure the questions get answered? </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688983080"/>
                  </a:ext>
                </a:extLst>
              </a:tr>
              <a:tr h="539863">
                <a:tc>
                  <a:txBody>
                    <a:bodyPr/>
                    <a:lstStyle/>
                    <a:p>
                      <a:r>
                        <a:rPr lang="en-US" sz="1000">
                          <a:solidFill>
                            <a:schemeClr val="tx1"/>
                          </a:solidFill>
                        </a:rPr>
                        <a:t>Content</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rtl="0" fontAlgn="base"/>
                      <a:r>
                        <a:rPr lang="en-US" sz="1000" b="0" i="0" kern="1200">
                          <a:solidFill>
                            <a:schemeClr val="tx1"/>
                          </a:solidFill>
                          <a:effectLst/>
                          <a:latin typeface="+mn-lt"/>
                          <a:ea typeface="+mn-ea"/>
                          <a:cs typeface="+mn-cs"/>
                        </a:rPr>
                        <a:t>Main messages (related to the business opportunity) </a:t>
                      </a:r>
                    </a:p>
                    <a:p>
                      <a:pPr rtl="0" fontAlgn="base"/>
                      <a:r>
                        <a:rPr lang="en-US" sz="1000" b="0" i="0" kern="1200">
                          <a:solidFill>
                            <a:schemeClr val="tx1"/>
                          </a:solidFill>
                          <a:effectLst/>
                          <a:latin typeface="+mn-lt"/>
                          <a:ea typeface="+mn-ea"/>
                          <a:cs typeface="+mn-cs"/>
                        </a:rPr>
                        <a:t>Questions and owners (experts) </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760566998"/>
                  </a:ext>
                </a:extLst>
              </a:tr>
              <a:tr h="989748">
                <a:tc>
                  <a:txBody>
                    <a:bodyPr/>
                    <a:lstStyle/>
                    <a:p>
                      <a:r>
                        <a:rPr lang="en-US" sz="1000">
                          <a:solidFill>
                            <a:schemeClr val="tx1"/>
                          </a:solidFill>
                        </a:rPr>
                        <a:t>Technical</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FontTx/>
                        <a:buNone/>
                      </a:pPr>
                      <a:r>
                        <a:rPr lang="en-US" sz="1000" b="0" i="0" kern="1200">
                          <a:solidFill>
                            <a:schemeClr val="tx1"/>
                          </a:solidFill>
                          <a:effectLst/>
                          <a:latin typeface="+mn-lt"/>
                          <a:ea typeface="+mn-ea"/>
                          <a:cs typeface="+mn-cs"/>
                        </a:rPr>
                        <a:t>What kind of live event are you hosting? </a:t>
                      </a:r>
                      <a:endParaRPr lang="en-US"/>
                    </a:p>
                    <a:p>
                      <a:pPr marL="0" marR="0" lvl="0" indent="0" algn="l">
                        <a:lnSpc>
                          <a:spcPct val="100000"/>
                        </a:lnSpc>
                        <a:spcBef>
                          <a:spcPts val="0"/>
                        </a:spcBef>
                        <a:spcAft>
                          <a:spcPts val="0"/>
                        </a:spcAft>
                        <a:buFontTx/>
                        <a:buNone/>
                      </a:pPr>
                      <a:r>
                        <a:rPr lang="en-US" sz="1000" b="0" i="0" kern="1200">
                          <a:solidFill>
                            <a:schemeClr val="tx1"/>
                          </a:solidFill>
                          <a:effectLst/>
                          <a:latin typeface="+mn-lt"/>
                          <a:ea typeface="+mn-ea"/>
                          <a:cs typeface="+mn-cs"/>
                        </a:rPr>
                        <a:t>Will you use a production team?</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i="0" kern="1200">
                          <a:solidFill>
                            <a:schemeClr val="tx1"/>
                          </a:solidFill>
                          <a:effectLst/>
                          <a:latin typeface="+mn-lt"/>
                          <a:ea typeface="+mn-ea"/>
                          <a:cs typeface="+mn-cs"/>
                        </a:rPr>
                        <a:t>What types of devices will be used for your event?</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i="0" kern="1200">
                          <a:solidFill>
                            <a:schemeClr val="tx1"/>
                          </a:solidFill>
                          <a:effectLst/>
                          <a:latin typeface="+mn-lt"/>
                          <a:ea typeface="+mn-ea"/>
                          <a:cs typeface="+mn-cs"/>
                        </a:rPr>
                        <a:t>When is the practice for  the presenters to feel confident with the technology?</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28982199"/>
                  </a:ext>
                </a:extLst>
              </a:tr>
              <a:tr h="539863">
                <a:tc>
                  <a:txBody>
                    <a:bodyPr/>
                    <a:lstStyle/>
                    <a:p>
                      <a:r>
                        <a:rPr lang="en-US" sz="1000">
                          <a:solidFill>
                            <a:schemeClr val="tx1"/>
                          </a:solidFill>
                        </a:rPr>
                        <a:t>Promotion</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rtl="0" fontAlgn="base"/>
                      <a:r>
                        <a:rPr lang="en-US" sz="1000" b="0" i="0" kern="1200">
                          <a:solidFill>
                            <a:schemeClr val="tx1"/>
                          </a:solidFill>
                          <a:effectLst/>
                          <a:latin typeface="+mn-lt"/>
                          <a:ea typeface="+mn-ea"/>
                          <a:cs typeface="+mn-cs"/>
                        </a:rPr>
                        <a:t>Communications channels (email, Yammer groups, meetings, etc.) </a:t>
                      </a:r>
                    </a:p>
                    <a:p>
                      <a:pPr rtl="0" fontAlgn="base"/>
                      <a:r>
                        <a:rPr lang="en-US" sz="1000" b="0" i="0" kern="1200">
                          <a:solidFill>
                            <a:schemeClr val="tx1"/>
                          </a:solidFill>
                          <a:effectLst/>
                          <a:latin typeface="+mn-lt"/>
                          <a:ea typeface="+mn-ea"/>
                          <a:cs typeface="+mn-cs"/>
                        </a:rPr>
                        <a:t>What resources will you use? </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362695338"/>
                  </a:ext>
                </a:extLst>
              </a:tr>
              <a:tr h="989748">
                <a:tc>
                  <a:txBody>
                    <a:bodyPr/>
                    <a:lstStyle/>
                    <a:p>
                      <a:r>
                        <a:rPr lang="en-US" sz="1000">
                          <a:solidFill>
                            <a:schemeClr val="tx1"/>
                          </a:solidFill>
                        </a:rPr>
                        <a:t>Measurement and feedback</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rtl="0" fontAlgn="base"/>
                      <a:r>
                        <a:rPr lang="en-US" sz="1000" b="0" i="0" kern="1200">
                          <a:solidFill>
                            <a:schemeClr val="tx1"/>
                          </a:solidFill>
                          <a:effectLst/>
                          <a:latin typeface="+mn-lt"/>
                          <a:ea typeface="+mn-ea"/>
                          <a:cs typeface="+mn-cs"/>
                        </a:rPr>
                        <a:t>What does success look like? </a:t>
                      </a:r>
                    </a:p>
                    <a:p>
                      <a:pPr rtl="0" fontAlgn="base"/>
                      <a:r>
                        <a:rPr lang="en-US" sz="1000" b="0" i="0" kern="1200">
                          <a:solidFill>
                            <a:schemeClr val="tx1"/>
                          </a:solidFill>
                          <a:effectLst/>
                          <a:latin typeface="+mn-lt"/>
                          <a:ea typeface="+mn-ea"/>
                          <a:cs typeface="+mn-cs"/>
                        </a:rPr>
                        <a:t>Do you have any expectations? </a:t>
                      </a:r>
                    </a:p>
                    <a:p>
                      <a:pPr rtl="0" fontAlgn="base"/>
                      <a:r>
                        <a:rPr lang="en-US" sz="1000" b="0" i="0" kern="1200">
                          <a:solidFill>
                            <a:schemeClr val="tx1"/>
                          </a:solidFill>
                          <a:effectLst/>
                          <a:latin typeface="+mn-lt"/>
                          <a:ea typeface="+mn-ea"/>
                          <a:cs typeface="+mn-cs"/>
                        </a:rPr>
                        <a:t>How will you measure engagement? </a:t>
                      </a:r>
                    </a:p>
                    <a:p>
                      <a:pPr rtl="0" fontAlgn="base"/>
                      <a:r>
                        <a:rPr lang="en-US" sz="1000" b="0" i="0" kern="1200">
                          <a:solidFill>
                            <a:schemeClr val="tx1"/>
                          </a:solidFill>
                          <a:effectLst/>
                          <a:latin typeface="+mn-lt"/>
                          <a:ea typeface="+mn-ea"/>
                          <a:cs typeface="+mn-cs"/>
                        </a:rPr>
                        <a:t>How will you capture both qualitative and quantitative feedback? </a:t>
                      </a:r>
                    </a:p>
                    <a:p>
                      <a:pPr rtl="0" fontAlgn="base"/>
                      <a:r>
                        <a:rPr lang="en-US" sz="1000" b="0" i="0" kern="1200">
                          <a:solidFill>
                            <a:schemeClr val="tx1"/>
                          </a:solidFill>
                          <a:effectLst/>
                          <a:latin typeface="+mn-lt"/>
                          <a:ea typeface="+mn-ea"/>
                          <a:cs typeface="+mn-cs"/>
                        </a:rPr>
                        <a:t>Do you have a metrics-based baseline to measure against? </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214496260"/>
                  </a:ext>
                </a:extLst>
              </a:tr>
              <a:tr h="539863">
                <a:tc>
                  <a:txBody>
                    <a:bodyPr/>
                    <a:lstStyle/>
                    <a:p>
                      <a:r>
                        <a:rPr lang="en-US" sz="1000">
                          <a:solidFill>
                            <a:schemeClr val="tx1"/>
                          </a:solidFill>
                        </a:rPr>
                        <a:t>Next steps</a:t>
                      </a:r>
                    </a:p>
                  </a:txBody>
                  <a:tcP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fontAlgn="base"/>
                      <a:r>
                        <a:rPr lang="en-US" sz="1000" b="0" i="0" kern="1200">
                          <a:solidFill>
                            <a:schemeClr val="tx1"/>
                          </a:solidFill>
                          <a:effectLst/>
                          <a:latin typeface="+mn-lt"/>
                          <a:ea typeface="+mn-ea"/>
                          <a:cs typeface="+mn-cs"/>
                        </a:rPr>
                        <a:t>What happens next? </a:t>
                      </a:r>
                    </a:p>
                    <a:p>
                      <a:pPr fontAlgn="base"/>
                      <a:r>
                        <a:rPr lang="en-US" sz="1000" b="0" i="0" kern="1200">
                          <a:solidFill>
                            <a:schemeClr val="tx1"/>
                          </a:solidFill>
                          <a:effectLst/>
                          <a:latin typeface="+mn-lt"/>
                          <a:ea typeface="+mn-ea"/>
                          <a:cs typeface="+mn-cs"/>
                        </a:rPr>
                        <a:t>When’s the next event? Key dates and high-level schedule </a:t>
                      </a:r>
                    </a:p>
                    <a:p>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rgbClr val="0078D4"/>
                      </a:solidFill>
                      <a:prstDash val="solid"/>
                      <a:round/>
                      <a:headEnd type="none" w="med" len="med"/>
                      <a:tailEnd type="none" w="med" len="med"/>
                    </a:lnB>
                  </a:tcPr>
                </a:tc>
                <a:extLst>
                  <a:ext uri="{0D108BD9-81ED-4DB2-BD59-A6C34878D82A}">
                    <a16:rowId xmlns:a16="http://schemas.microsoft.com/office/drawing/2014/main" val="2693635369"/>
                  </a:ext>
                </a:extLst>
              </a:tr>
            </a:tbl>
          </a:graphicData>
        </a:graphic>
      </p:graphicFrame>
      <p:sp>
        <p:nvSpPr>
          <p:cNvPr id="4" name="Footer Placeholder 3">
            <a:extLst>
              <a:ext uri="{FF2B5EF4-FFF2-40B4-BE49-F238E27FC236}">
                <a16:creationId xmlns:a16="http://schemas.microsoft.com/office/drawing/2014/main" id="{15D320B0-202C-D64A-A300-143D73489CA9}"/>
              </a:ext>
            </a:extLst>
          </p:cNvPr>
          <p:cNvSpPr>
            <a:spLocks noGrp="1"/>
          </p:cNvSpPr>
          <p:nvPr>
            <p:ph type="ftr" sz="quarter" idx="11"/>
          </p:nvPr>
        </p:nvSpPr>
        <p:spPr/>
        <p:txBody>
          <a:bodyPr/>
          <a:lstStyle/>
          <a:p>
            <a:r>
              <a:rPr lang="en-US"/>
              <a:t>Live Event playbook</a:t>
            </a:r>
          </a:p>
        </p:txBody>
      </p:sp>
      <p:sp>
        <p:nvSpPr>
          <p:cNvPr id="5" name="Slide Number Placeholder 4">
            <a:extLst>
              <a:ext uri="{FF2B5EF4-FFF2-40B4-BE49-F238E27FC236}">
                <a16:creationId xmlns:a16="http://schemas.microsoft.com/office/drawing/2014/main" id="{28CBD73D-CAEE-6E4C-B8BE-581AD218BCA7}"/>
              </a:ext>
            </a:extLst>
          </p:cNvPr>
          <p:cNvSpPr>
            <a:spLocks noGrp="1"/>
          </p:cNvSpPr>
          <p:nvPr>
            <p:ph type="sldNum" sz="quarter" idx="12"/>
          </p:nvPr>
        </p:nvSpPr>
        <p:spPr/>
        <p:txBody>
          <a:bodyPr/>
          <a:lstStyle/>
          <a:p>
            <a:fld id="{643A8744-BEB4-8C41-8186-631C306D1A4D}" type="slidenum">
              <a:rPr lang="en-US" smtClean="0"/>
              <a:t>3</a:t>
            </a:fld>
            <a:endParaRPr lang="en-US"/>
          </a:p>
        </p:txBody>
      </p:sp>
      <p:sp>
        <p:nvSpPr>
          <p:cNvPr id="7" name="Rectangle 6">
            <a:extLst>
              <a:ext uri="{FF2B5EF4-FFF2-40B4-BE49-F238E27FC236}">
                <a16:creationId xmlns:a16="http://schemas.microsoft.com/office/drawing/2014/main" id="{C36F4D68-BDDB-DE4A-BE5C-E04D0EF51E3D}"/>
              </a:ext>
            </a:extLst>
          </p:cNvPr>
          <p:cNvSpPr/>
          <p:nvPr/>
        </p:nvSpPr>
        <p:spPr>
          <a:xfrm>
            <a:off x="0" y="7615763"/>
            <a:ext cx="6858000" cy="10528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92C16ED-64E5-074F-8B0C-341BA7829AD3}"/>
              </a:ext>
            </a:extLst>
          </p:cNvPr>
          <p:cNvSpPr txBox="1"/>
          <p:nvPr/>
        </p:nvSpPr>
        <p:spPr>
          <a:xfrm>
            <a:off x="796599" y="7880569"/>
            <a:ext cx="5676053" cy="523220"/>
          </a:xfrm>
          <a:prstGeom prst="rect">
            <a:avLst/>
          </a:prstGeom>
          <a:noFill/>
        </p:spPr>
        <p:txBody>
          <a:bodyPr wrap="square" rtlCol="0" anchor="t">
            <a:spAutoFit/>
          </a:bodyPr>
          <a:lstStyle/>
          <a:p>
            <a:pPr>
              <a:spcBef>
                <a:spcPts val="600"/>
              </a:spcBef>
            </a:pPr>
            <a:r>
              <a:rPr lang="en-US" sz="1400">
                <a:solidFill>
                  <a:schemeClr val="bg1"/>
                </a:solidFill>
              </a:rPr>
              <a:t>This template is a suggestion to help you plan and prepare. </a:t>
            </a:r>
            <a:br>
              <a:rPr lang="en-US" sz="1400">
                <a:solidFill>
                  <a:schemeClr val="bg1"/>
                </a:solidFill>
              </a:rPr>
            </a:br>
            <a:r>
              <a:rPr lang="en-US" sz="1400">
                <a:solidFill>
                  <a:schemeClr val="bg1"/>
                </a:solidFill>
              </a:rPr>
              <a:t>Customize based on the tasks that match your organizational needs. </a:t>
            </a:r>
            <a:endParaRPr lang="en-US" sz="1400">
              <a:solidFill>
                <a:schemeClr val="bg1"/>
              </a:solidFill>
              <a:cs typeface="Segoe UI"/>
            </a:endParaRPr>
          </a:p>
        </p:txBody>
      </p:sp>
    </p:spTree>
    <p:extLst>
      <p:ext uri="{BB962C8B-B14F-4D97-AF65-F5344CB8AC3E}">
        <p14:creationId xmlns:p14="http://schemas.microsoft.com/office/powerpoint/2010/main" val="146385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D42B0-F4E8-3344-8AE6-9E4F08FC8F04}"/>
              </a:ext>
            </a:extLst>
          </p:cNvPr>
          <p:cNvSpPr>
            <a:spLocks noGrp="1"/>
          </p:cNvSpPr>
          <p:nvPr>
            <p:ph type="title"/>
          </p:nvPr>
        </p:nvSpPr>
        <p:spPr>
          <a:xfrm>
            <a:off x="423782" y="288055"/>
            <a:ext cx="5915025" cy="712043"/>
          </a:xfrm>
        </p:spPr>
        <p:txBody>
          <a:bodyPr/>
          <a:lstStyle/>
          <a:p>
            <a:r>
              <a:rPr lang="en-US"/>
              <a:t>[SAMPLE] Communication Templates</a:t>
            </a:r>
          </a:p>
        </p:txBody>
      </p:sp>
      <p:sp>
        <p:nvSpPr>
          <p:cNvPr id="4" name="Footer Placeholder 3">
            <a:extLst>
              <a:ext uri="{FF2B5EF4-FFF2-40B4-BE49-F238E27FC236}">
                <a16:creationId xmlns:a16="http://schemas.microsoft.com/office/drawing/2014/main" id="{15D320B0-202C-D64A-A300-143D73489CA9}"/>
              </a:ext>
            </a:extLst>
          </p:cNvPr>
          <p:cNvSpPr>
            <a:spLocks noGrp="1"/>
          </p:cNvSpPr>
          <p:nvPr>
            <p:ph type="ftr" sz="quarter" idx="11"/>
          </p:nvPr>
        </p:nvSpPr>
        <p:spPr/>
        <p:txBody>
          <a:bodyPr/>
          <a:lstStyle/>
          <a:p>
            <a:r>
              <a:rPr lang="en-US"/>
              <a:t>Live Event playbook</a:t>
            </a:r>
          </a:p>
        </p:txBody>
      </p:sp>
      <p:sp>
        <p:nvSpPr>
          <p:cNvPr id="5" name="Slide Number Placeholder 4">
            <a:extLst>
              <a:ext uri="{FF2B5EF4-FFF2-40B4-BE49-F238E27FC236}">
                <a16:creationId xmlns:a16="http://schemas.microsoft.com/office/drawing/2014/main" id="{28CBD73D-CAEE-6E4C-B8BE-581AD218BCA7}"/>
              </a:ext>
            </a:extLst>
          </p:cNvPr>
          <p:cNvSpPr>
            <a:spLocks noGrp="1"/>
          </p:cNvSpPr>
          <p:nvPr>
            <p:ph type="sldNum" sz="quarter" idx="12"/>
          </p:nvPr>
        </p:nvSpPr>
        <p:spPr/>
        <p:txBody>
          <a:bodyPr/>
          <a:lstStyle/>
          <a:p>
            <a:fld id="{643A8744-BEB4-8C41-8186-631C306D1A4D}" type="slidenum">
              <a:rPr lang="en-US" smtClean="0"/>
              <a:t>4</a:t>
            </a:fld>
            <a:endParaRPr lang="en-US"/>
          </a:p>
        </p:txBody>
      </p:sp>
      <p:sp>
        <p:nvSpPr>
          <p:cNvPr id="3" name="Content Placeholder 2">
            <a:extLst>
              <a:ext uri="{FF2B5EF4-FFF2-40B4-BE49-F238E27FC236}">
                <a16:creationId xmlns:a16="http://schemas.microsoft.com/office/drawing/2014/main" id="{D51CCB2C-E28C-C14D-A797-57740584AE7C}"/>
              </a:ext>
            </a:extLst>
          </p:cNvPr>
          <p:cNvSpPr>
            <a:spLocks noGrp="1"/>
          </p:cNvSpPr>
          <p:nvPr>
            <p:ph idx="1"/>
          </p:nvPr>
        </p:nvSpPr>
        <p:spPr>
          <a:xfrm>
            <a:off x="423783" y="2225609"/>
            <a:ext cx="2868612" cy="5075794"/>
          </a:xfrm>
          <a:ln>
            <a:solidFill>
              <a:schemeClr val="bg1">
                <a:lumMod val="95000"/>
              </a:schemeClr>
            </a:solidFill>
          </a:ln>
        </p:spPr>
        <p:txBody>
          <a:bodyPr numCol="1">
            <a:noAutofit/>
          </a:bodyPr>
          <a:lstStyle/>
          <a:p>
            <a:pPr fontAlgn="base"/>
            <a:r>
              <a:rPr lang="en-US" b="1">
                <a:solidFill>
                  <a:schemeClr val="accent1"/>
                </a:solidFill>
              </a:rPr>
              <a:t>You’re invited</a:t>
            </a:r>
          </a:p>
          <a:p>
            <a:pPr fontAlgn="base">
              <a:spcBef>
                <a:spcPts val="600"/>
              </a:spcBef>
            </a:pPr>
            <a:r>
              <a:rPr lang="en-US" b="1"/>
              <a:t>Subject: Save the date – [Topic] Live Event</a:t>
            </a:r>
            <a:endParaRPr lang="en-US" b="1">
              <a:cs typeface="Segoe UI"/>
            </a:endParaRPr>
          </a:p>
          <a:p>
            <a:pPr fontAlgn="base">
              <a:spcBef>
                <a:spcPts val="600"/>
              </a:spcBef>
            </a:pPr>
            <a:r>
              <a:rPr lang="en-US"/>
              <a:t>You are invited to join us for a live event in Yammer where we will discuss [topic].  </a:t>
            </a:r>
            <a:endParaRPr lang="en-US">
              <a:cs typeface="Segoe UI"/>
            </a:endParaRPr>
          </a:p>
          <a:p>
            <a:pPr fontAlgn="base">
              <a:spcBef>
                <a:spcPts val="600"/>
              </a:spcBef>
            </a:pPr>
            <a:r>
              <a:rPr lang="en-US" b="1"/>
              <a:t>Date: </a:t>
            </a:r>
            <a:br>
              <a:rPr lang="en-US"/>
            </a:br>
            <a:r>
              <a:rPr lang="en-US" b="1"/>
              <a:t>Time: </a:t>
            </a:r>
            <a:br>
              <a:rPr lang="en-US"/>
            </a:br>
            <a:r>
              <a:rPr lang="en-US" b="1"/>
              <a:t>Group:</a:t>
            </a:r>
            <a:r>
              <a:rPr lang="en-US"/>
              <a:t> [Link URL] </a:t>
            </a:r>
            <a:endParaRPr lang="en-US">
              <a:cs typeface="Segoe UI"/>
            </a:endParaRPr>
          </a:p>
          <a:p>
            <a:pPr fontAlgn="base">
              <a:spcBef>
                <a:spcPts val="600"/>
              </a:spcBef>
            </a:pPr>
            <a:r>
              <a:rPr lang="en-US"/>
              <a:t>If this is your first live event in Yammer, it is a hosted live and we curate questions in Yammer prior and as the event that takes place. If you have a question [FOR THIS LEADER/TOPIC] post in our Yammer Group. [link to Yammer group]</a:t>
            </a:r>
            <a:endParaRPr lang="en-US">
              <a:cs typeface="Segoe UI"/>
            </a:endParaRPr>
          </a:p>
          <a:p>
            <a:pPr>
              <a:spcBef>
                <a:spcPts val="600"/>
              </a:spcBef>
            </a:pPr>
            <a:endParaRPr lang="en-US"/>
          </a:p>
          <a:p>
            <a:pPr fontAlgn="base">
              <a:spcBef>
                <a:spcPts val="600"/>
              </a:spcBef>
            </a:pPr>
            <a:r>
              <a:rPr lang="en-US"/>
              <a:t>Add to my calendar [Attendee link] </a:t>
            </a:r>
            <a:endParaRPr lang="en-US">
              <a:cs typeface="Segoe UI"/>
            </a:endParaRPr>
          </a:p>
          <a:p>
            <a:pPr>
              <a:spcBef>
                <a:spcPts val="600"/>
              </a:spcBef>
            </a:pPr>
            <a:endParaRPr lang="en-US"/>
          </a:p>
          <a:p>
            <a:pPr fontAlgn="base">
              <a:spcBef>
                <a:spcPts val="600"/>
              </a:spcBef>
            </a:pPr>
            <a:r>
              <a:rPr lang="en-US"/>
              <a:t>Hopefully, you can join us.  </a:t>
            </a:r>
            <a:endParaRPr lang="en-US">
              <a:cs typeface="Segoe UI"/>
            </a:endParaRPr>
          </a:p>
          <a:p>
            <a:pPr fontAlgn="base">
              <a:spcBef>
                <a:spcPts val="600"/>
              </a:spcBef>
            </a:pPr>
            <a:r>
              <a:rPr lang="en-US"/>
              <a:t>[Signed by organizer] </a:t>
            </a:r>
            <a:endParaRPr lang="en-US">
              <a:cs typeface="Segoe UI"/>
            </a:endParaRPr>
          </a:p>
          <a:p>
            <a:endParaRPr lang="en-US"/>
          </a:p>
        </p:txBody>
      </p:sp>
      <p:sp>
        <p:nvSpPr>
          <p:cNvPr id="11" name="TextBox 10">
            <a:extLst>
              <a:ext uri="{FF2B5EF4-FFF2-40B4-BE49-F238E27FC236}">
                <a16:creationId xmlns:a16="http://schemas.microsoft.com/office/drawing/2014/main" id="{4A108F60-A221-FE4C-8FB0-C6E79A36F599}"/>
              </a:ext>
            </a:extLst>
          </p:cNvPr>
          <p:cNvSpPr txBox="1"/>
          <p:nvPr/>
        </p:nvSpPr>
        <p:spPr>
          <a:xfrm>
            <a:off x="3921760" y="6915383"/>
            <a:ext cx="2753360" cy="723275"/>
          </a:xfrm>
          <a:prstGeom prst="rect">
            <a:avLst/>
          </a:prstGeom>
          <a:noFill/>
        </p:spPr>
        <p:txBody>
          <a:bodyPr wrap="square" rtlCol="0">
            <a:spAutoFit/>
          </a:bodyPr>
          <a:lstStyle/>
          <a:p>
            <a:pPr>
              <a:spcBef>
                <a:spcPts val="1000"/>
              </a:spcBef>
            </a:pPr>
            <a:r>
              <a:rPr lang="en-US" sz="1200" b="1" i="1">
                <a:solidFill>
                  <a:schemeClr val="bg1"/>
                </a:solidFill>
              </a:rPr>
              <a:t>NOTE:</a:t>
            </a:r>
          </a:p>
          <a:p>
            <a:pPr>
              <a:spcBef>
                <a:spcPts val="600"/>
              </a:spcBef>
            </a:pPr>
            <a:r>
              <a:rPr lang="en-US" sz="1200">
                <a:solidFill>
                  <a:schemeClr val="bg1"/>
                </a:solidFill>
              </a:rPr>
              <a:t>Not all messages need to be used – it's up to you when you communicate</a:t>
            </a:r>
            <a:endParaRPr lang="en-US" sz="1200" i="1">
              <a:solidFill>
                <a:schemeClr val="bg1"/>
              </a:solidFill>
            </a:endParaRPr>
          </a:p>
        </p:txBody>
      </p:sp>
      <p:sp>
        <p:nvSpPr>
          <p:cNvPr id="12" name="Content Placeholder 2">
            <a:extLst>
              <a:ext uri="{FF2B5EF4-FFF2-40B4-BE49-F238E27FC236}">
                <a16:creationId xmlns:a16="http://schemas.microsoft.com/office/drawing/2014/main" id="{AF617FD4-6A93-41FC-879A-E6C1CD3389E4}"/>
              </a:ext>
            </a:extLst>
          </p:cNvPr>
          <p:cNvSpPr txBox="1">
            <a:spLocks/>
          </p:cNvSpPr>
          <p:nvPr/>
        </p:nvSpPr>
        <p:spPr>
          <a:xfrm>
            <a:off x="3486097" y="2225609"/>
            <a:ext cx="3046412" cy="5063537"/>
          </a:xfrm>
          <a:prstGeom prst="rect">
            <a:avLst/>
          </a:prstGeom>
          <a:ln>
            <a:solidFill>
              <a:schemeClr val="bg1">
                <a:lumMod val="95000"/>
              </a:schemeClr>
            </a:solidFill>
          </a:ln>
        </p:spPr>
        <p:txBody>
          <a:bodyPr vert="horz" lIns="91440" tIns="45720" rIns="91440" bIns="45720" numCol="1" spcCol="457200" rtlCol="0" anchor="t">
            <a:noAutofit/>
          </a:bodyPr>
          <a:lstStyle>
            <a:lvl1pPr marL="0" indent="0" algn="l" defTabSz="685800" rtl="0" eaLnBrk="1" latinLnBrk="0" hangingPunct="1">
              <a:lnSpc>
                <a:spcPts val="1700"/>
              </a:lnSpc>
              <a:spcBef>
                <a:spcPts val="120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r>
              <a:rPr lang="en-US" b="1">
                <a:solidFill>
                  <a:schemeClr val="accent1"/>
                </a:solidFill>
              </a:rPr>
              <a:t>Reminder - tomorrow</a:t>
            </a:r>
          </a:p>
          <a:p>
            <a:pPr>
              <a:spcBef>
                <a:spcPts val="600"/>
              </a:spcBef>
            </a:pPr>
            <a:r>
              <a:rPr lang="en-US" b="1"/>
              <a:t>Subject: [Topic] Live Event in Yammer is happening tomorrow </a:t>
            </a:r>
            <a:endParaRPr lang="en-US" b="1">
              <a:cs typeface="Segoe UI"/>
            </a:endParaRPr>
          </a:p>
          <a:p>
            <a:pPr fontAlgn="base">
              <a:spcBef>
                <a:spcPts val="600"/>
              </a:spcBef>
            </a:pPr>
            <a:r>
              <a:rPr lang="en-US"/>
              <a:t>Hi [name],</a:t>
            </a:r>
            <a:endParaRPr lang="en-US">
              <a:cs typeface="Segoe UI"/>
            </a:endParaRPr>
          </a:p>
          <a:p>
            <a:pPr fontAlgn="base">
              <a:spcBef>
                <a:spcPts val="600"/>
              </a:spcBef>
            </a:pPr>
            <a:r>
              <a:rPr lang="en-US"/>
              <a:t>Tomorrow is our [topic] live event in Yammer. </a:t>
            </a:r>
            <a:endParaRPr lang="en-US">
              <a:cs typeface="Segoe UI"/>
            </a:endParaRPr>
          </a:p>
          <a:p>
            <a:pPr fontAlgn="base">
              <a:spcBef>
                <a:spcPts val="600"/>
              </a:spcBef>
            </a:pPr>
            <a:r>
              <a:rPr lang="en-US"/>
              <a:t>Here is a taste of what we’ll be talking about:</a:t>
            </a:r>
            <a:endParaRPr lang="en-US">
              <a:cs typeface="Segoe UI"/>
            </a:endParaRPr>
          </a:p>
          <a:p>
            <a:pPr marL="285750" indent="-194310" fontAlgn="base">
              <a:spcBef>
                <a:spcPts val="600"/>
              </a:spcBef>
              <a:buFont typeface="Arial" panose="020B0604020202020204" pitchFamily="34" charset="0"/>
              <a:buChar char="•"/>
            </a:pPr>
            <a:r>
              <a:rPr lang="en-US"/>
              <a:t>[Sub topic]</a:t>
            </a:r>
            <a:endParaRPr lang="en-US">
              <a:cs typeface="Segoe UI"/>
            </a:endParaRPr>
          </a:p>
          <a:p>
            <a:pPr marL="285750" indent="-194310" fontAlgn="base">
              <a:spcBef>
                <a:spcPts val="600"/>
              </a:spcBef>
              <a:buFont typeface="Arial" panose="020B0604020202020204" pitchFamily="34" charset="0"/>
              <a:buChar char="•"/>
            </a:pPr>
            <a:r>
              <a:rPr lang="en-US"/>
              <a:t>[Sub-topic]</a:t>
            </a:r>
            <a:endParaRPr lang="en-US">
              <a:cs typeface="Segoe UI"/>
            </a:endParaRPr>
          </a:p>
          <a:p>
            <a:pPr marL="285750" indent="-194310" fontAlgn="base">
              <a:spcBef>
                <a:spcPts val="600"/>
              </a:spcBef>
              <a:buFont typeface="Arial" panose="020B0604020202020204" pitchFamily="34" charset="0"/>
              <a:buChar char="•"/>
            </a:pPr>
            <a:r>
              <a:rPr lang="en-US"/>
              <a:t>[Sub-topic]</a:t>
            </a:r>
            <a:endParaRPr lang="en-US">
              <a:cs typeface="Segoe UI"/>
            </a:endParaRPr>
          </a:p>
          <a:p>
            <a:pPr marL="91440">
              <a:spcBef>
                <a:spcPts val="600"/>
              </a:spcBef>
            </a:pPr>
            <a:r>
              <a:rPr lang="en-US"/>
              <a:t>Don't forget to post your questions in our Yammer group to be answered live.</a:t>
            </a:r>
            <a:endParaRPr lang="en-US">
              <a:cs typeface="Segoe UI"/>
            </a:endParaRPr>
          </a:p>
          <a:p>
            <a:pPr marL="91440">
              <a:spcBef>
                <a:spcPts val="600"/>
              </a:spcBef>
            </a:pPr>
            <a:endParaRPr lang="en-US">
              <a:cs typeface="Segoe UI"/>
            </a:endParaRPr>
          </a:p>
          <a:p>
            <a:pPr fontAlgn="base">
              <a:spcBef>
                <a:spcPts val="600"/>
              </a:spcBef>
            </a:pPr>
            <a:r>
              <a:rPr lang="en-US"/>
              <a:t>[Signed by organizer] </a:t>
            </a:r>
            <a:endParaRPr lang="en-US">
              <a:cs typeface="Segoe UI"/>
            </a:endParaRPr>
          </a:p>
          <a:p>
            <a:pPr fontAlgn="base">
              <a:spcBef>
                <a:spcPts val="600"/>
              </a:spcBef>
            </a:pPr>
            <a:r>
              <a:rPr lang="en-US" b="1"/>
              <a:t>Date: </a:t>
            </a:r>
            <a:br>
              <a:rPr lang="en-US"/>
            </a:br>
            <a:r>
              <a:rPr lang="en-US" b="1"/>
              <a:t>Time</a:t>
            </a:r>
            <a:r>
              <a:rPr lang="en-US"/>
              <a:t>: </a:t>
            </a:r>
            <a:br>
              <a:rPr lang="en-US"/>
            </a:br>
            <a:r>
              <a:rPr lang="en-US" b="1"/>
              <a:t>Group</a:t>
            </a:r>
            <a:r>
              <a:rPr lang="en-US"/>
              <a:t>: [Link URL] </a:t>
            </a:r>
            <a:endParaRPr lang="en-US">
              <a:cs typeface="Segoe UI"/>
            </a:endParaRPr>
          </a:p>
          <a:p>
            <a:pPr>
              <a:spcBef>
                <a:spcPts val="600"/>
              </a:spcBef>
            </a:pPr>
            <a:endParaRPr lang="en-US"/>
          </a:p>
          <a:p>
            <a:pPr fontAlgn="base">
              <a:spcBef>
                <a:spcPts val="600"/>
              </a:spcBef>
            </a:pPr>
            <a:r>
              <a:rPr lang="en-US"/>
              <a:t>Add to my calendar [Link to attendee link] </a:t>
            </a:r>
            <a:endParaRPr lang="en-US">
              <a:cs typeface="Segoe UI"/>
            </a:endParaRPr>
          </a:p>
        </p:txBody>
      </p:sp>
      <p:sp>
        <p:nvSpPr>
          <p:cNvPr id="8" name="Content Placeholder 2">
            <a:extLst>
              <a:ext uri="{FF2B5EF4-FFF2-40B4-BE49-F238E27FC236}">
                <a16:creationId xmlns:a16="http://schemas.microsoft.com/office/drawing/2014/main" id="{4E9EBC73-2B3A-C444-ABCF-FA87398533FC}"/>
              </a:ext>
            </a:extLst>
          </p:cNvPr>
          <p:cNvSpPr txBox="1">
            <a:spLocks/>
          </p:cNvSpPr>
          <p:nvPr/>
        </p:nvSpPr>
        <p:spPr>
          <a:xfrm>
            <a:off x="423782" y="1066192"/>
            <a:ext cx="5915025" cy="911523"/>
          </a:xfrm>
          <a:prstGeom prst="rect">
            <a:avLst/>
          </a:prstGeom>
        </p:spPr>
        <p:txBody>
          <a:bodyPr vert="horz" lIns="91440" tIns="45720" rIns="91440" bIns="45720" numCol="1" spcCol="457200" rtlCol="0" anchor="t">
            <a:normAutofit/>
          </a:bodyPr>
          <a:lstStyle>
            <a:lvl1pPr marL="0" indent="0" algn="l" defTabSz="685800" rtl="0" eaLnBrk="1" latinLnBrk="0" hangingPunct="1">
              <a:lnSpc>
                <a:spcPts val="2000"/>
              </a:lnSpc>
              <a:spcBef>
                <a:spcPts val="1400"/>
              </a:spcBef>
              <a:buFont typeface="Arial" panose="020B0604020202020204" pitchFamily="34" charset="0"/>
              <a:buNone/>
              <a:defRPr sz="13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200"/>
              <a:t>We recommended that messages be sent from the organizer to give continuity to the communications. We've included a few sample communication messages for you to edit and use. You can send via email or post to social platforms.   </a:t>
            </a:r>
          </a:p>
          <a:p>
            <a:endParaRPr lang="en-US" sz="1200">
              <a:cs typeface="Segoe UI"/>
            </a:endParaRPr>
          </a:p>
        </p:txBody>
      </p:sp>
      <p:sp>
        <p:nvSpPr>
          <p:cNvPr id="9" name="Rectangle 8">
            <a:extLst>
              <a:ext uri="{FF2B5EF4-FFF2-40B4-BE49-F238E27FC236}">
                <a16:creationId xmlns:a16="http://schemas.microsoft.com/office/drawing/2014/main" id="{A78E5C7F-4F47-F045-B3E0-33485996546D}"/>
              </a:ext>
            </a:extLst>
          </p:cNvPr>
          <p:cNvSpPr/>
          <p:nvPr/>
        </p:nvSpPr>
        <p:spPr>
          <a:xfrm>
            <a:off x="0" y="7757850"/>
            <a:ext cx="6858000" cy="9107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0CBD156-80B9-574E-9413-1B56C6138221}"/>
              </a:ext>
            </a:extLst>
          </p:cNvPr>
          <p:cNvSpPr txBox="1"/>
          <p:nvPr/>
        </p:nvSpPr>
        <p:spPr>
          <a:xfrm>
            <a:off x="1744105" y="8046003"/>
            <a:ext cx="3185497" cy="307777"/>
          </a:xfrm>
          <a:prstGeom prst="rect">
            <a:avLst/>
          </a:prstGeom>
          <a:noFill/>
        </p:spPr>
        <p:txBody>
          <a:bodyPr wrap="square" rtlCol="0" anchor="t">
            <a:spAutoFit/>
          </a:bodyPr>
          <a:lstStyle/>
          <a:p>
            <a:pPr algn="ctr">
              <a:spcBef>
                <a:spcPts val="600"/>
              </a:spcBef>
            </a:pPr>
            <a:r>
              <a:rPr lang="en-US" sz="1400">
                <a:solidFill>
                  <a:schemeClr val="bg1"/>
                </a:solidFill>
              </a:rPr>
              <a:t>Customize these templates. </a:t>
            </a:r>
          </a:p>
        </p:txBody>
      </p:sp>
    </p:spTree>
    <p:extLst>
      <p:ext uri="{BB962C8B-B14F-4D97-AF65-F5344CB8AC3E}">
        <p14:creationId xmlns:p14="http://schemas.microsoft.com/office/powerpoint/2010/main" val="4050372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4D42B0-F4E8-3344-8AE6-9E4F08FC8F04}"/>
              </a:ext>
            </a:extLst>
          </p:cNvPr>
          <p:cNvSpPr>
            <a:spLocks noGrp="1"/>
          </p:cNvSpPr>
          <p:nvPr>
            <p:ph type="title"/>
          </p:nvPr>
        </p:nvSpPr>
        <p:spPr>
          <a:xfrm>
            <a:off x="423782" y="194652"/>
            <a:ext cx="6386512" cy="891390"/>
          </a:xfrm>
        </p:spPr>
        <p:txBody>
          <a:bodyPr/>
          <a:lstStyle/>
          <a:p>
            <a:r>
              <a:rPr lang="en-US"/>
              <a:t>[SAMPLE] Follow up message to attendees</a:t>
            </a:r>
          </a:p>
        </p:txBody>
      </p:sp>
      <p:sp>
        <p:nvSpPr>
          <p:cNvPr id="4" name="Footer Placeholder 3">
            <a:extLst>
              <a:ext uri="{FF2B5EF4-FFF2-40B4-BE49-F238E27FC236}">
                <a16:creationId xmlns:a16="http://schemas.microsoft.com/office/drawing/2014/main" id="{15D320B0-202C-D64A-A300-143D73489CA9}"/>
              </a:ext>
            </a:extLst>
          </p:cNvPr>
          <p:cNvSpPr>
            <a:spLocks noGrp="1"/>
          </p:cNvSpPr>
          <p:nvPr>
            <p:ph type="ftr" sz="quarter" idx="11"/>
          </p:nvPr>
        </p:nvSpPr>
        <p:spPr/>
        <p:txBody>
          <a:bodyPr/>
          <a:lstStyle/>
          <a:p>
            <a:r>
              <a:rPr lang="en-US"/>
              <a:t>Live Event  playbook</a:t>
            </a:r>
          </a:p>
        </p:txBody>
      </p:sp>
      <p:sp>
        <p:nvSpPr>
          <p:cNvPr id="5" name="Slide Number Placeholder 4">
            <a:extLst>
              <a:ext uri="{FF2B5EF4-FFF2-40B4-BE49-F238E27FC236}">
                <a16:creationId xmlns:a16="http://schemas.microsoft.com/office/drawing/2014/main" id="{28CBD73D-CAEE-6E4C-B8BE-581AD218BCA7}"/>
              </a:ext>
            </a:extLst>
          </p:cNvPr>
          <p:cNvSpPr>
            <a:spLocks noGrp="1"/>
          </p:cNvSpPr>
          <p:nvPr>
            <p:ph type="sldNum" sz="quarter" idx="12"/>
          </p:nvPr>
        </p:nvSpPr>
        <p:spPr/>
        <p:txBody>
          <a:bodyPr/>
          <a:lstStyle/>
          <a:p>
            <a:fld id="{643A8744-BEB4-8C41-8186-631C306D1A4D}" type="slidenum">
              <a:rPr lang="en-US" smtClean="0"/>
              <a:t>5</a:t>
            </a:fld>
            <a:endParaRPr lang="en-US"/>
          </a:p>
        </p:txBody>
      </p:sp>
      <p:sp>
        <p:nvSpPr>
          <p:cNvPr id="3" name="Content Placeholder 2">
            <a:extLst>
              <a:ext uri="{FF2B5EF4-FFF2-40B4-BE49-F238E27FC236}">
                <a16:creationId xmlns:a16="http://schemas.microsoft.com/office/drawing/2014/main" id="{D51CCB2C-E28C-C14D-A797-57740584AE7C}"/>
              </a:ext>
            </a:extLst>
          </p:cNvPr>
          <p:cNvSpPr>
            <a:spLocks noGrp="1"/>
          </p:cNvSpPr>
          <p:nvPr>
            <p:ph idx="1"/>
          </p:nvPr>
        </p:nvSpPr>
        <p:spPr>
          <a:xfrm>
            <a:off x="423782" y="1225825"/>
            <a:ext cx="5915025" cy="6187441"/>
          </a:xfrm>
        </p:spPr>
        <p:txBody>
          <a:bodyPr numCol="1"/>
          <a:lstStyle/>
          <a:p>
            <a:pPr fontAlgn="base"/>
            <a:r>
              <a:rPr lang="en-US" b="1"/>
              <a:t>Subject: Thank you for joining us for [LIVE EVENT NAME]</a:t>
            </a:r>
          </a:p>
          <a:p>
            <a:pPr fontAlgn="base"/>
            <a:r>
              <a:rPr lang="en-US"/>
              <a:t>Hi [name],</a:t>
            </a:r>
          </a:p>
          <a:p>
            <a:pPr fontAlgn="base"/>
            <a:r>
              <a:rPr lang="en-US"/>
              <a:t>Thanks so much for joining our [LIVE EVENT NAME]. I'm glad you could join us and hope you learned some useful tips and strategies that will help you in your job. </a:t>
            </a:r>
          </a:p>
          <a:p>
            <a:pPr fontAlgn="base"/>
            <a:r>
              <a:rPr lang="en-US"/>
              <a:t>One of the great things about using Yammer with these events is that the conversation continues after the event has finished. You're invited to continue to learn and contribute to the group at the link below.  You will also find a link to recording in the Yammer group if you want to reference any of the presentation.</a:t>
            </a:r>
          </a:p>
          <a:p>
            <a:pPr fontAlgn="base"/>
            <a:r>
              <a:rPr lang="en-US"/>
              <a:t>[link to Yammer group] </a:t>
            </a:r>
          </a:p>
          <a:p>
            <a:pPr fontAlgn="base"/>
            <a:r>
              <a:rPr lang="en-US"/>
              <a:t>If you have any questions, please let me know.</a:t>
            </a:r>
          </a:p>
          <a:p>
            <a:pPr fontAlgn="base"/>
            <a:r>
              <a:rPr lang="en-US"/>
              <a:t>[Signed by organizer]</a:t>
            </a:r>
            <a:endParaRPr lang="en-US">
              <a:cs typeface="Segoe UI"/>
            </a:endParaRPr>
          </a:p>
        </p:txBody>
      </p:sp>
      <p:sp>
        <p:nvSpPr>
          <p:cNvPr id="7" name="Rectangle 6">
            <a:extLst>
              <a:ext uri="{FF2B5EF4-FFF2-40B4-BE49-F238E27FC236}">
                <a16:creationId xmlns:a16="http://schemas.microsoft.com/office/drawing/2014/main" id="{EA26C08D-6038-9346-9CFC-CDEBD3959F78}"/>
              </a:ext>
            </a:extLst>
          </p:cNvPr>
          <p:cNvSpPr/>
          <p:nvPr/>
        </p:nvSpPr>
        <p:spPr>
          <a:xfrm>
            <a:off x="0" y="7602279"/>
            <a:ext cx="6858000" cy="106631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C31FAA4-6D11-4447-91C9-4334BEF261E5}"/>
              </a:ext>
            </a:extLst>
          </p:cNvPr>
          <p:cNvSpPr txBox="1"/>
          <p:nvPr/>
        </p:nvSpPr>
        <p:spPr>
          <a:xfrm>
            <a:off x="783151" y="7789260"/>
            <a:ext cx="5878513" cy="523220"/>
          </a:xfrm>
          <a:prstGeom prst="rect">
            <a:avLst/>
          </a:prstGeom>
          <a:noFill/>
        </p:spPr>
        <p:txBody>
          <a:bodyPr wrap="square" rtlCol="0" anchor="t">
            <a:spAutoFit/>
          </a:bodyPr>
          <a:lstStyle/>
          <a:p>
            <a:pPr>
              <a:spcBef>
                <a:spcPts val="1000"/>
              </a:spcBef>
            </a:pPr>
            <a:r>
              <a:rPr lang="en-US" sz="1400" b="1" dirty="0">
                <a:solidFill>
                  <a:schemeClr val="bg1"/>
                </a:solidFill>
              </a:rPr>
              <a:t>Best Practice: </a:t>
            </a:r>
            <a:r>
              <a:rPr lang="en-US" sz="1400" dirty="0">
                <a:solidFill>
                  <a:schemeClr val="bg1"/>
                </a:solidFill>
              </a:rPr>
              <a:t>Share conversations or highlights from the event. Showcase analytics from the event by looking at Group Insights. </a:t>
            </a:r>
            <a:endParaRPr lang="en-US" sz="1400" dirty="0">
              <a:solidFill>
                <a:schemeClr val="bg1"/>
              </a:solidFill>
              <a:cs typeface="Segoe UI"/>
            </a:endParaRPr>
          </a:p>
        </p:txBody>
      </p:sp>
    </p:spTree>
    <p:extLst>
      <p:ext uri="{BB962C8B-B14F-4D97-AF65-F5344CB8AC3E}">
        <p14:creationId xmlns:p14="http://schemas.microsoft.com/office/powerpoint/2010/main" val="1917149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75D1-CC94-0F41-AAB6-19631B26E145}"/>
              </a:ext>
            </a:extLst>
          </p:cNvPr>
          <p:cNvSpPr>
            <a:spLocks noGrp="1"/>
          </p:cNvSpPr>
          <p:nvPr>
            <p:ph type="title"/>
          </p:nvPr>
        </p:nvSpPr>
        <p:spPr>
          <a:xfrm>
            <a:off x="415831" y="280104"/>
            <a:ext cx="5915025" cy="712043"/>
          </a:xfrm>
        </p:spPr>
        <p:txBody>
          <a:bodyPr/>
          <a:lstStyle/>
          <a:p>
            <a:r>
              <a:rPr lang="en-US"/>
              <a:t>[SAMPLE] Live Event Schedule</a:t>
            </a:r>
          </a:p>
        </p:txBody>
      </p:sp>
      <p:sp>
        <p:nvSpPr>
          <p:cNvPr id="3" name="Content Placeholder 2">
            <a:extLst>
              <a:ext uri="{FF2B5EF4-FFF2-40B4-BE49-F238E27FC236}">
                <a16:creationId xmlns:a16="http://schemas.microsoft.com/office/drawing/2014/main" id="{A66DE978-94D0-7C4B-9521-65CB88F8477C}"/>
              </a:ext>
            </a:extLst>
          </p:cNvPr>
          <p:cNvSpPr>
            <a:spLocks noGrp="1"/>
          </p:cNvSpPr>
          <p:nvPr>
            <p:ph idx="1"/>
          </p:nvPr>
        </p:nvSpPr>
        <p:spPr>
          <a:xfrm>
            <a:off x="415830" y="992147"/>
            <a:ext cx="5915025" cy="779503"/>
          </a:xfrm>
        </p:spPr>
        <p:txBody>
          <a:bodyPr numCol="1">
            <a:normAutofit fontScale="92500"/>
          </a:bodyPr>
          <a:lstStyle/>
          <a:p>
            <a:r>
              <a:rPr lang="en-US"/>
              <a:t>This is a suggested outline and timing of some of the key items and areas you may want to track when planning a live event in Yammer. Use this template to track your progress by adding actual dates and times and customizing items for your organization . </a:t>
            </a:r>
          </a:p>
        </p:txBody>
      </p:sp>
      <p:sp>
        <p:nvSpPr>
          <p:cNvPr id="4" name="Footer Placeholder 3">
            <a:extLst>
              <a:ext uri="{FF2B5EF4-FFF2-40B4-BE49-F238E27FC236}">
                <a16:creationId xmlns:a16="http://schemas.microsoft.com/office/drawing/2014/main" id="{98D0AB7C-E3C6-1D42-B089-D43EFD53822C}"/>
              </a:ext>
            </a:extLst>
          </p:cNvPr>
          <p:cNvSpPr>
            <a:spLocks noGrp="1"/>
          </p:cNvSpPr>
          <p:nvPr>
            <p:ph type="ftr" sz="quarter" idx="11"/>
          </p:nvPr>
        </p:nvSpPr>
        <p:spPr/>
        <p:txBody>
          <a:bodyPr/>
          <a:lstStyle/>
          <a:p>
            <a:r>
              <a:rPr lang="en-US"/>
              <a:t>Live Event playbook</a:t>
            </a:r>
          </a:p>
        </p:txBody>
      </p:sp>
      <p:sp>
        <p:nvSpPr>
          <p:cNvPr id="5" name="Slide Number Placeholder 4">
            <a:extLst>
              <a:ext uri="{FF2B5EF4-FFF2-40B4-BE49-F238E27FC236}">
                <a16:creationId xmlns:a16="http://schemas.microsoft.com/office/drawing/2014/main" id="{8F33F2C4-4986-1641-8F58-1E5EC0DA84C5}"/>
              </a:ext>
            </a:extLst>
          </p:cNvPr>
          <p:cNvSpPr>
            <a:spLocks noGrp="1"/>
          </p:cNvSpPr>
          <p:nvPr>
            <p:ph type="sldNum" sz="quarter" idx="12"/>
          </p:nvPr>
        </p:nvSpPr>
        <p:spPr/>
        <p:txBody>
          <a:bodyPr/>
          <a:lstStyle/>
          <a:p>
            <a:fld id="{643A8744-BEB4-8C41-8186-631C306D1A4D}" type="slidenum">
              <a:rPr lang="en-US" smtClean="0"/>
              <a:t>6</a:t>
            </a:fld>
            <a:endParaRPr lang="en-US"/>
          </a:p>
        </p:txBody>
      </p:sp>
      <p:graphicFrame>
        <p:nvGraphicFramePr>
          <p:cNvPr id="6" name="Content Placeholder 7">
            <a:extLst>
              <a:ext uri="{FF2B5EF4-FFF2-40B4-BE49-F238E27FC236}">
                <a16:creationId xmlns:a16="http://schemas.microsoft.com/office/drawing/2014/main" id="{7C3655D0-E715-164E-9DB5-46AA28633DFA}"/>
              </a:ext>
            </a:extLst>
          </p:cNvPr>
          <p:cNvGraphicFramePr>
            <a:graphicFrameLocks/>
          </p:cNvGraphicFramePr>
          <p:nvPr>
            <p:extLst>
              <p:ext uri="{D42A27DB-BD31-4B8C-83A1-F6EECF244321}">
                <p14:modId xmlns:p14="http://schemas.microsoft.com/office/powerpoint/2010/main" val="2473777005"/>
              </p:ext>
            </p:extLst>
          </p:nvPr>
        </p:nvGraphicFramePr>
        <p:xfrm>
          <a:off x="471487" y="1899920"/>
          <a:ext cx="5915025" cy="6365240"/>
        </p:xfrm>
        <a:graphic>
          <a:graphicData uri="http://schemas.openxmlformats.org/drawingml/2006/table">
            <a:tbl>
              <a:tblPr firstRow="1" bandRow="1">
                <a:tableStyleId>{2D5ABB26-0587-4C30-8999-92F81FD0307C}</a:tableStyleId>
              </a:tblPr>
              <a:tblGrid>
                <a:gridCol w="2566353">
                  <a:extLst>
                    <a:ext uri="{9D8B030D-6E8A-4147-A177-3AD203B41FA5}">
                      <a16:colId xmlns:a16="http://schemas.microsoft.com/office/drawing/2014/main" val="2610826564"/>
                    </a:ext>
                  </a:extLst>
                </a:gridCol>
                <a:gridCol w="1351280">
                  <a:extLst>
                    <a:ext uri="{9D8B030D-6E8A-4147-A177-3AD203B41FA5}">
                      <a16:colId xmlns:a16="http://schemas.microsoft.com/office/drawing/2014/main" val="1083724295"/>
                    </a:ext>
                  </a:extLst>
                </a:gridCol>
                <a:gridCol w="1997392">
                  <a:extLst>
                    <a:ext uri="{9D8B030D-6E8A-4147-A177-3AD203B41FA5}">
                      <a16:colId xmlns:a16="http://schemas.microsoft.com/office/drawing/2014/main" val="2760801345"/>
                    </a:ext>
                  </a:extLst>
                </a:gridCol>
              </a:tblGrid>
              <a:tr h="370840">
                <a:tc>
                  <a:txBody>
                    <a:bodyPr/>
                    <a:lstStyle/>
                    <a:p>
                      <a:r>
                        <a:rPr lang="en-US" sz="1000" b="1">
                          <a:solidFill>
                            <a:schemeClr val="tx1"/>
                          </a:solidFill>
                        </a:rPr>
                        <a:t>Pre-event</a:t>
                      </a:r>
                    </a:p>
                  </a:txBody>
                  <a:tcPr anchor="ctr">
                    <a:lnL>
                      <a:noFill/>
                    </a:lnL>
                    <a:lnR>
                      <a:noFill/>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a:solidFill>
                          <a:schemeClr val="tx1"/>
                        </a:solidFill>
                      </a:endParaRPr>
                    </a:p>
                  </a:txBody>
                  <a:tcPr>
                    <a:lnL>
                      <a:noFill/>
                    </a:lnL>
                    <a:lnR>
                      <a:noFill/>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a:solidFill>
                          <a:schemeClr val="tx1"/>
                        </a:solidFill>
                      </a:endParaRPr>
                    </a:p>
                  </a:txBody>
                  <a:tcPr>
                    <a:lnL>
                      <a:noFill/>
                    </a:lnL>
                    <a:lnR>
                      <a:noFill/>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5982760"/>
                  </a:ext>
                </a:extLst>
              </a:tr>
              <a:tr h="370840">
                <a:tc>
                  <a:txBody>
                    <a:bodyPr/>
                    <a:lstStyle/>
                    <a:p>
                      <a:r>
                        <a:rPr lang="en-US" sz="1000" b="0" i="0" kern="1200">
                          <a:solidFill>
                            <a:schemeClr val="tx1"/>
                          </a:solidFill>
                          <a:effectLst/>
                          <a:latin typeface="+mn-lt"/>
                          <a:ea typeface="+mn-ea"/>
                          <a:cs typeface="+mn-cs"/>
                        </a:rPr>
                        <a:t>Determine business need and related goals/outcomes</a:t>
                      </a:r>
                      <a:endParaRPr lang="en-US" sz="1000">
                        <a:solidFill>
                          <a:schemeClr val="tx1"/>
                        </a:solidFill>
                      </a:endParaRPr>
                    </a:p>
                  </a:txBody>
                  <a:tcP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b="0" i="0" kern="1200">
                          <a:solidFill>
                            <a:schemeClr val="tx1"/>
                          </a:solidFill>
                          <a:effectLst/>
                          <a:latin typeface="+mn-lt"/>
                          <a:ea typeface="+mn-ea"/>
                          <a:cs typeface="+mn-cs"/>
                        </a:rPr>
                        <a:t>At least 2 weeks before</a:t>
                      </a:r>
                      <a:endParaRPr lang="en-US" sz="1000">
                        <a:solidFill>
                          <a:schemeClr val="tx1"/>
                        </a:solidFill>
                      </a:endParaRPr>
                    </a:p>
                  </a:txBody>
                  <a:tcP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FontTx/>
                        <a:buNone/>
                      </a:pPr>
                      <a:r>
                        <a:rPr lang="en-US" sz="1000" b="0" i="0" kern="1200">
                          <a:solidFill>
                            <a:schemeClr val="tx1"/>
                          </a:solidFill>
                          <a:effectLst/>
                          <a:latin typeface="+mn-lt"/>
                          <a:ea typeface="+mn-ea"/>
                          <a:cs typeface="+mn-cs"/>
                        </a:rPr>
                        <a:t>Sponsor/Event Organizer </a:t>
                      </a:r>
                      <a:endParaRPr lang="en-US" sz="1000">
                        <a:solidFill>
                          <a:schemeClr val="tx1"/>
                        </a:solidFill>
                      </a:endParaRPr>
                    </a:p>
                  </a:txBody>
                  <a:tcP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860794905"/>
                  </a:ext>
                </a:extLst>
              </a:tr>
              <a:tr h="370840">
                <a:tc>
                  <a:txBody>
                    <a:bodyPr/>
                    <a:lstStyle/>
                    <a:p>
                      <a:r>
                        <a:rPr lang="en-US" sz="1000" b="0" i="0" kern="1200">
                          <a:solidFill>
                            <a:schemeClr val="tx1"/>
                          </a:solidFill>
                          <a:effectLst/>
                          <a:latin typeface="+mn-lt"/>
                          <a:ea typeface="+mn-ea"/>
                          <a:cs typeface="+mn-cs"/>
                        </a:rPr>
                        <a:t>Determine related content</a:t>
                      </a: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685800" rtl="0" eaLnBrk="1" fontAlgn="base" latinLnBrk="0" hangingPunct="1">
                        <a:lnSpc>
                          <a:spcPct val="100000"/>
                        </a:lnSpc>
                        <a:spcBef>
                          <a:spcPts val="0"/>
                        </a:spcBef>
                        <a:spcAft>
                          <a:spcPts val="0"/>
                        </a:spcAft>
                        <a:buClrTx/>
                        <a:buSzTx/>
                        <a:buFontTx/>
                        <a:buNone/>
                        <a:tabLst/>
                        <a:defRPr/>
                      </a:pPr>
                      <a:r>
                        <a:rPr lang="en-US" sz="1000" b="0" i="0" kern="1200">
                          <a:solidFill>
                            <a:schemeClr val="tx1"/>
                          </a:solidFill>
                          <a:effectLst/>
                          <a:latin typeface="+mn-lt"/>
                          <a:ea typeface="+mn-ea"/>
                          <a:cs typeface="+mn-cs"/>
                        </a:rPr>
                        <a:t>1-2 weeks before</a:t>
                      </a: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FontTx/>
                        <a:buNone/>
                      </a:pPr>
                      <a:r>
                        <a:rPr lang="en-US" sz="1000" b="0" i="0" kern="1200">
                          <a:solidFill>
                            <a:schemeClr val="tx1"/>
                          </a:solidFill>
                          <a:effectLst/>
                          <a:latin typeface="+mn-lt"/>
                          <a:ea typeface="+mn-ea"/>
                          <a:cs typeface="+mn-cs"/>
                        </a:rPr>
                        <a:t>Sponsor/Event Organizer </a:t>
                      </a: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882819394"/>
                  </a:ext>
                </a:extLst>
              </a:tr>
              <a:tr h="370840">
                <a:tc>
                  <a:txBody>
                    <a:bodyPr/>
                    <a:lstStyle/>
                    <a:p>
                      <a:r>
                        <a:rPr lang="en-US" sz="1000" b="0" i="0" kern="1200">
                          <a:solidFill>
                            <a:schemeClr val="tx1"/>
                          </a:solidFill>
                          <a:effectLst/>
                          <a:latin typeface="+mn-lt"/>
                          <a:ea typeface="+mn-ea"/>
                          <a:cs typeface="+mn-cs"/>
                        </a:rPr>
                        <a:t>Define KPIs</a:t>
                      </a: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i="0" kern="1200">
                          <a:solidFill>
                            <a:schemeClr val="tx1"/>
                          </a:solidFill>
                          <a:effectLst/>
                          <a:latin typeface="+mn-lt"/>
                          <a:ea typeface="+mn-ea"/>
                          <a:cs typeface="+mn-cs"/>
                        </a:rPr>
                        <a:t>1-2 weeks before</a:t>
                      </a: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FontTx/>
                        <a:buNone/>
                      </a:pPr>
                      <a:r>
                        <a:rPr lang="en-US" sz="1000" b="0" i="0" kern="1200">
                          <a:solidFill>
                            <a:schemeClr val="tx1"/>
                          </a:solidFill>
                          <a:effectLst/>
                          <a:latin typeface="+mn-lt"/>
                          <a:ea typeface="+mn-ea"/>
                          <a:cs typeface="+mn-cs"/>
                        </a:rPr>
                        <a:t>Sponsor/Event Organizer </a:t>
                      </a: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88983080"/>
                  </a:ext>
                </a:extLst>
              </a:tr>
              <a:tr h="370840">
                <a:tc>
                  <a:txBody>
                    <a:bodyPr/>
                    <a:lstStyle/>
                    <a:p>
                      <a:r>
                        <a:rPr lang="en-US" sz="1000" b="0" i="0" kern="1200">
                          <a:solidFill>
                            <a:schemeClr val="tx1"/>
                          </a:solidFill>
                          <a:effectLst/>
                          <a:latin typeface="+mn-lt"/>
                          <a:ea typeface="+mn-ea"/>
                          <a:cs typeface="+mn-cs"/>
                        </a:rPr>
                        <a:t>Assign roles and expectations</a:t>
                      </a: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i="0" kern="1200">
                          <a:solidFill>
                            <a:schemeClr val="tx1"/>
                          </a:solidFill>
                          <a:effectLst/>
                          <a:latin typeface="+mn-lt"/>
                          <a:ea typeface="+mn-ea"/>
                          <a:cs typeface="+mn-cs"/>
                        </a:rPr>
                        <a:t>1-2 weeks before</a:t>
                      </a: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b="0" i="0" kern="1200">
                          <a:solidFill>
                            <a:schemeClr val="tx1"/>
                          </a:solidFill>
                          <a:effectLst/>
                          <a:latin typeface="+mn-lt"/>
                          <a:ea typeface="+mn-ea"/>
                          <a:cs typeface="+mn-cs"/>
                        </a:rPr>
                        <a:t>Event Organizer </a:t>
                      </a: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922704270"/>
                  </a:ext>
                </a:extLst>
              </a:tr>
              <a:tr h="370840">
                <a:tc>
                  <a:txBody>
                    <a:bodyPr/>
                    <a:lstStyle/>
                    <a:p>
                      <a:r>
                        <a:rPr lang="en-US" sz="1000" b="0" i="0" kern="1200">
                          <a:solidFill>
                            <a:schemeClr val="tx1"/>
                          </a:solidFill>
                          <a:effectLst/>
                          <a:latin typeface="+mn-lt"/>
                          <a:ea typeface="+mn-ea"/>
                          <a:cs typeface="+mn-cs"/>
                        </a:rPr>
                        <a:t>Notify and train presenters </a:t>
                      </a: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a:solidFill>
                            <a:schemeClr val="tx1"/>
                          </a:solidFill>
                        </a:rPr>
                        <a:t>5 Days before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b="0" i="0" kern="1200">
                          <a:solidFill>
                            <a:schemeClr val="tx1"/>
                          </a:solidFill>
                          <a:effectLst/>
                          <a:latin typeface="+mn-lt"/>
                          <a:ea typeface="+mn-ea"/>
                          <a:cs typeface="+mn-cs"/>
                        </a:rPr>
                        <a:t>Event Organizer </a:t>
                      </a: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93635369"/>
                  </a:ext>
                </a:extLst>
              </a:tr>
              <a:tr h="370840">
                <a:tc>
                  <a:txBody>
                    <a:bodyPr/>
                    <a:lstStyle/>
                    <a:p>
                      <a:r>
                        <a:rPr lang="en-US" sz="1000" b="0" i="0" kern="1200">
                          <a:solidFill>
                            <a:schemeClr val="tx1"/>
                          </a:solidFill>
                          <a:effectLst/>
                          <a:latin typeface="+mn-lt"/>
                          <a:ea typeface="+mn-ea"/>
                          <a:cs typeface="+mn-cs"/>
                        </a:rPr>
                        <a:t>Determine event schedule content/posts</a:t>
                      </a: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a:solidFill>
                            <a:schemeClr val="tx1"/>
                          </a:solidFill>
                        </a:rPr>
                        <a:t>3 Days before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b="0" i="0" kern="1200">
                          <a:solidFill>
                            <a:schemeClr val="tx1"/>
                          </a:solidFill>
                          <a:effectLst/>
                          <a:latin typeface="+mn-lt"/>
                          <a:ea typeface="+mn-ea"/>
                          <a:cs typeface="+mn-cs"/>
                        </a:rPr>
                        <a:t>Event Organizer </a:t>
                      </a: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597848367"/>
                  </a:ext>
                </a:extLst>
              </a:tr>
              <a:tr h="370840">
                <a:tc>
                  <a:txBody>
                    <a:bodyPr/>
                    <a:lstStyle/>
                    <a:p>
                      <a:r>
                        <a:rPr lang="en-US" sz="1000">
                          <a:solidFill>
                            <a:schemeClr val="tx1"/>
                          </a:solidFill>
                        </a:rPr>
                        <a:t>Set up meeting with event team, presenters, speakers to practice and review flow</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a:solidFill>
                            <a:schemeClr val="tx1"/>
                          </a:solidFill>
                        </a:rPr>
                        <a:t>2 Days before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b="0" i="0" kern="1200">
                          <a:solidFill>
                            <a:schemeClr val="tx1"/>
                          </a:solidFill>
                          <a:effectLst/>
                          <a:latin typeface="+mn-lt"/>
                          <a:ea typeface="+mn-ea"/>
                          <a:cs typeface="+mn-cs"/>
                        </a:rPr>
                        <a:t>Event Team: Event Organizer, Presenters, Producers, Yammer Moderators </a:t>
                      </a: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11936010"/>
                  </a:ext>
                </a:extLst>
              </a:tr>
              <a:tr h="370840">
                <a:tc>
                  <a:txBody>
                    <a:bodyPr/>
                    <a:lstStyle/>
                    <a:p>
                      <a:r>
                        <a:rPr lang="en-US" sz="1000">
                          <a:solidFill>
                            <a:schemeClr val="tx1"/>
                          </a:solidFill>
                        </a:rPr>
                        <a:t>Load initial content</a:t>
                      </a:r>
                    </a:p>
                  </a:txBody>
                  <a:tcP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a:r>
                        <a:rPr lang="en-US" sz="1000">
                          <a:solidFill>
                            <a:schemeClr val="tx1"/>
                          </a:solidFill>
                        </a:rPr>
                        <a:t>1 Days before</a:t>
                      </a:r>
                    </a:p>
                  </a:txBody>
                  <a:tcP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a:r>
                        <a:rPr lang="en-US" sz="1000">
                          <a:solidFill>
                            <a:schemeClr val="tx1"/>
                          </a:solidFill>
                        </a:rPr>
                        <a:t>Event Organizer </a:t>
                      </a:r>
                    </a:p>
                  </a:txBody>
                  <a:tcP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390619183"/>
                  </a:ext>
                </a:extLst>
              </a:tr>
              <a:tr h="370840">
                <a:tc>
                  <a:txBody>
                    <a:bodyPr/>
                    <a:lstStyle/>
                    <a:p>
                      <a:pPr algn="l"/>
                      <a:r>
                        <a:rPr lang="en-US" sz="1000" b="1">
                          <a:solidFill>
                            <a:schemeClr val="tx1"/>
                          </a:solidFill>
                        </a:rPr>
                        <a:t>Live Event in Yammer</a:t>
                      </a: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a:endParaRPr lang="en-US" sz="1000">
                        <a:solidFill>
                          <a:schemeClr val="tx1"/>
                        </a:solidFill>
                      </a:endParaRP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a:endParaRPr lang="en-US" sz="1000">
                        <a:solidFill>
                          <a:schemeClr val="tx1"/>
                        </a:solidFill>
                      </a:endParaRP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884806208"/>
                  </a:ext>
                </a:extLst>
              </a:tr>
              <a:tr h="370840">
                <a:tc>
                  <a:txBody>
                    <a:bodyPr/>
                    <a:lstStyle/>
                    <a:p>
                      <a:r>
                        <a:rPr lang="en-US" sz="1000">
                          <a:solidFill>
                            <a:schemeClr val="tx1"/>
                          </a:solidFill>
                        </a:rPr>
                        <a:t>Set up meeting with experts and host – review questions and flow</a:t>
                      </a:r>
                    </a:p>
                  </a:txBody>
                  <a:tcP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a:solidFill>
                            <a:schemeClr val="tx1"/>
                          </a:solidFill>
                        </a:rPr>
                        <a:t>30 minutes before</a:t>
                      </a:r>
                    </a:p>
                  </a:txBody>
                  <a:tcP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b="0" i="0" kern="1200">
                          <a:solidFill>
                            <a:schemeClr val="tx1"/>
                          </a:solidFill>
                          <a:effectLst/>
                          <a:latin typeface="+mn-lt"/>
                          <a:ea typeface="+mn-ea"/>
                          <a:cs typeface="+mn-cs"/>
                        </a:rPr>
                        <a:t>Event Team: Event Organizer, Presenters, Producers, Yammer Moderators </a:t>
                      </a:r>
                      <a:endParaRPr lang="en-US" sz="1000">
                        <a:solidFill>
                          <a:schemeClr val="tx1"/>
                        </a:solidFill>
                      </a:endParaRPr>
                    </a:p>
                  </a:txBody>
                  <a:tcP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800389726"/>
                  </a:ext>
                </a:extLst>
              </a:tr>
              <a:tr h="370840">
                <a:tc>
                  <a:txBody>
                    <a:bodyPr/>
                    <a:lstStyle/>
                    <a:p>
                      <a:r>
                        <a:rPr lang="en-US" sz="1000">
                          <a:solidFill>
                            <a:schemeClr val="tx1"/>
                          </a:solidFill>
                        </a:rPr>
                        <a:t>Post welcome message and introduction question</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a:solidFill>
                            <a:schemeClr val="tx1"/>
                          </a:solidFill>
                        </a:rPr>
                        <a:t>5 minutes before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a:solidFill>
                            <a:schemeClr val="tx1"/>
                          </a:solidFill>
                        </a:rPr>
                        <a:t>Yammer Moderators </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13223828"/>
                  </a:ext>
                </a:extLst>
              </a:tr>
              <a:tr h="370840">
                <a:tc>
                  <a:txBody>
                    <a:bodyPr/>
                    <a:lstStyle/>
                    <a:p>
                      <a:r>
                        <a:rPr lang="en-US" sz="1000">
                          <a:solidFill>
                            <a:schemeClr val="tx1"/>
                          </a:solidFill>
                        </a:rPr>
                        <a:t>Facilitate Questions to Presenters</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a:solidFill>
                            <a:schemeClr val="tx1"/>
                          </a:solidFill>
                        </a:rPr>
                        <a:t>During</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a:solidFill>
                            <a:schemeClr val="tx1"/>
                          </a:solidFill>
                        </a:rPr>
                        <a:t>Yammer Moderators </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44920151"/>
                  </a:ext>
                </a:extLst>
              </a:tr>
              <a:tr h="370840">
                <a:tc>
                  <a:txBody>
                    <a:bodyPr/>
                    <a:lstStyle/>
                    <a:p>
                      <a:r>
                        <a:rPr lang="en-US" sz="1000">
                          <a:solidFill>
                            <a:schemeClr val="tx1"/>
                          </a:solidFill>
                        </a:rPr>
                        <a:t>Close up – Thank everyone and encourage continued conversation</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a:solidFill>
                            <a:schemeClr val="tx1"/>
                          </a:solidFill>
                        </a:rPr>
                        <a:t>55 minutes after</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a:solidFill>
                            <a:schemeClr val="tx1"/>
                          </a:solidFill>
                        </a:rPr>
                        <a:t>Event Organizer </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917015077"/>
                  </a:ext>
                </a:extLst>
              </a:tr>
              <a:tr h="370840">
                <a:tc>
                  <a:txBody>
                    <a:bodyPr/>
                    <a:lstStyle/>
                    <a:p>
                      <a:r>
                        <a:rPr lang="en-US" sz="1000">
                          <a:solidFill>
                            <a:schemeClr val="tx1"/>
                          </a:solidFill>
                        </a:rPr>
                        <a:t>Request feedback from presenters</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a:solidFill>
                            <a:schemeClr val="tx1"/>
                          </a:solidFill>
                        </a:rPr>
                        <a:t>1 day after</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a:solidFill>
                            <a:schemeClr val="tx1"/>
                          </a:solidFill>
                        </a:rPr>
                        <a:t>Event Organizer </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67602846"/>
                  </a:ext>
                </a:extLst>
              </a:tr>
              <a:tr h="370840">
                <a:tc>
                  <a:txBody>
                    <a:bodyPr/>
                    <a:lstStyle/>
                    <a:p>
                      <a:r>
                        <a:rPr lang="en-US" sz="1000">
                          <a:solidFill>
                            <a:schemeClr val="tx1"/>
                          </a:solidFill>
                        </a:rPr>
                        <a:t>Post thank you for attending messages</a:t>
                      </a:r>
                    </a:p>
                  </a:txBody>
                  <a:tcP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a:r>
                        <a:rPr lang="en-US" sz="1000">
                          <a:solidFill>
                            <a:schemeClr val="tx1"/>
                          </a:solidFill>
                        </a:rPr>
                        <a:t>Hours after</a:t>
                      </a:r>
                    </a:p>
                  </a:txBody>
                  <a:tcP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a:r>
                        <a:rPr lang="en-US" sz="1000">
                          <a:solidFill>
                            <a:schemeClr val="tx1"/>
                          </a:solidFill>
                        </a:rPr>
                        <a:t>Yammer Moderators </a:t>
                      </a:r>
                    </a:p>
                  </a:txBody>
                  <a:tcP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404161028"/>
                  </a:ext>
                </a:extLst>
              </a:tr>
            </a:tbl>
          </a:graphicData>
        </a:graphic>
      </p:graphicFrame>
      <p:sp>
        <p:nvSpPr>
          <p:cNvPr id="9" name="Content Placeholder 2">
            <a:extLst>
              <a:ext uri="{FF2B5EF4-FFF2-40B4-BE49-F238E27FC236}">
                <a16:creationId xmlns:a16="http://schemas.microsoft.com/office/drawing/2014/main" id="{401F72DF-93CA-7C4F-8369-319729D0D115}"/>
              </a:ext>
            </a:extLst>
          </p:cNvPr>
          <p:cNvSpPr txBox="1">
            <a:spLocks/>
          </p:cNvSpPr>
          <p:nvPr/>
        </p:nvSpPr>
        <p:spPr>
          <a:xfrm>
            <a:off x="471486" y="8346789"/>
            <a:ext cx="5915025" cy="643613"/>
          </a:xfrm>
          <a:prstGeom prst="rect">
            <a:avLst/>
          </a:prstGeom>
        </p:spPr>
        <p:txBody>
          <a:bodyPr vert="horz" lIns="91440" tIns="45720" rIns="91440" bIns="45720" numCol="1" spcCol="457200" rtlCol="0" anchor="t">
            <a:normAutofit/>
          </a:bodyPr>
          <a:lstStyle>
            <a:lvl1pPr marL="0" indent="0" algn="l" defTabSz="685800" rtl="0" eaLnBrk="1" latinLnBrk="0" hangingPunct="1">
              <a:lnSpc>
                <a:spcPts val="2000"/>
              </a:lnSpc>
              <a:spcBef>
                <a:spcPts val="1400"/>
              </a:spcBef>
              <a:buFont typeface="Arial" panose="020B0604020202020204" pitchFamily="34" charset="0"/>
              <a:buNone/>
              <a:defRPr sz="13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r"/>
            <a:r>
              <a:rPr lang="en-US" i="1"/>
              <a:t>Schedule continued on the following page</a:t>
            </a:r>
          </a:p>
        </p:txBody>
      </p:sp>
    </p:spTree>
    <p:extLst>
      <p:ext uri="{BB962C8B-B14F-4D97-AF65-F5344CB8AC3E}">
        <p14:creationId xmlns:p14="http://schemas.microsoft.com/office/powerpoint/2010/main" val="1279460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75D1-CC94-0F41-AAB6-19631B26E145}"/>
              </a:ext>
            </a:extLst>
          </p:cNvPr>
          <p:cNvSpPr>
            <a:spLocks noGrp="1"/>
          </p:cNvSpPr>
          <p:nvPr>
            <p:ph type="title"/>
          </p:nvPr>
        </p:nvSpPr>
        <p:spPr>
          <a:xfrm>
            <a:off x="415831" y="288055"/>
            <a:ext cx="5915025" cy="712043"/>
          </a:xfrm>
        </p:spPr>
        <p:txBody>
          <a:bodyPr/>
          <a:lstStyle/>
          <a:p>
            <a:r>
              <a:rPr lang="en-US"/>
              <a:t>[SAMPLE] Live Event Schedule</a:t>
            </a:r>
          </a:p>
        </p:txBody>
      </p:sp>
      <p:sp>
        <p:nvSpPr>
          <p:cNvPr id="4" name="Footer Placeholder 3">
            <a:extLst>
              <a:ext uri="{FF2B5EF4-FFF2-40B4-BE49-F238E27FC236}">
                <a16:creationId xmlns:a16="http://schemas.microsoft.com/office/drawing/2014/main" id="{98D0AB7C-E3C6-1D42-B089-D43EFD53822C}"/>
              </a:ext>
            </a:extLst>
          </p:cNvPr>
          <p:cNvSpPr>
            <a:spLocks noGrp="1"/>
          </p:cNvSpPr>
          <p:nvPr>
            <p:ph type="ftr" sz="quarter" idx="11"/>
          </p:nvPr>
        </p:nvSpPr>
        <p:spPr/>
        <p:txBody>
          <a:bodyPr/>
          <a:lstStyle/>
          <a:p>
            <a:r>
              <a:rPr lang="en-US"/>
              <a:t>Live Event playbook</a:t>
            </a:r>
          </a:p>
        </p:txBody>
      </p:sp>
      <p:sp>
        <p:nvSpPr>
          <p:cNvPr id="5" name="Slide Number Placeholder 4">
            <a:extLst>
              <a:ext uri="{FF2B5EF4-FFF2-40B4-BE49-F238E27FC236}">
                <a16:creationId xmlns:a16="http://schemas.microsoft.com/office/drawing/2014/main" id="{8F33F2C4-4986-1641-8F58-1E5EC0DA84C5}"/>
              </a:ext>
            </a:extLst>
          </p:cNvPr>
          <p:cNvSpPr>
            <a:spLocks noGrp="1"/>
          </p:cNvSpPr>
          <p:nvPr>
            <p:ph type="sldNum" sz="quarter" idx="12"/>
          </p:nvPr>
        </p:nvSpPr>
        <p:spPr/>
        <p:txBody>
          <a:bodyPr/>
          <a:lstStyle/>
          <a:p>
            <a:fld id="{643A8744-BEB4-8C41-8186-631C306D1A4D}" type="slidenum">
              <a:rPr lang="en-US" smtClean="0"/>
              <a:t>7</a:t>
            </a:fld>
            <a:endParaRPr lang="en-US"/>
          </a:p>
        </p:txBody>
      </p:sp>
      <p:graphicFrame>
        <p:nvGraphicFramePr>
          <p:cNvPr id="6" name="Content Placeholder 7">
            <a:extLst>
              <a:ext uri="{FF2B5EF4-FFF2-40B4-BE49-F238E27FC236}">
                <a16:creationId xmlns:a16="http://schemas.microsoft.com/office/drawing/2014/main" id="{7C3655D0-E715-164E-9DB5-46AA28633DFA}"/>
              </a:ext>
            </a:extLst>
          </p:cNvPr>
          <p:cNvGraphicFramePr>
            <a:graphicFrameLocks/>
          </p:cNvGraphicFramePr>
          <p:nvPr>
            <p:extLst>
              <p:ext uri="{D42A27DB-BD31-4B8C-83A1-F6EECF244321}">
                <p14:modId xmlns:p14="http://schemas.microsoft.com/office/powerpoint/2010/main" val="4212440627"/>
              </p:ext>
            </p:extLst>
          </p:nvPr>
        </p:nvGraphicFramePr>
        <p:xfrm>
          <a:off x="482649" y="1196785"/>
          <a:ext cx="5915025" cy="2108200"/>
        </p:xfrm>
        <a:graphic>
          <a:graphicData uri="http://schemas.openxmlformats.org/drawingml/2006/table">
            <a:tbl>
              <a:tblPr firstRow="1" bandRow="1">
                <a:tableStyleId>{2D5ABB26-0587-4C30-8999-92F81FD0307C}</a:tableStyleId>
              </a:tblPr>
              <a:tblGrid>
                <a:gridCol w="2566353">
                  <a:extLst>
                    <a:ext uri="{9D8B030D-6E8A-4147-A177-3AD203B41FA5}">
                      <a16:colId xmlns:a16="http://schemas.microsoft.com/office/drawing/2014/main" val="2610826564"/>
                    </a:ext>
                  </a:extLst>
                </a:gridCol>
                <a:gridCol w="1351280">
                  <a:extLst>
                    <a:ext uri="{9D8B030D-6E8A-4147-A177-3AD203B41FA5}">
                      <a16:colId xmlns:a16="http://schemas.microsoft.com/office/drawing/2014/main" val="1083724295"/>
                    </a:ext>
                  </a:extLst>
                </a:gridCol>
                <a:gridCol w="1997392">
                  <a:extLst>
                    <a:ext uri="{9D8B030D-6E8A-4147-A177-3AD203B41FA5}">
                      <a16:colId xmlns:a16="http://schemas.microsoft.com/office/drawing/2014/main" val="2760801345"/>
                    </a:ext>
                  </a:extLst>
                </a:gridCol>
              </a:tblGrid>
              <a:tr h="370840">
                <a:tc>
                  <a:txBody>
                    <a:bodyPr/>
                    <a:lstStyle/>
                    <a:p>
                      <a:r>
                        <a:rPr lang="en-US" sz="1000" b="1">
                          <a:solidFill>
                            <a:schemeClr val="tx1"/>
                          </a:solidFill>
                        </a:rPr>
                        <a:t>Post-event</a:t>
                      </a: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a:endParaRPr lang="en-US" sz="1000">
                        <a:solidFill>
                          <a:schemeClr val="tx1"/>
                        </a:solidFill>
                      </a:endParaRP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a:endParaRPr lang="en-US" sz="1000">
                        <a:solidFill>
                          <a:schemeClr val="tx1"/>
                        </a:solidFill>
                      </a:endParaRP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309373714"/>
                  </a:ext>
                </a:extLst>
              </a:tr>
              <a:tr h="370840">
                <a:tc>
                  <a:txBody>
                    <a:bodyPr/>
                    <a:lstStyle/>
                    <a:p>
                      <a:r>
                        <a:rPr lang="en-US" sz="1000">
                          <a:solidFill>
                            <a:schemeClr val="tx1"/>
                          </a:solidFill>
                        </a:rPr>
                        <a:t>Share follow up conversations or open questions with presenters</a:t>
                      </a:r>
                    </a:p>
                  </a:txBody>
                  <a:tcP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a:solidFill>
                            <a:schemeClr val="tx1"/>
                          </a:solidFill>
                        </a:rPr>
                        <a:t>Hours after</a:t>
                      </a:r>
                    </a:p>
                  </a:txBody>
                  <a:tcP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a:solidFill>
                            <a:schemeClr val="tx1"/>
                          </a:solidFill>
                        </a:rPr>
                        <a:t>Event Organizer, Yammer Moderators </a:t>
                      </a:r>
                    </a:p>
                  </a:txBody>
                  <a:tcP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74524805"/>
                  </a:ext>
                </a:extLst>
              </a:tr>
              <a:tr h="370840">
                <a:tc>
                  <a:txBody>
                    <a:bodyPr/>
                    <a:lstStyle/>
                    <a:p>
                      <a:r>
                        <a:rPr lang="en-US" sz="1000">
                          <a:solidFill>
                            <a:schemeClr val="tx1"/>
                          </a:solidFill>
                        </a:rPr>
                        <a:t>Prepare analysis, download Engagement Report and compare against KPIs</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a:solidFill>
                            <a:schemeClr val="tx1"/>
                          </a:solidFill>
                        </a:rPr>
                        <a:t>Day after</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a:solidFill>
                            <a:schemeClr val="tx1"/>
                          </a:solidFill>
                        </a:rPr>
                        <a:t>Event Organizer</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08333250"/>
                  </a:ext>
                </a:extLst>
              </a:tr>
              <a:tr h="371709">
                <a:tc>
                  <a:txBody>
                    <a:bodyPr/>
                    <a:lstStyle/>
                    <a:p>
                      <a:r>
                        <a:rPr lang="en-US" sz="1000">
                          <a:solidFill>
                            <a:schemeClr val="tx1"/>
                          </a:solidFill>
                        </a:rPr>
                        <a:t>Review group conversations and share recordings and content. </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a:solidFill>
                            <a:schemeClr val="tx1"/>
                          </a:solidFill>
                        </a:rPr>
                        <a:t>Days after</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a:r>
                        <a:rPr lang="en-US" sz="1000">
                          <a:solidFill>
                            <a:schemeClr val="tx1"/>
                          </a:solidFill>
                        </a:rPr>
                        <a:t>Event Organizer</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14993598"/>
                  </a:ext>
                </a:extLst>
              </a:tr>
              <a:tr h="370840">
                <a:tc>
                  <a:txBody>
                    <a:bodyPr/>
                    <a:lstStyle/>
                    <a:p>
                      <a:r>
                        <a:rPr lang="en-US" sz="1000">
                          <a:solidFill>
                            <a:schemeClr val="tx1"/>
                          </a:solidFill>
                        </a:rPr>
                        <a:t>Present findings to sponsor and debrief event </a:t>
                      </a:r>
                    </a:p>
                  </a:txBody>
                  <a:tcP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a:r>
                        <a:rPr lang="en-US" sz="1000">
                          <a:solidFill>
                            <a:schemeClr val="tx1"/>
                          </a:solidFill>
                        </a:rPr>
                        <a:t>Week after</a:t>
                      </a:r>
                    </a:p>
                  </a:txBody>
                  <a:tcP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l"/>
                      <a:r>
                        <a:rPr lang="en-US" sz="1000" b="0" i="0" kern="1200">
                          <a:solidFill>
                            <a:schemeClr val="tx1"/>
                          </a:solidFill>
                          <a:effectLst/>
                          <a:latin typeface="+mn-lt"/>
                          <a:ea typeface="+mn-ea"/>
                          <a:cs typeface="+mn-cs"/>
                        </a:rPr>
                        <a:t>Event Team: Event Organizer, Presenters, Producers, Yammer Moderators </a:t>
                      </a:r>
                      <a:endParaRPr lang="en-US" sz="1000">
                        <a:solidFill>
                          <a:schemeClr val="tx1"/>
                        </a:solidFill>
                      </a:endParaRPr>
                    </a:p>
                  </a:txBody>
                  <a:tcP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7422149"/>
                  </a:ext>
                </a:extLst>
              </a:tr>
            </a:tbl>
          </a:graphicData>
        </a:graphic>
      </p:graphicFrame>
      <p:sp>
        <p:nvSpPr>
          <p:cNvPr id="11" name="Rectangle 10">
            <a:extLst>
              <a:ext uri="{FF2B5EF4-FFF2-40B4-BE49-F238E27FC236}">
                <a16:creationId xmlns:a16="http://schemas.microsoft.com/office/drawing/2014/main" id="{2E527CF8-1B2D-3B44-BF49-1CDDA2441267}"/>
              </a:ext>
            </a:extLst>
          </p:cNvPr>
          <p:cNvSpPr/>
          <p:nvPr/>
        </p:nvSpPr>
        <p:spPr>
          <a:xfrm>
            <a:off x="11161" y="7333658"/>
            <a:ext cx="6858000" cy="13349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65A39C9-9F24-DF46-AFD1-292D6F613087}"/>
              </a:ext>
            </a:extLst>
          </p:cNvPr>
          <p:cNvSpPr txBox="1"/>
          <p:nvPr/>
        </p:nvSpPr>
        <p:spPr>
          <a:xfrm>
            <a:off x="713859" y="7777938"/>
            <a:ext cx="5926186" cy="338554"/>
          </a:xfrm>
          <a:prstGeom prst="rect">
            <a:avLst/>
          </a:prstGeom>
          <a:noFill/>
        </p:spPr>
        <p:txBody>
          <a:bodyPr wrap="square" rtlCol="0" anchor="t">
            <a:spAutoFit/>
          </a:bodyPr>
          <a:lstStyle/>
          <a:p>
            <a:pPr>
              <a:spcBef>
                <a:spcPts val="1000"/>
              </a:spcBef>
            </a:pPr>
            <a:r>
              <a:rPr lang="en-US" sz="1600" dirty="0">
                <a:solidFill>
                  <a:schemeClr val="bg1"/>
                </a:solidFill>
              </a:rPr>
              <a:t>Customize the schedule to fit your audience and content. </a:t>
            </a:r>
            <a:endParaRPr lang="en-US" sz="1600" dirty="0">
              <a:solidFill>
                <a:schemeClr val="bg1"/>
              </a:solidFill>
              <a:cs typeface="Segoe UI"/>
            </a:endParaRPr>
          </a:p>
        </p:txBody>
      </p:sp>
    </p:spTree>
    <p:extLst>
      <p:ext uri="{BB962C8B-B14F-4D97-AF65-F5344CB8AC3E}">
        <p14:creationId xmlns:p14="http://schemas.microsoft.com/office/powerpoint/2010/main" val="3906697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F33DB71-A8D9-9E45-AC80-1BEA94DCC171}"/>
              </a:ext>
            </a:extLst>
          </p:cNvPr>
          <p:cNvGrpSpPr/>
          <p:nvPr/>
        </p:nvGrpSpPr>
        <p:grpSpPr>
          <a:xfrm>
            <a:off x="138535" y="756101"/>
            <a:ext cx="6580930" cy="3701773"/>
            <a:chOff x="0" y="0"/>
            <a:chExt cx="12192000" cy="6858000"/>
          </a:xfrm>
        </p:grpSpPr>
        <p:sp>
          <p:nvSpPr>
            <p:cNvPr id="14" name="Rectangle 13">
              <a:extLst>
                <a:ext uri="{FF2B5EF4-FFF2-40B4-BE49-F238E27FC236}">
                  <a16:creationId xmlns:a16="http://schemas.microsoft.com/office/drawing/2014/main" id="{7466E89D-2F65-4743-898D-756E811343A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88600A-304C-304A-96C5-B02EBD06F67B}"/>
                </a:ext>
              </a:extLst>
            </p:cNvPr>
            <p:cNvSpPr/>
            <p:nvPr/>
          </p:nvSpPr>
          <p:spPr>
            <a:xfrm>
              <a:off x="5143500" y="4829436"/>
              <a:ext cx="7048500" cy="20285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CFEC8533-8698-D842-B59F-B1B601DD147B}"/>
                </a:ext>
              </a:extLst>
            </p:cNvPr>
            <p:cNvSpPr txBox="1">
              <a:spLocks/>
            </p:cNvSpPr>
            <p:nvPr/>
          </p:nvSpPr>
          <p:spPr>
            <a:xfrm>
              <a:off x="5314950" y="188225"/>
              <a:ext cx="6643688" cy="326707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kern="1200">
                  <a:solidFill>
                    <a:schemeClr val="tx2"/>
                  </a:solidFill>
                  <a:latin typeface="+mj-lt"/>
                  <a:ea typeface="+mj-ea"/>
                  <a:cs typeface="+mj-cs"/>
                </a:defRPr>
              </a:lvl1pPr>
            </a:lstStyle>
            <a:p>
              <a:r>
                <a:rPr lang="en-US" sz="4000" b="1">
                  <a:latin typeface="+mn-lt"/>
                </a:rPr>
                <a:t>[Topic]</a:t>
              </a:r>
              <a:br>
                <a:rPr lang="en-US" sz="4000" b="1">
                  <a:latin typeface="+mn-lt"/>
                </a:rPr>
              </a:br>
              <a:r>
                <a:rPr lang="en-US" sz="4000" b="1">
                  <a:latin typeface="+mn-lt"/>
                </a:rPr>
                <a:t>Event</a:t>
              </a:r>
            </a:p>
          </p:txBody>
        </p:sp>
        <p:sp>
          <p:nvSpPr>
            <p:cNvPr id="16" name="Subtitle 2">
              <a:extLst>
                <a:ext uri="{FF2B5EF4-FFF2-40B4-BE49-F238E27FC236}">
                  <a16:creationId xmlns:a16="http://schemas.microsoft.com/office/drawing/2014/main" id="{E59776B9-48C5-2F4C-8DCC-874D1913CCB3}"/>
                </a:ext>
              </a:extLst>
            </p:cNvPr>
            <p:cNvSpPr txBox="1">
              <a:spLocks/>
            </p:cNvSpPr>
            <p:nvPr/>
          </p:nvSpPr>
          <p:spPr>
            <a:xfrm>
              <a:off x="5314950" y="2993380"/>
              <a:ext cx="6643688" cy="1675581"/>
            </a:xfrm>
            <a:prstGeom prst="rect">
              <a:avLst/>
            </a:prstGeom>
          </p:spPr>
          <p:txBody>
            <a:bodyPr vert="horz" lIns="91440" tIns="45720" rIns="91440" bIns="45720" numCol="1" spcCol="457200" rtlCol="0" anchor="t">
              <a:noAutofit/>
            </a:bodyPr>
            <a:lstStyle>
              <a:lvl1pPr marL="0" indent="0" algn="l" defTabSz="685800" rtl="0" eaLnBrk="1" latinLnBrk="0" hangingPunct="1">
                <a:lnSpc>
                  <a:spcPts val="2000"/>
                </a:lnSpc>
                <a:spcBef>
                  <a:spcPts val="1400"/>
                </a:spcBef>
                <a:buFont typeface="Arial" panose="020B0604020202020204" pitchFamily="34" charset="0"/>
                <a:buNone/>
                <a:defRPr sz="13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200" i="1"/>
                <a:t>Hosted by [Leadership Member]</a:t>
              </a:r>
            </a:p>
          </p:txBody>
        </p:sp>
        <p:pic>
          <p:nvPicPr>
            <p:cNvPr id="17" name="Picture 16">
              <a:extLst>
                <a:ext uri="{FF2B5EF4-FFF2-40B4-BE49-F238E27FC236}">
                  <a16:creationId xmlns:a16="http://schemas.microsoft.com/office/drawing/2014/main" id="{7497773E-78F0-C847-8294-A0B3C926E5F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5143500" cy="6858000"/>
            </a:xfrm>
            <a:prstGeom prst="rect">
              <a:avLst/>
            </a:prstGeom>
          </p:spPr>
        </p:pic>
        <p:sp>
          <p:nvSpPr>
            <p:cNvPr id="18" name="Title 5">
              <a:extLst>
                <a:ext uri="{FF2B5EF4-FFF2-40B4-BE49-F238E27FC236}">
                  <a16:creationId xmlns:a16="http://schemas.microsoft.com/office/drawing/2014/main" id="{BB200C87-81A5-2040-A245-17620BA24129}"/>
                </a:ext>
              </a:extLst>
            </p:cNvPr>
            <p:cNvSpPr txBox="1">
              <a:spLocks/>
            </p:cNvSpPr>
            <p:nvPr/>
          </p:nvSpPr>
          <p:spPr>
            <a:xfrm>
              <a:off x="5314950" y="5182509"/>
              <a:ext cx="3852544" cy="140208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kern="1200">
                  <a:solidFill>
                    <a:schemeClr val="tx2"/>
                  </a:solidFill>
                  <a:latin typeface="+mj-lt"/>
                  <a:ea typeface="+mj-ea"/>
                  <a:cs typeface="+mj-cs"/>
                </a:defRPr>
              </a:lvl1pPr>
            </a:lstStyle>
            <a:p>
              <a:pPr>
                <a:spcBef>
                  <a:spcPts val="1200"/>
                </a:spcBef>
              </a:pPr>
              <a:r>
                <a:rPr lang="en-US" sz="1100">
                  <a:solidFill>
                    <a:schemeClr val="bg1"/>
                  </a:solidFill>
                  <a:latin typeface="Calibri" panose="020F0502020204030204" pitchFamily="34" charset="0"/>
                  <a:cs typeface="Calibri" panose="020F0502020204030204" pitchFamily="34" charset="0"/>
                </a:rPr>
                <a:t>[Date] </a:t>
              </a:r>
            </a:p>
            <a:p>
              <a:pPr>
                <a:spcBef>
                  <a:spcPts val="1200"/>
                </a:spcBef>
              </a:pPr>
              <a:r>
                <a:rPr lang="en-US" sz="1100">
                  <a:solidFill>
                    <a:schemeClr val="bg1"/>
                  </a:solidFill>
                  <a:latin typeface="Calibri" panose="020F0502020204030204" pitchFamily="34" charset="0"/>
                  <a:cs typeface="Calibri" panose="020F0502020204030204" pitchFamily="34" charset="0"/>
                </a:rPr>
                <a:t>[Time] </a:t>
              </a:r>
            </a:p>
            <a:p>
              <a:pPr>
                <a:spcBef>
                  <a:spcPts val="1200"/>
                </a:spcBef>
              </a:pPr>
              <a:r>
                <a:rPr lang="en-US" sz="1100">
                  <a:solidFill>
                    <a:schemeClr val="bg1"/>
                  </a:solidFill>
                  <a:latin typeface="Calibri" panose="020F0502020204030204" pitchFamily="34" charset="0"/>
                  <a:cs typeface="Calibri" panose="020F0502020204030204" pitchFamily="34" charset="0"/>
                </a:rPr>
                <a:t>[Name] Yammer Group</a:t>
              </a:r>
            </a:p>
          </p:txBody>
        </p:sp>
        <p:pic>
          <p:nvPicPr>
            <p:cNvPr id="19" name="Picture 18">
              <a:extLst>
                <a:ext uri="{FF2B5EF4-FFF2-40B4-BE49-F238E27FC236}">
                  <a16:creationId xmlns:a16="http://schemas.microsoft.com/office/drawing/2014/main" id="{FD92F5E6-CCAA-D647-81DB-9745E2718CD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812465" y="273264"/>
              <a:ext cx="1146173" cy="985430"/>
            </a:xfrm>
            <a:prstGeom prst="rect">
              <a:avLst/>
            </a:prstGeom>
          </p:spPr>
        </p:pic>
        <p:sp>
          <p:nvSpPr>
            <p:cNvPr id="21" name="Subtitle 2">
              <a:extLst>
                <a:ext uri="{FF2B5EF4-FFF2-40B4-BE49-F238E27FC236}">
                  <a16:creationId xmlns:a16="http://schemas.microsoft.com/office/drawing/2014/main" id="{F1C08F79-7DCF-9544-BC5E-8967EF4F81B6}"/>
                </a:ext>
              </a:extLst>
            </p:cNvPr>
            <p:cNvSpPr txBox="1">
              <a:spLocks/>
            </p:cNvSpPr>
            <p:nvPr/>
          </p:nvSpPr>
          <p:spPr>
            <a:xfrm>
              <a:off x="5314950" y="322764"/>
              <a:ext cx="6643688" cy="45808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a:t>You’re invited</a:t>
              </a:r>
            </a:p>
          </p:txBody>
        </p:sp>
      </p:grpSp>
      <p:sp>
        <p:nvSpPr>
          <p:cNvPr id="25" name="Rectangle 24">
            <a:extLst>
              <a:ext uri="{FF2B5EF4-FFF2-40B4-BE49-F238E27FC236}">
                <a16:creationId xmlns:a16="http://schemas.microsoft.com/office/drawing/2014/main" id="{B1FCFBFD-E1E0-3B46-877B-26460408A315}"/>
              </a:ext>
            </a:extLst>
          </p:cNvPr>
          <p:cNvSpPr/>
          <p:nvPr/>
        </p:nvSpPr>
        <p:spPr>
          <a:xfrm>
            <a:off x="138535" y="5144840"/>
            <a:ext cx="6580930" cy="37017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213307E7-3A3E-0947-9E18-0506F9085387}"/>
              </a:ext>
            </a:extLst>
          </p:cNvPr>
          <p:cNvSpPr txBox="1">
            <a:spLocks/>
          </p:cNvSpPr>
          <p:nvPr/>
        </p:nvSpPr>
        <p:spPr>
          <a:xfrm>
            <a:off x="367959" y="5225890"/>
            <a:ext cx="4650212" cy="74323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400" kern="1200">
                <a:solidFill>
                  <a:schemeClr val="tx2"/>
                </a:solidFill>
                <a:latin typeface="+mj-lt"/>
                <a:ea typeface="+mj-ea"/>
                <a:cs typeface="+mj-cs"/>
              </a:defRPr>
            </a:lvl1pPr>
          </a:lstStyle>
          <a:p>
            <a:r>
              <a:rPr lang="en-US" sz="2800" b="1">
                <a:latin typeface="+mn-lt"/>
              </a:rPr>
              <a:t>What is a Live Event in Yammer?</a:t>
            </a:r>
          </a:p>
        </p:txBody>
      </p:sp>
      <p:pic>
        <p:nvPicPr>
          <p:cNvPr id="29" name="Picture 28">
            <a:extLst>
              <a:ext uri="{FF2B5EF4-FFF2-40B4-BE49-F238E27FC236}">
                <a16:creationId xmlns:a16="http://schemas.microsoft.com/office/drawing/2014/main" id="{795C14D8-A3DC-DB46-ACEA-320F58B020C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953000" y="5144840"/>
            <a:ext cx="1766464" cy="3701773"/>
          </a:xfrm>
          <a:prstGeom prst="rect">
            <a:avLst/>
          </a:prstGeom>
        </p:spPr>
      </p:pic>
      <p:sp>
        <p:nvSpPr>
          <p:cNvPr id="30" name="Content Placeholder 4">
            <a:extLst>
              <a:ext uri="{FF2B5EF4-FFF2-40B4-BE49-F238E27FC236}">
                <a16:creationId xmlns:a16="http://schemas.microsoft.com/office/drawing/2014/main" id="{2579DE59-E89D-6941-AFDC-5ACBDA668568}"/>
              </a:ext>
            </a:extLst>
          </p:cNvPr>
          <p:cNvSpPr txBox="1">
            <a:spLocks/>
          </p:cNvSpPr>
          <p:nvPr/>
        </p:nvSpPr>
        <p:spPr>
          <a:xfrm>
            <a:off x="367959" y="6067591"/>
            <a:ext cx="4585041" cy="2735478"/>
          </a:xfrm>
          <a:prstGeom prst="rect">
            <a:avLst/>
          </a:prstGeom>
        </p:spPr>
        <p:txBody>
          <a:bodyPr vert="horz" lIns="91440" tIns="45720" rIns="91440" bIns="45720" numCol="1" spcCol="457200" rtlCol="0" anchor="t">
            <a:normAutofit/>
          </a:bodyPr>
          <a:lstStyle>
            <a:lvl1pPr marL="0" indent="0" algn="l" defTabSz="685800" rtl="0" eaLnBrk="1" latinLnBrk="0" hangingPunct="1">
              <a:lnSpc>
                <a:spcPts val="1700"/>
              </a:lnSpc>
              <a:spcBef>
                <a:spcPts val="120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r>
              <a:rPr lang="en-US" sz="1000"/>
              <a:t>A Live Event in Yammer is a meeting or town hall hosted virtually with discussion within your Yammer group. </a:t>
            </a:r>
            <a:endParaRPr lang="en-US" sz="1000">
              <a:cs typeface="Segoe UI"/>
            </a:endParaRPr>
          </a:p>
          <a:p>
            <a:pPr marL="171450" indent="-171450" fontAlgn="base">
              <a:buFont typeface="Arial" panose="020B0604020202020204" pitchFamily="34" charset="0"/>
              <a:buChar char="•"/>
            </a:pPr>
            <a:r>
              <a:rPr lang="en-US" sz="1000"/>
              <a:t>Leader or expert ”ask me anything”, Trainings or department all-hands</a:t>
            </a:r>
            <a:endParaRPr lang="en-US" sz="1000">
              <a:cs typeface="Segoe UI"/>
            </a:endParaRPr>
          </a:p>
          <a:p>
            <a:pPr marL="171450" indent="-171450" fontAlgn="base">
              <a:buFont typeface="Arial" panose="020B0604020202020204" pitchFamily="34" charset="0"/>
              <a:buChar char="•"/>
            </a:pPr>
            <a:r>
              <a:rPr lang="en-US" sz="1000"/>
              <a:t>The conversation continues in Yammer after the event concludes</a:t>
            </a:r>
            <a:endParaRPr lang="en-US" sz="1000">
              <a:cs typeface="Segoe UI"/>
            </a:endParaRPr>
          </a:p>
          <a:p>
            <a:pPr marL="171450" indent="-171450" fontAlgn="base">
              <a:buFont typeface="Arial" panose="020B0604020202020204" pitchFamily="34" charset="0"/>
              <a:buChar char="•"/>
            </a:pPr>
            <a:r>
              <a:rPr lang="en-US" sz="1000"/>
              <a:t>More inclusive with global reach with recordings available with closed captioning and searchable transcripts. </a:t>
            </a:r>
            <a:endParaRPr lang="en-US" sz="1000">
              <a:cs typeface="Segoe UI"/>
            </a:endParaRPr>
          </a:p>
          <a:p>
            <a:pPr marL="171450" indent="-171450" fontAlgn="base">
              <a:buFont typeface="Arial" panose="020B0604020202020204" pitchFamily="34" charset="0"/>
              <a:buChar char="•"/>
            </a:pPr>
            <a:r>
              <a:rPr lang="en-US" sz="1000"/>
              <a:t>Easy to set up and manage</a:t>
            </a:r>
            <a:endParaRPr lang="en-US" sz="1000">
              <a:cs typeface="Segoe UI"/>
            </a:endParaRPr>
          </a:p>
          <a:p>
            <a:pPr marL="171450" indent="-171450" fontAlgn="base">
              <a:buFont typeface="Arial" panose="020B0604020202020204" pitchFamily="34" charset="0"/>
              <a:buChar char="•"/>
            </a:pPr>
            <a:r>
              <a:rPr lang="en-US" sz="1000"/>
              <a:t>Scalable, focused, low cost and measurable</a:t>
            </a:r>
            <a:endParaRPr lang="en-US" sz="1000">
              <a:cs typeface="Segoe UI"/>
            </a:endParaRPr>
          </a:p>
        </p:txBody>
      </p:sp>
      <p:sp>
        <p:nvSpPr>
          <p:cNvPr id="36" name="Content Placeholder 4">
            <a:extLst>
              <a:ext uri="{FF2B5EF4-FFF2-40B4-BE49-F238E27FC236}">
                <a16:creationId xmlns:a16="http://schemas.microsoft.com/office/drawing/2014/main" id="{B288E7FD-1045-EF4A-A13A-E2AE163C013A}"/>
              </a:ext>
            </a:extLst>
          </p:cNvPr>
          <p:cNvSpPr txBox="1">
            <a:spLocks/>
          </p:cNvSpPr>
          <p:nvPr/>
        </p:nvSpPr>
        <p:spPr>
          <a:xfrm>
            <a:off x="367959" y="4745546"/>
            <a:ext cx="4253021" cy="391739"/>
          </a:xfrm>
          <a:prstGeom prst="rect">
            <a:avLst/>
          </a:prstGeom>
        </p:spPr>
        <p:txBody>
          <a:bodyPr vert="horz" lIns="91440" tIns="45720" rIns="91440" bIns="45720" numCol="1" spcCol="457200" rtlCol="0" anchor="t">
            <a:normAutofit/>
          </a:bodyPr>
          <a:lstStyle>
            <a:lvl1pPr marL="0" indent="0" algn="l" defTabSz="685800" rtl="0" eaLnBrk="1" latinLnBrk="0" hangingPunct="1">
              <a:lnSpc>
                <a:spcPts val="1700"/>
              </a:lnSpc>
              <a:spcBef>
                <a:spcPts val="120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r>
              <a:rPr lang="en-US" b="1"/>
              <a:t>1-pager PPT slide</a:t>
            </a:r>
          </a:p>
        </p:txBody>
      </p:sp>
      <p:sp>
        <p:nvSpPr>
          <p:cNvPr id="37" name="Content Placeholder 4">
            <a:extLst>
              <a:ext uri="{FF2B5EF4-FFF2-40B4-BE49-F238E27FC236}">
                <a16:creationId xmlns:a16="http://schemas.microsoft.com/office/drawing/2014/main" id="{E3F86053-7833-9845-9DAA-4A2C1501913F}"/>
              </a:ext>
            </a:extLst>
          </p:cNvPr>
          <p:cNvSpPr txBox="1">
            <a:spLocks/>
          </p:cNvSpPr>
          <p:nvPr/>
        </p:nvSpPr>
        <p:spPr>
          <a:xfrm>
            <a:off x="367959" y="358604"/>
            <a:ext cx="4253021" cy="391739"/>
          </a:xfrm>
          <a:prstGeom prst="rect">
            <a:avLst/>
          </a:prstGeom>
        </p:spPr>
        <p:txBody>
          <a:bodyPr vert="horz" lIns="91440" tIns="45720" rIns="91440" bIns="45720" numCol="1" spcCol="457200" rtlCol="0" anchor="t">
            <a:normAutofit/>
          </a:bodyPr>
          <a:lstStyle>
            <a:lvl1pPr marL="0" indent="0" algn="l" defTabSz="685800" rtl="0" eaLnBrk="1" latinLnBrk="0" hangingPunct="1">
              <a:lnSpc>
                <a:spcPts val="1700"/>
              </a:lnSpc>
              <a:spcBef>
                <a:spcPts val="1200"/>
              </a:spcBef>
              <a:buFont typeface="Arial" panose="020B0604020202020204" pitchFamily="34" charset="0"/>
              <a:buNone/>
              <a:defRPr sz="12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r>
              <a:rPr lang="en-US" b="1"/>
              <a:t>1-pager PPT invite</a:t>
            </a:r>
          </a:p>
        </p:txBody>
      </p:sp>
    </p:spTree>
    <p:extLst>
      <p:ext uri="{BB962C8B-B14F-4D97-AF65-F5344CB8AC3E}">
        <p14:creationId xmlns:p14="http://schemas.microsoft.com/office/powerpoint/2010/main" val="63516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80C5964-71B4-6444-A24C-23B06AFA3BB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6858000" cy="7670800"/>
          </a:xfrm>
          <a:prstGeom prst="rect">
            <a:avLst/>
          </a:prstGeom>
        </p:spPr>
      </p:pic>
      <p:sp>
        <p:nvSpPr>
          <p:cNvPr id="3" name="Rectangle 2">
            <a:extLst>
              <a:ext uri="{FF2B5EF4-FFF2-40B4-BE49-F238E27FC236}">
                <a16:creationId xmlns:a16="http://schemas.microsoft.com/office/drawing/2014/main" id="{93EF6C7F-5139-424E-908B-A9C85D1A53CC}"/>
              </a:ext>
            </a:extLst>
          </p:cNvPr>
          <p:cNvSpPr/>
          <p:nvPr/>
        </p:nvSpPr>
        <p:spPr>
          <a:xfrm>
            <a:off x="0" y="3172178"/>
            <a:ext cx="6858000" cy="4497913"/>
          </a:xfrm>
          <a:prstGeom prst="rect">
            <a:avLst/>
          </a:prstGeom>
          <a:gradFill flip="none" rotWithShape="1">
            <a:gsLst>
              <a:gs pos="0">
                <a:srgbClr val="000000">
                  <a:alpha val="0"/>
                </a:srgbClr>
              </a:gs>
              <a:gs pos="100000">
                <a:srgbClr val="000000">
                  <a:alpha val="53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C75D1-CC94-0F41-AAB6-19631B26E145}"/>
              </a:ext>
            </a:extLst>
          </p:cNvPr>
          <p:cNvSpPr>
            <a:spLocks noGrp="1"/>
          </p:cNvSpPr>
          <p:nvPr>
            <p:ph type="title"/>
          </p:nvPr>
        </p:nvSpPr>
        <p:spPr>
          <a:xfrm>
            <a:off x="160656" y="4313967"/>
            <a:ext cx="5915025" cy="891390"/>
          </a:xfrm>
        </p:spPr>
        <p:txBody>
          <a:bodyPr/>
          <a:lstStyle/>
          <a:p>
            <a:r>
              <a:rPr lang="en-US" b="1" i="1">
                <a:solidFill>
                  <a:schemeClr val="bg1"/>
                </a:solidFill>
                <a:latin typeface="+mn-lt"/>
                <a:cs typeface="Calibri" panose="020F0502020204030204" pitchFamily="34" charset="0"/>
              </a:rPr>
              <a:t>You’re invited</a:t>
            </a:r>
          </a:p>
        </p:txBody>
      </p:sp>
      <p:sp>
        <p:nvSpPr>
          <p:cNvPr id="12" name="Title 1">
            <a:extLst>
              <a:ext uri="{FF2B5EF4-FFF2-40B4-BE49-F238E27FC236}">
                <a16:creationId xmlns:a16="http://schemas.microsoft.com/office/drawing/2014/main" id="{B9E5ED4F-7197-114A-B39A-B8F2CB33551D}"/>
              </a:ext>
            </a:extLst>
          </p:cNvPr>
          <p:cNvSpPr txBox="1">
            <a:spLocks/>
          </p:cNvSpPr>
          <p:nvPr/>
        </p:nvSpPr>
        <p:spPr>
          <a:xfrm>
            <a:off x="176848" y="4870445"/>
            <a:ext cx="5915025" cy="2053595"/>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2400" kern="1200">
                <a:solidFill>
                  <a:schemeClr val="tx2"/>
                </a:solidFill>
                <a:latin typeface="+mj-lt"/>
                <a:ea typeface="+mj-ea"/>
                <a:cs typeface="+mj-cs"/>
              </a:defRPr>
            </a:lvl1pPr>
          </a:lstStyle>
          <a:p>
            <a:r>
              <a:rPr lang="en-US" sz="6600" b="1">
                <a:solidFill>
                  <a:schemeClr val="bg1"/>
                </a:solidFill>
                <a:cs typeface="Calibri" panose="020F0502020204030204" pitchFamily="34" charset="0"/>
              </a:rPr>
              <a:t>[Topic]</a:t>
            </a:r>
          </a:p>
          <a:p>
            <a:r>
              <a:rPr lang="en-US" sz="6600" b="1">
                <a:solidFill>
                  <a:schemeClr val="bg1"/>
                </a:solidFill>
                <a:cs typeface="Calibri" panose="020F0502020204030204" pitchFamily="34" charset="0"/>
              </a:rPr>
              <a:t>Live Event</a:t>
            </a:r>
          </a:p>
        </p:txBody>
      </p:sp>
      <p:sp>
        <p:nvSpPr>
          <p:cNvPr id="15" name="Title 5">
            <a:extLst>
              <a:ext uri="{FF2B5EF4-FFF2-40B4-BE49-F238E27FC236}">
                <a16:creationId xmlns:a16="http://schemas.microsoft.com/office/drawing/2014/main" id="{76BEADFA-6573-C04E-A501-BAB927233CF6}"/>
              </a:ext>
            </a:extLst>
          </p:cNvPr>
          <p:cNvSpPr txBox="1">
            <a:spLocks/>
          </p:cNvSpPr>
          <p:nvPr/>
        </p:nvSpPr>
        <p:spPr>
          <a:xfrm>
            <a:off x="180976" y="7670800"/>
            <a:ext cx="3852544" cy="140208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kern="1200">
                <a:solidFill>
                  <a:schemeClr val="tx2"/>
                </a:solidFill>
                <a:latin typeface="+mj-lt"/>
                <a:ea typeface="+mj-ea"/>
                <a:cs typeface="+mj-cs"/>
              </a:defRPr>
            </a:lvl1pPr>
          </a:lstStyle>
          <a:p>
            <a:pPr>
              <a:spcBef>
                <a:spcPts val="1200"/>
              </a:spcBef>
            </a:pPr>
            <a:r>
              <a:rPr lang="en-US" sz="1600">
                <a:latin typeface="+mn-lt"/>
                <a:cs typeface="Calibri" panose="020F0502020204030204" pitchFamily="34" charset="0"/>
              </a:rPr>
              <a:t>[Date] </a:t>
            </a:r>
          </a:p>
          <a:p>
            <a:pPr>
              <a:spcBef>
                <a:spcPts val="1200"/>
              </a:spcBef>
            </a:pPr>
            <a:r>
              <a:rPr lang="en-US" sz="1600">
                <a:latin typeface="+mn-lt"/>
                <a:cs typeface="Calibri" panose="020F0502020204030204" pitchFamily="34" charset="0"/>
              </a:rPr>
              <a:t>[Time] </a:t>
            </a:r>
          </a:p>
          <a:p>
            <a:pPr>
              <a:spcBef>
                <a:spcPts val="1200"/>
              </a:spcBef>
            </a:pPr>
            <a:r>
              <a:rPr lang="en-US" sz="1600">
                <a:latin typeface="+mn-lt"/>
                <a:cs typeface="Calibri" panose="020F0502020204030204" pitchFamily="34" charset="0"/>
              </a:rPr>
              <a:t>[Name] Yammer Group</a:t>
            </a:r>
          </a:p>
        </p:txBody>
      </p:sp>
      <p:sp>
        <p:nvSpPr>
          <p:cNvPr id="16" name="Title 1">
            <a:extLst>
              <a:ext uri="{FF2B5EF4-FFF2-40B4-BE49-F238E27FC236}">
                <a16:creationId xmlns:a16="http://schemas.microsoft.com/office/drawing/2014/main" id="{E320AF4C-395F-FE4F-A9FB-10A0C0FDDB41}"/>
              </a:ext>
            </a:extLst>
          </p:cNvPr>
          <p:cNvSpPr txBox="1">
            <a:spLocks/>
          </p:cNvSpPr>
          <p:nvPr/>
        </p:nvSpPr>
        <p:spPr>
          <a:xfrm>
            <a:off x="180976" y="6835290"/>
            <a:ext cx="5915025" cy="89139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kern="1200">
                <a:solidFill>
                  <a:schemeClr val="tx2"/>
                </a:solidFill>
                <a:latin typeface="+mj-lt"/>
                <a:ea typeface="+mj-ea"/>
                <a:cs typeface="+mj-cs"/>
              </a:defRPr>
            </a:lvl1pPr>
          </a:lstStyle>
          <a:p>
            <a:r>
              <a:rPr lang="en-US" sz="1600" i="1">
                <a:solidFill>
                  <a:schemeClr val="bg1"/>
                </a:solidFill>
                <a:latin typeface="+mn-lt"/>
                <a:cs typeface="Calibri" panose="020F0502020204030204" pitchFamily="34" charset="0"/>
              </a:rPr>
              <a:t>Hosted by [Leadership Member]</a:t>
            </a:r>
          </a:p>
        </p:txBody>
      </p:sp>
      <p:sp>
        <p:nvSpPr>
          <p:cNvPr id="17" name="Rectangle 16">
            <a:extLst>
              <a:ext uri="{FF2B5EF4-FFF2-40B4-BE49-F238E27FC236}">
                <a16:creationId xmlns:a16="http://schemas.microsoft.com/office/drawing/2014/main" id="{2E1CF547-D8B7-5346-BFA9-4A0FFC0B14F2}"/>
              </a:ext>
            </a:extLst>
          </p:cNvPr>
          <p:cNvSpPr/>
          <p:nvPr/>
        </p:nvSpPr>
        <p:spPr>
          <a:xfrm>
            <a:off x="0" y="9072880"/>
            <a:ext cx="6858000" cy="7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365C9EFE-EC83-EA47-B3BE-CE0D4726D1C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457826" y="7879125"/>
            <a:ext cx="1146174" cy="985430"/>
          </a:xfrm>
          <a:prstGeom prst="rect">
            <a:avLst/>
          </a:prstGeom>
        </p:spPr>
      </p:pic>
    </p:spTree>
    <p:extLst>
      <p:ext uri="{BB962C8B-B14F-4D97-AF65-F5344CB8AC3E}">
        <p14:creationId xmlns:p14="http://schemas.microsoft.com/office/powerpoint/2010/main" val="2868704304"/>
      </p:ext>
    </p:extLst>
  </p:cSld>
  <p:clrMapOvr>
    <a:masterClrMapping/>
  </p:clrMapOvr>
</p:sld>
</file>

<file path=ppt/theme/theme1.xml><?xml version="1.0" encoding="utf-8"?>
<a:theme xmlns:a="http://schemas.openxmlformats.org/drawingml/2006/main" name="Office Theme">
  <a:themeElements>
    <a:clrScheme name="Custom 2">
      <a:dk1>
        <a:srgbClr val="505050"/>
      </a:dk1>
      <a:lt1>
        <a:srgbClr val="FFFFFF"/>
      </a:lt1>
      <a:dk2>
        <a:srgbClr val="0078D3"/>
      </a:dk2>
      <a:lt2>
        <a:srgbClr val="E7E6E6"/>
      </a:lt2>
      <a:accent1>
        <a:srgbClr val="0078D3"/>
      </a:accent1>
      <a:accent2>
        <a:srgbClr val="D83B01"/>
      </a:accent2>
      <a:accent3>
        <a:srgbClr val="107C10"/>
      </a:accent3>
      <a:accent4>
        <a:srgbClr val="FFC000"/>
      </a:accent4>
      <a:accent5>
        <a:srgbClr val="5B9BD5"/>
      </a:accent5>
      <a:accent6>
        <a:srgbClr val="70AD47"/>
      </a:accent6>
      <a:hlink>
        <a:srgbClr val="FFFFFF"/>
      </a:hlink>
      <a:folHlink>
        <a:srgbClr val="954F72"/>
      </a:folHlink>
    </a:clrScheme>
    <a:fontScheme name="Microsoft">
      <a:majorFont>
        <a:latin typeface="Segoe UI Semibold"/>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F4ABA1C744424A9AC00B6255662551" ma:contentTypeVersion="13" ma:contentTypeDescription="Create a new document." ma:contentTypeScope="" ma:versionID="1d76b79f5ed68ff3132ff2929c5e9841">
  <xsd:schema xmlns:xsd="http://www.w3.org/2001/XMLSchema" xmlns:xs="http://www.w3.org/2001/XMLSchema" xmlns:p="http://schemas.microsoft.com/office/2006/metadata/properties" xmlns:ns1="http://schemas.microsoft.com/sharepoint/v3" xmlns:ns2="823972c7-3cc8-4e96-9692-a852bfcb8522" xmlns:ns3="046b13dd-0a8e-454b-9830-a1f1cdec5189" targetNamespace="http://schemas.microsoft.com/office/2006/metadata/properties" ma:root="true" ma:fieldsID="599885af5780d08491aa971a32ef4a78" ns1:_="" ns2:_="" ns3:_="">
    <xsd:import namespace="http://schemas.microsoft.com/sharepoint/v3"/>
    <xsd:import namespace="823972c7-3cc8-4e96-9692-a852bfcb8522"/>
    <xsd:import namespace="046b13dd-0a8e-454b-9830-a1f1cdec518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1:_ip_UnifiedCompliancePolicyProperties" minOccurs="0"/>
                <xsd:element ref="ns1:_ip_UnifiedCompliancePolicyUIAction"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description="" ma:hidden="true" ma:internalName="_ip_UnifiedCompliancePolicyProperties">
      <xsd:simpleType>
        <xsd:restriction base="dms:Note"/>
      </xsd:simpleType>
    </xsd:element>
    <xsd:element name="_ip_UnifiedCompliancePolicyUIAction" ma:index="13"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3972c7-3cc8-4e96-9692-a852bfcb852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46b13dd-0a8e-454b-9830-a1f1cdec5189"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AutoTags" ma:index="16" nillable="true" ma:displayName="MediaServiceAutoTags"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046b13dd-0a8e-454b-9830-a1f1cdec518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A9ACB9-82BA-4A1F-8785-D4F9094D19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23972c7-3cc8-4e96-9692-a852bfcb8522"/>
    <ds:schemaRef ds:uri="046b13dd-0a8e-454b-9830-a1f1cdec51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FDB4BF-DC38-4396-BC55-ACCB603FE309}">
  <ds:schemaRefs>
    <ds:schemaRef ds:uri="http://purl.org/dc/terms/"/>
    <ds:schemaRef ds:uri="823972c7-3cc8-4e96-9692-a852bfcb8522"/>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
    <ds:schemaRef ds:uri="http://schemas.openxmlformats.org/package/2006/metadata/core-properties"/>
    <ds:schemaRef ds:uri="046b13dd-0a8e-454b-9830-a1f1cdec5189"/>
    <ds:schemaRef ds:uri="http://www.w3.org/XML/1998/namespace"/>
  </ds:schemaRefs>
</ds:datastoreItem>
</file>

<file path=customXml/itemProps3.xml><?xml version="1.0" encoding="utf-8"?>
<ds:datastoreItem xmlns:ds="http://schemas.openxmlformats.org/officeDocument/2006/customXml" ds:itemID="{955BEAF5-8F41-4A9C-9B0B-155E914F4F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TotalTime>
  <Words>1167</Words>
  <Application>Microsoft Office PowerPoint</Application>
  <PresentationFormat>On-screen Show (4:3)</PresentationFormat>
  <Paragraphs>237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Segoe UI</vt:lpstr>
      <vt:lpstr>Segoe UI Semibold</vt:lpstr>
      <vt:lpstr>Office Theme</vt:lpstr>
      <vt:lpstr>Live Event resources</vt:lpstr>
      <vt:lpstr>Pre-event checklist</vt:lpstr>
      <vt:lpstr>Planning template </vt:lpstr>
      <vt:lpstr>[SAMPLE] Communication Templates</vt:lpstr>
      <vt:lpstr>[SAMPLE] Follow up message to attendees</vt:lpstr>
      <vt:lpstr>[SAMPLE] Live Event Schedule</vt:lpstr>
      <vt:lpstr>[SAMPLE] Live Event Schedule</vt:lpstr>
      <vt:lpstr>PowerPoint Presentation</vt:lpstr>
      <vt:lpstr>You’re invited</vt:lpstr>
      <vt:lpstr>PowerPoint Presentation</vt:lpstr>
      <vt:lpstr>Event Report template</vt:lpstr>
      <vt:lpstr>Group Insights data</vt:lpstr>
      <vt:lpstr>Yammer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Jarom Reid</dc:creator>
  <cp:lastModifiedBy>Allison Michels</cp:lastModifiedBy>
  <cp:revision>46</cp:revision>
  <dcterms:created xsi:type="dcterms:W3CDTF">2018-03-23T12:17:41Z</dcterms:created>
  <dcterms:modified xsi:type="dcterms:W3CDTF">2019-05-21T19:06:49Z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0x0101004FF4ABA1C744424A9AC00B6255662551</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allison@allisonmichels.com</vt:lpwstr>
  </property>
  <property fmtid="{D5CDD505-2E9C-101B-9397-08002B2CF9AE}" pid="6" name="MSIP_Label_f42aa342-8706-4288-bd11-ebb85995028c_SetDate">
    <vt:lpwstr>2019-04-22T16:15:25.5548564Z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2c39e663-3524-4244-861d-3fc022c8b9a9</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