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9" r:id="rId4"/>
    <p:sldId id="261" r:id="rId5"/>
    <p:sldId id="260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89F704-365A-4E62-B903-80402E7382F5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3F1A4614-0C2D-4795-97C7-3CF7B8F5AA33}">
      <dgm:prSet phldrT="[Text]"/>
      <dgm:spPr/>
      <dgm:t>
        <a:bodyPr/>
        <a:lstStyle/>
        <a:p>
          <a:r>
            <a:rPr lang="en-US" dirty="0" smtClean="0"/>
            <a:t>1  2  3  4  5  6 7  8  9</a:t>
          </a:r>
          <a:endParaRPr lang="en-CA" dirty="0"/>
        </a:p>
      </dgm:t>
    </dgm:pt>
    <dgm:pt modelId="{DCA2CFDC-C037-4686-9C6D-B678401F07AF}" type="parTrans" cxnId="{52ED2358-A56E-4449-B3F0-18C858F0752F}">
      <dgm:prSet/>
      <dgm:spPr/>
      <dgm:t>
        <a:bodyPr/>
        <a:lstStyle/>
        <a:p>
          <a:endParaRPr lang="en-CA"/>
        </a:p>
      </dgm:t>
    </dgm:pt>
    <dgm:pt modelId="{BB1B20F8-DB15-4F59-8787-7A01FF9852B1}" type="sibTrans" cxnId="{52ED2358-A56E-4449-B3F0-18C858F0752F}">
      <dgm:prSet/>
      <dgm:spPr/>
      <dgm:t>
        <a:bodyPr/>
        <a:lstStyle/>
        <a:p>
          <a:endParaRPr lang="en-CA"/>
        </a:p>
      </dgm:t>
    </dgm:pt>
    <dgm:pt modelId="{376DA762-2BC9-4717-9049-8422BA8A7AE5}">
      <dgm:prSet phldrT="[Text]"/>
      <dgm:spPr/>
      <dgm:t>
        <a:bodyPr/>
        <a:lstStyle/>
        <a:p>
          <a:r>
            <a:rPr lang="en-US" dirty="0" smtClean="0"/>
            <a:t>5  3  7  6  9  8</a:t>
          </a:r>
          <a:endParaRPr lang="en-CA" dirty="0"/>
        </a:p>
      </dgm:t>
    </dgm:pt>
    <dgm:pt modelId="{9A2B3D67-01C3-4E8E-8ED2-7362A403878A}" type="parTrans" cxnId="{B3B3B4CE-B74F-4B83-A144-6CFA1ADE2836}">
      <dgm:prSet/>
      <dgm:spPr/>
      <dgm:t>
        <a:bodyPr/>
        <a:lstStyle/>
        <a:p>
          <a:endParaRPr lang="en-CA"/>
        </a:p>
      </dgm:t>
    </dgm:pt>
    <dgm:pt modelId="{076B0914-4713-4A7F-8AC9-4388BAF13780}" type="sibTrans" cxnId="{B3B3B4CE-B74F-4B83-A144-6CFA1ADE2836}">
      <dgm:prSet/>
      <dgm:spPr/>
      <dgm:t>
        <a:bodyPr/>
        <a:lstStyle/>
        <a:p>
          <a:endParaRPr lang="en-CA"/>
        </a:p>
      </dgm:t>
    </dgm:pt>
    <dgm:pt modelId="{65387658-C8A7-4786-8267-A50B772ADB5B}" type="pres">
      <dgm:prSet presAssocID="{C089F704-365A-4E62-B903-80402E7382F5}" presName="compositeShape" presStyleCnt="0">
        <dgm:presLayoutVars>
          <dgm:chMax val="7"/>
          <dgm:dir/>
          <dgm:resizeHandles val="exact"/>
        </dgm:presLayoutVars>
      </dgm:prSet>
      <dgm:spPr/>
    </dgm:pt>
    <dgm:pt modelId="{F6AA7A9C-C1F2-4C3B-9806-B909BE5C0E9B}" type="pres">
      <dgm:prSet presAssocID="{3F1A4614-0C2D-4795-97C7-3CF7B8F5AA33}" presName="circ1" presStyleLbl="vennNode1" presStyleIdx="0" presStyleCnt="2"/>
      <dgm:spPr/>
      <dgm:t>
        <a:bodyPr/>
        <a:lstStyle/>
        <a:p>
          <a:endParaRPr lang="en-CA"/>
        </a:p>
      </dgm:t>
    </dgm:pt>
    <dgm:pt modelId="{2CE9FA9E-EA59-4433-8B4F-3BF773C8C301}" type="pres">
      <dgm:prSet presAssocID="{3F1A4614-0C2D-4795-97C7-3CF7B8F5AA3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0BC41AC-5B3D-4B7A-BFD0-EB7A13B4BEFA}" type="pres">
      <dgm:prSet presAssocID="{376DA762-2BC9-4717-9049-8422BA8A7AE5}" presName="circ2" presStyleLbl="vennNode1" presStyleIdx="1" presStyleCnt="2"/>
      <dgm:spPr/>
      <dgm:t>
        <a:bodyPr/>
        <a:lstStyle/>
        <a:p>
          <a:endParaRPr lang="en-CA"/>
        </a:p>
      </dgm:t>
    </dgm:pt>
    <dgm:pt modelId="{0D67AF05-784A-41B0-8D14-34044998D3D5}" type="pres">
      <dgm:prSet presAssocID="{376DA762-2BC9-4717-9049-8422BA8A7AE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52ED2358-A56E-4449-B3F0-18C858F0752F}" srcId="{C089F704-365A-4E62-B903-80402E7382F5}" destId="{3F1A4614-0C2D-4795-97C7-3CF7B8F5AA33}" srcOrd="0" destOrd="0" parTransId="{DCA2CFDC-C037-4686-9C6D-B678401F07AF}" sibTransId="{BB1B20F8-DB15-4F59-8787-7A01FF9852B1}"/>
    <dgm:cxn modelId="{ADCC9C2F-3A5E-4E00-8C49-26C61955E8B3}" type="presOf" srcId="{3F1A4614-0C2D-4795-97C7-3CF7B8F5AA33}" destId="{2CE9FA9E-EA59-4433-8B4F-3BF773C8C301}" srcOrd="1" destOrd="0" presId="urn:microsoft.com/office/officeart/2005/8/layout/venn1"/>
    <dgm:cxn modelId="{8789FA50-4D15-4ACF-903F-A068CE6CA9AB}" type="presOf" srcId="{3F1A4614-0C2D-4795-97C7-3CF7B8F5AA33}" destId="{F6AA7A9C-C1F2-4C3B-9806-B909BE5C0E9B}" srcOrd="0" destOrd="0" presId="urn:microsoft.com/office/officeart/2005/8/layout/venn1"/>
    <dgm:cxn modelId="{B3B3B4CE-B74F-4B83-A144-6CFA1ADE2836}" srcId="{C089F704-365A-4E62-B903-80402E7382F5}" destId="{376DA762-2BC9-4717-9049-8422BA8A7AE5}" srcOrd="1" destOrd="0" parTransId="{9A2B3D67-01C3-4E8E-8ED2-7362A403878A}" sibTransId="{076B0914-4713-4A7F-8AC9-4388BAF13780}"/>
    <dgm:cxn modelId="{D3A5C80B-BCF1-4A01-9FB4-FE4D6867E716}" type="presOf" srcId="{376DA762-2BC9-4717-9049-8422BA8A7AE5}" destId="{C0BC41AC-5B3D-4B7A-BFD0-EB7A13B4BEFA}" srcOrd="0" destOrd="0" presId="urn:microsoft.com/office/officeart/2005/8/layout/venn1"/>
    <dgm:cxn modelId="{248F7C28-2840-4918-B137-C25E6459177C}" type="presOf" srcId="{376DA762-2BC9-4717-9049-8422BA8A7AE5}" destId="{0D67AF05-784A-41B0-8D14-34044998D3D5}" srcOrd="1" destOrd="0" presId="urn:microsoft.com/office/officeart/2005/8/layout/venn1"/>
    <dgm:cxn modelId="{E20122FF-C146-484F-BCBB-32A935753452}" type="presOf" srcId="{C089F704-365A-4E62-B903-80402E7382F5}" destId="{65387658-C8A7-4786-8267-A50B772ADB5B}" srcOrd="0" destOrd="0" presId="urn:microsoft.com/office/officeart/2005/8/layout/venn1"/>
    <dgm:cxn modelId="{564D95B6-01CB-4AA2-B439-DF12C150CB9A}" type="presParOf" srcId="{65387658-C8A7-4786-8267-A50B772ADB5B}" destId="{F6AA7A9C-C1F2-4C3B-9806-B909BE5C0E9B}" srcOrd="0" destOrd="0" presId="urn:microsoft.com/office/officeart/2005/8/layout/venn1"/>
    <dgm:cxn modelId="{861FFC22-E9B6-47F9-BB05-CC91B739CE96}" type="presParOf" srcId="{65387658-C8A7-4786-8267-A50B772ADB5B}" destId="{2CE9FA9E-EA59-4433-8B4F-3BF773C8C301}" srcOrd="1" destOrd="0" presId="urn:microsoft.com/office/officeart/2005/8/layout/venn1"/>
    <dgm:cxn modelId="{A3296BDC-0477-4FB0-A9D1-EFD7719D4066}" type="presParOf" srcId="{65387658-C8A7-4786-8267-A50B772ADB5B}" destId="{C0BC41AC-5B3D-4B7A-BFD0-EB7A13B4BEFA}" srcOrd="2" destOrd="0" presId="urn:microsoft.com/office/officeart/2005/8/layout/venn1"/>
    <dgm:cxn modelId="{C1AF993E-659C-4281-8D02-486C970E43A8}" type="presParOf" srcId="{65387658-C8A7-4786-8267-A50B772ADB5B}" destId="{0D67AF05-784A-41B0-8D14-34044998D3D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89F704-365A-4E62-B903-80402E7382F5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3F1A4614-0C2D-4795-97C7-3CF7B8F5AA33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50000"/>
                </a:schemeClr>
              </a:solidFill>
            </a:rPr>
            <a:t>1  2  3  4  5  6 7  8  9</a:t>
          </a:r>
          <a:endParaRPr lang="en-CA" dirty="0">
            <a:solidFill>
              <a:schemeClr val="bg1">
                <a:lumMod val="50000"/>
              </a:schemeClr>
            </a:solidFill>
          </a:endParaRPr>
        </a:p>
      </dgm:t>
    </dgm:pt>
    <dgm:pt modelId="{DCA2CFDC-C037-4686-9C6D-B678401F07AF}" type="parTrans" cxnId="{52ED2358-A56E-4449-B3F0-18C858F0752F}">
      <dgm:prSet/>
      <dgm:spPr/>
      <dgm:t>
        <a:bodyPr/>
        <a:lstStyle/>
        <a:p>
          <a:endParaRPr lang="en-CA"/>
        </a:p>
      </dgm:t>
    </dgm:pt>
    <dgm:pt modelId="{BB1B20F8-DB15-4F59-8787-7A01FF9852B1}" type="sibTrans" cxnId="{52ED2358-A56E-4449-B3F0-18C858F0752F}">
      <dgm:prSet/>
      <dgm:spPr/>
      <dgm:t>
        <a:bodyPr/>
        <a:lstStyle/>
        <a:p>
          <a:endParaRPr lang="en-CA"/>
        </a:p>
      </dgm:t>
    </dgm:pt>
    <dgm:pt modelId="{376DA762-2BC9-4717-9049-8422BA8A7AE5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50000"/>
                </a:schemeClr>
              </a:solidFill>
            </a:rPr>
            <a:t>5  3  7  6  9  8</a:t>
          </a:r>
          <a:endParaRPr lang="en-CA" dirty="0">
            <a:solidFill>
              <a:schemeClr val="bg1">
                <a:lumMod val="50000"/>
              </a:schemeClr>
            </a:solidFill>
          </a:endParaRPr>
        </a:p>
      </dgm:t>
    </dgm:pt>
    <dgm:pt modelId="{9A2B3D67-01C3-4E8E-8ED2-7362A403878A}" type="parTrans" cxnId="{B3B3B4CE-B74F-4B83-A144-6CFA1ADE2836}">
      <dgm:prSet/>
      <dgm:spPr/>
      <dgm:t>
        <a:bodyPr/>
        <a:lstStyle/>
        <a:p>
          <a:endParaRPr lang="en-CA"/>
        </a:p>
      </dgm:t>
    </dgm:pt>
    <dgm:pt modelId="{076B0914-4713-4A7F-8AC9-4388BAF13780}" type="sibTrans" cxnId="{B3B3B4CE-B74F-4B83-A144-6CFA1ADE2836}">
      <dgm:prSet/>
      <dgm:spPr/>
      <dgm:t>
        <a:bodyPr/>
        <a:lstStyle/>
        <a:p>
          <a:endParaRPr lang="en-CA"/>
        </a:p>
      </dgm:t>
    </dgm:pt>
    <dgm:pt modelId="{65387658-C8A7-4786-8267-A50B772ADB5B}" type="pres">
      <dgm:prSet presAssocID="{C089F704-365A-4E62-B903-80402E7382F5}" presName="compositeShape" presStyleCnt="0">
        <dgm:presLayoutVars>
          <dgm:chMax val="7"/>
          <dgm:dir/>
          <dgm:resizeHandles val="exact"/>
        </dgm:presLayoutVars>
      </dgm:prSet>
      <dgm:spPr/>
    </dgm:pt>
    <dgm:pt modelId="{F6AA7A9C-C1F2-4C3B-9806-B909BE5C0E9B}" type="pres">
      <dgm:prSet presAssocID="{3F1A4614-0C2D-4795-97C7-3CF7B8F5AA33}" presName="circ1" presStyleLbl="vennNode1" presStyleIdx="0" presStyleCnt="2"/>
      <dgm:spPr/>
      <dgm:t>
        <a:bodyPr/>
        <a:lstStyle/>
        <a:p>
          <a:endParaRPr lang="en-CA"/>
        </a:p>
      </dgm:t>
    </dgm:pt>
    <dgm:pt modelId="{2CE9FA9E-EA59-4433-8B4F-3BF773C8C301}" type="pres">
      <dgm:prSet presAssocID="{3F1A4614-0C2D-4795-97C7-3CF7B8F5AA3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0BC41AC-5B3D-4B7A-BFD0-EB7A13B4BEFA}" type="pres">
      <dgm:prSet presAssocID="{376DA762-2BC9-4717-9049-8422BA8A7AE5}" presName="circ2" presStyleLbl="vennNode1" presStyleIdx="1" presStyleCnt="2"/>
      <dgm:spPr/>
      <dgm:t>
        <a:bodyPr/>
        <a:lstStyle/>
        <a:p>
          <a:endParaRPr lang="en-CA"/>
        </a:p>
      </dgm:t>
    </dgm:pt>
    <dgm:pt modelId="{0D67AF05-784A-41B0-8D14-34044998D3D5}" type="pres">
      <dgm:prSet presAssocID="{376DA762-2BC9-4717-9049-8422BA8A7AE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B3B3B4CE-B74F-4B83-A144-6CFA1ADE2836}" srcId="{C089F704-365A-4E62-B903-80402E7382F5}" destId="{376DA762-2BC9-4717-9049-8422BA8A7AE5}" srcOrd="1" destOrd="0" parTransId="{9A2B3D67-01C3-4E8E-8ED2-7362A403878A}" sibTransId="{076B0914-4713-4A7F-8AC9-4388BAF13780}"/>
    <dgm:cxn modelId="{9A1524CE-B585-4871-8A74-2F7971DADF18}" type="presOf" srcId="{C089F704-365A-4E62-B903-80402E7382F5}" destId="{65387658-C8A7-4786-8267-A50B772ADB5B}" srcOrd="0" destOrd="0" presId="urn:microsoft.com/office/officeart/2005/8/layout/venn1"/>
    <dgm:cxn modelId="{8510633E-62ED-443D-9375-5D2AEBC3169E}" type="presOf" srcId="{376DA762-2BC9-4717-9049-8422BA8A7AE5}" destId="{0D67AF05-784A-41B0-8D14-34044998D3D5}" srcOrd="1" destOrd="0" presId="urn:microsoft.com/office/officeart/2005/8/layout/venn1"/>
    <dgm:cxn modelId="{52ED2358-A56E-4449-B3F0-18C858F0752F}" srcId="{C089F704-365A-4E62-B903-80402E7382F5}" destId="{3F1A4614-0C2D-4795-97C7-3CF7B8F5AA33}" srcOrd="0" destOrd="0" parTransId="{DCA2CFDC-C037-4686-9C6D-B678401F07AF}" sibTransId="{BB1B20F8-DB15-4F59-8787-7A01FF9852B1}"/>
    <dgm:cxn modelId="{BEF92491-E27B-479E-AA9C-107AFB64086C}" type="presOf" srcId="{376DA762-2BC9-4717-9049-8422BA8A7AE5}" destId="{C0BC41AC-5B3D-4B7A-BFD0-EB7A13B4BEFA}" srcOrd="0" destOrd="0" presId="urn:microsoft.com/office/officeart/2005/8/layout/venn1"/>
    <dgm:cxn modelId="{977D221C-7847-46C3-B7D3-8991525B30AF}" type="presOf" srcId="{3F1A4614-0C2D-4795-97C7-3CF7B8F5AA33}" destId="{2CE9FA9E-EA59-4433-8B4F-3BF773C8C301}" srcOrd="1" destOrd="0" presId="urn:microsoft.com/office/officeart/2005/8/layout/venn1"/>
    <dgm:cxn modelId="{AB48BCCE-A64A-4569-9838-653965F7737E}" type="presOf" srcId="{3F1A4614-0C2D-4795-97C7-3CF7B8F5AA33}" destId="{F6AA7A9C-C1F2-4C3B-9806-B909BE5C0E9B}" srcOrd="0" destOrd="0" presId="urn:microsoft.com/office/officeart/2005/8/layout/venn1"/>
    <dgm:cxn modelId="{4A0308DA-17BD-42F4-9D3C-8952EB546958}" type="presParOf" srcId="{65387658-C8A7-4786-8267-A50B772ADB5B}" destId="{F6AA7A9C-C1F2-4C3B-9806-B909BE5C0E9B}" srcOrd="0" destOrd="0" presId="urn:microsoft.com/office/officeart/2005/8/layout/venn1"/>
    <dgm:cxn modelId="{1CE6B69E-7EEC-4462-B9BC-9A3439ECE2EA}" type="presParOf" srcId="{65387658-C8A7-4786-8267-A50B772ADB5B}" destId="{2CE9FA9E-EA59-4433-8B4F-3BF773C8C301}" srcOrd="1" destOrd="0" presId="urn:microsoft.com/office/officeart/2005/8/layout/venn1"/>
    <dgm:cxn modelId="{1B65313A-109D-44BD-AA3D-9ECD9EC4E56D}" type="presParOf" srcId="{65387658-C8A7-4786-8267-A50B772ADB5B}" destId="{C0BC41AC-5B3D-4B7A-BFD0-EB7A13B4BEFA}" srcOrd="2" destOrd="0" presId="urn:microsoft.com/office/officeart/2005/8/layout/venn1"/>
    <dgm:cxn modelId="{94296EDB-0196-4D55-A9F3-CEE627A169FE}" type="presParOf" srcId="{65387658-C8A7-4786-8267-A50B772ADB5B}" destId="{0D67AF05-784A-41B0-8D14-34044998D3D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AA7A9C-C1F2-4C3B-9806-B909BE5C0E9B}">
      <dsp:nvSpPr>
        <dsp:cNvPr id="0" name=""/>
        <dsp:cNvSpPr/>
      </dsp:nvSpPr>
      <dsp:spPr>
        <a:xfrm>
          <a:off x="144703" y="286755"/>
          <a:ext cx="3569348" cy="3569348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1  2  3  4  5  6 7  8  9</a:t>
          </a:r>
          <a:endParaRPr lang="en-CA" sz="6500" kern="1200" dirty="0"/>
        </a:p>
      </dsp:txBody>
      <dsp:txXfrm>
        <a:off x="643125" y="707658"/>
        <a:ext cx="2058002" cy="2727542"/>
      </dsp:txXfrm>
    </dsp:sp>
    <dsp:sp modelId="{C0BC41AC-5B3D-4B7A-BFD0-EB7A13B4BEFA}">
      <dsp:nvSpPr>
        <dsp:cNvPr id="0" name=""/>
        <dsp:cNvSpPr/>
      </dsp:nvSpPr>
      <dsp:spPr>
        <a:xfrm>
          <a:off x="2717206" y="286755"/>
          <a:ext cx="3569348" cy="3569348"/>
        </a:xfrm>
        <a:prstGeom prst="ellipse">
          <a:avLst/>
        </a:prstGeom>
        <a:solidFill>
          <a:schemeClr val="accent4">
            <a:alpha val="50000"/>
            <a:hueOff val="7671208"/>
            <a:satOff val="-17848"/>
            <a:lumOff val="-294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5  3  7  6  9  8</a:t>
          </a:r>
          <a:endParaRPr lang="en-CA" sz="6500" kern="1200" dirty="0"/>
        </a:p>
      </dsp:txBody>
      <dsp:txXfrm>
        <a:off x="3730129" y="707658"/>
        <a:ext cx="2058002" cy="27275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AA7A9C-C1F2-4C3B-9806-B909BE5C0E9B}">
      <dsp:nvSpPr>
        <dsp:cNvPr id="0" name=""/>
        <dsp:cNvSpPr/>
      </dsp:nvSpPr>
      <dsp:spPr>
        <a:xfrm>
          <a:off x="144703" y="286755"/>
          <a:ext cx="3569348" cy="3569348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>
              <a:solidFill>
                <a:schemeClr val="bg1">
                  <a:lumMod val="50000"/>
                </a:schemeClr>
              </a:solidFill>
            </a:rPr>
            <a:t>1  2  3  4  5  6 7  8  9</a:t>
          </a:r>
          <a:endParaRPr lang="en-CA" sz="65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643125" y="707658"/>
        <a:ext cx="2058002" cy="2727542"/>
      </dsp:txXfrm>
    </dsp:sp>
    <dsp:sp modelId="{C0BC41AC-5B3D-4B7A-BFD0-EB7A13B4BEFA}">
      <dsp:nvSpPr>
        <dsp:cNvPr id="0" name=""/>
        <dsp:cNvSpPr/>
      </dsp:nvSpPr>
      <dsp:spPr>
        <a:xfrm>
          <a:off x="2717206" y="286755"/>
          <a:ext cx="3569348" cy="3569348"/>
        </a:xfrm>
        <a:prstGeom prst="ellipse">
          <a:avLst/>
        </a:prstGeom>
        <a:solidFill>
          <a:schemeClr val="accent4">
            <a:alpha val="50000"/>
            <a:hueOff val="7671208"/>
            <a:satOff val="-17848"/>
            <a:lumOff val="-294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>
              <a:solidFill>
                <a:schemeClr val="bg1">
                  <a:lumMod val="50000"/>
                </a:schemeClr>
              </a:solidFill>
            </a:rPr>
            <a:t>5  3  7  6  9  8</a:t>
          </a:r>
          <a:endParaRPr lang="en-CA" sz="65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3730129" y="707658"/>
        <a:ext cx="2058002" cy="27275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20EFE2F-BB6B-4048-A85F-FFE34356521F}" type="datetimeFigureOut">
              <a:rPr lang="en-CA" smtClean="0"/>
              <a:t>11/30/2017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6F2D5AE9-1A96-4978-9894-931453609B25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959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FE2F-BB6B-4048-A85F-FFE34356521F}" type="datetimeFigureOut">
              <a:rPr lang="en-CA" smtClean="0"/>
              <a:t>11/30/2017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5AE9-1A96-4978-9894-931453609B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6752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920EFE2F-BB6B-4048-A85F-FFE34356521F}" type="datetimeFigureOut">
              <a:rPr lang="en-CA" smtClean="0"/>
              <a:t>11/30/2017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6F2D5AE9-1A96-4978-9894-931453609B25}" type="slidenum">
              <a:rPr lang="en-CA" smtClean="0"/>
              <a:t>‹#›</a:t>
            </a:fld>
            <a:endParaRPr lang="en-CA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1615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49" y="559678"/>
            <a:ext cx="4541837" cy="4952492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FE2F-BB6B-4048-A85F-FFE34356521F}" type="datetimeFigureOut">
              <a:rPr lang="en-CA" smtClean="0"/>
              <a:t>11/30/2017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5AE9-1A96-4978-9894-931453609B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739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20EFE2F-BB6B-4048-A85F-FFE34356521F}" type="datetimeFigureOut">
              <a:rPr lang="en-CA" smtClean="0"/>
              <a:t>11/30/2017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F2D5AE9-1A96-4978-9894-931453609B25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4601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FE2F-BB6B-4048-A85F-FFE34356521F}" type="datetimeFigureOut">
              <a:rPr lang="en-CA" smtClean="0"/>
              <a:t>11/30/2017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5AE9-1A96-4978-9894-931453609B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6100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FE2F-BB6B-4048-A85F-FFE34356521F}" type="datetimeFigureOut">
              <a:rPr lang="en-CA" smtClean="0"/>
              <a:t>11/30/2017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5AE9-1A96-4978-9894-931453609B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811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FE2F-BB6B-4048-A85F-FFE34356521F}" type="datetimeFigureOut">
              <a:rPr lang="en-CA" smtClean="0"/>
              <a:t>11/30/2017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5AE9-1A96-4978-9894-931453609B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8679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FE2F-BB6B-4048-A85F-FFE34356521F}" type="datetimeFigureOut">
              <a:rPr lang="en-CA" smtClean="0"/>
              <a:t>11/30/2017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5AE9-1A96-4978-9894-931453609B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719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FE2F-BB6B-4048-A85F-FFE34356521F}" type="datetimeFigureOut">
              <a:rPr lang="en-CA" smtClean="0"/>
              <a:t>11/30/2017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5AE9-1A96-4978-9894-931453609B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610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FE2F-BB6B-4048-A85F-FFE34356521F}" type="datetimeFigureOut">
              <a:rPr lang="en-CA" smtClean="0"/>
              <a:t>11/30/2017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5AE9-1A96-4978-9894-931453609B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462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920EFE2F-BB6B-4048-A85F-FFE34356521F}" type="datetimeFigureOut">
              <a:rPr lang="en-CA" smtClean="0"/>
              <a:t>11/30/2017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6F2D5AE9-1A96-4978-9894-931453609B25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28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Sudoku</a:t>
            </a:r>
            <a:br>
              <a:rPr lang="en-US" dirty="0" smtClean="0"/>
            </a:br>
            <a:r>
              <a:rPr lang="en-US" dirty="0" smtClean="0"/>
              <a:t>Solver</a:t>
            </a:r>
            <a:br>
              <a:rPr lang="en-US" dirty="0" smtClean="0"/>
            </a:br>
            <a:r>
              <a:rPr lang="en-US" dirty="0" smtClean="0"/>
              <a:t>In</a:t>
            </a:r>
            <a:br>
              <a:rPr lang="en-US" dirty="0" smtClean="0"/>
            </a:br>
            <a:r>
              <a:rPr lang="en-US" dirty="0" smtClean="0"/>
              <a:t>C# 7.1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Brought to you by Jenny &amp; Nick of the DDSB(CSC)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1083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b) </a:t>
            </a:r>
            <a:r>
              <a:rPr lang="en-CA" dirty="0"/>
              <a:t>Get all the other cells in the row, column, and sub-grid (collectively called the ‘givens’)</a:t>
            </a:r>
            <a:br>
              <a:rPr lang="en-CA" dirty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US" dirty="0" smtClean="0"/>
              <a:t>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599" y="569066"/>
            <a:ext cx="6474941" cy="565515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CA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rowCells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200" dirty="0" err="1">
                <a:solidFill>
                  <a:srgbClr val="800080"/>
                </a:solidFill>
                <a:latin typeface="Consolas" panose="020B0609020204030204" pitchFamily="49" charset="0"/>
              </a:rPr>
              <a:t>ValidCellIndexes</a:t>
            </a:r>
            <a:r>
              <a:rPr lang="en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CA" sz="1200" dirty="0" err="1">
                <a:solidFill>
                  <a:srgbClr val="008B8B"/>
                </a:solidFill>
                <a:latin typeface="Consolas" panose="020B0609020204030204" pitchFamily="49" charset="0"/>
              </a:rPr>
              <a:t>Select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en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</a:t>
            </a:r>
            <a:r>
              <a:rPr lang="en-CA" sz="1200" dirty="0" err="1">
                <a:solidFill>
                  <a:srgbClr val="800080"/>
                </a:solidFill>
                <a:latin typeface="Consolas" panose="020B0609020204030204" pitchFamily="49" charset="0"/>
              </a:rPr>
              <a:t>Cells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[row, x]);</a:t>
            </a:r>
          </a:p>
          <a:p>
            <a:pPr marL="0" lvl="0" indent="0">
              <a:buNone/>
            </a:pPr>
            <a:r>
              <a:rPr lang="en-CA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columnCells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200" dirty="0" err="1">
                <a:solidFill>
                  <a:srgbClr val="800080"/>
                </a:solidFill>
                <a:latin typeface="Consolas" panose="020B0609020204030204" pitchFamily="49" charset="0"/>
              </a:rPr>
              <a:t>ValidCellIndexes</a:t>
            </a:r>
            <a:r>
              <a:rPr lang="en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CA" sz="1200" dirty="0" err="1">
                <a:solidFill>
                  <a:srgbClr val="008B8B"/>
                </a:solidFill>
                <a:latin typeface="Consolas" panose="020B0609020204030204" pitchFamily="49" charset="0"/>
              </a:rPr>
              <a:t>Select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en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</a:t>
            </a:r>
            <a:r>
              <a:rPr lang="en-CA" sz="1200" dirty="0" err="1">
                <a:solidFill>
                  <a:srgbClr val="800080"/>
                </a:solidFill>
                <a:latin typeface="Consolas" panose="020B0609020204030204" pitchFamily="49" charset="0"/>
              </a:rPr>
              <a:t>Cells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[x, column]);</a:t>
            </a:r>
          </a:p>
          <a:p>
            <a:pPr marL="0" lvl="0" indent="0">
              <a:buNone/>
            </a:pPr>
            <a:r>
              <a:rPr lang="en-CA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subGridCells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200" dirty="0" err="1">
                <a:solidFill>
                  <a:srgbClr val="008B8B"/>
                </a:solidFill>
                <a:latin typeface="Consolas" panose="020B0609020204030204" pitchFamily="49" charset="0"/>
              </a:rPr>
              <a:t>GetOtherSubGridCells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(board, row, column);</a:t>
            </a:r>
          </a:p>
          <a:p>
            <a:pPr marL="0" lvl="0" indent="0">
              <a:buNone/>
            </a:pPr>
            <a:r>
              <a:rPr lang="en-CA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allRelatedCells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rowCells.</a:t>
            </a:r>
            <a:r>
              <a:rPr lang="en-CA" sz="1200" dirty="0" err="1">
                <a:solidFill>
                  <a:srgbClr val="008B8B"/>
                </a:solidFill>
                <a:latin typeface="Consolas" panose="020B0609020204030204" pitchFamily="49" charset="0"/>
              </a:rPr>
              <a:t>Concat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columnCells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CA" sz="1200" dirty="0" err="1">
                <a:solidFill>
                  <a:srgbClr val="008B8B"/>
                </a:solidFill>
                <a:latin typeface="Consolas" panose="020B0609020204030204" pitchFamily="49" charset="0"/>
              </a:rPr>
              <a:t>Concat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subGridCells</a:t>
            </a:r>
            <a:r>
              <a:rPr lang="en-CA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0" lv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9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9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900" dirty="0">
                <a:solidFill>
                  <a:srgbClr val="00008B"/>
                </a:solidFill>
                <a:latin typeface="Consolas" panose="020B0609020204030204" pitchFamily="49" charset="0"/>
              </a:rPr>
              <a:t>Cell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CA" sz="900" dirty="0" err="1">
                <a:solidFill>
                  <a:srgbClr val="008B8B"/>
                </a:solidFill>
                <a:latin typeface="Consolas" panose="020B0609020204030204" pitchFamily="49" charset="0"/>
              </a:rPr>
              <a:t>GetOtherSubGridCells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900" dirty="0">
                <a:solidFill>
                  <a:srgbClr val="00008B"/>
                </a:solidFill>
                <a:latin typeface="Consolas" panose="020B0609020204030204" pitchFamily="49" charset="0"/>
              </a:rPr>
              <a:t>Board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900" dirty="0">
                <a:solidFill>
                  <a:srgbClr val="00008B"/>
                </a:solidFill>
                <a:latin typeface="Consolas" panose="020B0609020204030204" pitchFamily="49" charset="0"/>
              </a:rPr>
              <a:t>Int32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 row, </a:t>
            </a:r>
            <a:r>
              <a:rPr lang="en-CA" sz="900" dirty="0">
                <a:solidFill>
                  <a:srgbClr val="00008B"/>
                </a:solidFill>
                <a:latin typeface="Consolas" panose="020B0609020204030204" pitchFamily="49" charset="0"/>
              </a:rPr>
              <a:t>Int32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 column)</a:t>
            </a:r>
          </a:p>
          <a:p>
            <a:pPr marL="0" indent="0">
              <a:buNone/>
            </a:pP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CA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CA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CA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otherSubGridCells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900" dirty="0">
                <a:solidFill>
                  <a:srgbClr val="00008B"/>
                </a:solidFill>
                <a:latin typeface="Consolas" panose="020B0609020204030204" pitchFamily="49" charset="0"/>
              </a:rPr>
              <a:t>Cell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CA" sz="9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BoardSize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CA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CA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CA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CA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CA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CA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rowIndex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 = row / </a:t>
            </a:r>
            <a:r>
              <a:rPr lang="en-CA" sz="900" dirty="0" err="1">
                <a:solidFill>
                  <a:srgbClr val="800080"/>
                </a:solidFill>
                <a:latin typeface="Consolas" panose="020B0609020204030204" pitchFamily="49" charset="0"/>
              </a:rPr>
              <a:t>SubgridSize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CA" sz="900" dirty="0" err="1">
                <a:solidFill>
                  <a:srgbClr val="800080"/>
                </a:solidFill>
                <a:latin typeface="Consolas" panose="020B0609020204030204" pitchFamily="49" charset="0"/>
              </a:rPr>
              <a:t>SubgridSize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CA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CA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columnIndex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 = column / </a:t>
            </a:r>
            <a:r>
              <a:rPr lang="en-CA" sz="900" dirty="0" err="1">
                <a:solidFill>
                  <a:srgbClr val="800080"/>
                </a:solidFill>
                <a:latin typeface="Consolas" panose="020B0609020204030204" pitchFamily="49" charset="0"/>
              </a:rPr>
              <a:t>SubgridSize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CA" sz="900" dirty="0" err="1">
                <a:solidFill>
                  <a:srgbClr val="800080"/>
                </a:solidFill>
                <a:latin typeface="Consolas" panose="020B0609020204030204" pitchFamily="49" charset="0"/>
              </a:rPr>
              <a:t>SubgridSize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en-CA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subGridRow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rowIndex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subGridRow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CA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rowIndex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 + 3; </a:t>
            </a:r>
            <a:r>
              <a:rPr lang="en-CA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subGridRow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CA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for</a:t>
            </a:r>
            <a:r>
              <a:rPr lang="en-CA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subGridColumn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columnIndex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subGridColumn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CA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columnIndex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 + 3; </a:t>
            </a:r>
            <a:r>
              <a:rPr lang="en-CA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subGridColumn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CA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otherSubGridCells</a:t>
            </a:r>
            <a:r>
              <a:rPr lang="en-CA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CA" sz="9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++] = </a:t>
            </a:r>
            <a:r>
              <a:rPr lang="en-CA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</a:t>
            </a:r>
            <a:r>
              <a:rPr lang="en-CA" sz="900" dirty="0" err="1">
                <a:solidFill>
                  <a:srgbClr val="800080"/>
                </a:solidFill>
                <a:latin typeface="Consolas" panose="020B0609020204030204" pitchFamily="49" charset="0"/>
              </a:rPr>
              <a:t>Cells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CA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subGridRow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subGridColumn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CA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CA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otherSubGridCells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324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c) </a:t>
            </a:r>
            <a:r>
              <a:rPr lang="en-CA" dirty="0" smtClean="0"/>
              <a:t>Get the possibilities</a:t>
            </a:r>
            <a:r>
              <a:rPr lang="en-CA" dirty="0"/>
              <a:t/>
            </a:r>
            <a:br>
              <a:rPr lang="en-CA" dirty="0"/>
            </a:br>
            <a:r>
              <a:rPr lang="en-US" dirty="0" smtClean="0"/>
              <a:t>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599" y="569066"/>
            <a:ext cx="6647935" cy="23965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obviousImpossibilities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allRelatedCells.</a:t>
            </a:r>
            <a:r>
              <a:rPr lang="en-CA" sz="1200" dirty="0" err="1">
                <a:solidFill>
                  <a:srgbClr val="008B8B"/>
                </a:solidFill>
                <a:latin typeface="Consolas" panose="020B0609020204030204" pitchFamily="49" charset="0"/>
              </a:rPr>
              <a:t>Where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(x =&gt; x != cell)</a:t>
            </a: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.</a:t>
            </a:r>
            <a:r>
              <a:rPr lang="en-CA" sz="1200" dirty="0">
                <a:solidFill>
                  <a:srgbClr val="008B8B"/>
                </a:solidFill>
                <a:latin typeface="Consolas" panose="020B0609020204030204" pitchFamily="49" charset="0"/>
              </a:rPr>
              <a:t>Where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en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x.</a:t>
            </a:r>
            <a:r>
              <a:rPr lang="en-CA" sz="1200" dirty="0" err="1">
                <a:solidFill>
                  <a:srgbClr val="800080"/>
                </a:solidFill>
                <a:latin typeface="Consolas" panose="020B0609020204030204" pitchFamily="49" charset="0"/>
              </a:rPr>
              <a:t>HasAnswer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.</a:t>
            </a:r>
            <a:r>
              <a:rPr lang="en-CA" sz="1200" dirty="0">
                <a:solidFill>
                  <a:srgbClr val="008B8B"/>
                </a:solidFill>
                <a:latin typeface="Consolas" panose="020B0609020204030204" pitchFamily="49" charset="0"/>
              </a:rPr>
              <a:t>Select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en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x.</a:t>
            </a:r>
            <a:r>
              <a:rPr lang="en-CA" sz="1200" dirty="0" err="1">
                <a:solidFill>
                  <a:srgbClr val="800080"/>
                </a:solidFill>
                <a:latin typeface="Consolas" panose="020B0609020204030204" pitchFamily="49" charset="0"/>
              </a:rPr>
              <a:t>Answer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.</a:t>
            </a:r>
            <a:r>
              <a:rPr lang="en-CA" sz="1200" dirty="0">
                <a:solidFill>
                  <a:srgbClr val="008B8B"/>
                </a:solidFill>
                <a:latin typeface="Consolas" panose="020B0609020204030204" pitchFamily="49" charset="0"/>
              </a:rPr>
              <a:t>Distinct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CA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CA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obviousPossiblilities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CA" sz="1200" dirty="0" err="1" smtClean="0">
                <a:solidFill>
                  <a:srgbClr val="800080"/>
                </a:solidFill>
                <a:latin typeface="Consolas" panose="020B0609020204030204" pitchFamily="49" charset="0"/>
              </a:rPr>
              <a:t>ValidCellValues</a:t>
            </a:r>
            <a:r>
              <a:rPr lang="en-CA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CA" sz="1200" dirty="0" err="1" smtClean="0">
                <a:solidFill>
                  <a:srgbClr val="008B8B"/>
                </a:solidFill>
                <a:latin typeface="Consolas" panose="020B0609020204030204" pitchFamily="49" charset="0"/>
              </a:rPr>
              <a:t>Except</a:t>
            </a:r>
            <a:r>
              <a:rPr lang="en-CA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obviousImpossibilities</a:t>
            </a:r>
            <a:r>
              <a:rPr lang="en-CA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.</a:t>
            </a:r>
            <a:r>
              <a:rPr lang="en-CA" sz="1200" dirty="0" err="1">
                <a:solidFill>
                  <a:srgbClr val="008B8B"/>
                </a:solidFill>
                <a:latin typeface="Consolas" panose="020B0609020204030204" pitchFamily="49" charset="0"/>
              </a:rPr>
              <a:t>ToArray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CA" sz="1200" dirty="0"/>
          </a:p>
        </p:txBody>
      </p:sp>
      <p:pic>
        <p:nvPicPr>
          <p:cNvPr id="2050" name="Picture 2" descr="https://upload.wikimedia.org/wikipedia/commons/thumb/4/46/Venn0110.svg/1200px-Venn0110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827" y="2965621"/>
            <a:ext cx="2859355" cy="208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5291185" y="2715140"/>
            <a:ext cx="6431258" cy="4142860"/>
            <a:chOff x="5291185" y="2715140"/>
            <a:chExt cx="6431258" cy="4142860"/>
          </a:xfrm>
        </p:grpSpPr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1803591779"/>
                </p:ext>
              </p:extLst>
            </p:nvPr>
          </p:nvGraphicFramePr>
          <p:xfrm>
            <a:off x="5291185" y="2715140"/>
            <a:ext cx="6431258" cy="41428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5" name="Rectangle 4"/>
            <p:cNvSpPr/>
            <p:nvPr/>
          </p:nvSpPr>
          <p:spPr>
            <a:xfrm>
              <a:off x="8031892" y="3764156"/>
              <a:ext cx="939113" cy="20841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1</a:t>
              </a:r>
            </a:p>
            <a:p>
              <a:pPr algn="ctr"/>
              <a:r>
                <a:rPr lang="en-US" sz="3600" dirty="0" smtClean="0"/>
                <a:t>2</a:t>
              </a:r>
            </a:p>
            <a:p>
              <a:pPr algn="ctr"/>
              <a:r>
                <a:rPr lang="en-US" sz="3600" dirty="0" smtClean="0"/>
                <a:t>4</a:t>
              </a:r>
              <a:endParaRPr lang="en-CA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807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d) </a:t>
            </a:r>
            <a:r>
              <a:rPr lang="en-CA" dirty="0" smtClean="0"/>
              <a:t>Those are the ‘notes’, which are all the possible answers for the current cell</a:t>
            </a:r>
            <a:br>
              <a:rPr lang="en-CA" dirty="0" smtClean="0"/>
            </a:br>
            <a:endParaRPr lang="en-CA" dirty="0"/>
          </a:p>
        </p:txBody>
      </p:sp>
      <p:grpSp>
        <p:nvGrpSpPr>
          <p:cNvPr id="4" name="Group 3"/>
          <p:cNvGrpSpPr/>
          <p:nvPr/>
        </p:nvGrpSpPr>
        <p:grpSpPr>
          <a:xfrm>
            <a:off x="5291185" y="2715140"/>
            <a:ext cx="6431258" cy="4142860"/>
            <a:chOff x="5291185" y="2715140"/>
            <a:chExt cx="6431258" cy="4142860"/>
          </a:xfrm>
        </p:grpSpPr>
        <p:graphicFrame>
          <p:nvGraphicFramePr>
            <p:cNvPr id="5" name="Diagram 4"/>
            <p:cNvGraphicFramePr/>
            <p:nvPr>
              <p:extLst>
                <p:ext uri="{D42A27DB-BD31-4B8C-83A1-F6EECF244321}">
                  <p14:modId xmlns:p14="http://schemas.microsoft.com/office/powerpoint/2010/main" val="2023600466"/>
                </p:ext>
              </p:extLst>
            </p:nvPr>
          </p:nvGraphicFramePr>
          <p:xfrm>
            <a:off x="5291185" y="2715140"/>
            <a:ext cx="6431258" cy="41428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6" name="Rectangle 5"/>
            <p:cNvSpPr/>
            <p:nvPr/>
          </p:nvSpPr>
          <p:spPr>
            <a:xfrm>
              <a:off x="8031892" y="3764156"/>
              <a:ext cx="939113" cy="20841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solidFill>
                    <a:srgbClr val="FFFF00"/>
                  </a:solidFill>
                </a:rPr>
                <a:t>1</a:t>
              </a:r>
            </a:p>
            <a:p>
              <a:pPr algn="ctr"/>
              <a:r>
                <a:rPr lang="en-US" sz="4000" b="1" dirty="0" smtClean="0">
                  <a:solidFill>
                    <a:srgbClr val="FFFF00"/>
                  </a:solidFill>
                </a:rPr>
                <a:t>2</a:t>
              </a:r>
            </a:p>
            <a:p>
              <a:pPr algn="ctr"/>
              <a:r>
                <a:rPr lang="en-US" sz="4000" b="1" dirty="0" smtClean="0">
                  <a:solidFill>
                    <a:srgbClr val="FFFF00"/>
                  </a:solidFill>
                </a:rPr>
                <a:t>4</a:t>
              </a:r>
              <a:endParaRPr lang="en-CA" sz="360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181599" y="569066"/>
            <a:ext cx="6647935" cy="23965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obviousImpossibilities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allRelatedCells.</a:t>
            </a:r>
            <a:r>
              <a:rPr lang="en-CA" sz="1200" dirty="0" err="1">
                <a:solidFill>
                  <a:srgbClr val="008B8B"/>
                </a:solidFill>
                <a:latin typeface="Consolas" panose="020B0609020204030204" pitchFamily="49" charset="0"/>
              </a:rPr>
              <a:t>Where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(x =&gt; x != cell)</a:t>
            </a: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.</a:t>
            </a:r>
            <a:r>
              <a:rPr lang="en-CA" sz="1200" dirty="0">
                <a:solidFill>
                  <a:srgbClr val="008B8B"/>
                </a:solidFill>
                <a:latin typeface="Consolas" panose="020B0609020204030204" pitchFamily="49" charset="0"/>
              </a:rPr>
              <a:t>Where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en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x.</a:t>
            </a:r>
            <a:r>
              <a:rPr lang="en-CA" sz="1200" dirty="0" err="1">
                <a:solidFill>
                  <a:srgbClr val="800080"/>
                </a:solidFill>
                <a:latin typeface="Consolas" panose="020B0609020204030204" pitchFamily="49" charset="0"/>
              </a:rPr>
              <a:t>HasAnswer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.</a:t>
            </a:r>
            <a:r>
              <a:rPr lang="en-CA" sz="1200" dirty="0">
                <a:solidFill>
                  <a:srgbClr val="008B8B"/>
                </a:solidFill>
                <a:latin typeface="Consolas" panose="020B0609020204030204" pitchFamily="49" charset="0"/>
              </a:rPr>
              <a:t>Select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en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x.</a:t>
            </a:r>
            <a:r>
              <a:rPr lang="en-CA" sz="1200" dirty="0" err="1">
                <a:solidFill>
                  <a:srgbClr val="800080"/>
                </a:solidFill>
                <a:latin typeface="Consolas" panose="020B0609020204030204" pitchFamily="49" charset="0"/>
              </a:rPr>
              <a:t>Answer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.</a:t>
            </a:r>
            <a:r>
              <a:rPr lang="en-CA" sz="1200" dirty="0">
                <a:solidFill>
                  <a:srgbClr val="008B8B"/>
                </a:solidFill>
                <a:latin typeface="Consolas" panose="020B0609020204030204" pitchFamily="49" charset="0"/>
              </a:rPr>
              <a:t>Distinct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CA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CA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obviousPossiblilities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CA" sz="1200" dirty="0" err="1" smtClean="0">
                <a:solidFill>
                  <a:srgbClr val="800080"/>
                </a:solidFill>
                <a:latin typeface="Consolas" panose="020B0609020204030204" pitchFamily="49" charset="0"/>
              </a:rPr>
              <a:t>ValidCellValues</a:t>
            </a:r>
            <a:r>
              <a:rPr lang="en-CA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CA" sz="1200" dirty="0" err="1" smtClean="0">
                <a:solidFill>
                  <a:srgbClr val="008B8B"/>
                </a:solidFill>
                <a:latin typeface="Consolas" panose="020B0609020204030204" pitchFamily="49" charset="0"/>
              </a:rPr>
              <a:t>Except</a:t>
            </a:r>
            <a:r>
              <a:rPr lang="en-CA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obviousImpossibilities</a:t>
            </a:r>
            <a:r>
              <a:rPr lang="en-CA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.</a:t>
            </a:r>
            <a:r>
              <a:rPr lang="en-CA" sz="1200" dirty="0" err="1">
                <a:solidFill>
                  <a:srgbClr val="008B8B"/>
                </a:solidFill>
                <a:latin typeface="Consolas" panose="020B0609020204030204" pitchFamily="49" charset="0"/>
              </a:rPr>
              <a:t>ToArray</a:t>
            </a:r>
            <a:r>
              <a:rPr lang="en-CA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CA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cell.</a:t>
            </a:r>
            <a:r>
              <a:rPr lang="en-CA" sz="12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Possibilities</a:t>
            </a:r>
            <a:r>
              <a:rPr lang="en-CA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obviousPossiblilities</a:t>
            </a:r>
            <a:r>
              <a:rPr lang="en-CA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CA" sz="1200" b="1" dirty="0"/>
          </a:p>
        </p:txBody>
      </p:sp>
    </p:spTree>
    <p:extLst>
      <p:ext uri="{BB962C8B-B14F-4D97-AF65-F5344CB8AC3E}">
        <p14:creationId xmlns:p14="http://schemas.microsoft.com/office/powerpoint/2010/main" val="73793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board (again)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black numbers</a:t>
            </a:r>
          </a:p>
          <a:p>
            <a:pPr lvl="1"/>
            <a:r>
              <a:rPr lang="en-US" dirty="0" smtClean="0"/>
              <a:t>Clues</a:t>
            </a:r>
          </a:p>
          <a:p>
            <a:r>
              <a:rPr lang="en-US" dirty="0" smtClean="0"/>
              <a:t>Small numbers</a:t>
            </a:r>
          </a:p>
          <a:p>
            <a:pPr lvl="1"/>
            <a:r>
              <a:rPr lang="en-US" dirty="0" smtClean="0"/>
              <a:t>Notes (possible answers)</a:t>
            </a:r>
          </a:p>
          <a:p>
            <a:r>
              <a:rPr lang="en-US" dirty="0" smtClean="0"/>
              <a:t>Big red numbers</a:t>
            </a:r>
          </a:p>
          <a:p>
            <a:pPr lvl="1"/>
            <a:r>
              <a:rPr lang="en-US" dirty="0" smtClean="0"/>
              <a:t>Solved answers (that we found)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82" t="1144" r="1"/>
          <a:stretch/>
        </p:blipFill>
        <p:spPr>
          <a:xfrm>
            <a:off x="181231" y="1507524"/>
            <a:ext cx="4819135" cy="417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32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49" y="559678"/>
            <a:ext cx="4541837" cy="16645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4. </a:t>
            </a:r>
            <a:r>
              <a:rPr lang="en-US" dirty="0"/>
              <a:t>Print solved board to screen</a:t>
            </a:r>
            <a:br>
              <a:rPr lang="en-US" dirty="0"/>
            </a:br>
            <a:r>
              <a:rPr lang="en-US" dirty="0" smtClean="0"/>
              <a:t>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9" y="2303376"/>
            <a:ext cx="48482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8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733539"/>
          </a:xfrm>
        </p:spPr>
        <p:txBody>
          <a:bodyPr>
            <a:normAutofit/>
          </a:bodyPr>
          <a:lstStyle/>
          <a:p>
            <a:r>
              <a:rPr lang="en-US" b="1" dirty="0" smtClean="0"/>
              <a:t>9x9</a:t>
            </a:r>
            <a:r>
              <a:rPr lang="en-US" dirty="0" smtClean="0"/>
              <a:t> grid with 3x3 sub-grids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0" dirty="0" smtClean="0"/>
              <a:t>solution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mtClean="0"/>
              <a:t>each row, column, </a:t>
            </a:r>
            <a:r>
              <a:rPr lang="en-US" dirty="0" smtClean="0"/>
              <a:t>and sub-grid contains numbers 1-9</a:t>
            </a:r>
            <a:endParaRPr lang="en-CA" dirty="0"/>
          </a:p>
        </p:txBody>
      </p:sp>
      <p:pic>
        <p:nvPicPr>
          <p:cNvPr id="1026" name="Picture 2" descr="A typical Sudoku puzzle, with nine rows and nine columns that intersect at square spaces. Some of the cells are filled with a number; others are blank cells to be solved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013" y="559678"/>
            <a:ext cx="3438525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e previous puzzle, showing its solution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645" y="2854691"/>
            <a:ext cx="3438525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 8"/>
          <p:cNvSpPr/>
          <p:nvPr/>
        </p:nvSpPr>
        <p:spPr>
          <a:xfrm>
            <a:off x="8806249" y="1235676"/>
            <a:ext cx="1787610" cy="1219482"/>
          </a:xfrm>
          <a:custGeom>
            <a:avLst/>
            <a:gdLst>
              <a:gd name="connsiteX0" fmla="*/ 0 w 1787610"/>
              <a:gd name="connsiteY0" fmla="*/ 0 h 1219482"/>
              <a:gd name="connsiteX1" fmla="*/ 214183 w 1787610"/>
              <a:gd name="connsiteY1" fmla="*/ 8238 h 1219482"/>
              <a:gd name="connsiteX2" fmla="*/ 461319 w 1787610"/>
              <a:gd name="connsiteY2" fmla="*/ 24713 h 1219482"/>
              <a:gd name="connsiteX3" fmla="*/ 683740 w 1787610"/>
              <a:gd name="connsiteY3" fmla="*/ 32951 h 1219482"/>
              <a:gd name="connsiteX4" fmla="*/ 741405 w 1787610"/>
              <a:gd name="connsiteY4" fmla="*/ 41189 h 1219482"/>
              <a:gd name="connsiteX5" fmla="*/ 799070 w 1787610"/>
              <a:gd name="connsiteY5" fmla="*/ 57665 h 1219482"/>
              <a:gd name="connsiteX6" fmla="*/ 840259 w 1787610"/>
              <a:gd name="connsiteY6" fmla="*/ 65902 h 1219482"/>
              <a:gd name="connsiteX7" fmla="*/ 955589 w 1787610"/>
              <a:gd name="connsiteY7" fmla="*/ 115329 h 1219482"/>
              <a:gd name="connsiteX8" fmla="*/ 980302 w 1787610"/>
              <a:gd name="connsiteY8" fmla="*/ 123567 h 1219482"/>
              <a:gd name="connsiteX9" fmla="*/ 1046205 w 1787610"/>
              <a:gd name="connsiteY9" fmla="*/ 156519 h 1219482"/>
              <a:gd name="connsiteX10" fmla="*/ 1079156 w 1787610"/>
              <a:gd name="connsiteY10" fmla="*/ 181232 h 1219482"/>
              <a:gd name="connsiteX11" fmla="*/ 1103870 w 1787610"/>
              <a:gd name="connsiteY11" fmla="*/ 189470 h 1219482"/>
              <a:gd name="connsiteX12" fmla="*/ 1120346 w 1787610"/>
              <a:gd name="connsiteY12" fmla="*/ 214183 h 1219482"/>
              <a:gd name="connsiteX13" fmla="*/ 1145059 w 1787610"/>
              <a:gd name="connsiteY13" fmla="*/ 230659 h 1219482"/>
              <a:gd name="connsiteX14" fmla="*/ 1194486 w 1787610"/>
              <a:gd name="connsiteY14" fmla="*/ 304800 h 1219482"/>
              <a:gd name="connsiteX15" fmla="*/ 1276865 w 1787610"/>
              <a:gd name="connsiteY15" fmla="*/ 403654 h 1219482"/>
              <a:gd name="connsiteX16" fmla="*/ 1293340 w 1787610"/>
              <a:gd name="connsiteY16" fmla="*/ 436605 h 1219482"/>
              <a:gd name="connsiteX17" fmla="*/ 1309816 w 1787610"/>
              <a:gd name="connsiteY17" fmla="*/ 461319 h 1219482"/>
              <a:gd name="connsiteX18" fmla="*/ 1318054 w 1787610"/>
              <a:gd name="connsiteY18" fmla="*/ 486032 h 1219482"/>
              <a:gd name="connsiteX19" fmla="*/ 1334529 w 1787610"/>
              <a:gd name="connsiteY19" fmla="*/ 510746 h 1219482"/>
              <a:gd name="connsiteX20" fmla="*/ 1359243 w 1787610"/>
              <a:gd name="connsiteY20" fmla="*/ 560173 h 1219482"/>
              <a:gd name="connsiteX21" fmla="*/ 1383956 w 1787610"/>
              <a:gd name="connsiteY21" fmla="*/ 642551 h 1219482"/>
              <a:gd name="connsiteX22" fmla="*/ 1392194 w 1787610"/>
              <a:gd name="connsiteY22" fmla="*/ 667265 h 1219482"/>
              <a:gd name="connsiteX23" fmla="*/ 1400432 w 1787610"/>
              <a:gd name="connsiteY23" fmla="*/ 691978 h 1219482"/>
              <a:gd name="connsiteX24" fmla="*/ 1408670 w 1787610"/>
              <a:gd name="connsiteY24" fmla="*/ 741405 h 1219482"/>
              <a:gd name="connsiteX25" fmla="*/ 1392194 w 1787610"/>
              <a:gd name="connsiteY25" fmla="*/ 996778 h 1219482"/>
              <a:gd name="connsiteX26" fmla="*/ 1400432 w 1787610"/>
              <a:gd name="connsiteY26" fmla="*/ 1095632 h 1219482"/>
              <a:gd name="connsiteX27" fmla="*/ 1392194 w 1787610"/>
              <a:gd name="connsiteY27" fmla="*/ 1202724 h 1219482"/>
              <a:gd name="connsiteX28" fmla="*/ 1367481 w 1787610"/>
              <a:gd name="connsiteY28" fmla="*/ 1186248 h 1219482"/>
              <a:gd name="connsiteX29" fmla="*/ 1268627 w 1787610"/>
              <a:gd name="connsiteY29" fmla="*/ 1112108 h 1219482"/>
              <a:gd name="connsiteX30" fmla="*/ 1227437 w 1787610"/>
              <a:gd name="connsiteY30" fmla="*/ 1070919 h 1219482"/>
              <a:gd name="connsiteX31" fmla="*/ 1178010 w 1787610"/>
              <a:gd name="connsiteY31" fmla="*/ 1029729 h 1219482"/>
              <a:gd name="connsiteX32" fmla="*/ 1161535 w 1787610"/>
              <a:gd name="connsiteY32" fmla="*/ 1005016 h 1219482"/>
              <a:gd name="connsiteX33" fmla="*/ 1210962 w 1787610"/>
              <a:gd name="connsiteY33" fmla="*/ 1054443 h 1219482"/>
              <a:gd name="connsiteX34" fmla="*/ 1252151 w 1787610"/>
              <a:gd name="connsiteY34" fmla="*/ 1087394 h 1219482"/>
              <a:gd name="connsiteX35" fmla="*/ 1342767 w 1787610"/>
              <a:gd name="connsiteY35" fmla="*/ 1169773 h 1219482"/>
              <a:gd name="connsiteX36" fmla="*/ 1359243 w 1787610"/>
              <a:gd name="connsiteY36" fmla="*/ 1194486 h 1219482"/>
              <a:gd name="connsiteX37" fmla="*/ 1367481 w 1787610"/>
              <a:gd name="connsiteY37" fmla="*/ 1219200 h 1219482"/>
              <a:gd name="connsiteX38" fmla="*/ 1458097 w 1787610"/>
              <a:gd name="connsiteY38" fmla="*/ 1178010 h 1219482"/>
              <a:gd name="connsiteX39" fmla="*/ 1499286 w 1787610"/>
              <a:gd name="connsiteY39" fmla="*/ 1161535 h 1219482"/>
              <a:gd name="connsiteX40" fmla="*/ 1556951 w 1787610"/>
              <a:gd name="connsiteY40" fmla="*/ 1128583 h 1219482"/>
              <a:gd name="connsiteX41" fmla="*/ 1614616 w 1787610"/>
              <a:gd name="connsiteY41" fmla="*/ 1103870 h 1219482"/>
              <a:gd name="connsiteX42" fmla="*/ 1664043 w 1787610"/>
              <a:gd name="connsiteY42" fmla="*/ 1079156 h 1219482"/>
              <a:gd name="connsiteX43" fmla="*/ 1746421 w 1787610"/>
              <a:gd name="connsiteY43" fmla="*/ 1046205 h 1219482"/>
              <a:gd name="connsiteX44" fmla="*/ 1787610 w 1787610"/>
              <a:gd name="connsiteY44" fmla="*/ 996778 h 1219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787610" h="1219482">
                <a:moveTo>
                  <a:pt x="0" y="0"/>
                </a:moveTo>
                <a:lnTo>
                  <a:pt x="214183" y="8238"/>
                </a:lnTo>
                <a:cubicBezTo>
                  <a:pt x="296626" y="12655"/>
                  <a:pt x="378814" y="21657"/>
                  <a:pt x="461319" y="24713"/>
                </a:cubicBezTo>
                <a:lnTo>
                  <a:pt x="683740" y="32951"/>
                </a:lnTo>
                <a:cubicBezTo>
                  <a:pt x="702962" y="35697"/>
                  <a:pt x="722301" y="37716"/>
                  <a:pt x="741405" y="41189"/>
                </a:cubicBezTo>
                <a:cubicBezTo>
                  <a:pt x="797912" y="51463"/>
                  <a:pt x="752009" y="45900"/>
                  <a:pt x="799070" y="57665"/>
                </a:cubicBezTo>
                <a:cubicBezTo>
                  <a:pt x="812654" y="61061"/>
                  <a:pt x="826529" y="63156"/>
                  <a:pt x="840259" y="65902"/>
                </a:cubicBezTo>
                <a:cubicBezTo>
                  <a:pt x="878702" y="82378"/>
                  <a:pt x="915910" y="102102"/>
                  <a:pt x="955589" y="115329"/>
                </a:cubicBezTo>
                <a:cubicBezTo>
                  <a:pt x="963827" y="118075"/>
                  <a:pt x="972535" y="119684"/>
                  <a:pt x="980302" y="123567"/>
                </a:cubicBezTo>
                <a:cubicBezTo>
                  <a:pt x="1058118" y="162476"/>
                  <a:pt x="990477" y="137942"/>
                  <a:pt x="1046205" y="156519"/>
                </a:cubicBezTo>
                <a:cubicBezTo>
                  <a:pt x="1057189" y="164757"/>
                  <a:pt x="1067235" y="174420"/>
                  <a:pt x="1079156" y="181232"/>
                </a:cubicBezTo>
                <a:cubicBezTo>
                  <a:pt x="1086696" y="185540"/>
                  <a:pt x="1097089" y="184045"/>
                  <a:pt x="1103870" y="189470"/>
                </a:cubicBezTo>
                <a:cubicBezTo>
                  <a:pt x="1111601" y="195655"/>
                  <a:pt x="1113345" y="207182"/>
                  <a:pt x="1120346" y="214183"/>
                </a:cubicBezTo>
                <a:cubicBezTo>
                  <a:pt x="1127347" y="221184"/>
                  <a:pt x="1136821" y="225167"/>
                  <a:pt x="1145059" y="230659"/>
                </a:cubicBezTo>
                <a:cubicBezTo>
                  <a:pt x="1161192" y="279059"/>
                  <a:pt x="1144988" y="240452"/>
                  <a:pt x="1194486" y="304800"/>
                </a:cubicBezTo>
                <a:cubicBezTo>
                  <a:pt x="1264451" y="395755"/>
                  <a:pt x="1204595" y="331386"/>
                  <a:pt x="1276865" y="403654"/>
                </a:cubicBezTo>
                <a:cubicBezTo>
                  <a:pt x="1282357" y="414638"/>
                  <a:pt x="1287247" y="425943"/>
                  <a:pt x="1293340" y="436605"/>
                </a:cubicBezTo>
                <a:cubicBezTo>
                  <a:pt x="1298252" y="445201"/>
                  <a:pt x="1305388" y="452463"/>
                  <a:pt x="1309816" y="461319"/>
                </a:cubicBezTo>
                <a:cubicBezTo>
                  <a:pt x="1313699" y="469086"/>
                  <a:pt x="1314171" y="478265"/>
                  <a:pt x="1318054" y="486032"/>
                </a:cubicBezTo>
                <a:cubicBezTo>
                  <a:pt x="1322482" y="494887"/>
                  <a:pt x="1330101" y="501891"/>
                  <a:pt x="1334529" y="510746"/>
                </a:cubicBezTo>
                <a:cubicBezTo>
                  <a:pt x="1368631" y="578951"/>
                  <a:pt x="1312030" y="489354"/>
                  <a:pt x="1359243" y="560173"/>
                </a:cubicBezTo>
                <a:cubicBezTo>
                  <a:pt x="1371693" y="609970"/>
                  <a:pt x="1363902" y="582386"/>
                  <a:pt x="1383956" y="642551"/>
                </a:cubicBezTo>
                <a:lnTo>
                  <a:pt x="1392194" y="667265"/>
                </a:lnTo>
                <a:lnTo>
                  <a:pt x="1400432" y="691978"/>
                </a:lnTo>
                <a:cubicBezTo>
                  <a:pt x="1403178" y="708454"/>
                  <a:pt x="1408670" y="724702"/>
                  <a:pt x="1408670" y="741405"/>
                </a:cubicBezTo>
                <a:cubicBezTo>
                  <a:pt x="1408670" y="879397"/>
                  <a:pt x="1405051" y="893921"/>
                  <a:pt x="1392194" y="996778"/>
                </a:cubicBezTo>
                <a:cubicBezTo>
                  <a:pt x="1394940" y="1029729"/>
                  <a:pt x="1400432" y="1062566"/>
                  <a:pt x="1400432" y="1095632"/>
                </a:cubicBezTo>
                <a:cubicBezTo>
                  <a:pt x="1400432" y="1131435"/>
                  <a:pt x="1404429" y="1169077"/>
                  <a:pt x="1392194" y="1202724"/>
                </a:cubicBezTo>
                <a:cubicBezTo>
                  <a:pt x="1388811" y="1212028"/>
                  <a:pt x="1374840" y="1192871"/>
                  <a:pt x="1367481" y="1186248"/>
                </a:cubicBezTo>
                <a:cubicBezTo>
                  <a:pt x="1285738" y="1112678"/>
                  <a:pt x="1342466" y="1141642"/>
                  <a:pt x="1268627" y="1112108"/>
                </a:cubicBezTo>
                <a:cubicBezTo>
                  <a:pt x="1238419" y="1066796"/>
                  <a:pt x="1268629" y="1105246"/>
                  <a:pt x="1227437" y="1070919"/>
                </a:cubicBezTo>
                <a:cubicBezTo>
                  <a:pt x="1164000" y="1018055"/>
                  <a:pt x="1239377" y="1070640"/>
                  <a:pt x="1178010" y="1029729"/>
                </a:cubicBezTo>
                <a:cubicBezTo>
                  <a:pt x="1172518" y="1021491"/>
                  <a:pt x="1153615" y="999076"/>
                  <a:pt x="1161535" y="1005016"/>
                </a:cubicBezTo>
                <a:cubicBezTo>
                  <a:pt x="1180175" y="1018996"/>
                  <a:pt x="1192768" y="1039888"/>
                  <a:pt x="1210962" y="1054443"/>
                </a:cubicBezTo>
                <a:cubicBezTo>
                  <a:pt x="1224692" y="1065427"/>
                  <a:pt x="1239231" y="1075468"/>
                  <a:pt x="1252151" y="1087394"/>
                </a:cubicBezTo>
                <a:cubicBezTo>
                  <a:pt x="1346929" y="1174881"/>
                  <a:pt x="1285234" y="1131416"/>
                  <a:pt x="1342767" y="1169773"/>
                </a:cubicBezTo>
                <a:cubicBezTo>
                  <a:pt x="1348259" y="1178011"/>
                  <a:pt x="1354815" y="1185631"/>
                  <a:pt x="1359243" y="1194486"/>
                </a:cubicBezTo>
                <a:cubicBezTo>
                  <a:pt x="1363126" y="1202253"/>
                  <a:pt x="1358885" y="1217972"/>
                  <a:pt x="1367481" y="1219200"/>
                </a:cubicBezTo>
                <a:cubicBezTo>
                  <a:pt x="1393696" y="1222945"/>
                  <a:pt x="1437421" y="1188348"/>
                  <a:pt x="1458097" y="1178010"/>
                </a:cubicBezTo>
                <a:cubicBezTo>
                  <a:pt x="1471323" y="1171397"/>
                  <a:pt x="1486060" y="1168148"/>
                  <a:pt x="1499286" y="1161535"/>
                </a:cubicBezTo>
                <a:cubicBezTo>
                  <a:pt x="1519087" y="1151634"/>
                  <a:pt x="1537150" y="1138484"/>
                  <a:pt x="1556951" y="1128583"/>
                </a:cubicBezTo>
                <a:cubicBezTo>
                  <a:pt x="1575656" y="1119231"/>
                  <a:pt x="1595628" y="1112634"/>
                  <a:pt x="1614616" y="1103870"/>
                </a:cubicBezTo>
                <a:cubicBezTo>
                  <a:pt x="1631341" y="1096151"/>
                  <a:pt x="1647167" y="1086539"/>
                  <a:pt x="1664043" y="1079156"/>
                </a:cubicBezTo>
                <a:cubicBezTo>
                  <a:pt x="1691138" y="1067302"/>
                  <a:pt x="1746421" y="1046205"/>
                  <a:pt x="1746421" y="1046205"/>
                </a:cubicBezTo>
                <a:cubicBezTo>
                  <a:pt x="1781799" y="1001984"/>
                  <a:pt x="1766941" y="1017450"/>
                  <a:pt x="1787610" y="99677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Freeform 11"/>
          <p:cNvSpPr/>
          <p:nvPr/>
        </p:nvSpPr>
        <p:spPr>
          <a:xfrm>
            <a:off x="6227805" y="4374292"/>
            <a:ext cx="1871713" cy="1721708"/>
          </a:xfrm>
          <a:custGeom>
            <a:avLst/>
            <a:gdLst>
              <a:gd name="connsiteX0" fmla="*/ 0 w 1871713"/>
              <a:gd name="connsiteY0" fmla="*/ 0 h 1721708"/>
              <a:gd name="connsiteX1" fmla="*/ 8238 w 1871713"/>
              <a:gd name="connsiteY1" fmla="*/ 41189 h 1721708"/>
              <a:gd name="connsiteX2" fmla="*/ 16476 w 1871713"/>
              <a:gd name="connsiteY2" fmla="*/ 65903 h 1721708"/>
              <a:gd name="connsiteX3" fmla="*/ 32952 w 1871713"/>
              <a:gd name="connsiteY3" fmla="*/ 288324 h 1721708"/>
              <a:gd name="connsiteX4" fmla="*/ 41190 w 1871713"/>
              <a:gd name="connsiteY4" fmla="*/ 345989 h 1721708"/>
              <a:gd name="connsiteX5" fmla="*/ 49427 w 1871713"/>
              <a:gd name="connsiteY5" fmla="*/ 444843 h 1721708"/>
              <a:gd name="connsiteX6" fmla="*/ 98854 w 1871713"/>
              <a:gd name="connsiteY6" fmla="*/ 568411 h 1721708"/>
              <a:gd name="connsiteX7" fmla="*/ 148281 w 1871713"/>
              <a:gd name="connsiteY7" fmla="*/ 675503 h 1721708"/>
              <a:gd name="connsiteX8" fmla="*/ 238898 w 1871713"/>
              <a:gd name="connsiteY8" fmla="*/ 774357 h 1721708"/>
              <a:gd name="connsiteX9" fmla="*/ 304800 w 1871713"/>
              <a:gd name="connsiteY9" fmla="*/ 823784 h 1721708"/>
              <a:gd name="connsiteX10" fmla="*/ 329514 w 1871713"/>
              <a:gd name="connsiteY10" fmla="*/ 840259 h 1721708"/>
              <a:gd name="connsiteX11" fmla="*/ 395417 w 1871713"/>
              <a:gd name="connsiteY11" fmla="*/ 897924 h 1721708"/>
              <a:gd name="connsiteX12" fmla="*/ 494271 w 1871713"/>
              <a:gd name="connsiteY12" fmla="*/ 955589 h 1721708"/>
              <a:gd name="connsiteX13" fmla="*/ 518984 w 1871713"/>
              <a:gd name="connsiteY13" fmla="*/ 972065 h 1721708"/>
              <a:gd name="connsiteX14" fmla="*/ 593125 w 1871713"/>
              <a:gd name="connsiteY14" fmla="*/ 1005016 h 1721708"/>
              <a:gd name="connsiteX15" fmla="*/ 617838 w 1871713"/>
              <a:gd name="connsiteY15" fmla="*/ 1021492 h 1721708"/>
              <a:gd name="connsiteX16" fmla="*/ 708454 w 1871713"/>
              <a:gd name="connsiteY16" fmla="*/ 1054443 h 1721708"/>
              <a:gd name="connsiteX17" fmla="*/ 741406 w 1871713"/>
              <a:gd name="connsiteY17" fmla="*/ 1070919 h 1721708"/>
              <a:gd name="connsiteX18" fmla="*/ 807309 w 1871713"/>
              <a:gd name="connsiteY18" fmla="*/ 1087394 h 1721708"/>
              <a:gd name="connsiteX19" fmla="*/ 972065 w 1871713"/>
              <a:gd name="connsiteY19" fmla="*/ 1136822 h 1721708"/>
              <a:gd name="connsiteX20" fmla="*/ 1054444 w 1871713"/>
              <a:gd name="connsiteY20" fmla="*/ 1161535 h 1721708"/>
              <a:gd name="connsiteX21" fmla="*/ 1186249 w 1871713"/>
              <a:gd name="connsiteY21" fmla="*/ 1202724 h 1721708"/>
              <a:gd name="connsiteX22" fmla="*/ 1367481 w 1871713"/>
              <a:gd name="connsiteY22" fmla="*/ 1235676 h 1721708"/>
              <a:gd name="connsiteX23" fmla="*/ 1441622 w 1871713"/>
              <a:gd name="connsiteY23" fmla="*/ 1243913 h 1721708"/>
              <a:gd name="connsiteX24" fmla="*/ 1565190 w 1871713"/>
              <a:gd name="connsiteY24" fmla="*/ 1260389 h 1721708"/>
              <a:gd name="connsiteX25" fmla="*/ 1696995 w 1871713"/>
              <a:gd name="connsiteY25" fmla="*/ 1243913 h 1721708"/>
              <a:gd name="connsiteX26" fmla="*/ 1721709 w 1871713"/>
              <a:gd name="connsiteY26" fmla="*/ 1235676 h 1721708"/>
              <a:gd name="connsiteX27" fmla="*/ 1746422 w 1871713"/>
              <a:gd name="connsiteY27" fmla="*/ 1219200 h 1721708"/>
              <a:gd name="connsiteX28" fmla="*/ 1771136 w 1871713"/>
              <a:gd name="connsiteY28" fmla="*/ 1210962 h 1721708"/>
              <a:gd name="connsiteX29" fmla="*/ 1787611 w 1871713"/>
              <a:gd name="connsiteY29" fmla="*/ 1186249 h 1721708"/>
              <a:gd name="connsiteX30" fmla="*/ 1738184 w 1871713"/>
              <a:gd name="connsiteY30" fmla="*/ 1145059 h 1721708"/>
              <a:gd name="connsiteX31" fmla="*/ 1688757 w 1871713"/>
              <a:gd name="connsiteY31" fmla="*/ 1103870 h 1721708"/>
              <a:gd name="connsiteX32" fmla="*/ 1672281 w 1871713"/>
              <a:gd name="connsiteY32" fmla="*/ 1079157 h 1721708"/>
              <a:gd name="connsiteX33" fmla="*/ 1647568 w 1871713"/>
              <a:gd name="connsiteY33" fmla="*/ 1062681 h 1721708"/>
              <a:gd name="connsiteX34" fmla="*/ 1622854 w 1871713"/>
              <a:gd name="connsiteY34" fmla="*/ 1029730 h 1721708"/>
              <a:gd name="connsiteX35" fmla="*/ 1548714 w 1871713"/>
              <a:gd name="connsiteY35" fmla="*/ 963827 h 1721708"/>
              <a:gd name="connsiteX36" fmla="*/ 1499287 w 1871713"/>
              <a:gd name="connsiteY36" fmla="*/ 930876 h 1721708"/>
              <a:gd name="connsiteX37" fmla="*/ 1474573 w 1871713"/>
              <a:gd name="connsiteY37" fmla="*/ 914400 h 1721708"/>
              <a:gd name="connsiteX38" fmla="*/ 1499287 w 1871713"/>
              <a:gd name="connsiteY38" fmla="*/ 922638 h 1721708"/>
              <a:gd name="connsiteX39" fmla="*/ 1532238 w 1871713"/>
              <a:gd name="connsiteY39" fmla="*/ 939113 h 1721708"/>
              <a:gd name="connsiteX40" fmla="*/ 1598141 w 1871713"/>
              <a:gd name="connsiteY40" fmla="*/ 988540 h 1721708"/>
              <a:gd name="connsiteX41" fmla="*/ 1622854 w 1871713"/>
              <a:gd name="connsiteY41" fmla="*/ 1005016 h 1721708"/>
              <a:gd name="connsiteX42" fmla="*/ 1655806 w 1871713"/>
              <a:gd name="connsiteY42" fmla="*/ 1037967 h 1721708"/>
              <a:gd name="connsiteX43" fmla="*/ 1721709 w 1871713"/>
              <a:gd name="connsiteY43" fmla="*/ 1087394 h 1721708"/>
              <a:gd name="connsiteX44" fmla="*/ 1746422 w 1871713"/>
              <a:gd name="connsiteY44" fmla="*/ 1112108 h 1721708"/>
              <a:gd name="connsiteX45" fmla="*/ 1795849 w 1871713"/>
              <a:gd name="connsiteY45" fmla="*/ 1145059 h 1721708"/>
              <a:gd name="connsiteX46" fmla="*/ 1828800 w 1871713"/>
              <a:gd name="connsiteY46" fmla="*/ 1178011 h 1721708"/>
              <a:gd name="connsiteX47" fmla="*/ 1845276 w 1871713"/>
              <a:gd name="connsiteY47" fmla="*/ 1202724 h 1721708"/>
              <a:gd name="connsiteX48" fmla="*/ 1869990 w 1871713"/>
              <a:gd name="connsiteY48" fmla="*/ 1210962 h 1721708"/>
              <a:gd name="connsiteX49" fmla="*/ 1828800 w 1871713"/>
              <a:gd name="connsiteY49" fmla="*/ 1202724 h 1721708"/>
              <a:gd name="connsiteX50" fmla="*/ 1787611 w 1871713"/>
              <a:gd name="connsiteY50" fmla="*/ 1252151 h 1721708"/>
              <a:gd name="connsiteX51" fmla="*/ 1762898 w 1871713"/>
              <a:gd name="connsiteY51" fmla="*/ 1301578 h 1721708"/>
              <a:gd name="connsiteX52" fmla="*/ 1746422 w 1871713"/>
              <a:gd name="connsiteY52" fmla="*/ 1326292 h 1721708"/>
              <a:gd name="connsiteX53" fmla="*/ 1729946 w 1871713"/>
              <a:gd name="connsiteY53" fmla="*/ 1359243 h 1721708"/>
              <a:gd name="connsiteX54" fmla="*/ 1672281 w 1871713"/>
              <a:gd name="connsiteY54" fmla="*/ 1441622 h 1721708"/>
              <a:gd name="connsiteX55" fmla="*/ 1639330 w 1871713"/>
              <a:gd name="connsiteY55" fmla="*/ 1507524 h 1721708"/>
              <a:gd name="connsiteX56" fmla="*/ 1614617 w 1871713"/>
              <a:gd name="connsiteY56" fmla="*/ 1556951 h 1721708"/>
              <a:gd name="connsiteX57" fmla="*/ 1589903 w 1871713"/>
              <a:gd name="connsiteY57" fmla="*/ 1598140 h 1721708"/>
              <a:gd name="connsiteX58" fmla="*/ 1556952 w 1871713"/>
              <a:gd name="connsiteY58" fmla="*/ 1664043 h 1721708"/>
              <a:gd name="connsiteX59" fmla="*/ 1540476 w 1871713"/>
              <a:gd name="connsiteY59" fmla="*/ 1688757 h 1721708"/>
              <a:gd name="connsiteX60" fmla="*/ 1515763 w 1871713"/>
              <a:gd name="connsiteY60" fmla="*/ 1721708 h 1721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871713" h="1721708">
                <a:moveTo>
                  <a:pt x="0" y="0"/>
                </a:moveTo>
                <a:cubicBezTo>
                  <a:pt x="2746" y="13730"/>
                  <a:pt x="4842" y="27605"/>
                  <a:pt x="8238" y="41189"/>
                </a:cubicBezTo>
                <a:cubicBezTo>
                  <a:pt x="10344" y="49613"/>
                  <a:pt x="15156" y="57320"/>
                  <a:pt x="16476" y="65903"/>
                </a:cubicBezTo>
                <a:cubicBezTo>
                  <a:pt x="26453" y="130751"/>
                  <a:pt x="28032" y="229280"/>
                  <a:pt x="32952" y="288324"/>
                </a:cubicBezTo>
                <a:cubicBezTo>
                  <a:pt x="34565" y="307674"/>
                  <a:pt x="39157" y="326679"/>
                  <a:pt x="41190" y="345989"/>
                </a:cubicBezTo>
                <a:cubicBezTo>
                  <a:pt x="44651" y="378873"/>
                  <a:pt x="44270" y="412182"/>
                  <a:pt x="49427" y="444843"/>
                </a:cubicBezTo>
                <a:cubicBezTo>
                  <a:pt x="58110" y="499835"/>
                  <a:pt x="74827" y="516925"/>
                  <a:pt x="98854" y="568411"/>
                </a:cubicBezTo>
                <a:cubicBezTo>
                  <a:pt x="110212" y="592750"/>
                  <a:pt x="132371" y="651639"/>
                  <a:pt x="148281" y="675503"/>
                </a:cubicBezTo>
                <a:cubicBezTo>
                  <a:pt x="164991" y="700567"/>
                  <a:pt x="217107" y="755679"/>
                  <a:pt x="238898" y="774357"/>
                </a:cubicBezTo>
                <a:cubicBezTo>
                  <a:pt x="259747" y="792227"/>
                  <a:pt x="282593" y="807633"/>
                  <a:pt x="304800" y="823784"/>
                </a:cubicBezTo>
                <a:cubicBezTo>
                  <a:pt x="312807" y="829607"/>
                  <a:pt x="321851" y="833990"/>
                  <a:pt x="329514" y="840259"/>
                </a:cubicBezTo>
                <a:cubicBezTo>
                  <a:pt x="352106" y="858743"/>
                  <a:pt x="372825" y="879440"/>
                  <a:pt x="395417" y="897924"/>
                </a:cubicBezTo>
                <a:cubicBezTo>
                  <a:pt x="415968" y="914739"/>
                  <a:pt x="490530" y="953407"/>
                  <a:pt x="494271" y="955589"/>
                </a:cubicBezTo>
                <a:cubicBezTo>
                  <a:pt x="502823" y="960578"/>
                  <a:pt x="510129" y="967637"/>
                  <a:pt x="518984" y="972065"/>
                </a:cubicBezTo>
                <a:cubicBezTo>
                  <a:pt x="543173" y="984160"/>
                  <a:pt x="568936" y="992921"/>
                  <a:pt x="593125" y="1005016"/>
                </a:cubicBezTo>
                <a:cubicBezTo>
                  <a:pt x="601980" y="1009444"/>
                  <a:pt x="608738" y="1017592"/>
                  <a:pt x="617838" y="1021492"/>
                </a:cubicBezTo>
                <a:cubicBezTo>
                  <a:pt x="647380" y="1034153"/>
                  <a:pt x="678612" y="1042506"/>
                  <a:pt x="708454" y="1054443"/>
                </a:cubicBezTo>
                <a:cubicBezTo>
                  <a:pt x="719856" y="1059004"/>
                  <a:pt x="729756" y="1067036"/>
                  <a:pt x="741406" y="1070919"/>
                </a:cubicBezTo>
                <a:cubicBezTo>
                  <a:pt x="762888" y="1078079"/>
                  <a:pt x="785537" y="1081173"/>
                  <a:pt x="807309" y="1087394"/>
                </a:cubicBezTo>
                <a:cubicBezTo>
                  <a:pt x="862440" y="1103146"/>
                  <a:pt x="917146" y="1120346"/>
                  <a:pt x="972065" y="1136822"/>
                </a:cubicBezTo>
                <a:cubicBezTo>
                  <a:pt x="999525" y="1145060"/>
                  <a:pt x="1027246" y="1152469"/>
                  <a:pt x="1054444" y="1161535"/>
                </a:cubicBezTo>
                <a:cubicBezTo>
                  <a:pt x="1102691" y="1177617"/>
                  <a:pt x="1139598" y="1192727"/>
                  <a:pt x="1186249" y="1202724"/>
                </a:cubicBezTo>
                <a:cubicBezTo>
                  <a:pt x="1243013" y="1214888"/>
                  <a:pt x="1310638" y="1227556"/>
                  <a:pt x="1367481" y="1235676"/>
                </a:cubicBezTo>
                <a:cubicBezTo>
                  <a:pt x="1392097" y="1239192"/>
                  <a:pt x="1416927" y="1241008"/>
                  <a:pt x="1441622" y="1243913"/>
                </a:cubicBezTo>
                <a:cubicBezTo>
                  <a:pt x="1501934" y="1251008"/>
                  <a:pt x="1507411" y="1252135"/>
                  <a:pt x="1565190" y="1260389"/>
                </a:cubicBezTo>
                <a:cubicBezTo>
                  <a:pt x="1606634" y="1256244"/>
                  <a:pt x="1655182" y="1253204"/>
                  <a:pt x="1696995" y="1243913"/>
                </a:cubicBezTo>
                <a:cubicBezTo>
                  <a:pt x="1705472" y="1242029"/>
                  <a:pt x="1713471" y="1238422"/>
                  <a:pt x="1721709" y="1235676"/>
                </a:cubicBezTo>
                <a:cubicBezTo>
                  <a:pt x="1729947" y="1230184"/>
                  <a:pt x="1737567" y="1223628"/>
                  <a:pt x="1746422" y="1219200"/>
                </a:cubicBezTo>
                <a:cubicBezTo>
                  <a:pt x="1754189" y="1215317"/>
                  <a:pt x="1764355" y="1216387"/>
                  <a:pt x="1771136" y="1210962"/>
                </a:cubicBezTo>
                <a:cubicBezTo>
                  <a:pt x="1778867" y="1204777"/>
                  <a:pt x="1782119" y="1194487"/>
                  <a:pt x="1787611" y="1186249"/>
                </a:cubicBezTo>
                <a:cubicBezTo>
                  <a:pt x="1726247" y="1145338"/>
                  <a:pt x="1801620" y="1197922"/>
                  <a:pt x="1738184" y="1145059"/>
                </a:cubicBezTo>
                <a:cubicBezTo>
                  <a:pt x="1702836" y="1115602"/>
                  <a:pt x="1721580" y="1143256"/>
                  <a:pt x="1688757" y="1103870"/>
                </a:cubicBezTo>
                <a:cubicBezTo>
                  <a:pt x="1682419" y="1096264"/>
                  <a:pt x="1679282" y="1086158"/>
                  <a:pt x="1672281" y="1079157"/>
                </a:cubicBezTo>
                <a:cubicBezTo>
                  <a:pt x="1665280" y="1072156"/>
                  <a:pt x="1654569" y="1069682"/>
                  <a:pt x="1647568" y="1062681"/>
                </a:cubicBezTo>
                <a:cubicBezTo>
                  <a:pt x="1637860" y="1052973"/>
                  <a:pt x="1631895" y="1040063"/>
                  <a:pt x="1622854" y="1029730"/>
                </a:cubicBezTo>
                <a:cubicBezTo>
                  <a:pt x="1588480" y="990446"/>
                  <a:pt x="1589571" y="999576"/>
                  <a:pt x="1548714" y="963827"/>
                </a:cubicBezTo>
                <a:cubicBezTo>
                  <a:pt x="1510740" y="930600"/>
                  <a:pt x="1540359" y="944566"/>
                  <a:pt x="1499287" y="930876"/>
                </a:cubicBezTo>
                <a:cubicBezTo>
                  <a:pt x="1491049" y="925384"/>
                  <a:pt x="1474573" y="924301"/>
                  <a:pt x="1474573" y="914400"/>
                </a:cubicBezTo>
                <a:cubicBezTo>
                  <a:pt x="1474573" y="905716"/>
                  <a:pt x="1491305" y="919217"/>
                  <a:pt x="1499287" y="922638"/>
                </a:cubicBezTo>
                <a:cubicBezTo>
                  <a:pt x="1510574" y="927475"/>
                  <a:pt x="1522020" y="932301"/>
                  <a:pt x="1532238" y="939113"/>
                </a:cubicBezTo>
                <a:cubicBezTo>
                  <a:pt x="1555086" y="954345"/>
                  <a:pt x="1575294" y="973308"/>
                  <a:pt x="1598141" y="988540"/>
                </a:cubicBezTo>
                <a:cubicBezTo>
                  <a:pt x="1606379" y="994032"/>
                  <a:pt x="1615337" y="998573"/>
                  <a:pt x="1622854" y="1005016"/>
                </a:cubicBezTo>
                <a:cubicBezTo>
                  <a:pt x="1634648" y="1015125"/>
                  <a:pt x="1643873" y="1028023"/>
                  <a:pt x="1655806" y="1037967"/>
                </a:cubicBezTo>
                <a:cubicBezTo>
                  <a:pt x="1676901" y="1055546"/>
                  <a:pt x="1702293" y="1067977"/>
                  <a:pt x="1721709" y="1087394"/>
                </a:cubicBezTo>
                <a:cubicBezTo>
                  <a:pt x="1729947" y="1095632"/>
                  <a:pt x="1737226" y="1104956"/>
                  <a:pt x="1746422" y="1112108"/>
                </a:cubicBezTo>
                <a:cubicBezTo>
                  <a:pt x="1762052" y="1124265"/>
                  <a:pt x="1795849" y="1145059"/>
                  <a:pt x="1795849" y="1145059"/>
                </a:cubicBezTo>
                <a:cubicBezTo>
                  <a:pt x="1813822" y="1198979"/>
                  <a:pt x="1788860" y="1146059"/>
                  <a:pt x="1828800" y="1178011"/>
                </a:cubicBezTo>
                <a:cubicBezTo>
                  <a:pt x="1836531" y="1184196"/>
                  <a:pt x="1837545" y="1196539"/>
                  <a:pt x="1845276" y="1202724"/>
                </a:cubicBezTo>
                <a:cubicBezTo>
                  <a:pt x="1852057" y="1208149"/>
                  <a:pt x="1878674" y="1210962"/>
                  <a:pt x="1869990" y="1210962"/>
                </a:cubicBezTo>
                <a:cubicBezTo>
                  <a:pt x="1855988" y="1210962"/>
                  <a:pt x="1842530" y="1205470"/>
                  <a:pt x="1828800" y="1202724"/>
                </a:cubicBezTo>
                <a:cubicBezTo>
                  <a:pt x="1787896" y="1264084"/>
                  <a:pt x="1840468" y="1188722"/>
                  <a:pt x="1787611" y="1252151"/>
                </a:cubicBezTo>
                <a:cubicBezTo>
                  <a:pt x="1758103" y="1287560"/>
                  <a:pt x="1781473" y="1264429"/>
                  <a:pt x="1762898" y="1301578"/>
                </a:cubicBezTo>
                <a:cubicBezTo>
                  <a:pt x="1758470" y="1310434"/>
                  <a:pt x="1751334" y="1317696"/>
                  <a:pt x="1746422" y="1326292"/>
                </a:cubicBezTo>
                <a:cubicBezTo>
                  <a:pt x="1740329" y="1336954"/>
                  <a:pt x="1736455" y="1348829"/>
                  <a:pt x="1729946" y="1359243"/>
                </a:cubicBezTo>
                <a:cubicBezTo>
                  <a:pt x="1675181" y="1446866"/>
                  <a:pt x="1739056" y="1324766"/>
                  <a:pt x="1672281" y="1441622"/>
                </a:cubicBezTo>
                <a:cubicBezTo>
                  <a:pt x="1660096" y="1462946"/>
                  <a:pt x="1650314" y="1485557"/>
                  <a:pt x="1639330" y="1507524"/>
                </a:cubicBezTo>
                <a:cubicBezTo>
                  <a:pt x="1631092" y="1524000"/>
                  <a:pt x="1624094" y="1541156"/>
                  <a:pt x="1614617" y="1556951"/>
                </a:cubicBezTo>
                <a:cubicBezTo>
                  <a:pt x="1606379" y="1570681"/>
                  <a:pt x="1597494" y="1584042"/>
                  <a:pt x="1589903" y="1598140"/>
                </a:cubicBezTo>
                <a:cubicBezTo>
                  <a:pt x="1578259" y="1619765"/>
                  <a:pt x="1570576" y="1643607"/>
                  <a:pt x="1556952" y="1664043"/>
                </a:cubicBezTo>
                <a:cubicBezTo>
                  <a:pt x="1551460" y="1672281"/>
                  <a:pt x="1544904" y="1679901"/>
                  <a:pt x="1540476" y="1688757"/>
                </a:cubicBezTo>
                <a:cubicBezTo>
                  <a:pt x="1523510" y="1722688"/>
                  <a:pt x="1544803" y="1707187"/>
                  <a:pt x="1515763" y="172170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2476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concepts used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Variables, loops, reading from a file, writing to console, etc.</a:t>
            </a:r>
          </a:p>
          <a:p>
            <a:pPr lvl="1"/>
            <a:r>
              <a:rPr lang="en-US" dirty="0" smtClean="0"/>
              <a:t>E V E R Y T H I N G</a:t>
            </a:r>
          </a:p>
          <a:p>
            <a:r>
              <a:rPr lang="en-US" dirty="0" smtClean="0"/>
              <a:t>2-dimensional array (not a “jagged array”)</a:t>
            </a:r>
          </a:p>
          <a:p>
            <a:pPr lvl="1"/>
            <a:r>
              <a:rPr lang="en-US" dirty="0" smtClean="0"/>
              <a:t>The grid (9x9 2-D array)</a:t>
            </a:r>
          </a:p>
          <a:p>
            <a:r>
              <a:rPr lang="en-US" dirty="0" smtClean="0"/>
              <a:t>LINQ</a:t>
            </a:r>
          </a:p>
          <a:p>
            <a:pPr lvl="1"/>
            <a:r>
              <a:rPr lang="en-US" dirty="0" smtClean="0"/>
              <a:t>Finding cells and comparing sets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331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the puzzle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Load grid into program</a:t>
            </a:r>
            <a:endParaRPr lang="en-CA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Print unsolved grid to screen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Loop</a:t>
            </a:r>
            <a:r>
              <a:rPr lang="en-US" dirty="0"/>
              <a:t> </a:t>
            </a:r>
            <a:r>
              <a:rPr lang="en-US" dirty="0" smtClean="0"/>
              <a:t>over each cell</a:t>
            </a:r>
          </a:p>
          <a:p>
            <a:pPr marL="859536" lvl="1" indent="-457200">
              <a:buFont typeface="+mj-lt"/>
              <a:buAutoNum type="alphaLcParenR"/>
            </a:pPr>
            <a:r>
              <a:rPr lang="en-US" dirty="0" smtClean="0"/>
              <a:t>If it’s solved, skip it</a:t>
            </a:r>
          </a:p>
          <a:p>
            <a:pPr marL="859536" lvl="1" indent="-457200">
              <a:buFont typeface="+mj-lt"/>
              <a:buAutoNum type="alphaLcParenR"/>
            </a:pPr>
            <a:r>
              <a:rPr lang="en-US" dirty="0" smtClean="0"/>
              <a:t>Get all the other cells in the row, column, and sub-grid (collectively called the ‘givens’)</a:t>
            </a:r>
          </a:p>
          <a:p>
            <a:pPr marL="1259586" lvl="2" indent="-400050">
              <a:buFont typeface="+mj-lt"/>
              <a:buAutoNum type="romanLcPeriod"/>
            </a:pPr>
            <a:r>
              <a:rPr lang="en-US" dirty="0" smtClean="0"/>
              <a:t>Will further expand on this important step later</a:t>
            </a:r>
          </a:p>
          <a:p>
            <a:pPr marL="859536" lvl="1" indent="-457200">
              <a:buFont typeface="+mj-lt"/>
              <a:buAutoNum type="alphaLcParenR"/>
            </a:pPr>
            <a:r>
              <a:rPr lang="en-US" dirty="0" smtClean="0"/>
              <a:t>Get the difference between the set 1-9 and the givens</a:t>
            </a:r>
          </a:p>
          <a:p>
            <a:pPr marL="859536" lvl="1" indent="-457200">
              <a:buFont typeface="+mj-lt"/>
              <a:buAutoNum type="alphaLcParenR"/>
            </a:pPr>
            <a:r>
              <a:rPr lang="en-US" dirty="0" smtClean="0"/>
              <a:t>Those are the ‘notes’, which are all the possible answers for the current cell</a:t>
            </a:r>
            <a:endParaRPr lang="en-US" dirty="0"/>
          </a:p>
          <a:p>
            <a:pPr marL="1316736" lvl="2" indent="-457200">
              <a:buFont typeface="+mj-lt"/>
              <a:buAutoNum type="romanLcPeriod"/>
            </a:pPr>
            <a:r>
              <a:rPr lang="en-US" dirty="0" smtClean="0"/>
              <a:t>If only one possibility, that is the answer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Print solved board to screen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82" t="1144" r="1"/>
          <a:stretch/>
        </p:blipFill>
        <p:spPr>
          <a:xfrm>
            <a:off x="181231" y="1507524"/>
            <a:ext cx="4819135" cy="417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3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board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black numbers</a:t>
            </a:r>
          </a:p>
          <a:p>
            <a:pPr lvl="1"/>
            <a:r>
              <a:rPr lang="en-US" dirty="0" smtClean="0"/>
              <a:t>Clues</a:t>
            </a:r>
          </a:p>
          <a:p>
            <a:r>
              <a:rPr lang="en-US" dirty="0" smtClean="0"/>
              <a:t>Small numbers</a:t>
            </a:r>
          </a:p>
          <a:p>
            <a:pPr lvl="1"/>
            <a:r>
              <a:rPr lang="en-US" dirty="0" smtClean="0"/>
              <a:t>Notes (possible answers)</a:t>
            </a:r>
          </a:p>
          <a:p>
            <a:r>
              <a:rPr lang="en-US" dirty="0" smtClean="0"/>
              <a:t>Big red numbers</a:t>
            </a:r>
          </a:p>
          <a:p>
            <a:pPr lvl="1"/>
            <a:r>
              <a:rPr lang="en-US" dirty="0" smtClean="0"/>
              <a:t>Solved answers (that we found)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82" t="1144" r="1"/>
          <a:stretch/>
        </p:blipFill>
        <p:spPr>
          <a:xfrm>
            <a:off x="181231" y="1507524"/>
            <a:ext cx="4819135" cy="417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73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222" y="559678"/>
            <a:ext cx="4068684" cy="4952492"/>
          </a:xfrm>
        </p:spPr>
        <p:txBody>
          <a:bodyPr/>
          <a:lstStyle/>
          <a:p>
            <a:r>
              <a:rPr lang="en-US" dirty="0" smtClean="0"/>
              <a:t>1. Load grid into program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CA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800" dirty="0">
                <a:solidFill>
                  <a:srgbClr val="000000"/>
                </a:solidFill>
                <a:latin typeface="Consolas" panose="020B0609020204030204" pitchFamily="49" charset="0"/>
              </a:rPr>
              <a:t>board = </a:t>
            </a:r>
            <a:r>
              <a:rPr lang="en-CA" sz="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800" dirty="0">
                <a:solidFill>
                  <a:srgbClr val="00008B"/>
                </a:solidFill>
                <a:latin typeface="Consolas" panose="020B0609020204030204" pitchFamily="49" charset="0"/>
              </a:rPr>
              <a:t>Board</a:t>
            </a:r>
            <a:r>
              <a:rPr lang="en-CA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CA" sz="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CA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boardLines</a:t>
            </a:r>
            <a:r>
              <a:rPr lang="en-CA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800" dirty="0" err="1">
                <a:solidFill>
                  <a:srgbClr val="00008B"/>
                </a:solidFill>
                <a:latin typeface="Consolas" panose="020B0609020204030204" pitchFamily="49" charset="0"/>
              </a:rPr>
              <a:t>File</a:t>
            </a:r>
            <a:r>
              <a:rPr lang="en-CA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CA" sz="800" dirty="0" err="1">
                <a:solidFill>
                  <a:srgbClr val="008B8B"/>
                </a:solidFill>
                <a:latin typeface="Consolas" panose="020B0609020204030204" pitchFamily="49" charset="0"/>
              </a:rPr>
              <a:t>ReadAllLines</a:t>
            </a:r>
            <a:r>
              <a:rPr lang="en-CA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800" dirty="0">
                <a:solidFill>
                  <a:srgbClr val="A31515"/>
                </a:solidFill>
                <a:latin typeface="Consolas" panose="020B0609020204030204" pitchFamily="49" charset="0"/>
              </a:rPr>
              <a:t>"board.txt"</a:t>
            </a:r>
            <a:r>
              <a:rPr lang="en-CA" sz="8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CA" sz="800" dirty="0" err="1">
                <a:solidFill>
                  <a:srgbClr val="008B8B"/>
                </a:solidFill>
                <a:latin typeface="Consolas" panose="020B0609020204030204" pitchFamily="49" charset="0"/>
              </a:rPr>
              <a:t>ToList</a:t>
            </a:r>
            <a:r>
              <a:rPr lang="en-CA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CA" sz="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CA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CA" sz="800" dirty="0">
                <a:solidFill>
                  <a:srgbClr val="000000"/>
                </a:solidFill>
                <a:latin typeface="Consolas" panose="020B0609020204030204" pitchFamily="49" charset="0"/>
              </a:rPr>
              <a:t> row </a:t>
            </a:r>
            <a:r>
              <a:rPr lang="en-CA" sz="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CA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800" dirty="0" err="1">
                <a:solidFill>
                  <a:srgbClr val="800080"/>
                </a:solidFill>
                <a:latin typeface="Consolas" panose="020B0609020204030204" pitchFamily="49" charset="0"/>
              </a:rPr>
              <a:t>ValidCellIndexes</a:t>
            </a:r>
            <a:r>
              <a:rPr lang="en-CA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CA" sz="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CA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CA" sz="800" dirty="0">
                <a:solidFill>
                  <a:srgbClr val="000000"/>
                </a:solidFill>
                <a:latin typeface="Consolas" panose="020B0609020204030204" pitchFamily="49" charset="0"/>
              </a:rPr>
              <a:t> column </a:t>
            </a:r>
            <a:r>
              <a:rPr lang="en-CA" sz="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CA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800" dirty="0" err="1">
                <a:solidFill>
                  <a:srgbClr val="800080"/>
                </a:solidFill>
                <a:latin typeface="Consolas" panose="020B0609020204030204" pitchFamily="49" charset="0"/>
              </a:rPr>
              <a:t>ValidCellIndexes</a:t>
            </a:r>
            <a:r>
              <a:rPr lang="en-CA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if</a:t>
            </a:r>
            <a:r>
              <a:rPr lang="en-CA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800" dirty="0" err="1" smtClean="0">
                <a:solidFill>
                  <a:srgbClr val="00008B"/>
                </a:solidFill>
                <a:latin typeface="Consolas" panose="020B0609020204030204" pitchFamily="49" charset="0"/>
              </a:rPr>
              <a:t>Char</a:t>
            </a:r>
            <a:r>
              <a:rPr lang="en-CA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CA" sz="800" dirty="0" err="1" smtClean="0">
                <a:solidFill>
                  <a:srgbClr val="008B8B"/>
                </a:solidFill>
                <a:latin typeface="Consolas" panose="020B0609020204030204" pitchFamily="49" charset="0"/>
              </a:rPr>
              <a:t>IsNumber</a:t>
            </a:r>
            <a:r>
              <a:rPr lang="en-CA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boardLines</a:t>
            </a:r>
            <a:r>
              <a:rPr lang="en-CA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[row][column]))</a:t>
            </a:r>
          </a:p>
          <a:p>
            <a:pPr marL="0" indent="0">
              <a:buNone/>
            </a:pPr>
            <a:r>
              <a:rPr lang="en-CA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board.</a:t>
            </a:r>
            <a:r>
              <a:rPr lang="en-CA" sz="800" dirty="0" err="1" smtClean="0">
                <a:solidFill>
                  <a:srgbClr val="800080"/>
                </a:solidFill>
                <a:latin typeface="Consolas" panose="020B0609020204030204" pitchFamily="49" charset="0"/>
              </a:rPr>
              <a:t>Cells</a:t>
            </a:r>
            <a:r>
              <a:rPr lang="en-CA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[row, column] = </a:t>
            </a:r>
            <a:r>
              <a:rPr lang="en-CA" sz="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800" dirty="0" smtClean="0">
                <a:solidFill>
                  <a:srgbClr val="00008B"/>
                </a:solidFill>
                <a:latin typeface="Consolas" panose="020B0609020204030204" pitchFamily="49" charset="0"/>
              </a:rPr>
              <a:t>Cell</a:t>
            </a:r>
            <a:r>
              <a:rPr lang="en-CA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CA" sz="800" dirty="0" smtClean="0">
                <a:solidFill>
                  <a:srgbClr val="00008B"/>
                </a:solidFill>
                <a:latin typeface="Consolas" panose="020B0609020204030204" pitchFamily="49" charset="0"/>
              </a:rPr>
              <a:t>Byte</a:t>
            </a:r>
            <a:r>
              <a:rPr lang="en-CA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(</a:t>
            </a:r>
            <a:r>
              <a:rPr lang="en-CA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boardLines</a:t>
            </a:r>
            <a:r>
              <a:rPr lang="en-CA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[row][column] - </a:t>
            </a:r>
            <a:r>
              <a:rPr lang="en-CA" sz="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'0'</a:t>
            </a:r>
            <a:r>
              <a:rPr lang="en-CA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CA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isOriginal:</a:t>
            </a:r>
            <a:r>
              <a:rPr lang="en-CA" sz="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CA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800" dirty="0" smtClean="0">
              <a:latin typeface="Consolas" panose="020B0609020204030204" pitchFamily="49" charset="0"/>
            </a:endParaRPr>
          </a:p>
        </p:txBody>
      </p:sp>
      <p:pic>
        <p:nvPicPr>
          <p:cNvPr id="5" name="Picture 2" descr="A typical Sudoku puzzle, with nine rows and nine columns that intersect at square spaces. Some of the cells are filled with a number; others are blank cells to be solved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90" y="2339051"/>
            <a:ext cx="3438525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31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416" y="559678"/>
            <a:ext cx="4200490" cy="4952492"/>
          </a:xfrm>
        </p:spPr>
        <p:txBody>
          <a:bodyPr/>
          <a:lstStyle/>
          <a:p>
            <a:r>
              <a:rPr lang="en-US" dirty="0" smtClean="0"/>
              <a:t>2. </a:t>
            </a:r>
            <a:r>
              <a:rPr lang="en-US" dirty="0"/>
              <a:t>Print unsolved grid to screen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26" y="2139027"/>
            <a:ext cx="48577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88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Loop over each cell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row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ValidCellIndexes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CA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CA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CA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column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ValidCellIndexes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CA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cell </a:t>
            </a:r>
            <a:r>
              <a:rPr lang="en-CA" sz="160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CA" sz="1600" smtClean="0">
                <a:solidFill>
                  <a:srgbClr val="000000"/>
                </a:solidFill>
                <a:latin typeface="Consolas" panose="020B0609020204030204" pitchFamily="49" charset="0"/>
              </a:rPr>
              <a:t>board.</a:t>
            </a:r>
            <a:r>
              <a:rPr lang="en-CA" sz="1600" smtClean="0">
                <a:solidFill>
                  <a:srgbClr val="800080"/>
                </a:solidFill>
                <a:latin typeface="Consolas" panose="020B0609020204030204" pitchFamily="49" charset="0"/>
              </a:rPr>
              <a:t>Cells</a:t>
            </a:r>
            <a:r>
              <a:rPr lang="en-CA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[row, 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column];</a:t>
            </a:r>
            <a:endParaRPr lang="en-CA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…</a:t>
            </a:r>
            <a:endParaRPr lang="en-CA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253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a) </a:t>
            </a:r>
            <a:r>
              <a:rPr lang="en-CA" dirty="0"/>
              <a:t>If </a:t>
            </a:r>
            <a:r>
              <a:rPr lang="en-CA"/>
              <a:t>it’s </a:t>
            </a:r>
            <a:r>
              <a:rPr lang="en-CA" smtClean="0"/>
              <a:t>solved, </a:t>
            </a:r>
            <a:r>
              <a:rPr lang="en-CA" dirty="0"/>
              <a:t>skip it</a:t>
            </a:r>
            <a:br>
              <a:rPr lang="en-CA" dirty="0"/>
            </a:br>
            <a:r>
              <a:rPr lang="en-US" dirty="0" smtClean="0"/>
              <a:t>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row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ValidCellIndexes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CA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CA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CA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column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ValidCellIndexes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CA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cell = </a:t>
            </a:r>
            <a:r>
              <a:rPr lang="en-CA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board.</a:t>
            </a:r>
            <a:r>
              <a:rPr lang="en-CA" sz="1600" dirty="0" err="1" smtClean="0">
                <a:solidFill>
                  <a:srgbClr val="800080"/>
                </a:solidFill>
                <a:latin typeface="Consolas" panose="020B0609020204030204" pitchFamily="49" charset="0"/>
              </a:rPr>
              <a:t>Cells</a:t>
            </a:r>
            <a:r>
              <a:rPr lang="en-CA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[row, 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column];</a:t>
            </a:r>
          </a:p>
          <a:p>
            <a:pPr marL="0" indent="0">
              <a:buNone/>
            </a:pPr>
            <a:r>
              <a:rPr lang="en-CA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CA" sz="16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CA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cell.</a:t>
            </a:r>
            <a:r>
              <a:rPr lang="en-CA" sz="16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HasAnswer</a:t>
            </a:r>
            <a:r>
              <a:rPr lang="en-CA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16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    continue</a:t>
            </a:r>
            <a:r>
              <a:rPr lang="en-CA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CA" sz="16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354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7432</TotalTime>
  <Words>655</Words>
  <Application>Microsoft Office PowerPoint</Application>
  <PresentationFormat>Widescreen</PresentationFormat>
  <Paragraphs>107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Schoolbook</vt:lpstr>
      <vt:lpstr>Consolas</vt:lpstr>
      <vt:lpstr>Corbel</vt:lpstr>
      <vt:lpstr>Headlines</vt:lpstr>
      <vt:lpstr>Sudoku Solver In C# 7.1</vt:lpstr>
      <vt:lpstr>9x9 grid with 3x3 sub-grids  solution: each row, column, and sub-grid contains numbers 1-9</vt:lpstr>
      <vt:lpstr>C# concepts used</vt:lpstr>
      <vt:lpstr>Solving the puzzle</vt:lpstr>
      <vt:lpstr>Our board</vt:lpstr>
      <vt:lpstr>1. Load grid into program</vt:lpstr>
      <vt:lpstr>2. Print unsolved grid to screen</vt:lpstr>
      <vt:lpstr>3. Loop over each cell</vt:lpstr>
      <vt:lpstr>3. a) If it’s solved, skip it  </vt:lpstr>
      <vt:lpstr>3. b) Get all the other cells in the row, column, and sub-grid (collectively called the ‘givens’)   </vt:lpstr>
      <vt:lpstr>3. c) Get the possibilities  </vt:lpstr>
      <vt:lpstr>3. d) Those are the ‘notes’, which are all the possible answers for the current cell </vt:lpstr>
      <vt:lpstr>Our board (again)</vt:lpstr>
      <vt:lpstr>4. Print solved board to screen  </vt:lpstr>
    </vt:vector>
  </TitlesOfParts>
  <Company>Government of Ontario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 Solver In C# 7.1</dc:title>
  <dc:creator>Strupat, Nicholas (CSC)</dc:creator>
  <cp:lastModifiedBy>Strupat, Nicholas (CSC)</cp:lastModifiedBy>
  <cp:revision>25</cp:revision>
  <dcterms:created xsi:type="dcterms:W3CDTF">2017-11-22T16:15:58Z</dcterms:created>
  <dcterms:modified xsi:type="dcterms:W3CDTF">2017-11-30T19:59:20Z</dcterms:modified>
</cp:coreProperties>
</file>